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7102475" cy="9388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195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2725" y="0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145530-9C83-4AF0-BD02-726A274CBCB8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5013" y="1173163"/>
            <a:ext cx="5632450" cy="31686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518025"/>
            <a:ext cx="5683250" cy="36972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8575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2725" y="8918575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C35D3A-88E6-4322-ADD0-65925EC09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031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cademic.oup.com/ptj/article/79/2/186/2837119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researchgate.net/publication/259387200_Assessing_environmentally_significant_effects_A_better_strength-of-evidence_than_a_single_P_value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cademic.oup.com/ptj/article/79/2/186/2837119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researchgate.net/publication/259387200_Assessing_environmentally_significant_effects_A_better_strength-of-evidence_than_a_single_P_value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smtClean="0">
                <a:hlinkClick r:id="rId3"/>
              </a:rPr>
              <a:t>https://academic.oup.com/ptj/article/79/2/186/2837119</a:t>
            </a:r>
            <a:endParaRPr lang="en-US" sz="1200" smtClean="0"/>
          </a:p>
          <a:p>
            <a:r>
              <a:rPr lang="en-US" sz="1200" u="sng" smtClean="0"/>
              <a:t>https://slidetodoc.com/statistical-significance-using-confidence-intervals-dr-shaik-shaffi-2/</a:t>
            </a:r>
            <a:endParaRPr lang="en-US" sz="1200" smtClean="0"/>
          </a:p>
          <a:p>
            <a:r>
              <a:rPr lang="en-US" sz="1200" smtClean="0">
                <a:hlinkClick r:id="rId4"/>
              </a:rPr>
              <a:t>https://www.researchgate.net/publication/259387200_Assessing_environmentally_significant_effects_A_better_strength-of-evidence_than_a_single_P_value</a:t>
            </a:r>
            <a:endParaRPr lang="en-US" sz="1200" smtClean="0"/>
          </a:p>
          <a:p>
            <a:r>
              <a:rPr lang="en-US" smtClean="0"/>
              <a:t>Guido,</a:t>
            </a:r>
            <a:r>
              <a:rPr lang="en-US" baseline="0" smtClean="0"/>
              <a:t> potentially relevant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35D3A-88E6-4322-ADD0-65925EC0997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1720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smtClean="0">
                <a:hlinkClick r:id="rId3"/>
              </a:rPr>
              <a:t>https://academic.oup.com/ptj/article/79/2/186/2837119</a:t>
            </a:r>
            <a:endParaRPr lang="en-US" sz="1200" smtClean="0"/>
          </a:p>
          <a:p>
            <a:r>
              <a:rPr lang="en-US" sz="1200" u="sng" smtClean="0"/>
              <a:t>https://slidetodoc.com/statistical-significance-using-confidence-intervals-dr-shaik-shaffi-2/</a:t>
            </a:r>
            <a:endParaRPr lang="en-US" sz="1200" smtClean="0"/>
          </a:p>
          <a:p>
            <a:r>
              <a:rPr lang="en-US" sz="1200" smtClean="0">
                <a:hlinkClick r:id="rId4"/>
              </a:rPr>
              <a:t>https://www.researchgate.net/publication/259387200_Assessing_environmentally_significant_effects_A_better_strength-of-evidence_than_a_single_P_value</a:t>
            </a:r>
            <a:endParaRPr lang="en-US" sz="1200" smtClean="0"/>
          </a:p>
          <a:p>
            <a:r>
              <a:rPr lang="en-US" smtClean="0"/>
              <a:t>Guido,</a:t>
            </a:r>
            <a:r>
              <a:rPr lang="en-US" baseline="0" smtClean="0"/>
              <a:t> potentially relevant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35D3A-88E6-4322-ADD0-65925EC0997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4947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97162-A2EF-45EE-919B-EABEBBD04E8C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39438-30CA-4FB1-9EF8-F830FD7EF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437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97162-A2EF-45EE-919B-EABEBBD04E8C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39438-30CA-4FB1-9EF8-F830FD7EF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402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97162-A2EF-45EE-919B-EABEBBD04E8C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39438-30CA-4FB1-9EF8-F830FD7EF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232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97162-A2EF-45EE-919B-EABEBBD04E8C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39438-30CA-4FB1-9EF8-F830FD7EF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74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97162-A2EF-45EE-919B-EABEBBD04E8C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39438-30CA-4FB1-9EF8-F830FD7EF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075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97162-A2EF-45EE-919B-EABEBBD04E8C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39438-30CA-4FB1-9EF8-F830FD7EF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228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97162-A2EF-45EE-919B-EABEBBD04E8C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39438-30CA-4FB1-9EF8-F830FD7EF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088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97162-A2EF-45EE-919B-EABEBBD04E8C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39438-30CA-4FB1-9EF8-F830FD7EF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612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97162-A2EF-45EE-919B-EABEBBD04E8C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39438-30CA-4FB1-9EF8-F830FD7EF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692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97162-A2EF-45EE-919B-EABEBBD04E8C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39438-30CA-4FB1-9EF8-F830FD7EF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495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97162-A2EF-45EE-919B-EABEBBD04E8C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39438-30CA-4FB1-9EF8-F830FD7EF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582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97162-A2EF-45EE-919B-EABEBBD04E8C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139438-30CA-4FB1-9EF8-F830FD7EF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016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/>
          <p:cNvGrpSpPr/>
          <p:nvPr/>
        </p:nvGrpSpPr>
        <p:grpSpPr>
          <a:xfrm>
            <a:off x="5078173" y="5240978"/>
            <a:ext cx="1345391" cy="719589"/>
            <a:chOff x="4223023" y="5746197"/>
            <a:chExt cx="1345391" cy="719589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4656929" y="5746197"/>
              <a:ext cx="0" cy="2562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4223023" y="6127232"/>
              <a:ext cx="13453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>
                  <a:latin typeface="Arial" panose="020B0604020202020204" pitchFamily="34" charset="0"/>
                  <a:cs typeface="Arial" panose="020B0604020202020204" pitchFamily="34" charset="0"/>
                </a:rPr>
                <a:t>Null value</a:t>
              </a: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6314167" y="5370827"/>
            <a:ext cx="1932686" cy="559780"/>
            <a:chOff x="2231933" y="1045222"/>
            <a:chExt cx="1932686" cy="559780"/>
          </a:xfrm>
        </p:grpSpPr>
        <p:cxnSp>
          <p:nvCxnSpPr>
            <p:cNvPr id="11" name="Straight Arrow Connector 10"/>
            <p:cNvCxnSpPr/>
            <p:nvPr/>
          </p:nvCxnSpPr>
          <p:spPr>
            <a:xfrm flipV="1">
              <a:off x="2600123" y="1045222"/>
              <a:ext cx="873631" cy="3778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2231933" y="1266448"/>
              <a:ext cx="19326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>
                  <a:latin typeface="Arial" panose="020B0604020202020204" pitchFamily="34" charset="0"/>
                  <a:cs typeface="Arial" panose="020B0604020202020204" pitchFamily="34" charset="0"/>
                </a:rPr>
                <a:t>Confidence Interval</a:t>
              </a: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1856605" y="5594463"/>
            <a:ext cx="2984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>
                <a:latin typeface="Arial" panose="020B0604020202020204" pitchFamily="34" charset="0"/>
                <a:cs typeface="Arial" panose="020B0604020202020204" pitchFamily="34" charset="0"/>
              </a:rPr>
              <a:t>Range of practical indifference</a:t>
            </a:r>
          </a:p>
          <a:p>
            <a:pPr algn="ctr"/>
            <a:r>
              <a:rPr lang="en-US" sz="1600" smtClean="0">
                <a:latin typeface="Arial" panose="020B0604020202020204" pitchFamily="34" charset="0"/>
                <a:cs typeface="Arial" panose="020B0604020202020204" pitchFamily="34" charset="0"/>
              </a:rPr>
              <a:t>(RPI)</a:t>
            </a: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4" name="Table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6128105"/>
              </p:ext>
            </p:extLst>
          </p:nvPr>
        </p:nvGraphicFramePr>
        <p:xfrm>
          <a:off x="1333743" y="942512"/>
          <a:ext cx="10421186" cy="4053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584878"/>
                <a:gridCol w="1214170"/>
                <a:gridCol w="1310596"/>
                <a:gridCol w="1149419"/>
                <a:gridCol w="3162123"/>
              </a:tblGrid>
              <a:tr h="370840"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smtClean="0">
                          <a:solidFill>
                            <a:schemeClr val="tx1"/>
                          </a:solidFill>
                        </a:rPr>
                        <a:t>Statistical</a:t>
                      </a:r>
                      <a:r>
                        <a:rPr lang="en-US" sz="1600" baseline="0" smtClean="0">
                          <a:solidFill>
                            <a:schemeClr val="tx1"/>
                          </a:solidFill>
                        </a:rPr>
                        <a:t> significance</a:t>
                      </a:r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smtClean="0">
                          <a:solidFill>
                            <a:schemeClr val="tx1"/>
                          </a:solidFill>
                        </a:rPr>
                        <a:t>Practical significance</a:t>
                      </a:r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smtClean="0">
                          <a:solidFill>
                            <a:schemeClr val="tx1"/>
                          </a:solidFill>
                        </a:rPr>
                        <a:t>Strength of relation</a:t>
                      </a:r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>
                          <a:solidFill>
                            <a:schemeClr val="tx1"/>
                          </a:solidFill>
                        </a:rPr>
                        <a:t>Collecting more data? </a:t>
                      </a:r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60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×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×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No</a:t>
                      </a:r>
                    </a:p>
                    <a:p>
                      <a:pPr algn="ctr"/>
                      <a:endParaRPr lang="en-US" sz="160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600" smtClean="0"/>
                    </a:p>
                    <a:p>
                      <a:pPr algn="ctr"/>
                      <a:endParaRPr lang="en-US" sz="160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×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Unsure</a:t>
                      </a:r>
                      <a:endParaRPr 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Unsure</a:t>
                      </a:r>
                      <a:endParaRPr 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Yes, but maybe</a:t>
                      </a:r>
                      <a:r>
                        <a:rPr lang="en-US" sz="1600" baseline="0" smtClean="0"/>
                        <a:t> a modest amount</a:t>
                      </a:r>
                      <a:endParaRPr lang="en-US" sz="160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600" smtClean="0"/>
                    </a:p>
                    <a:p>
                      <a:pPr algn="ctr"/>
                      <a:endParaRPr lang="en-US" sz="160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smtClean="0"/>
                        <a:t>√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smtClean="0"/>
                        <a:t>√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Moderate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Maybe not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  <a:p>
                      <a:pPr algn="ctr"/>
                      <a:endParaRPr 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√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Trivial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Weak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May be not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600" kern="120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0" hangingPunct="1"/>
                      <a:endParaRPr lang="en-US" sz="1600" kern="120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√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√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Strong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600" kern="120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0" hangingPunct="1"/>
                      <a:endParaRPr lang="en-US" sz="16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smtClean="0"/>
                        <a:t>×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Inconclusive</a:t>
                      </a:r>
                      <a:endParaRPr 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Unsure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Yes, a lot more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48" name="Group 47"/>
          <p:cNvGrpSpPr/>
          <p:nvPr/>
        </p:nvGrpSpPr>
        <p:grpSpPr>
          <a:xfrm>
            <a:off x="2183798" y="1631919"/>
            <a:ext cx="2137482" cy="256265"/>
            <a:chOff x="2411223" y="1675293"/>
            <a:chExt cx="2137482" cy="256265"/>
          </a:xfrm>
        </p:grpSpPr>
        <p:grpSp>
          <p:nvGrpSpPr>
            <p:cNvPr id="14" name="Group 13"/>
            <p:cNvGrpSpPr/>
            <p:nvPr/>
          </p:nvGrpSpPr>
          <p:grpSpPr>
            <a:xfrm>
              <a:off x="2411223" y="1675293"/>
              <a:ext cx="2137482" cy="256265"/>
              <a:chOff x="582421" y="1048356"/>
              <a:chExt cx="2137482" cy="256265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582421" y="1048356"/>
                <a:ext cx="2137482" cy="256265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6" name="Straight Connector 5"/>
              <p:cNvCxnSpPr>
                <a:stCxn id="4" idx="0"/>
                <a:endCxn id="4" idx="2"/>
              </p:cNvCxnSpPr>
              <p:nvPr/>
            </p:nvCxnSpPr>
            <p:spPr>
              <a:xfrm>
                <a:off x="1651162" y="1048356"/>
                <a:ext cx="0" cy="256265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1" name="Straight Arrow Connector 30"/>
            <p:cNvCxnSpPr/>
            <p:nvPr/>
          </p:nvCxnSpPr>
          <p:spPr>
            <a:xfrm>
              <a:off x="3025676" y="1803425"/>
              <a:ext cx="90857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>
          <a:xfrm>
            <a:off x="1760818" y="2213443"/>
            <a:ext cx="2858224" cy="256265"/>
            <a:chOff x="1999160" y="2568013"/>
            <a:chExt cx="2858224" cy="256265"/>
          </a:xfrm>
        </p:grpSpPr>
        <p:grpSp>
          <p:nvGrpSpPr>
            <p:cNvPr id="15" name="Group 14"/>
            <p:cNvGrpSpPr/>
            <p:nvPr/>
          </p:nvGrpSpPr>
          <p:grpSpPr>
            <a:xfrm>
              <a:off x="2411223" y="2568013"/>
              <a:ext cx="2137482" cy="256265"/>
              <a:chOff x="582421" y="1048356"/>
              <a:chExt cx="2137482" cy="256265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582421" y="1048356"/>
                <a:ext cx="2137482" cy="256265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7" name="Straight Connector 16"/>
              <p:cNvCxnSpPr>
                <a:stCxn id="16" idx="0"/>
                <a:endCxn id="16" idx="2"/>
              </p:cNvCxnSpPr>
              <p:nvPr/>
            </p:nvCxnSpPr>
            <p:spPr>
              <a:xfrm>
                <a:off x="1651162" y="1048356"/>
                <a:ext cx="0" cy="256265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2" name="Straight Arrow Connector 31"/>
            <p:cNvCxnSpPr/>
            <p:nvPr/>
          </p:nvCxnSpPr>
          <p:spPr>
            <a:xfrm>
              <a:off x="3214960" y="2643598"/>
              <a:ext cx="164242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1999160" y="2766877"/>
              <a:ext cx="164242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/>
          <p:cNvGrpSpPr/>
          <p:nvPr/>
        </p:nvGrpSpPr>
        <p:grpSpPr>
          <a:xfrm>
            <a:off x="2157594" y="3417346"/>
            <a:ext cx="2137482" cy="256265"/>
            <a:chOff x="2411223" y="3460733"/>
            <a:chExt cx="2137482" cy="256265"/>
          </a:xfrm>
        </p:grpSpPr>
        <p:grpSp>
          <p:nvGrpSpPr>
            <p:cNvPr id="19" name="Group 18"/>
            <p:cNvGrpSpPr/>
            <p:nvPr/>
          </p:nvGrpSpPr>
          <p:grpSpPr>
            <a:xfrm>
              <a:off x="2411223" y="3460733"/>
              <a:ext cx="2137482" cy="256265"/>
              <a:chOff x="582421" y="1048356"/>
              <a:chExt cx="2137482" cy="256265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582421" y="1048356"/>
                <a:ext cx="2137482" cy="256265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21" name="Straight Connector 20"/>
              <p:cNvCxnSpPr>
                <a:stCxn id="20" idx="0"/>
                <a:endCxn id="20" idx="2"/>
              </p:cNvCxnSpPr>
              <p:nvPr/>
            </p:nvCxnSpPr>
            <p:spPr>
              <a:xfrm>
                <a:off x="1651162" y="1048356"/>
                <a:ext cx="0" cy="256265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Arrow Connector 34"/>
            <p:cNvCxnSpPr/>
            <p:nvPr/>
          </p:nvCxnSpPr>
          <p:spPr>
            <a:xfrm>
              <a:off x="2545177" y="3588865"/>
              <a:ext cx="70472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>
              <a:off x="3701284" y="3588865"/>
              <a:ext cx="70472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/>
          <p:cNvGrpSpPr/>
          <p:nvPr/>
        </p:nvGrpSpPr>
        <p:grpSpPr>
          <a:xfrm>
            <a:off x="1405768" y="3999357"/>
            <a:ext cx="3481880" cy="256265"/>
            <a:chOff x="1689660" y="5119323"/>
            <a:chExt cx="3481880" cy="256265"/>
          </a:xfrm>
        </p:grpSpPr>
        <p:grpSp>
          <p:nvGrpSpPr>
            <p:cNvPr id="23" name="Group 22"/>
            <p:cNvGrpSpPr/>
            <p:nvPr/>
          </p:nvGrpSpPr>
          <p:grpSpPr>
            <a:xfrm>
              <a:off x="2451993" y="5119323"/>
              <a:ext cx="2137482" cy="256265"/>
              <a:chOff x="582421" y="1048356"/>
              <a:chExt cx="2137482" cy="256265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582421" y="1048356"/>
                <a:ext cx="2137482" cy="256265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25" name="Straight Connector 24"/>
              <p:cNvCxnSpPr>
                <a:stCxn id="24" idx="0"/>
                <a:endCxn id="24" idx="2"/>
              </p:cNvCxnSpPr>
              <p:nvPr/>
            </p:nvCxnSpPr>
            <p:spPr>
              <a:xfrm>
                <a:off x="1651162" y="1048356"/>
                <a:ext cx="0" cy="256265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7" name="Straight Arrow Connector 36"/>
            <p:cNvCxnSpPr/>
            <p:nvPr/>
          </p:nvCxnSpPr>
          <p:spPr>
            <a:xfrm>
              <a:off x="4629199" y="5247455"/>
              <a:ext cx="54234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>
              <a:off x="1689660" y="5247874"/>
              <a:ext cx="70472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/>
          <p:cNvGrpSpPr/>
          <p:nvPr/>
        </p:nvGrpSpPr>
        <p:grpSpPr>
          <a:xfrm>
            <a:off x="1776105" y="2842434"/>
            <a:ext cx="2827650" cy="256265"/>
            <a:chOff x="3443280" y="2857838"/>
            <a:chExt cx="2827650" cy="256265"/>
          </a:xfrm>
        </p:grpSpPr>
        <p:grpSp>
          <p:nvGrpSpPr>
            <p:cNvPr id="52" name="Group 51"/>
            <p:cNvGrpSpPr/>
            <p:nvPr/>
          </p:nvGrpSpPr>
          <p:grpSpPr>
            <a:xfrm>
              <a:off x="3824769" y="2857838"/>
              <a:ext cx="2137482" cy="256265"/>
              <a:chOff x="582421" y="1048356"/>
              <a:chExt cx="2137482" cy="256265"/>
            </a:xfrm>
          </p:grpSpPr>
          <p:sp>
            <p:nvSpPr>
              <p:cNvPr id="55" name="Rectangle 54"/>
              <p:cNvSpPr/>
              <p:nvPr/>
            </p:nvSpPr>
            <p:spPr>
              <a:xfrm>
                <a:off x="582421" y="1048356"/>
                <a:ext cx="2137482" cy="256265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56" name="Straight Connector 55"/>
              <p:cNvCxnSpPr>
                <a:stCxn id="55" idx="0"/>
                <a:endCxn id="55" idx="2"/>
              </p:cNvCxnSpPr>
              <p:nvPr/>
            </p:nvCxnSpPr>
            <p:spPr>
              <a:xfrm>
                <a:off x="1651162" y="1048356"/>
                <a:ext cx="0" cy="256265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3" name="Straight Arrow Connector 52"/>
            <p:cNvCxnSpPr/>
            <p:nvPr/>
          </p:nvCxnSpPr>
          <p:spPr>
            <a:xfrm>
              <a:off x="5298290" y="2931893"/>
              <a:ext cx="972640" cy="153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 flipV="1">
              <a:off x="3443280" y="3048378"/>
              <a:ext cx="1013415" cy="677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2168746" y="4597888"/>
            <a:ext cx="2137482" cy="256265"/>
            <a:chOff x="582421" y="1048356"/>
            <a:chExt cx="2137482" cy="256265"/>
          </a:xfrm>
        </p:grpSpPr>
        <p:sp>
          <p:nvSpPr>
            <p:cNvPr id="28" name="Rectangle 27"/>
            <p:cNvSpPr/>
            <p:nvPr/>
          </p:nvSpPr>
          <p:spPr>
            <a:xfrm>
              <a:off x="582421" y="1048356"/>
              <a:ext cx="2137482" cy="256265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9" name="Straight Connector 28"/>
            <p:cNvCxnSpPr>
              <a:stCxn id="28" idx="0"/>
              <a:endCxn id="28" idx="2"/>
            </p:cNvCxnSpPr>
            <p:nvPr/>
          </p:nvCxnSpPr>
          <p:spPr>
            <a:xfrm>
              <a:off x="1651162" y="1048356"/>
              <a:ext cx="0" cy="2562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8" name="Straight Arrow Connector 37"/>
          <p:cNvCxnSpPr/>
          <p:nvPr/>
        </p:nvCxnSpPr>
        <p:spPr>
          <a:xfrm>
            <a:off x="1466923" y="4726020"/>
            <a:ext cx="3104300" cy="9191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oup 66"/>
          <p:cNvGrpSpPr/>
          <p:nvPr/>
        </p:nvGrpSpPr>
        <p:grpSpPr>
          <a:xfrm>
            <a:off x="2157594" y="5225348"/>
            <a:ext cx="2137482" cy="256265"/>
            <a:chOff x="582421" y="1048356"/>
            <a:chExt cx="2137482" cy="256265"/>
          </a:xfrm>
        </p:grpSpPr>
        <p:sp>
          <p:nvSpPr>
            <p:cNvPr id="69" name="Rectangle 68"/>
            <p:cNvSpPr/>
            <p:nvPr/>
          </p:nvSpPr>
          <p:spPr>
            <a:xfrm>
              <a:off x="582421" y="1048356"/>
              <a:ext cx="2137482" cy="256265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0" name="Straight Connector 69"/>
            <p:cNvCxnSpPr>
              <a:stCxn id="69" idx="0"/>
              <a:endCxn id="69" idx="2"/>
            </p:cNvCxnSpPr>
            <p:nvPr/>
          </p:nvCxnSpPr>
          <p:spPr>
            <a:xfrm>
              <a:off x="1651162" y="1048356"/>
              <a:ext cx="0" cy="2562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2593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/>
          <p:cNvGrpSpPr/>
          <p:nvPr/>
        </p:nvGrpSpPr>
        <p:grpSpPr>
          <a:xfrm>
            <a:off x="5078173" y="5240978"/>
            <a:ext cx="1345391" cy="719589"/>
            <a:chOff x="4223023" y="5746197"/>
            <a:chExt cx="1345391" cy="719589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4656929" y="5746197"/>
              <a:ext cx="0" cy="2562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4223023" y="6127232"/>
              <a:ext cx="13453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>
                  <a:latin typeface="Arial" panose="020B0604020202020204" pitchFamily="34" charset="0"/>
                  <a:cs typeface="Arial" panose="020B0604020202020204" pitchFamily="34" charset="0"/>
                </a:rPr>
                <a:t>Null value</a:t>
              </a: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6314167" y="5370827"/>
            <a:ext cx="3016208" cy="806001"/>
            <a:chOff x="2231933" y="1045222"/>
            <a:chExt cx="1932686" cy="806001"/>
          </a:xfrm>
        </p:grpSpPr>
        <p:cxnSp>
          <p:nvCxnSpPr>
            <p:cNvPr id="11" name="Straight Arrow Connector 10"/>
            <p:cNvCxnSpPr/>
            <p:nvPr/>
          </p:nvCxnSpPr>
          <p:spPr>
            <a:xfrm flipV="1">
              <a:off x="2600123" y="1045222"/>
              <a:ext cx="873631" cy="3778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2231933" y="1266448"/>
              <a:ext cx="19326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>
                  <a:latin typeface="Arial" panose="020B0604020202020204" pitchFamily="34" charset="0"/>
                  <a:cs typeface="Arial" panose="020B0604020202020204" pitchFamily="34" charset="0"/>
                </a:rPr>
                <a:t>Confidence </a:t>
              </a:r>
              <a:r>
                <a:rPr lang="en-US" sz="1600" smtClean="0">
                  <a:latin typeface="Arial" panose="020B0604020202020204" pitchFamily="34" charset="0"/>
                  <a:cs typeface="Arial" panose="020B0604020202020204" pitchFamily="34" charset="0"/>
                </a:rPr>
                <a:t>Interval (CI) of the difference between p</a:t>
              </a:r>
              <a:r>
                <a:rPr lang="en-US" sz="1600" baseline="-25000" smtClean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r>
                <a:rPr lang="en-US" sz="1600" smtClean="0">
                  <a:latin typeface="Arial" panose="020B0604020202020204" pitchFamily="34" charset="0"/>
                  <a:cs typeface="Arial" panose="020B0604020202020204" pitchFamily="34" charset="0"/>
                </a:rPr>
                <a:t> and p</a:t>
              </a:r>
              <a:r>
                <a:rPr lang="en-US" sz="1600" baseline="-25000" smtClean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US" sz="1600" smtClean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1856605" y="5594463"/>
            <a:ext cx="2984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>
                <a:latin typeface="Arial" panose="020B0604020202020204" pitchFamily="34" charset="0"/>
                <a:cs typeface="Arial" panose="020B0604020202020204" pitchFamily="34" charset="0"/>
              </a:rPr>
              <a:t>Range of practical indifference</a:t>
            </a:r>
          </a:p>
          <a:p>
            <a:pPr algn="ctr"/>
            <a:r>
              <a:rPr lang="en-US" sz="1600" smtClean="0">
                <a:latin typeface="Arial" panose="020B0604020202020204" pitchFamily="34" charset="0"/>
                <a:cs typeface="Arial" panose="020B0604020202020204" pitchFamily="34" charset="0"/>
              </a:rPr>
              <a:t>(RPI)</a:t>
            </a: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4" name="Table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4146577"/>
              </p:ext>
            </p:extLst>
          </p:nvPr>
        </p:nvGraphicFramePr>
        <p:xfrm>
          <a:off x="1333743" y="942512"/>
          <a:ext cx="7896521" cy="4053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584878"/>
                <a:gridCol w="1510934"/>
                <a:gridCol w="1397479"/>
                <a:gridCol w="1403230"/>
              </a:tblGrid>
              <a:tr h="370840"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>
                          <a:solidFill>
                            <a:schemeClr val="tx1"/>
                          </a:solidFill>
                        </a:rPr>
                        <a:t>Statistically</a:t>
                      </a:r>
                      <a:r>
                        <a:rPr lang="en-US" sz="1600" baseline="0" smtClean="0">
                          <a:solidFill>
                            <a:schemeClr val="tx1"/>
                          </a:solidFill>
                        </a:rPr>
                        <a:t> significant</a:t>
                      </a:r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>
                          <a:solidFill>
                            <a:schemeClr val="tx1"/>
                          </a:solidFill>
                        </a:rPr>
                        <a:t>Practically</a:t>
                      </a:r>
                    </a:p>
                    <a:p>
                      <a:pPr algn="ctr"/>
                      <a:r>
                        <a:rPr lang="en-US" sz="1600" smtClean="0">
                          <a:solidFill>
                            <a:schemeClr val="tx1"/>
                          </a:solidFill>
                        </a:rPr>
                        <a:t>relevant</a:t>
                      </a:r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>
                          <a:solidFill>
                            <a:schemeClr val="tx1"/>
                          </a:solidFill>
                        </a:rPr>
                        <a:t>Strength of relation</a:t>
                      </a:r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60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×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×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No</a:t>
                      </a:r>
                    </a:p>
                    <a:p>
                      <a:pPr algn="ctr"/>
                      <a:endParaRPr lang="en-US" sz="160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600" smtClean="0"/>
                    </a:p>
                    <a:p>
                      <a:pPr algn="ctr"/>
                      <a:endParaRPr lang="en-US" sz="160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×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Potentially relevant</a:t>
                      </a:r>
                      <a:endParaRPr 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Potential</a:t>
                      </a:r>
                      <a:endParaRPr 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600" smtClean="0"/>
                    </a:p>
                    <a:p>
                      <a:pPr algn="ctr"/>
                      <a:endParaRPr lang="en-US" sz="160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smtClean="0"/>
                        <a:t>√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Trivial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smtClean="0"/>
                        <a:t>Weak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  <a:p>
                      <a:pPr algn="ctr"/>
                      <a:endParaRPr 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√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smtClean="0"/>
                        <a:t>√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Moderate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600" kern="120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0" hangingPunct="1"/>
                      <a:endParaRPr lang="en-US" sz="1600" kern="120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√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√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Strong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600" kern="120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0" hangingPunct="1"/>
                      <a:endParaRPr lang="en-US" sz="16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smtClean="0"/>
                        <a:t>×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Potentially relevant</a:t>
                      </a:r>
                      <a:endParaRPr 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Potential</a:t>
                      </a:r>
                      <a:endParaRPr 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48" name="Group 47"/>
          <p:cNvGrpSpPr/>
          <p:nvPr/>
        </p:nvGrpSpPr>
        <p:grpSpPr>
          <a:xfrm>
            <a:off x="2183798" y="1631919"/>
            <a:ext cx="2137482" cy="256265"/>
            <a:chOff x="2411223" y="1675293"/>
            <a:chExt cx="2137482" cy="256265"/>
          </a:xfrm>
        </p:grpSpPr>
        <p:grpSp>
          <p:nvGrpSpPr>
            <p:cNvPr id="14" name="Group 13"/>
            <p:cNvGrpSpPr/>
            <p:nvPr/>
          </p:nvGrpSpPr>
          <p:grpSpPr>
            <a:xfrm>
              <a:off x="2411223" y="1675293"/>
              <a:ext cx="2137482" cy="256265"/>
              <a:chOff x="582421" y="1048356"/>
              <a:chExt cx="2137482" cy="256265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582421" y="1048356"/>
                <a:ext cx="2137482" cy="256265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6" name="Straight Connector 5"/>
              <p:cNvCxnSpPr>
                <a:stCxn id="4" idx="0"/>
                <a:endCxn id="4" idx="2"/>
              </p:cNvCxnSpPr>
              <p:nvPr/>
            </p:nvCxnSpPr>
            <p:spPr>
              <a:xfrm>
                <a:off x="1651162" y="1048356"/>
                <a:ext cx="0" cy="256265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1" name="Straight Arrow Connector 30"/>
            <p:cNvCxnSpPr/>
            <p:nvPr/>
          </p:nvCxnSpPr>
          <p:spPr>
            <a:xfrm>
              <a:off x="3025676" y="1803425"/>
              <a:ext cx="90857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>
          <a:xfrm>
            <a:off x="1760818" y="2213443"/>
            <a:ext cx="2858224" cy="256265"/>
            <a:chOff x="1999160" y="2568013"/>
            <a:chExt cx="2858224" cy="256265"/>
          </a:xfrm>
        </p:grpSpPr>
        <p:grpSp>
          <p:nvGrpSpPr>
            <p:cNvPr id="15" name="Group 14"/>
            <p:cNvGrpSpPr/>
            <p:nvPr/>
          </p:nvGrpSpPr>
          <p:grpSpPr>
            <a:xfrm>
              <a:off x="2411223" y="2568013"/>
              <a:ext cx="2137482" cy="256265"/>
              <a:chOff x="582421" y="1048356"/>
              <a:chExt cx="2137482" cy="256265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582421" y="1048356"/>
                <a:ext cx="2137482" cy="256265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7" name="Straight Connector 16"/>
              <p:cNvCxnSpPr>
                <a:stCxn id="16" idx="0"/>
                <a:endCxn id="16" idx="2"/>
              </p:cNvCxnSpPr>
              <p:nvPr/>
            </p:nvCxnSpPr>
            <p:spPr>
              <a:xfrm>
                <a:off x="1651162" y="1048356"/>
                <a:ext cx="0" cy="256265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2" name="Straight Arrow Connector 31"/>
            <p:cNvCxnSpPr/>
            <p:nvPr/>
          </p:nvCxnSpPr>
          <p:spPr>
            <a:xfrm>
              <a:off x="3214960" y="2643598"/>
              <a:ext cx="164242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1999160" y="2766877"/>
              <a:ext cx="164242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/>
          <p:cNvGrpSpPr/>
          <p:nvPr/>
        </p:nvGrpSpPr>
        <p:grpSpPr>
          <a:xfrm>
            <a:off x="2168101" y="2834338"/>
            <a:ext cx="2137482" cy="256265"/>
            <a:chOff x="2411223" y="3460733"/>
            <a:chExt cx="2137482" cy="256265"/>
          </a:xfrm>
        </p:grpSpPr>
        <p:grpSp>
          <p:nvGrpSpPr>
            <p:cNvPr id="19" name="Group 18"/>
            <p:cNvGrpSpPr/>
            <p:nvPr/>
          </p:nvGrpSpPr>
          <p:grpSpPr>
            <a:xfrm>
              <a:off x="2411223" y="3460733"/>
              <a:ext cx="2137482" cy="256265"/>
              <a:chOff x="582421" y="1048356"/>
              <a:chExt cx="2137482" cy="256265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582421" y="1048356"/>
                <a:ext cx="2137482" cy="256265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21" name="Straight Connector 20"/>
              <p:cNvCxnSpPr>
                <a:stCxn id="20" idx="0"/>
                <a:endCxn id="20" idx="2"/>
              </p:cNvCxnSpPr>
              <p:nvPr/>
            </p:nvCxnSpPr>
            <p:spPr>
              <a:xfrm>
                <a:off x="1651162" y="1048356"/>
                <a:ext cx="0" cy="256265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Arrow Connector 34"/>
            <p:cNvCxnSpPr/>
            <p:nvPr/>
          </p:nvCxnSpPr>
          <p:spPr>
            <a:xfrm>
              <a:off x="2545177" y="3588865"/>
              <a:ext cx="70472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>
              <a:off x="3701284" y="3588865"/>
              <a:ext cx="70472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/>
          <p:cNvGrpSpPr/>
          <p:nvPr/>
        </p:nvGrpSpPr>
        <p:grpSpPr>
          <a:xfrm>
            <a:off x="1405768" y="3999357"/>
            <a:ext cx="3481880" cy="256265"/>
            <a:chOff x="1689660" y="5119323"/>
            <a:chExt cx="3481880" cy="256265"/>
          </a:xfrm>
        </p:grpSpPr>
        <p:grpSp>
          <p:nvGrpSpPr>
            <p:cNvPr id="23" name="Group 22"/>
            <p:cNvGrpSpPr/>
            <p:nvPr/>
          </p:nvGrpSpPr>
          <p:grpSpPr>
            <a:xfrm>
              <a:off x="2451993" y="5119323"/>
              <a:ext cx="2137482" cy="256265"/>
              <a:chOff x="582421" y="1048356"/>
              <a:chExt cx="2137482" cy="256265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582421" y="1048356"/>
                <a:ext cx="2137482" cy="256265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25" name="Straight Connector 24"/>
              <p:cNvCxnSpPr>
                <a:stCxn id="24" idx="0"/>
                <a:endCxn id="24" idx="2"/>
              </p:cNvCxnSpPr>
              <p:nvPr/>
            </p:nvCxnSpPr>
            <p:spPr>
              <a:xfrm>
                <a:off x="1651162" y="1048356"/>
                <a:ext cx="0" cy="256265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7" name="Straight Arrow Connector 36"/>
            <p:cNvCxnSpPr/>
            <p:nvPr/>
          </p:nvCxnSpPr>
          <p:spPr>
            <a:xfrm>
              <a:off x="4629199" y="5247455"/>
              <a:ext cx="54234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>
              <a:off x="1689660" y="5247874"/>
              <a:ext cx="70472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/>
          <p:cNvGrpSpPr/>
          <p:nvPr/>
        </p:nvGrpSpPr>
        <p:grpSpPr>
          <a:xfrm>
            <a:off x="1775385" y="3431938"/>
            <a:ext cx="2827650" cy="256265"/>
            <a:chOff x="3443280" y="2857838"/>
            <a:chExt cx="2827650" cy="256265"/>
          </a:xfrm>
        </p:grpSpPr>
        <p:grpSp>
          <p:nvGrpSpPr>
            <p:cNvPr id="52" name="Group 51"/>
            <p:cNvGrpSpPr/>
            <p:nvPr/>
          </p:nvGrpSpPr>
          <p:grpSpPr>
            <a:xfrm>
              <a:off x="3824769" y="2857838"/>
              <a:ext cx="2137482" cy="256265"/>
              <a:chOff x="582421" y="1048356"/>
              <a:chExt cx="2137482" cy="256265"/>
            </a:xfrm>
          </p:grpSpPr>
          <p:sp>
            <p:nvSpPr>
              <p:cNvPr id="55" name="Rectangle 54"/>
              <p:cNvSpPr/>
              <p:nvPr/>
            </p:nvSpPr>
            <p:spPr>
              <a:xfrm>
                <a:off x="582421" y="1048356"/>
                <a:ext cx="2137482" cy="256265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56" name="Straight Connector 55"/>
              <p:cNvCxnSpPr>
                <a:stCxn id="55" idx="0"/>
                <a:endCxn id="55" idx="2"/>
              </p:cNvCxnSpPr>
              <p:nvPr/>
            </p:nvCxnSpPr>
            <p:spPr>
              <a:xfrm>
                <a:off x="1651162" y="1048356"/>
                <a:ext cx="0" cy="256265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3" name="Straight Arrow Connector 52"/>
            <p:cNvCxnSpPr/>
            <p:nvPr/>
          </p:nvCxnSpPr>
          <p:spPr>
            <a:xfrm>
              <a:off x="5298290" y="2931893"/>
              <a:ext cx="972640" cy="153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 flipV="1">
              <a:off x="3443280" y="3048378"/>
              <a:ext cx="1013415" cy="677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2168746" y="4597888"/>
            <a:ext cx="2137482" cy="256265"/>
            <a:chOff x="582421" y="1048356"/>
            <a:chExt cx="2137482" cy="256265"/>
          </a:xfrm>
        </p:grpSpPr>
        <p:sp>
          <p:nvSpPr>
            <p:cNvPr id="28" name="Rectangle 27"/>
            <p:cNvSpPr/>
            <p:nvPr/>
          </p:nvSpPr>
          <p:spPr>
            <a:xfrm>
              <a:off x="582421" y="1048356"/>
              <a:ext cx="2137482" cy="256265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9" name="Straight Connector 28"/>
            <p:cNvCxnSpPr>
              <a:stCxn id="28" idx="0"/>
              <a:endCxn id="28" idx="2"/>
            </p:cNvCxnSpPr>
            <p:nvPr/>
          </p:nvCxnSpPr>
          <p:spPr>
            <a:xfrm>
              <a:off x="1651162" y="1048356"/>
              <a:ext cx="0" cy="2562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8" name="Straight Arrow Connector 37"/>
          <p:cNvCxnSpPr/>
          <p:nvPr/>
        </p:nvCxnSpPr>
        <p:spPr>
          <a:xfrm>
            <a:off x="1466923" y="4726020"/>
            <a:ext cx="3104300" cy="9191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oup 66"/>
          <p:cNvGrpSpPr/>
          <p:nvPr/>
        </p:nvGrpSpPr>
        <p:grpSpPr>
          <a:xfrm>
            <a:off x="2157594" y="5225348"/>
            <a:ext cx="2137482" cy="256265"/>
            <a:chOff x="582421" y="1048356"/>
            <a:chExt cx="2137482" cy="256265"/>
          </a:xfrm>
        </p:grpSpPr>
        <p:sp>
          <p:nvSpPr>
            <p:cNvPr id="69" name="Rectangle 68"/>
            <p:cNvSpPr/>
            <p:nvPr/>
          </p:nvSpPr>
          <p:spPr>
            <a:xfrm>
              <a:off x="582421" y="1048356"/>
              <a:ext cx="2137482" cy="256265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0" name="Straight Connector 69"/>
            <p:cNvCxnSpPr>
              <a:stCxn id="69" idx="0"/>
              <a:endCxn id="69" idx="2"/>
            </p:cNvCxnSpPr>
            <p:nvPr/>
          </p:nvCxnSpPr>
          <p:spPr>
            <a:xfrm>
              <a:off x="1651162" y="1048356"/>
              <a:ext cx="0" cy="2562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2946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2566</TotalTime>
  <Words>137</Words>
  <Application>Microsoft Office PowerPoint</Application>
  <PresentationFormat>Widescreen</PresentationFormat>
  <Paragraphs>68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luulan1 luulan1</dc:creator>
  <cp:lastModifiedBy>luulan1 luulan1</cp:lastModifiedBy>
  <cp:revision>33</cp:revision>
  <cp:lastPrinted>2021-09-13T22:04:52Z</cp:lastPrinted>
  <dcterms:created xsi:type="dcterms:W3CDTF">2021-09-13T20:30:16Z</dcterms:created>
  <dcterms:modified xsi:type="dcterms:W3CDTF">2022-01-26T11:18:14Z</dcterms:modified>
</cp:coreProperties>
</file>