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69" autoAdjust="0"/>
  </p:normalViewPr>
  <p:slideViewPr>
    <p:cSldViewPr snapToGrid="0">
      <p:cViewPr>
        <p:scale>
          <a:sx n="18" d="100"/>
          <a:sy n="18" d="100"/>
        </p:scale>
        <p:origin x="2661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B2BE9-07D9-4C64-BF2D-B7268F61A078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CF71C-2080-4954-A723-432A928F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88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CF71C-2080-4954-A723-432A928F32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8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8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6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2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1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7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6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0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2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8CAC2-1448-450C-A172-6C2989B38AB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12-Point Star 143"/>
          <p:cNvSpPr/>
          <p:nvPr/>
        </p:nvSpPr>
        <p:spPr>
          <a:xfrm>
            <a:off x="7579418" y="3746128"/>
            <a:ext cx="7262904" cy="2145356"/>
          </a:xfrm>
          <a:prstGeom prst="star12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Competitive innovations (e.g. privatized services, new government innovations from upper level, etc.)</a:t>
            </a:r>
            <a:endParaRPr lang="en-US" sz="2400"/>
          </a:p>
        </p:txBody>
      </p:sp>
      <p:sp>
        <p:nvSpPr>
          <p:cNvPr id="205" name="Down Arrow 204"/>
          <p:cNvSpPr/>
          <p:nvPr/>
        </p:nvSpPr>
        <p:spPr>
          <a:xfrm>
            <a:off x="-718605" y="-14139726"/>
            <a:ext cx="446901" cy="1146553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Down Arrow 205"/>
          <p:cNvSpPr/>
          <p:nvPr/>
        </p:nvSpPr>
        <p:spPr>
          <a:xfrm>
            <a:off x="12032592" y="-14098518"/>
            <a:ext cx="446901" cy="1146553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-9563275" y="-12797545"/>
            <a:ext cx="23027349" cy="360420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-9563274" y="-8185577"/>
            <a:ext cx="22992020" cy="200504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1995022" y="-5642539"/>
            <a:ext cx="11433723" cy="922671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8" name="Rectangle 317"/>
          <p:cNvSpPr/>
          <p:nvPr/>
        </p:nvSpPr>
        <p:spPr>
          <a:xfrm>
            <a:off x="-226575" y="-5627725"/>
            <a:ext cx="1941080" cy="919899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6" name="Rectangle 145"/>
          <p:cNvSpPr/>
          <p:nvPr/>
        </p:nvSpPr>
        <p:spPr>
          <a:xfrm>
            <a:off x="-9563706" y="-5632868"/>
            <a:ext cx="9250402" cy="920413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5"/>
          <p:cNvSpPr txBox="1"/>
          <p:nvPr/>
        </p:nvSpPr>
        <p:spPr>
          <a:xfrm>
            <a:off x="-7755967" y="-7869215"/>
            <a:ext cx="4079217" cy="1384995"/>
          </a:xfrm>
          <a:prstGeom prst="rect">
            <a:avLst/>
          </a:prstGeom>
          <a:noFill/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PPC </a:t>
            </a:r>
            <a:r>
              <a:rPr lang="en-US" sz="2800">
                <a:solidFill>
                  <a:srgbClr val="000000"/>
                </a:solidFill>
              </a:rPr>
              <a:t>reports and </a:t>
            </a:r>
            <a:r>
              <a:rPr lang="en-US" sz="2800" smtClean="0">
                <a:solidFill>
                  <a:srgbClr val="000000"/>
                </a:solidFill>
              </a:rPr>
              <a:t>acknowledges needs for ACS investment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-194619" y="-9051608"/>
            <a:ext cx="4208469" cy="70788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Agenda settings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1509360" y="-8098382"/>
            <a:ext cx="4973686" cy="1815882"/>
          </a:xfrm>
          <a:prstGeom prst="rect">
            <a:avLst/>
          </a:prstGeom>
          <a:noFill/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PPC </a:t>
            </a:r>
            <a:r>
              <a:rPr lang="en-US" sz="280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has </a:t>
            </a:r>
            <a:r>
              <a:rPr lang="en-US" sz="280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 plan for </a:t>
            </a:r>
            <a:r>
              <a:rPr lang="en-US" sz="280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scaling investment </a:t>
            </a:r>
          </a:p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smtClean="0"/>
              <a:t>(i.e. </a:t>
            </a:r>
            <a:r>
              <a:rPr lang="en-US" sz="2800"/>
              <a:t>one section </a:t>
            </a:r>
            <a:r>
              <a:rPr lang="en-US" sz="2800" smtClean="0"/>
              <a:t>in SEDP </a:t>
            </a:r>
            <a:r>
              <a:rPr lang="en-US" sz="2800"/>
              <a:t>planning guidance</a:t>
            </a:r>
            <a:r>
              <a:rPr lang="en-US" sz="280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)</a:t>
            </a:r>
            <a:endParaRPr lang="en-US" sz="280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8" name="Straight Arrow Connector 10"/>
          <p:cNvCxnSpPr>
            <a:stCxn id="340" idx="3"/>
            <a:endCxn id="7" idx="1"/>
          </p:cNvCxnSpPr>
          <p:nvPr/>
        </p:nvCxnSpPr>
        <p:spPr>
          <a:xfrm flipV="1">
            <a:off x="221615" y="-7190441"/>
            <a:ext cx="1287745" cy="3459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/>
            <a:tailEnd type="arrow"/>
          </a:ln>
        </p:spPr>
      </p:cxnSp>
      <p:sp>
        <p:nvSpPr>
          <p:cNvPr id="9" name="TextBox 20"/>
          <p:cNvSpPr txBox="1"/>
          <p:nvPr/>
        </p:nvSpPr>
        <p:spPr>
          <a:xfrm>
            <a:off x="-9374312" y="-5458544"/>
            <a:ext cx="1796146" cy="2308324"/>
          </a:xfrm>
          <a:prstGeom prst="rect">
            <a:avLst/>
          </a:prstGeom>
          <a:noFill/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Provincial </a:t>
            </a: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DARD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written report includes ACS projects</a:t>
            </a:r>
          </a:p>
        </p:txBody>
      </p:sp>
      <p:cxnSp>
        <p:nvCxnSpPr>
          <p:cNvPr id="10" name="Straight Arrow Connector 22"/>
          <p:cNvCxnSpPr>
            <a:stCxn id="9" idx="0"/>
            <a:endCxn id="4" idx="2"/>
          </p:cNvCxnSpPr>
          <p:nvPr/>
        </p:nvCxnSpPr>
        <p:spPr>
          <a:xfrm flipV="1">
            <a:off x="-8476239" y="-6484220"/>
            <a:ext cx="2759881" cy="102567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29"/>
          <p:cNvCxnSpPr>
            <a:stCxn id="12" idx="0"/>
            <a:endCxn id="9" idx="2"/>
          </p:cNvCxnSpPr>
          <p:nvPr/>
        </p:nvCxnSpPr>
        <p:spPr>
          <a:xfrm flipH="1" flipV="1">
            <a:off x="-8476239" y="-3150220"/>
            <a:ext cx="1793" cy="36401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33"/>
          <p:cNvSpPr txBox="1"/>
          <p:nvPr/>
        </p:nvSpPr>
        <p:spPr>
          <a:xfrm>
            <a:off x="-9372519" y="-2786202"/>
            <a:ext cx="1796146" cy="2308324"/>
          </a:xfrm>
          <a:prstGeom prst="rect">
            <a:avLst/>
          </a:prstGeom>
          <a:noFill/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District DivisionARD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written report includes ACS projects</a:t>
            </a:r>
          </a:p>
        </p:txBody>
      </p:sp>
      <p:sp>
        <p:nvSpPr>
          <p:cNvPr id="13" name="TextBox 36"/>
          <p:cNvSpPr txBox="1"/>
          <p:nvPr/>
        </p:nvSpPr>
        <p:spPr>
          <a:xfrm>
            <a:off x="-7412998" y="-760048"/>
            <a:ext cx="2721103" cy="1569660"/>
          </a:xfrm>
          <a:prstGeom prst="rect">
            <a:avLst/>
          </a:prstGeom>
          <a:noFill/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Project communes </a:t>
            </a:r>
            <a:r>
              <a:rPr lang="en-US" sz="2400" b="0" i="0" u="none" strike="noStrike" kern="1200" cap="none" spc="0" smtClean="0">
                <a:solidFill>
                  <a:srgbClr val="000000"/>
                </a:solidFill>
                <a:uFillTx/>
                <a:latin typeface="Calibri"/>
              </a:rPr>
              <a:t>incorporated </a:t>
            </a:r>
            <a:r>
              <a:rPr lang="en-US" sz="2400" b="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 ACS project in SEDP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written </a:t>
            </a:r>
            <a:r>
              <a:rPr lang="en-US" sz="2400" b="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report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TextBox 43"/>
          <p:cNvSpPr txBox="1"/>
          <p:nvPr/>
        </p:nvSpPr>
        <p:spPr>
          <a:xfrm>
            <a:off x="-7475506" y="-5457196"/>
            <a:ext cx="1796146" cy="1569660"/>
          </a:xfrm>
          <a:prstGeom prst="rect">
            <a:avLst/>
          </a:prstGeom>
          <a:noFill/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DPC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written report includes ACS projects</a:t>
            </a:r>
          </a:p>
        </p:txBody>
      </p:sp>
      <p:cxnSp>
        <p:nvCxnSpPr>
          <p:cNvPr id="15" name="Straight Arrow Connector 44"/>
          <p:cNvCxnSpPr>
            <a:stCxn id="14" idx="0"/>
            <a:endCxn id="4" idx="2"/>
          </p:cNvCxnSpPr>
          <p:nvPr/>
        </p:nvCxnSpPr>
        <p:spPr>
          <a:xfrm flipV="1">
            <a:off x="-6577433" y="-6484220"/>
            <a:ext cx="861075" cy="102702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48"/>
          <p:cNvSpPr txBox="1"/>
          <p:nvPr/>
        </p:nvSpPr>
        <p:spPr>
          <a:xfrm>
            <a:off x="-5589968" y="-5462851"/>
            <a:ext cx="1796146" cy="1938992"/>
          </a:xfrm>
          <a:prstGeom prst="rect">
            <a:avLst/>
          </a:prstGeom>
          <a:noFill/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Provincial DARD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monthly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(oral) briefings</a:t>
            </a:r>
          </a:p>
        </p:txBody>
      </p:sp>
      <p:cxnSp>
        <p:nvCxnSpPr>
          <p:cNvPr id="17" name="Straight Arrow Connector 49"/>
          <p:cNvCxnSpPr>
            <a:stCxn id="16" idx="0"/>
            <a:endCxn id="4" idx="2"/>
          </p:cNvCxnSpPr>
          <p:nvPr/>
        </p:nvCxnSpPr>
        <p:spPr>
          <a:xfrm flipH="1" flipV="1">
            <a:off x="-5716358" y="-6484220"/>
            <a:ext cx="1024463" cy="102136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50"/>
          <p:cNvCxnSpPr>
            <a:stCxn id="19" idx="0"/>
            <a:endCxn id="16" idx="2"/>
          </p:cNvCxnSpPr>
          <p:nvPr/>
        </p:nvCxnSpPr>
        <p:spPr>
          <a:xfrm flipV="1">
            <a:off x="-4691895" y="-3523859"/>
            <a:ext cx="0" cy="35036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51"/>
          <p:cNvSpPr txBox="1"/>
          <p:nvPr/>
        </p:nvSpPr>
        <p:spPr>
          <a:xfrm>
            <a:off x="-5589968" y="-3173496"/>
            <a:ext cx="1796146" cy="1938992"/>
          </a:xfrm>
          <a:prstGeom prst="rect">
            <a:avLst/>
          </a:prstGeom>
          <a:noFill/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District DARD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monthly (oral) briefings</a:t>
            </a:r>
          </a:p>
        </p:txBody>
      </p:sp>
      <p:sp>
        <p:nvSpPr>
          <p:cNvPr id="20" name="TextBox 56"/>
          <p:cNvSpPr txBox="1"/>
          <p:nvPr/>
        </p:nvSpPr>
        <p:spPr>
          <a:xfrm>
            <a:off x="-3691162" y="-5480108"/>
            <a:ext cx="1523602" cy="1938992"/>
          </a:xfrm>
          <a:prstGeom prst="rect">
            <a:avLst/>
          </a:prstGeom>
          <a:noFill/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>
                <a:solidFill>
                  <a:srgbClr val="000000"/>
                </a:solidFill>
                <a:latin typeface="Calibri"/>
              </a:rPr>
              <a:t>District </a:t>
            </a:r>
            <a:r>
              <a:rPr lang="en-US" sz="2400" b="1" smtClean="0">
                <a:solidFill>
                  <a:srgbClr val="000000"/>
                </a:solidFill>
                <a:latin typeface="Calibri"/>
              </a:rPr>
              <a:t>PC </a:t>
            </a:r>
            <a:r>
              <a:rPr lang="en-US" sz="2400">
                <a:latin typeface="Calibri"/>
              </a:rPr>
              <a:t>monthly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latin typeface="Calibri"/>
              </a:rPr>
              <a:t>(oral) </a:t>
            </a:r>
            <a:r>
              <a:rPr lang="en-US" sz="2400" smtClean="0">
                <a:solidFill>
                  <a:srgbClr val="000000"/>
                </a:solidFill>
                <a:latin typeface="Calibri"/>
              </a:rPr>
              <a:t>briefings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1" name="Straight Arrow Connector 57"/>
          <p:cNvCxnSpPr>
            <a:stCxn id="20" idx="0"/>
            <a:endCxn id="4" idx="2"/>
          </p:cNvCxnSpPr>
          <p:nvPr/>
        </p:nvCxnSpPr>
        <p:spPr>
          <a:xfrm flipH="1" flipV="1">
            <a:off x="-5716358" y="-6484220"/>
            <a:ext cx="2786997" cy="100411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58"/>
          <p:cNvCxnSpPr>
            <a:stCxn id="23" idx="0"/>
            <a:endCxn id="20" idx="2"/>
          </p:cNvCxnSpPr>
          <p:nvPr/>
        </p:nvCxnSpPr>
        <p:spPr>
          <a:xfrm flipV="1">
            <a:off x="-2929361" y="-3541116"/>
            <a:ext cx="0" cy="35541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59"/>
          <p:cNvSpPr txBox="1"/>
          <p:nvPr/>
        </p:nvSpPr>
        <p:spPr>
          <a:xfrm>
            <a:off x="-3691162" y="-3185705"/>
            <a:ext cx="1523602" cy="1938992"/>
          </a:xfrm>
          <a:prstGeom prst="rect">
            <a:avLst/>
          </a:prstGeom>
          <a:noFill/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Commune </a:t>
            </a:r>
            <a:r>
              <a:rPr lang="en-US" sz="2400" b="1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PC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monthly (oral) briefings</a:t>
            </a:r>
          </a:p>
        </p:txBody>
      </p:sp>
      <p:sp>
        <p:nvSpPr>
          <p:cNvPr id="26" name="TextBox 110"/>
          <p:cNvSpPr txBox="1"/>
          <p:nvPr/>
        </p:nvSpPr>
        <p:spPr>
          <a:xfrm>
            <a:off x="-92269" y="-5411317"/>
            <a:ext cx="1573441" cy="2677656"/>
          </a:xfrm>
          <a:prstGeom prst="rect">
            <a:avLst/>
          </a:prstGeom>
          <a:noFill/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NGO projects written reports (</a:t>
            </a:r>
            <a:r>
              <a:rPr lang="en-US" sz="2400" b="1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CARE in Vietnam, </a:t>
            </a: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CCD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</p:txBody>
      </p:sp>
      <p:cxnSp>
        <p:nvCxnSpPr>
          <p:cNvPr id="27" name="Straight Arrow Connector 111"/>
          <p:cNvCxnSpPr>
            <a:stCxn id="26" idx="0"/>
            <a:endCxn id="4" idx="2"/>
          </p:cNvCxnSpPr>
          <p:nvPr/>
        </p:nvCxnSpPr>
        <p:spPr>
          <a:xfrm flipH="1" flipV="1">
            <a:off x="-5716358" y="-6484220"/>
            <a:ext cx="6410810" cy="107290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127"/>
          <p:cNvCxnSpPr>
            <a:stCxn id="12" idx="3"/>
          </p:cNvCxnSpPr>
          <p:nvPr/>
        </p:nvCxnSpPr>
        <p:spPr>
          <a:xfrm flipV="1">
            <a:off x="-7576373" y="-3840311"/>
            <a:ext cx="618085" cy="2208271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130"/>
          <p:cNvCxnSpPr>
            <a:stCxn id="13" idx="1"/>
            <a:endCxn id="12" idx="2"/>
          </p:cNvCxnSpPr>
          <p:nvPr/>
        </p:nvCxnSpPr>
        <p:spPr>
          <a:xfrm rot="10800000">
            <a:off x="-8474446" y="-477878"/>
            <a:ext cx="1061448" cy="50266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135"/>
          <p:cNvSpPr txBox="1"/>
          <p:nvPr/>
        </p:nvSpPr>
        <p:spPr>
          <a:xfrm>
            <a:off x="-4890483" y="1085097"/>
            <a:ext cx="2444481" cy="1200329"/>
          </a:xfrm>
          <a:prstGeom prst="rect">
            <a:avLst/>
          </a:prstGeom>
          <a:noFill/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Report/Reflection </a:t>
            </a:r>
            <a:r>
              <a:rPr lang="en-US" sz="2400" b="0" i="0" u="none" strike="noStrike" kern="1200" cap="none" spc="0" baseline="0">
                <a:uFillTx/>
                <a:latin typeface="Calibri"/>
              </a:rPr>
              <a:t>from </a:t>
            </a:r>
            <a:r>
              <a:rPr lang="en-US" sz="2400" b="1" i="0" u="none" strike="noStrike" kern="1200" cap="none" spc="0" baseline="0">
                <a:uFillTx/>
                <a:latin typeface="Calibri"/>
              </a:rPr>
              <a:t>village </a:t>
            </a:r>
            <a:r>
              <a:rPr lang="en-US" sz="2400" b="1" i="0" u="none" strike="noStrike" kern="1200" cap="none" spc="0" baseline="0" smtClean="0">
                <a:uFillTx/>
                <a:latin typeface="Calibri"/>
              </a:rPr>
              <a:t>leaders</a:t>
            </a:r>
            <a:endParaRPr lang="en-US" sz="2400" b="1" i="0" u="none" strike="noStrike" kern="1200" cap="none" spc="0" baseline="0">
              <a:uFillTx/>
              <a:latin typeface="Calibri"/>
            </a:endParaRPr>
          </a:p>
        </p:txBody>
      </p:sp>
      <p:cxnSp>
        <p:nvCxnSpPr>
          <p:cNvPr id="33" name="Elbow Connector 142"/>
          <p:cNvCxnSpPr>
            <a:stCxn id="32" idx="1"/>
            <a:endCxn id="13" idx="2"/>
          </p:cNvCxnSpPr>
          <p:nvPr/>
        </p:nvCxnSpPr>
        <p:spPr>
          <a:xfrm rot="10800000">
            <a:off x="-6052445" y="809612"/>
            <a:ext cx="1161963" cy="87565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110"/>
          <p:cNvSpPr txBox="1"/>
          <p:nvPr/>
        </p:nvSpPr>
        <p:spPr>
          <a:xfrm>
            <a:off x="-2028579" y="-5456316"/>
            <a:ext cx="1576080" cy="1938992"/>
          </a:xfrm>
          <a:prstGeom prst="rect">
            <a:avLst/>
          </a:prstGeom>
          <a:noFill/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Provincial Women’s Union </a:t>
            </a:r>
            <a:r>
              <a:rPr lang="en-US" sz="2400">
                <a:solidFill>
                  <a:srgbClr val="000000"/>
                </a:solidFill>
              </a:rPr>
              <a:t>briefings, </a:t>
            </a:r>
            <a:r>
              <a:rPr lang="en-US" sz="2400" smtClean="0">
                <a:solidFill>
                  <a:srgbClr val="000000"/>
                </a:solidFill>
              </a:rPr>
              <a:t>reports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83" name="Straight Arrow Connector 58"/>
          <p:cNvCxnSpPr>
            <a:endCxn id="73" idx="2"/>
          </p:cNvCxnSpPr>
          <p:nvPr/>
        </p:nvCxnSpPr>
        <p:spPr>
          <a:xfrm flipV="1">
            <a:off x="-1241565" y="-3517324"/>
            <a:ext cx="1026" cy="83966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110"/>
          <p:cNvSpPr txBox="1"/>
          <p:nvPr/>
        </p:nvSpPr>
        <p:spPr>
          <a:xfrm>
            <a:off x="-2008332" y="-2810281"/>
            <a:ext cx="1513178" cy="1938992"/>
          </a:xfrm>
          <a:prstGeom prst="rect">
            <a:avLst/>
          </a:prstGeom>
          <a:noFill/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District Women’s Union </a:t>
            </a:r>
            <a:r>
              <a:rPr lang="en-US" sz="2400" b="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briefings, reports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5" name="TextBox 110"/>
          <p:cNvSpPr txBox="1"/>
          <p:nvPr/>
        </p:nvSpPr>
        <p:spPr>
          <a:xfrm>
            <a:off x="-2115799" y="-306574"/>
            <a:ext cx="1708950" cy="1938992"/>
          </a:xfrm>
          <a:prstGeom prst="rect">
            <a:avLst/>
          </a:prstGeom>
          <a:noFill/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Commune Women’s Union </a:t>
            </a:r>
            <a:r>
              <a:rPr lang="en-US" sz="2400" b="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briefings, reports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89" name="Straight Arrow Connector 58"/>
          <p:cNvCxnSpPr>
            <a:stCxn id="85" idx="0"/>
            <a:endCxn id="84" idx="2"/>
          </p:cNvCxnSpPr>
          <p:nvPr/>
        </p:nvCxnSpPr>
        <p:spPr>
          <a:xfrm flipV="1">
            <a:off x="-1261324" y="-871289"/>
            <a:ext cx="9581" cy="56471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135"/>
          <p:cNvSpPr txBox="1"/>
          <p:nvPr/>
        </p:nvSpPr>
        <p:spPr>
          <a:xfrm>
            <a:off x="-6276803" y="2630960"/>
            <a:ext cx="5395469" cy="830997"/>
          </a:xfrm>
          <a:prstGeom prst="rect">
            <a:avLst/>
          </a:prstGeom>
          <a:noFill/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Reflection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from </a:t>
            </a:r>
            <a:r>
              <a:rPr lang="en-US" sz="2400" b="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communities (i.e. </a:t>
            </a:r>
            <a:r>
              <a:rPr lang="en-US" sz="2400" b="1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VSLA</a:t>
            </a:r>
            <a:r>
              <a:rPr lang="en-US" sz="2400" b="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 and </a:t>
            </a:r>
            <a:r>
              <a:rPr lang="en-US" sz="2400" b="1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farmers</a:t>
            </a:r>
            <a:r>
              <a:rPr lang="en-US" sz="2400" b="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 having ACS experience)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96" name="Straight Arrow Connector 58"/>
          <p:cNvCxnSpPr>
            <a:stCxn id="95" idx="0"/>
          </p:cNvCxnSpPr>
          <p:nvPr/>
        </p:nvCxnSpPr>
        <p:spPr>
          <a:xfrm flipH="1" flipV="1">
            <a:off x="-3585407" y="2300223"/>
            <a:ext cx="6339" cy="33073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-1145709" y="4183004"/>
            <a:ext cx="6005052" cy="155709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ACS innovations</a:t>
            </a:r>
          </a:p>
          <a:p>
            <a:pPr algn="ctr"/>
            <a:r>
              <a:rPr lang="en-US" sz="2400" smtClean="0">
                <a:solidFill>
                  <a:schemeClr val="tx1"/>
                </a:solidFill>
              </a:rPr>
              <a:t>(e.g. down-scaled forecasts, translate forecasts to agro-advice, delivery)</a:t>
            </a:r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299" name="Elbow Connector 298"/>
          <p:cNvCxnSpPr>
            <a:stCxn id="100" idx="2"/>
            <a:endCxn id="146" idx="2"/>
          </p:cNvCxnSpPr>
          <p:nvPr/>
        </p:nvCxnSpPr>
        <p:spPr>
          <a:xfrm rot="10800000">
            <a:off x="-4938505" y="3571267"/>
            <a:ext cx="3792796" cy="1390285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5"/>
          <p:cNvSpPr txBox="1"/>
          <p:nvPr/>
        </p:nvSpPr>
        <p:spPr>
          <a:xfrm>
            <a:off x="-2298970" y="-7879480"/>
            <a:ext cx="2520585" cy="1384995"/>
          </a:xfrm>
          <a:prstGeom prst="rect">
            <a:avLst/>
          </a:prstGeom>
          <a:noFill/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PPC </a:t>
            </a:r>
            <a:r>
              <a:rPr lang="en-US" sz="280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supports</a:t>
            </a:r>
            <a:r>
              <a:rPr lang="en-US" sz="2800" i="0" u="none" strike="noStrike" kern="1200" cap="none" spc="0" smtClean="0">
                <a:solidFill>
                  <a:srgbClr val="000000"/>
                </a:solidFill>
                <a:uFillTx/>
                <a:latin typeface="Calibri"/>
              </a:rPr>
              <a:t> for scaling investment</a:t>
            </a:r>
            <a:endParaRPr lang="en-US" sz="2800">
              <a:solidFill>
                <a:srgbClr val="000000"/>
              </a:solidFill>
            </a:endParaRPr>
          </a:p>
        </p:txBody>
      </p:sp>
      <p:cxnSp>
        <p:nvCxnSpPr>
          <p:cNvPr id="342" name="Straight Arrow Connector 341"/>
          <p:cNvCxnSpPr>
            <a:stCxn id="4" idx="3"/>
            <a:endCxn id="340" idx="1"/>
          </p:cNvCxnSpPr>
          <p:nvPr/>
        </p:nvCxnSpPr>
        <p:spPr>
          <a:xfrm flipV="1">
            <a:off x="-3676750" y="-7186982"/>
            <a:ext cx="1377780" cy="1026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/>
          <p:cNvCxnSpPr>
            <a:stCxn id="380" idx="2"/>
            <a:endCxn id="340" idx="0"/>
          </p:cNvCxnSpPr>
          <p:nvPr/>
        </p:nvCxnSpPr>
        <p:spPr>
          <a:xfrm>
            <a:off x="-1043633" y="-9542032"/>
            <a:ext cx="4956" cy="166255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5"/>
          <p:cNvSpPr txBox="1"/>
          <p:nvPr/>
        </p:nvSpPr>
        <p:spPr>
          <a:xfrm>
            <a:off x="-2367863" y="-11111692"/>
            <a:ext cx="2648459" cy="1569660"/>
          </a:xfrm>
          <a:prstGeom prst="rect">
            <a:avLst/>
          </a:prstGeom>
          <a:noFill/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/>
            <a:r>
              <a:rPr lang="en-US" sz="2400"/>
              <a:t>Support from </a:t>
            </a:r>
            <a:r>
              <a:rPr lang="en-US" sz="2400" smtClean="0"/>
              <a:t>National Ministries (e.g. </a:t>
            </a:r>
            <a:r>
              <a:rPr lang="en-US" sz="2400" b="1" smtClean="0"/>
              <a:t>MONRE</a:t>
            </a:r>
            <a:r>
              <a:rPr lang="en-US" sz="2400" b="1"/>
              <a:t>, </a:t>
            </a:r>
            <a:r>
              <a:rPr lang="en-US" sz="2400" b="1" smtClean="0"/>
              <a:t>MARD, MPI, MOF</a:t>
            </a:r>
            <a:r>
              <a:rPr lang="en-US" sz="2400" smtClean="0"/>
              <a:t>)</a:t>
            </a:r>
            <a:endParaRPr lang="en-US" sz="2400" dirty="0"/>
          </a:p>
        </p:txBody>
      </p:sp>
      <p:sp>
        <p:nvSpPr>
          <p:cNvPr id="383" name="TextBox 5"/>
          <p:cNvSpPr txBox="1"/>
          <p:nvPr/>
        </p:nvSpPr>
        <p:spPr>
          <a:xfrm>
            <a:off x="-8679120" y="-11302657"/>
            <a:ext cx="4167994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/>
            <a:r>
              <a:rPr lang="en-US" sz="2400"/>
              <a:t>National workshop co-host by </a:t>
            </a:r>
            <a:r>
              <a:rPr lang="en-US" sz="2400" b="1"/>
              <a:t>MONRE/MARD</a:t>
            </a:r>
            <a:r>
              <a:rPr lang="en-US" sz="2400"/>
              <a:t> and </a:t>
            </a:r>
            <a:r>
              <a:rPr lang="en-US" sz="2400" b="1"/>
              <a:t>NGOs </a:t>
            </a:r>
            <a:r>
              <a:rPr lang="en-US" sz="2400"/>
              <a:t>(share experiences from different provinces; </a:t>
            </a:r>
            <a:r>
              <a:rPr lang="en-US" sz="2400" smtClean="0"/>
              <a:t>discuss supporting policies)</a:t>
            </a:r>
            <a:endParaRPr lang="en-US" sz="2400" dirty="0"/>
          </a:p>
        </p:txBody>
      </p:sp>
      <p:cxnSp>
        <p:nvCxnSpPr>
          <p:cNvPr id="384" name="Straight Arrow Connector 383"/>
          <p:cNvCxnSpPr>
            <a:stCxn id="383" idx="3"/>
            <a:endCxn id="380" idx="1"/>
          </p:cNvCxnSpPr>
          <p:nvPr/>
        </p:nvCxnSpPr>
        <p:spPr>
          <a:xfrm>
            <a:off x="-4511126" y="-10333161"/>
            <a:ext cx="2143263" cy="629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TextBox 8"/>
          <p:cNvSpPr txBox="1"/>
          <p:nvPr/>
        </p:nvSpPr>
        <p:spPr>
          <a:xfrm>
            <a:off x="3027543" y="-5338179"/>
            <a:ext cx="1957436" cy="1200329"/>
          </a:xfrm>
          <a:prstGeom prst="rect">
            <a:avLst/>
          </a:prstGeom>
          <a:noFill/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Provincial DARD </a:t>
            </a:r>
          </a:p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plan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95" name="TextBox 8"/>
          <p:cNvSpPr txBox="1"/>
          <p:nvPr/>
        </p:nvSpPr>
        <p:spPr>
          <a:xfrm>
            <a:off x="3009471" y="-3461025"/>
            <a:ext cx="2008757" cy="1200329"/>
          </a:xfrm>
          <a:prstGeom prst="rect">
            <a:avLst/>
          </a:prstGeom>
          <a:noFill/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District </a:t>
            </a:r>
          </a:p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DARD </a:t>
            </a:r>
          </a:p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plan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96" name="TextBox 8"/>
          <p:cNvSpPr txBox="1"/>
          <p:nvPr/>
        </p:nvSpPr>
        <p:spPr>
          <a:xfrm>
            <a:off x="5299679" y="-437234"/>
            <a:ext cx="2743552" cy="830997"/>
          </a:xfrm>
          <a:prstGeom prst="rect">
            <a:avLst/>
          </a:prstGeom>
          <a:noFill/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Commune </a:t>
            </a:r>
          </a:p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SEDP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2008330" y="-5411318"/>
            <a:ext cx="922953" cy="875299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Guidance</a:t>
            </a:r>
            <a:endParaRPr lang="en-US" sz="4000" dirty="0"/>
          </a:p>
        </p:txBody>
      </p:sp>
      <p:cxnSp>
        <p:nvCxnSpPr>
          <p:cNvPr id="46" name="Straight Arrow Connector 45"/>
          <p:cNvCxnSpPr>
            <a:stCxn id="394" idx="2"/>
            <a:endCxn id="395" idx="0"/>
          </p:cNvCxnSpPr>
          <p:nvPr/>
        </p:nvCxnSpPr>
        <p:spPr>
          <a:xfrm>
            <a:off x="4006261" y="-4137850"/>
            <a:ext cx="7589" cy="67682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" idx="2"/>
            <a:endCxn id="394" idx="0"/>
          </p:cNvCxnSpPr>
          <p:nvPr/>
        </p:nvCxnSpPr>
        <p:spPr>
          <a:xfrm>
            <a:off x="3996203" y="-6282500"/>
            <a:ext cx="10058" cy="94432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135"/>
          <p:cNvSpPr txBox="1"/>
          <p:nvPr/>
        </p:nvSpPr>
        <p:spPr>
          <a:xfrm>
            <a:off x="5299243" y="1000762"/>
            <a:ext cx="2733946" cy="830997"/>
          </a:xfrm>
          <a:prstGeom prst="rect">
            <a:avLst/>
          </a:prstGeom>
          <a:noFill/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Report/Reflection </a:t>
            </a:r>
            <a:r>
              <a:rPr lang="en-US" sz="2400" b="0" i="0" u="none" strike="noStrike" kern="1200" cap="none" spc="0" baseline="0">
                <a:uFillTx/>
                <a:latin typeface="Calibri"/>
              </a:rPr>
              <a:t>from </a:t>
            </a:r>
            <a:r>
              <a:rPr lang="en-US" sz="2400" b="1" i="0" u="none" strike="noStrike" kern="1200" cap="none" spc="0" baseline="0">
                <a:uFillTx/>
                <a:latin typeface="Calibri"/>
              </a:rPr>
              <a:t>village </a:t>
            </a:r>
            <a:r>
              <a:rPr lang="en-US" sz="2400" b="1" i="0" u="none" strike="noStrike" kern="1200" cap="none" spc="0" baseline="0" smtClean="0">
                <a:uFillTx/>
                <a:latin typeface="Calibri"/>
              </a:rPr>
              <a:t>leaders</a:t>
            </a:r>
            <a:endParaRPr lang="en-US" sz="2400" b="1" i="0" u="none" strike="noStrike" kern="1200" cap="none" spc="0" baseline="0">
              <a:uFillTx/>
              <a:latin typeface="Calibri"/>
            </a:endParaRPr>
          </a:p>
        </p:txBody>
      </p:sp>
      <p:sp>
        <p:nvSpPr>
          <p:cNvPr id="92" name="TextBox 135"/>
          <p:cNvSpPr txBox="1"/>
          <p:nvPr/>
        </p:nvSpPr>
        <p:spPr>
          <a:xfrm>
            <a:off x="4859343" y="2317958"/>
            <a:ext cx="361285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Reflection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from </a:t>
            </a:r>
            <a:r>
              <a:rPr lang="en-US" sz="2400" b="1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communities</a:t>
            </a:r>
            <a:r>
              <a:rPr lang="en-US" sz="2400" b="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 on the needs of</a:t>
            </a:r>
            <a:r>
              <a:rPr lang="en-US" sz="2400" b="0" i="0" u="none" strike="noStrike" kern="1200" cap="none" spc="0" smtClean="0">
                <a:solidFill>
                  <a:srgbClr val="000000"/>
                </a:solidFill>
                <a:uFillTx/>
                <a:latin typeface="Calibri"/>
              </a:rPr>
              <a:t> ACS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94" name="Straight Arrow Connector 93"/>
          <p:cNvCxnSpPr>
            <a:stCxn id="396" idx="2"/>
            <a:endCxn id="91" idx="0"/>
          </p:cNvCxnSpPr>
          <p:nvPr/>
        </p:nvCxnSpPr>
        <p:spPr>
          <a:xfrm flipH="1">
            <a:off x="6666216" y="393763"/>
            <a:ext cx="5239" cy="6069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1" idx="2"/>
            <a:endCxn id="92" idx="0"/>
          </p:cNvCxnSpPr>
          <p:nvPr/>
        </p:nvCxnSpPr>
        <p:spPr>
          <a:xfrm flipH="1">
            <a:off x="6665770" y="1831759"/>
            <a:ext cx="446" cy="4861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8"/>
          <p:cNvSpPr txBox="1"/>
          <p:nvPr/>
        </p:nvSpPr>
        <p:spPr>
          <a:xfrm>
            <a:off x="5783272" y="-3471501"/>
            <a:ext cx="1796146" cy="1200329"/>
          </a:xfrm>
          <a:prstGeom prst="rect">
            <a:avLst/>
          </a:prstGeom>
          <a:noFill/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District</a:t>
            </a:r>
          </a:p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PC</a:t>
            </a:r>
          </a:p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000000"/>
                </a:solidFill>
                <a:latin typeface="Calibri"/>
              </a:rPr>
              <a:t>SEDP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5" name="Up Arrow 104"/>
          <p:cNvSpPr/>
          <p:nvPr/>
        </p:nvSpPr>
        <p:spPr>
          <a:xfrm>
            <a:off x="8298861" y="-5478468"/>
            <a:ext cx="948688" cy="8873824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Planning</a:t>
            </a:r>
            <a:endParaRPr lang="en-US" sz="4000" dirty="0"/>
          </a:p>
        </p:txBody>
      </p:sp>
      <p:cxnSp>
        <p:nvCxnSpPr>
          <p:cNvPr id="194" name="Straight Arrow Connector 10"/>
          <p:cNvCxnSpPr>
            <a:stCxn id="7" idx="3"/>
            <a:endCxn id="221" idx="1"/>
          </p:cNvCxnSpPr>
          <p:nvPr/>
        </p:nvCxnSpPr>
        <p:spPr>
          <a:xfrm flipV="1">
            <a:off x="6483046" y="-7195700"/>
            <a:ext cx="835922" cy="5259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/>
            <a:tailEnd type="arrow"/>
          </a:ln>
        </p:spPr>
      </p:cxnSp>
      <p:sp>
        <p:nvSpPr>
          <p:cNvPr id="212" name="TextBox 8"/>
          <p:cNvSpPr txBox="1"/>
          <p:nvPr/>
        </p:nvSpPr>
        <p:spPr>
          <a:xfrm>
            <a:off x="10768100" y="-11056245"/>
            <a:ext cx="2515976" cy="1569660"/>
          </a:xfrm>
          <a:prstGeom prst="rect">
            <a:avLst/>
          </a:prstGeom>
          <a:noFill/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/>
            <a:endParaRPr lang="en-US" sz="2400" smtClean="0"/>
          </a:p>
          <a:p>
            <a:pPr algn="ctr"/>
            <a:r>
              <a:rPr lang="en-US" sz="2400" smtClean="0"/>
              <a:t>National fundind (e.g. state budget)</a:t>
            </a:r>
          </a:p>
          <a:p>
            <a:pPr algn="ctr"/>
            <a:r>
              <a:rPr lang="en-US" sz="2400" smtClean="0"/>
              <a:t>  </a:t>
            </a:r>
            <a:endParaRPr lang="en-US" sz="2400" dirty="0"/>
          </a:p>
        </p:txBody>
      </p:sp>
      <p:cxnSp>
        <p:nvCxnSpPr>
          <p:cNvPr id="213" name="Straight Arrow Connector 58"/>
          <p:cNvCxnSpPr>
            <a:stCxn id="216" idx="0"/>
            <a:endCxn id="212" idx="2"/>
          </p:cNvCxnSpPr>
          <p:nvPr/>
        </p:nvCxnSpPr>
        <p:spPr>
          <a:xfrm flipH="1" flipV="1">
            <a:off x="12026088" y="-9486585"/>
            <a:ext cx="6505" cy="144338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8"/>
          <p:cNvSpPr txBox="1"/>
          <p:nvPr/>
        </p:nvSpPr>
        <p:spPr>
          <a:xfrm>
            <a:off x="10787150" y="-8043203"/>
            <a:ext cx="2490885" cy="1692771"/>
          </a:xfrm>
          <a:prstGeom prst="rect">
            <a:avLst/>
          </a:prstGeom>
          <a:noFill/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/>
            <a:r>
              <a:rPr lang="en-US" sz="2600"/>
              <a:t>Dien Bien </a:t>
            </a:r>
            <a:r>
              <a:rPr lang="en-US" sz="2600" b="1" smtClean="0"/>
              <a:t>PPC </a:t>
            </a:r>
            <a:r>
              <a:rPr lang="en-US" sz="2600" smtClean="0"/>
              <a:t>applies </a:t>
            </a:r>
            <a:r>
              <a:rPr lang="en-US" sz="2600"/>
              <a:t>for </a:t>
            </a:r>
          </a:p>
          <a:p>
            <a:pPr algn="ctr"/>
            <a:r>
              <a:rPr lang="en-US" sz="2600"/>
              <a:t>funding  for the investment  </a:t>
            </a:r>
            <a:endParaRPr lang="en-US" sz="2600" dirty="0"/>
          </a:p>
        </p:txBody>
      </p:sp>
      <p:sp>
        <p:nvSpPr>
          <p:cNvPr id="221" name="TextBox 8"/>
          <p:cNvSpPr txBox="1"/>
          <p:nvPr/>
        </p:nvSpPr>
        <p:spPr>
          <a:xfrm>
            <a:off x="7318968" y="-8042086"/>
            <a:ext cx="2856544" cy="1692771"/>
          </a:xfrm>
          <a:prstGeom prst="rect">
            <a:avLst/>
          </a:prstGeom>
          <a:noFill/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00" b="1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PPC </a:t>
            </a:r>
            <a:r>
              <a:rPr lang="en-US" sz="260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defends</a:t>
            </a:r>
            <a:r>
              <a:rPr lang="en-US" sz="2600" i="0" u="none" strike="noStrike" kern="1200" cap="none" spc="0" smtClean="0">
                <a:solidFill>
                  <a:srgbClr val="000000"/>
                </a:solidFill>
                <a:uFillTx/>
                <a:latin typeface="Calibri"/>
              </a:rPr>
              <a:t> SEDP plan in </a:t>
            </a:r>
          </a:p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00" b="1" i="0" u="none" strike="noStrike" kern="1200" cap="none" spc="0" smtClean="0">
                <a:solidFill>
                  <a:srgbClr val="000000"/>
                </a:solidFill>
                <a:uFillTx/>
                <a:latin typeface="Calibri"/>
              </a:rPr>
              <a:t>Provincial People’s Council </a:t>
            </a:r>
            <a:r>
              <a:rPr lang="en-US" sz="2600" i="0" u="none" strike="noStrike" kern="1200" cap="none" spc="0" smtClean="0">
                <a:solidFill>
                  <a:srgbClr val="000000"/>
                </a:solidFill>
                <a:uFillTx/>
                <a:latin typeface="Calibri"/>
              </a:rPr>
              <a:t>meeting</a:t>
            </a:r>
            <a:endParaRPr lang="en-US" sz="260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22" name="Straight Arrow Connector 10"/>
          <p:cNvCxnSpPr>
            <a:stCxn id="221" idx="3"/>
            <a:endCxn id="216" idx="1"/>
          </p:cNvCxnSpPr>
          <p:nvPr/>
        </p:nvCxnSpPr>
        <p:spPr>
          <a:xfrm flipV="1">
            <a:off x="10175512" y="-7196817"/>
            <a:ext cx="611638" cy="1117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/>
            <a:tailEnd type="arrow"/>
          </a:ln>
        </p:spPr>
      </p:cxnSp>
      <p:sp>
        <p:nvSpPr>
          <p:cNvPr id="312" name="TextBox 311"/>
          <p:cNvSpPr txBox="1"/>
          <p:nvPr/>
        </p:nvSpPr>
        <p:spPr>
          <a:xfrm>
            <a:off x="19227113" y="5289972"/>
            <a:ext cx="22776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mtClean="0"/>
              <a:t>Time</a:t>
            </a:r>
            <a:endParaRPr lang="en-US" sz="4400" b="1"/>
          </a:p>
        </p:txBody>
      </p:sp>
      <p:cxnSp>
        <p:nvCxnSpPr>
          <p:cNvPr id="328" name="Elbow Connector 327"/>
          <p:cNvCxnSpPr>
            <a:stCxn id="100" idx="6"/>
            <a:endCxn id="234" idx="2"/>
          </p:cNvCxnSpPr>
          <p:nvPr/>
        </p:nvCxnSpPr>
        <p:spPr>
          <a:xfrm flipV="1">
            <a:off x="4859343" y="3584177"/>
            <a:ext cx="2852541" cy="1377374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6"/>
          <p:cNvSpPr txBox="1"/>
          <p:nvPr/>
        </p:nvSpPr>
        <p:spPr>
          <a:xfrm>
            <a:off x="-8021767" y="-8975817"/>
            <a:ext cx="5480538" cy="7292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1">
                <a:solidFill>
                  <a:srgbClr val="000000"/>
                </a:solidFill>
              </a:rPr>
              <a:t>Problem </a:t>
            </a:r>
            <a:r>
              <a:rPr lang="en-US" sz="4000" b="1" smtClean="0">
                <a:solidFill>
                  <a:srgbClr val="000000"/>
                </a:solidFill>
              </a:rPr>
              <a:t>recoginition</a:t>
            </a:r>
            <a:endParaRPr lang="en-US" sz="4000" b="1">
              <a:solidFill>
                <a:srgbClr val="000000"/>
              </a:solidFill>
            </a:endParaRPr>
          </a:p>
        </p:txBody>
      </p:sp>
      <p:cxnSp>
        <p:nvCxnSpPr>
          <p:cNvPr id="261" name="Elbow Connector 260"/>
          <p:cNvCxnSpPr>
            <a:stCxn id="100" idx="0"/>
            <a:endCxn id="318" idx="2"/>
          </p:cNvCxnSpPr>
          <p:nvPr/>
        </p:nvCxnSpPr>
        <p:spPr>
          <a:xfrm rot="16200000" flipV="1">
            <a:off x="994522" y="3320709"/>
            <a:ext cx="611738" cy="11128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101" idx="2"/>
            <a:endCxn id="396" idx="0"/>
          </p:cNvCxnSpPr>
          <p:nvPr/>
        </p:nvCxnSpPr>
        <p:spPr>
          <a:xfrm flipH="1">
            <a:off x="6671455" y="-2271172"/>
            <a:ext cx="9890" cy="183393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>
            <a:endCxn id="396" idx="3"/>
          </p:cNvCxnSpPr>
          <p:nvPr/>
        </p:nvCxnSpPr>
        <p:spPr>
          <a:xfrm rot="10800000">
            <a:off x="8043232" y="-21734"/>
            <a:ext cx="1262161" cy="12519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-9572158" y="-15009418"/>
            <a:ext cx="23263608" cy="1260691"/>
            <a:chOff x="-10241280" y="-10037643"/>
            <a:chExt cx="23263608" cy="1260691"/>
          </a:xfrm>
        </p:grpSpPr>
        <p:sp>
          <p:nvSpPr>
            <p:cNvPr id="61" name="Freeform 60"/>
            <p:cNvSpPr/>
            <p:nvPr/>
          </p:nvSpPr>
          <p:spPr>
            <a:xfrm>
              <a:off x="-10241280" y="-10037643"/>
              <a:ext cx="23088600" cy="1260691"/>
            </a:xfrm>
            <a:custGeom>
              <a:avLst/>
              <a:gdLst>
                <a:gd name="connsiteX0" fmla="*/ 0 w 23088600"/>
                <a:gd name="connsiteY0" fmla="*/ 550743 h 1260691"/>
                <a:gd name="connsiteX1" fmla="*/ 2354580 w 23088600"/>
                <a:gd name="connsiteY1" fmla="*/ 24963 h 1260691"/>
                <a:gd name="connsiteX2" fmla="*/ 8618220 w 23088600"/>
                <a:gd name="connsiteY2" fmla="*/ 1259403 h 1260691"/>
                <a:gd name="connsiteX3" fmla="*/ 14127480 w 23088600"/>
                <a:gd name="connsiteY3" fmla="*/ 276423 h 1260691"/>
                <a:gd name="connsiteX4" fmla="*/ 18699480 w 23088600"/>
                <a:gd name="connsiteY4" fmla="*/ 1076523 h 1260691"/>
                <a:gd name="connsiteX5" fmla="*/ 23088600 w 23088600"/>
                <a:gd name="connsiteY5" fmla="*/ 162123 h 1260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88600" h="1260691">
                  <a:moveTo>
                    <a:pt x="0" y="550743"/>
                  </a:moveTo>
                  <a:cubicBezTo>
                    <a:pt x="459105" y="228798"/>
                    <a:pt x="918210" y="-93147"/>
                    <a:pt x="2354580" y="24963"/>
                  </a:cubicBezTo>
                  <a:cubicBezTo>
                    <a:pt x="3790950" y="143073"/>
                    <a:pt x="6656070" y="1217493"/>
                    <a:pt x="8618220" y="1259403"/>
                  </a:cubicBezTo>
                  <a:cubicBezTo>
                    <a:pt x="10580370" y="1301313"/>
                    <a:pt x="12447270" y="306903"/>
                    <a:pt x="14127480" y="276423"/>
                  </a:cubicBezTo>
                  <a:cubicBezTo>
                    <a:pt x="15807690" y="245943"/>
                    <a:pt x="17205960" y="1095573"/>
                    <a:pt x="18699480" y="1076523"/>
                  </a:cubicBezTo>
                  <a:cubicBezTo>
                    <a:pt x="20193000" y="1057473"/>
                    <a:pt x="21640800" y="609798"/>
                    <a:pt x="23088600" y="16212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12917658" y="-9947181"/>
              <a:ext cx="104670" cy="4770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Freeform 122"/>
          <p:cNvSpPr/>
          <p:nvPr/>
        </p:nvSpPr>
        <p:spPr>
          <a:xfrm>
            <a:off x="-9527046" y="-14471435"/>
            <a:ext cx="23088600" cy="1260691"/>
          </a:xfrm>
          <a:custGeom>
            <a:avLst/>
            <a:gdLst>
              <a:gd name="connsiteX0" fmla="*/ 0 w 23088600"/>
              <a:gd name="connsiteY0" fmla="*/ 550743 h 1260691"/>
              <a:gd name="connsiteX1" fmla="*/ 2354580 w 23088600"/>
              <a:gd name="connsiteY1" fmla="*/ 24963 h 1260691"/>
              <a:gd name="connsiteX2" fmla="*/ 8618220 w 23088600"/>
              <a:gd name="connsiteY2" fmla="*/ 1259403 h 1260691"/>
              <a:gd name="connsiteX3" fmla="*/ 14127480 w 23088600"/>
              <a:gd name="connsiteY3" fmla="*/ 276423 h 1260691"/>
              <a:gd name="connsiteX4" fmla="*/ 18699480 w 23088600"/>
              <a:gd name="connsiteY4" fmla="*/ 1076523 h 1260691"/>
              <a:gd name="connsiteX5" fmla="*/ 23088600 w 23088600"/>
              <a:gd name="connsiteY5" fmla="*/ 162123 h 126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8600" h="1260691">
                <a:moveTo>
                  <a:pt x="0" y="550743"/>
                </a:moveTo>
                <a:cubicBezTo>
                  <a:pt x="459105" y="228798"/>
                  <a:pt x="918210" y="-93147"/>
                  <a:pt x="2354580" y="24963"/>
                </a:cubicBezTo>
                <a:cubicBezTo>
                  <a:pt x="3790950" y="143073"/>
                  <a:pt x="6656070" y="1217493"/>
                  <a:pt x="8618220" y="1259403"/>
                </a:cubicBezTo>
                <a:cubicBezTo>
                  <a:pt x="10580370" y="1301313"/>
                  <a:pt x="12447270" y="306903"/>
                  <a:pt x="14127480" y="276423"/>
                </a:cubicBezTo>
                <a:cubicBezTo>
                  <a:pt x="15807690" y="245943"/>
                  <a:pt x="17205960" y="1095573"/>
                  <a:pt x="18699480" y="1076523"/>
                </a:cubicBezTo>
                <a:cubicBezTo>
                  <a:pt x="20193000" y="1057473"/>
                  <a:pt x="21640800" y="609798"/>
                  <a:pt x="23088600" y="16212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 flipV="1">
            <a:off x="13643615" y="-14405005"/>
            <a:ext cx="104670" cy="477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46979" y="-13501836"/>
            <a:ext cx="9820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smtClean="0"/>
              <a:t>Global framework for climate services</a:t>
            </a:r>
            <a:endParaRPr lang="en-US" sz="3200" i="1"/>
          </a:p>
        </p:txBody>
      </p:sp>
      <p:sp>
        <p:nvSpPr>
          <p:cNvPr id="126" name="TextBox 125"/>
          <p:cNvSpPr txBox="1"/>
          <p:nvPr/>
        </p:nvSpPr>
        <p:spPr>
          <a:xfrm>
            <a:off x="-9269353" y="-12443420"/>
            <a:ext cx="6642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smtClean="0"/>
              <a:t>Nationally determined contributions</a:t>
            </a:r>
            <a:endParaRPr lang="en-US" sz="3200" i="1"/>
          </a:p>
        </p:txBody>
      </p:sp>
      <p:sp>
        <p:nvSpPr>
          <p:cNvPr id="127" name="TextBox 126"/>
          <p:cNvSpPr txBox="1"/>
          <p:nvPr/>
        </p:nvSpPr>
        <p:spPr>
          <a:xfrm>
            <a:off x="-5449080" y="-13472637"/>
            <a:ext cx="4207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smtClean="0"/>
              <a:t>The Paris agreement</a:t>
            </a:r>
            <a:endParaRPr lang="en-US" sz="3200" i="1"/>
          </a:p>
        </p:txBody>
      </p:sp>
      <p:sp>
        <p:nvSpPr>
          <p:cNvPr id="128" name="TextBox 127"/>
          <p:cNvSpPr txBox="1"/>
          <p:nvPr/>
        </p:nvSpPr>
        <p:spPr>
          <a:xfrm>
            <a:off x="-879300" y="-12472107"/>
            <a:ext cx="4939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smtClean="0"/>
              <a:t>National adaptation </a:t>
            </a:r>
            <a:r>
              <a:rPr lang="en-US" sz="3200" i="1"/>
              <a:t>p</a:t>
            </a:r>
            <a:r>
              <a:rPr lang="en-US" sz="3200" i="1" smtClean="0"/>
              <a:t>lan</a:t>
            </a:r>
            <a:endParaRPr lang="en-US" sz="3200" i="1"/>
          </a:p>
        </p:txBody>
      </p:sp>
      <p:sp>
        <p:nvSpPr>
          <p:cNvPr id="129" name="TextBox 128"/>
          <p:cNvSpPr txBox="1"/>
          <p:nvPr/>
        </p:nvSpPr>
        <p:spPr>
          <a:xfrm>
            <a:off x="5923266" y="-12487405"/>
            <a:ext cx="9695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smtClean="0"/>
              <a:t>National framework for climate services</a:t>
            </a:r>
            <a:endParaRPr lang="en-US" sz="3200" i="1"/>
          </a:p>
        </p:txBody>
      </p:sp>
      <p:cxnSp>
        <p:nvCxnSpPr>
          <p:cNvPr id="307" name="Straight Arrow Connector 306"/>
          <p:cNvCxnSpPr/>
          <p:nvPr/>
        </p:nvCxnSpPr>
        <p:spPr>
          <a:xfrm flipV="1">
            <a:off x="-11017440" y="6025495"/>
            <a:ext cx="31977533" cy="156704"/>
          </a:xfrm>
          <a:prstGeom prst="straightConnector1">
            <a:avLst/>
          </a:prstGeom>
          <a:ln w="1016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Straight Arrow Connector 323"/>
          <p:cNvCxnSpPr/>
          <p:nvPr/>
        </p:nvCxnSpPr>
        <p:spPr>
          <a:xfrm flipV="1">
            <a:off x="-11008964" y="-16902518"/>
            <a:ext cx="72015" cy="23141867"/>
          </a:xfrm>
          <a:prstGeom prst="straightConnector1">
            <a:avLst/>
          </a:prstGeom>
          <a:ln w="1016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6"/>
          <p:cNvSpPr txBox="1"/>
          <p:nvPr/>
        </p:nvSpPr>
        <p:spPr>
          <a:xfrm>
            <a:off x="9684619" y="-9026242"/>
            <a:ext cx="4208469" cy="70788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1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Policy</a:t>
            </a:r>
            <a:r>
              <a:rPr lang="en-US" sz="4000" b="1" i="0" u="none" strike="noStrike" kern="1200" cap="none" spc="0" smtClean="0">
                <a:solidFill>
                  <a:srgbClr val="000000"/>
                </a:solidFill>
                <a:uFillTx/>
                <a:latin typeface="Calibri"/>
              </a:rPr>
              <a:t> formulation</a:t>
            </a:r>
            <a:endParaRPr lang="en-US" sz="40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-9895487" y="-15684151"/>
            <a:ext cx="8643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smtClean="0"/>
              <a:t>Climate change, risks of natural disasters</a:t>
            </a:r>
            <a:endParaRPr lang="en-US" sz="3200" i="1"/>
          </a:p>
        </p:txBody>
      </p:sp>
      <p:sp>
        <p:nvSpPr>
          <p:cNvPr id="169" name="TextBox 168"/>
          <p:cNvSpPr txBox="1"/>
          <p:nvPr/>
        </p:nvSpPr>
        <p:spPr>
          <a:xfrm>
            <a:off x="1681675" y="-15763242"/>
            <a:ext cx="322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smtClean="0"/>
              <a:t>Urbanization</a:t>
            </a:r>
            <a:endParaRPr lang="en-US" sz="3200" i="1"/>
          </a:p>
        </p:txBody>
      </p:sp>
      <p:sp>
        <p:nvSpPr>
          <p:cNvPr id="170" name="TextBox 169"/>
          <p:cNvSpPr txBox="1"/>
          <p:nvPr/>
        </p:nvSpPr>
        <p:spPr>
          <a:xfrm>
            <a:off x="6101131" y="-15156237"/>
            <a:ext cx="322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smtClean="0"/>
              <a:t>Digitalization</a:t>
            </a:r>
            <a:endParaRPr lang="en-US" sz="3200" i="1"/>
          </a:p>
        </p:txBody>
      </p:sp>
      <p:sp>
        <p:nvSpPr>
          <p:cNvPr id="172" name="TextBox 171"/>
          <p:cNvSpPr txBox="1"/>
          <p:nvPr/>
        </p:nvSpPr>
        <p:spPr>
          <a:xfrm>
            <a:off x="-2987860" y="-14941372"/>
            <a:ext cx="4669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smtClean="0"/>
              <a:t>Environmental problems</a:t>
            </a:r>
            <a:endParaRPr lang="en-US" sz="3200" i="1"/>
          </a:p>
        </p:txBody>
      </p:sp>
      <p:sp>
        <p:nvSpPr>
          <p:cNvPr id="173" name="TextBox 172"/>
          <p:cNvSpPr txBox="1"/>
          <p:nvPr/>
        </p:nvSpPr>
        <p:spPr>
          <a:xfrm>
            <a:off x="9790966" y="-15678718"/>
            <a:ext cx="4669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smtClean="0"/>
              <a:t>Economic growth</a:t>
            </a:r>
            <a:endParaRPr lang="en-US" sz="3200" i="1"/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-12235973" y="3708084"/>
            <a:ext cx="346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/>
              <a:t>Niche-innovations</a:t>
            </a:r>
            <a:endParaRPr lang="en-US" sz="3200" b="1"/>
          </a:p>
        </p:txBody>
      </p:sp>
      <p:sp>
        <p:nvSpPr>
          <p:cNvPr id="176" name="TextBox 175"/>
          <p:cNvSpPr txBox="1"/>
          <p:nvPr/>
        </p:nvSpPr>
        <p:spPr>
          <a:xfrm rot="16200000">
            <a:off x="-13110580" y="-7341870"/>
            <a:ext cx="4874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/>
              <a:t>Socio-technical regime</a:t>
            </a:r>
            <a:endParaRPr lang="en-US" sz="3200" b="1"/>
          </a:p>
        </p:txBody>
      </p:sp>
      <p:sp>
        <p:nvSpPr>
          <p:cNvPr id="177" name="TextBox 176"/>
          <p:cNvSpPr txBox="1"/>
          <p:nvPr/>
        </p:nvSpPr>
        <p:spPr>
          <a:xfrm rot="16200000">
            <a:off x="-12762765" y="-14603615"/>
            <a:ext cx="4874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/>
              <a:t>Socio-technilca landscapte</a:t>
            </a:r>
          </a:p>
          <a:p>
            <a:pPr algn="ctr"/>
            <a:r>
              <a:rPr lang="en-US" sz="3200" b="1" smtClean="0"/>
              <a:t>(exogenous context)</a:t>
            </a:r>
            <a:endParaRPr lang="en-US" sz="3200" b="1"/>
          </a:p>
        </p:txBody>
      </p:sp>
      <p:sp>
        <p:nvSpPr>
          <p:cNvPr id="178" name="TextBox 177"/>
          <p:cNvSpPr txBox="1"/>
          <p:nvPr/>
        </p:nvSpPr>
        <p:spPr>
          <a:xfrm rot="16200000">
            <a:off x="-18593627" y="-10858996"/>
            <a:ext cx="13413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mtClean="0"/>
              <a:t>Increasing structuration of activities </a:t>
            </a:r>
            <a:endParaRPr lang="en-US" sz="4400" b="1"/>
          </a:p>
        </p:txBody>
      </p:sp>
      <p:sp>
        <p:nvSpPr>
          <p:cNvPr id="120" name="TextBox 119"/>
          <p:cNvSpPr txBox="1"/>
          <p:nvPr/>
        </p:nvSpPr>
        <p:spPr>
          <a:xfrm>
            <a:off x="14413092" y="-12773128"/>
            <a:ext cx="6710171" cy="97872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800" smtClean="0"/>
              <a:t>MONRE: Ministry of Natural Resources and Environement</a:t>
            </a:r>
          </a:p>
          <a:p>
            <a:pPr>
              <a:lnSpc>
                <a:spcPct val="125000"/>
              </a:lnSpc>
            </a:pPr>
            <a:r>
              <a:rPr lang="en-US" sz="2800" smtClean="0"/>
              <a:t>MARD: Ministry of Agriculture and Rural Development</a:t>
            </a:r>
          </a:p>
          <a:p>
            <a:pPr>
              <a:lnSpc>
                <a:spcPct val="125000"/>
              </a:lnSpc>
            </a:pPr>
            <a:r>
              <a:rPr lang="en-US" sz="2800" smtClean="0"/>
              <a:t>NGO: Non-government Organization</a:t>
            </a:r>
          </a:p>
          <a:p>
            <a:pPr>
              <a:lnSpc>
                <a:spcPct val="125000"/>
              </a:lnSpc>
            </a:pPr>
            <a:r>
              <a:rPr lang="en-US" sz="2800" smtClean="0"/>
              <a:t>MPI: Ministry of Planning and Investment</a:t>
            </a:r>
          </a:p>
          <a:p>
            <a:pPr>
              <a:lnSpc>
                <a:spcPct val="125000"/>
              </a:lnSpc>
            </a:pPr>
            <a:r>
              <a:rPr lang="en-US" sz="2800" smtClean="0"/>
              <a:t>MOF: Minitry of Finance</a:t>
            </a:r>
          </a:p>
          <a:p>
            <a:pPr>
              <a:lnSpc>
                <a:spcPct val="125000"/>
              </a:lnSpc>
            </a:pPr>
            <a:r>
              <a:rPr lang="en-US" sz="2800" smtClean="0"/>
              <a:t>DPI</a:t>
            </a:r>
            <a:r>
              <a:rPr lang="en-US" sz="2800"/>
              <a:t>: </a:t>
            </a:r>
            <a:r>
              <a:rPr lang="en-US" sz="2800" smtClean="0"/>
              <a:t> Department of </a:t>
            </a:r>
            <a:r>
              <a:rPr lang="en-US" sz="2800"/>
              <a:t>Planning and Investment</a:t>
            </a:r>
          </a:p>
          <a:p>
            <a:pPr>
              <a:lnSpc>
                <a:spcPct val="125000"/>
              </a:lnSpc>
            </a:pPr>
            <a:r>
              <a:rPr lang="en-US" sz="2800" smtClean="0"/>
              <a:t>DOF</a:t>
            </a:r>
            <a:r>
              <a:rPr lang="en-US" sz="2800"/>
              <a:t>: </a:t>
            </a:r>
            <a:r>
              <a:rPr lang="en-US" sz="2800" smtClean="0"/>
              <a:t>Department </a:t>
            </a:r>
            <a:r>
              <a:rPr lang="en-US" sz="2800"/>
              <a:t>of Finance</a:t>
            </a:r>
          </a:p>
          <a:p>
            <a:pPr>
              <a:lnSpc>
                <a:spcPct val="125000"/>
              </a:lnSpc>
            </a:pPr>
            <a:r>
              <a:rPr lang="en-US" sz="2800" smtClean="0"/>
              <a:t>PPC: Provincial People’s Committee</a:t>
            </a:r>
          </a:p>
          <a:p>
            <a:pPr>
              <a:lnSpc>
                <a:spcPct val="125000"/>
              </a:lnSpc>
            </a:pPr>
            <a:r>
              <a:rPr lang="en-US" sz="2800" smtClean="0"/>
              <a:t>DPC: Dístrict People’S Committee</a:t>
            </a:r>
          </a:p>
          <a:p>
            <a:pPr>
              <a:lnSpc>
                <a:spcPct val="125000"/>
              </a:lnSpc>
            </a:pPr>
            <a:r>
              <a:rPr lang="en-US" sz="2800" smtClean="0"/>
              <a:t>ACS: Agro-Climate Services</a:t>
            </a:r>
          </a:p>
          <a:p>
            <a:pPr>
              <a:lnSpc>
                <a:spcPct val="125000"/>
              </a:lnSpc>
            </a:pPr>
            <a:r>
              <a:rPr lang="en-US" sz="2800" smtClean="0"/>
              <a:t>SEDP: Socio-Economic Development Plan</a:t>
            </a:r>
          </a:p>
          <a:p>
            <a:pPr>
              <a:lnSpc>
                <a:spcPct val="125000"/>
              </a:lnSpc>
            </a:pPr>
            <a:r>
              <a:rPr lang="en-US" sz="2800" smtClean="0"/>
              <a:t>ARD: Agriculture and Rural Development</a:t>
            </a:r>
          </a:p>
          <a:p>
            <a:pPr>
              <a:lnSpc>
                <a:spcPct val="125000"/>
              </a:lnSpc>
            </a:pPr>
            <a:r>
              <a:rPr lang="en-US" sz="2800" smtClean="0"/>
              <a:t>CCD: The Centre of Community Development</a:t>
            </a:r>
          </a:p>
          <a:p>
            <a:pPr>
              <a:lnSpc>
                <a:spcPct val="125000"/>
              </a:lnSpc>
            </a:pPr>
            <a:r>
              <a:rPr lang="en-US" sz="2800" smtClean="0"/>
              <a:t>CARE: </a:t>
            </a:r>
            <a:r>
              <a:rPr lang="en-US" sz="2800"/>
              <a:t>Cooperative for Assistance and Relief </a:t>
            </a:r>
            <a:r>
              <a:rPr lang="en-US" sz="2800" smtClean="0"/>
              <a:t>Everywhere</a:t>
            </a:r>
            <a:endParaRPr lang="en-US" sz="2400"/>
          </a:p>
        </p:txBody>
      </p:sp>
      <p:sp>
        <p:nvSpPr>
          <p:cNvPr id="217" name="TextBox 8"/>
          <p:cNvSpPr txBox="1"/>
          <p:nvPr/>
        </p:nvSpPr>
        <p:spPr>
          <a:xfrm>
            <a:off x="2781243" y="-620166"/>
            <a:ext cx="1682447" cy="1200329"/>
          </a:xfrm>
          <a:prstGeom prst="rect">
            <a:avLst/>
          </a:prstGeom>
          <a:noFill/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Commune </a:t>
            </a:r>
          </a:p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smtClean="0">
                <a:solidFill>
                  <a:srgbClr val="000000"/>
                </a:solidFill>
                <a:latin typeface="Calibri"/>
              </a:rPr>
              <a:t>People’s Council</a:t>
            </a:r>
            <a:endParaRPr lang="en-US" sz="24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67" name="Straight Arrow Connector 166"/>
          <p:cNvCxnSpPr>
            <a:stCxn id="217" idx="3"/>
            <a:endCxn id="396" idx="1"/>
          </p:cNvCxnSpPr>
          <p:nvPr/>
        </p:nvCxnSpPr>
        <p:spPr>
          <a:xfrm flipV="1">
            <a:off x="4463690" y="-21735"/>
            <a:ext cx="835989" cy="17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8"/>
          <p:cNvSpPr txBox="1"/>
          <p:nvPr/>
        </p:nvSpPr>
        <p:spPr>
          <a:xfrm>
            <a:off x="9324537" y="-4223994"/>
            <a:ext cx="3804247" cy="830997"/>
          </a:xfrm>
          <a:prstGeom prst="rect">
            <a:avLst/>
          </a:prstGeom>
          <a:noFill/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District </a:t>
            </a:r>
          </a:p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smtClean="0">
                <a:solidFill>
                  <a:srgbClr val="000000"/>
                </a:solidFill>
                <a:latin typeface="Calibri"/>
              </a:rPr>
              <a:t>People’s Council</a:t>
            </a:r>
            <a:endParaRPr lang="en-US" sz="24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86" name="Elbow Connector 185"/>
          <p:cNvCxnSpPr/>
          <p:nvPr/>
        </p:nvCxnSpPr>
        <p:spPr>
          <a:xfrm rot="10800000" flipV="1">
            <a:off x="7579418" y="-3953147"/>
            <a:ext cx="1725974" cy="8347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4433172" y="258675"/>
            <a:ext cx="171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Approve</a:t>
            </a:r>
            <a:endParaRPr lang="en-US" sz="2400"/>
          </a:p>
        </p:txBody>
      </p:sp>
      <p:sp>
        <p:nvSpPr>
          <p:cNvPr id="230" name="TextBox 229"/>
          <p:cNvSpPr txBox="1"/>
          <p:nvPr/>
        </p:nvSpPr>
        <p:spPr>
          <a:xfrm>
            <a:off x="7605808" y="-3803900"/>
            <a:ext cx="171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Approve</a:t>
            </a:r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-796821" y="4636682"/>
            <a:ext cx="704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a)</a:t>
            </a:r>
            <a:endParaRPr lang="en-US" b="1"/>
          </a:p>
        </p:txBody>
      </p:sp>
      <p:sp>
        <p:nvSpPr>
          <p:cNvPr id="122" name="TextBox 121"/>
          <p:cNvSpPr txBox="1"/>
          <p:nvPr/>
        </p:nvSpPr>
        <p:spPr>
          <a:xfrm>
            <a:off x="-8894827" y="2237521"/>
            <a:ext cx="704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b)</a:t>
            </a:r>
            <a:endParaRPr lang="en-US" b="1"/>
          </a:p>
        </p:txBody>
      </p:sp>
      <p:sp>
        <p:nvSpPr>
          <p:cNvPr id="125" name="TextBox 124"/>
          <p:cNvSpPr txBox="1"/>
          <p:nvPr/>
        </p:nvSpPr>
        <p:spPr>
          <a:xfrm>
            <a:off x="-132690" y="2237521"/>
            <a:ext cx="704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</a:t>
            </a:r>
            <a:r>
              <a:rPr lang="en-US" sz="2800" b="1" smtClean="0"/>
              <a:t>)</a:t>
            </a:r>
            <a:endParaRPr lang="en-US" b="1"/>
          </a:p>
        </p:txBody>
      </p:sp>
      <p:sp>
        <p:nvSpPr>
          <p:cNvPr id="130" name="TextBox 129"/>
          <p:cNvSpPr txBox="1"/>
          <p:nvPr/>
        </p:nvSpPr>
        <p:spPr>
          <a:xfrm>
            <a:off x="3695712" y="2216198"/>
            <a:ext cx="704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d)</a:t>
            </a:r>
            <a:endParaRPr lang="en-US" b="1"/>
          </a:p>
        </p:txBody>
      </p:sp>
      <p:sp>
        <p:nvSpPr>
          <p:cNvPr id="131" name="TextBox 130"/>
          <p:cNvSpPr txBox="1"/>
          <p:nvPr/>
        </p:nvSpPr>
        <p:spPr>
          <a:xfrm>
            <a:off x="-9110885" y="-7513755"/>
            <a:ext cx="704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e)</a:t>
            </a:r>
            <a:endParaRPr lang="en-US" b="1"/>
          </a:p>
        </p:txBody>
      </p:sp>
      <p:sp>
        <p:nvSpPr>
          <p:cNvPr id="132" name="TextBox 131"/>
          <p:cNvSpPr txBox="1"/>
          <p:nvPr/>
        </p:nvSpPr>
        <p:spPr>
          <a:xfrm>
            <a:off x="-9288577" y="-10947075"/>
            <a:ext cx="704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</a:t>
            </a:r>
            <a:r>
              <a:rPr lang="en-US" sz="2800" b="1" smtClean="0"/>
              <a:t>)</a:t>
            </a:r>
            <a:endParaRPr lang="en-US" b="1"/>
          </a:p>
        </p:txBody>
      </p:sp>
      <p:sp>
        <p:nvSpPr>
          <p:cNvPr id="133" name="TextBox 132"/>
          <p:cNvSpPr txBox="1"/>
          <p:nvPr/>
        </p:nvSpPr>
        <p:spPr>
          <a:xfrm>
            <a:off x="-8675544" y="-14227776"/>
            <a:ext cx="704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g)</a:t>
            </a:r>
            <a:endParaRPr lang="en-US" b="1"/>
          </a:p>
        </p:txBody>
      </p:sp>
      <p:sp>
        <p:nvSpPr>
          <p:cNvPr id="136" name="TextBox 135"/>
          <p:cNvSpPr txBox="1"/>
          <p:nvPr/>
        </p:nvSpPr>
        <p:spPr>
          <a:xfrm>
            <a:off x="14460500" y="-2661807"/>
            <a:ext cx="6685653" cy="61863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smtClean="0"/>
          </a:p>
          <a:p>
            <a:pPr>
              <a:lnSpc>
                <a:spcPct val="150000"/>
              </a:lnSpc>
            </a:pPr>
            <a:endParaRPr lang="en-US" sz="2400"/>
          </a:p>
          <a:p>
            <a:pPr>
              <a:lnSpc>
                <a:spcPct val="150000"/>
              </a:lnSpc>
            </a:pPr>
            <a:endParaRPr lang="en-US" sz="2400" smtClean="0"/>
          </a:p>
          <a:p>
            <a:pPr>
              <a:lnSpc>
                <a:spcPct val="150000"/>
              </a:lnSpc>
            </a:pPr>
            <a:endParaRPr lang="en-US" sz="2400"/>
          </a:p>
          <a:p>
            <a:pPr>
              <a:lnSpc>
                <a:spcPct val="150000"/>
              </a:lnSpc>
            </a:pPr>
            <a:endParaRPr lang="en-US" sz="2400" smtClean="0"/>
          </a:p>
          <a:p>
            <a:pPr>
              <a:lnSpc>
                <a:spcPct val="150000"/>
              </a:lnSpc>
            </a:pPr>
            <a:endParaRPr lang="en-US" sz="2400"/>
          </a:p>
          <a:p>
            <a:pPr>
              <a:lnSpc>
                <a:spcPct val="150000"/>
              </a:lnSpc>
            </a:pPr>
            <a:endParaRPr lang="en-US" sz="2400" smtClean="0"/>
          </a:p>
          <a:p>
            <a:pPr>
              <a:lnSpc>
                <a:spcPct val="150000"/>
              </a:lnSpc>
            </a:pPr>
            <a:endParaRPr lang="en-US" sz="2400"/>
          </a:p>
          <a:p>
            <a:pPr>
              <a:lnSpc>
                <a:spcPct val="150000"/>
              </a:lnSpc>
            </a:pPr>
            <a:endParaRPr lang="en-US" sz="2400" smtClean="0"/>
          </a:p>
          <a:p>
            <a:pPr>
              <a:lnSpc>
                <a:spcPct val="150000"/>
              </a:lnSpc>
            </a:pPr>
            <a:endParaRPr lang="en-US" sz="2400"/>
          </a:p>
          <a:p>
            <a:pPr>
              <a:lnSpc>
                <a:spcPct val="150000"/>
              </a:lnSpc>
            </a:pPr>
            <a:endParaRPr lang="en-US" sz="2400" smtClean="0"/>
          </a:p>
        </p:txBody>
      </p:sp>
      <p:cxnSp>
        <p:nvCxnSpPr>
          <p:cNvPr id="44" name="Elbow Connector 43"/>
          <p:cNvCxnSpPr/>
          <p:nvPr/>
        </p:nvCxnSpPr>
        <p:spPr>
          <a:xfrm rot="16200000" flipH="1">
            <a:off x="3981596" y="-2238910"/>
            <a:ext cx="1833938" cy="1769423"/>
          </a:xfrm>
          <a:prstGeom prst="bentConnector3">
            <a:avLst>
              <a:gd name="adj1" fmla="val 50875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4694031" y="-2264427"/>
            <a:ext cx="1073776" cy="674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6132126" y="-2540967"/>
            <a:ext cx="360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Supporting steps</a:t>
            </a:r>
            <a:endParaRPr lang="en-US" sz="2800"/>
          </a:p>
        </p:txBody>
      </p:sp>
      <p:cxnSp>
        <p:nvCxnSpPr>
          <p:cNvPr id="162" name="Straight Arrow Connector 58"/>
          <p:cNvCxnSpPr/>
          <p:nvPr/>
        </p:nvCxnSpPr>
        <p:spPr>
          <a:xfrm flipV="1">
            <a:off x="14694031" y="-1453722"/>
            <a:ext cx="1073776" cy="32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16132126" y="-1785145"/>
            <a:ext cx="360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Compulsary steps</a:t>
            </a:r>
            <a:endParaRPr lang="en-US" sz="2800"/>
          </a:p>
        </p:txBody>
      </p:sp>
      <p:cxnSp>
        <p:nvCxnSpPr>
          <p:cNvPr id="171" name="Straight Arrow Connector 170"/>
          <p:cNvCxnSpPr/>
          <p:nvPr/>
        </p:nvCxnSpPr>
        <p:spPr>
          <a:xfrm flipH="1">
            <a:off x="14703051" y="-605355"/>
            <a:ext cx="1073776" cy="16423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16099906" y="-987245"/>
            <a:ext cx="3600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Guidance and planning (compulsory)</a:t>
            </a:r>
            <a:endParaRPr lang="en-US" sz="2800"/>
          </a:p>
        </p:txBody>
      </p:sp>
      <p:sp>
        <p:nvSpPr>
          <p:cNvPr id="201" name="Down Arrow 200"/>
          <p:cNvSpPr/>
          <p:nvPr/>
        </p:nvSpPr>
        <p:spPr>
          <a:xfrm>
            <a:off x="-6020517" y="-14119280"/>
            <a:ext cx="446901" cy="1146553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own Arrow 201"/>
          <p:cNvSpPr/>
          <p:nvPr/>
        </p:nvSpPr>
        <p:spPr>
          <a:xfrm>
            <a:off x="5559821" y="-13980535"/>
            <a:ext cx="446901" cy="1146553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Down Arrow 202"/>
          <p:cNvSpPr/>
          <p:nvPr/>
        </p:nvSpPr>
        <p:spPr>
          <a:xfrm>
            <a:off x="-7313135" y="-14164512"/>
            <a:ext cx="446901" cy="1146553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own Arrow 203"/>
          <p:cNvSpPr/>
          <p:nvPr/>
        </p:nvSpPr>
        <p:spPr>
          <a:xfrm>
            <a:off x="3613375" y="-13952284"/>
            <a:ext cx="446901" cy="1146553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ight Arrow 137"/>
          <p:cNvSpPr/>
          <p:nvPr/>
        </p:nvSpPr>
        <p:spPr>
          <a:xfrm>
            <a:off x="14694031" y="47623"/>
            <a:ext cx="1109060" cy="42508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16132126" y="-26127"/>
            <a:ext cx="360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Landscape pressure</a:t>
            </a:r>
            <a:endParaRPr lang="en-US" sz="2800"/>
          </a:p>
        </p:txBody>
      </p:sp>
      <p:sp>
        <p:nvSpPr>
          <p:cNvPr id="228" name="12-Point Star 227"/>
          <p:cNvSpPr/>
          <p:nvPr/>
        </p:nvSpPr>
        <p:spPr>
          <a:xfrm>
            <a:off x="1263902" y="-11069314"/>
            <a:ext cx="4083482" cy="1788142"/>
          </a:xfrm>
          <a:prstGeom prst="star12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New national government policies</a:t>
            </a:r>
            <a:endParaRPr lang="en-US" sz="2400"/>
          </a:p>
        </p:txBody>
      </p:sp>
      <p:cxnSp>
        <p:nvCxnSpPr>
          <p:cNvPr id="229" name="Straight Arrow Connector 228"/>
          <p:cNvCxnSpPr/>
          <p:nvPr/>
        </p:nvCxnSpPr>
        <p:spPr>
          <a:xfrm>
            <a:off x="14759323" y="2417288"/>
            <a:ext cx="1073776" cy="674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16099906" y="1966534"/>
            <a:ext cx="50462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Effort by small network of actors  to initially link innovations into existing sytem</a:t>
            </a:r>
          </a:p>
          <a:p>
            <a:endParaRPr lang="en-US" sz="2800"/>
          </a:p>
        </p:txBody>
      </p:sp>
      <p:sp>
        <p:nvSpPr>
          <p:cNvPr id="143" name="Up Arrow 142"/>
          <p:cNvSpPr/>
          <p:nvPr/>
        </p:nvSpPr>
        <p:spPr>
          <a:xfrm>
            <a:off x="-10345442" y="-5690018"/>
            <a:ext cx="881035" cy="9192493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/>
              <a:t>Reporting</a:t>
            </a:r>
            <a:endParaRPr lang="en-US" sz="4000" dirty="0"/>
          </a:p>
        </p:txBody>
      </p:sp>
      <p:cxnSp>
        <p:nvCxnSpPr>
          <p:cNvPr id="153" name="Elbow Connector 152"/>
          <p:cNvCxnSpPr/>
          <p:nvPr/>
        </p:nvCxnSpPr>
        <p:spPr>
          <a:xfrm rot="16200000" flipH="1">
            <a:off x="4506766" y="-5656114"/>
            <a:ext cx="2812673" cy="15364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0"/>
          <p:cNvCxnSpPr>
            <a:stCxn id="395" idx="3"/>
            <a:endCxn id="101" idx="1"/>
          </p:cNvCxnSpPr>
          <p:nvPr/>
        </p:nvCxnSpPr>
        <p:spPr>
          <a:xfrm flipV="1">
            <a:off x="5018228" y="-2871336"/>
            <a:ext cx="765044" cy="10476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/>
            <a:tailEnd type="arrow"/>
          </a:ln>
        </p:spPr>
      </p:cxnSp>
      <p:sp>
        <p:nvSpPr>
          <p:cNvPr id="142" name="TextBox 8"/>
          <p:cNvSpPr txBox="1"/>
          <p:nvPr/>
        </p:nvSpPr>
        <p:spPr>
          <a:xfrm>
            <a:off x="9320626" y="-5334145"/>
            <a:ext cx="3804247" cy="830997"/>
          </a:xfrm>
          <a:prstGeom prst="rect">
            <a:avLst/>
          </a:prstGeom>
          <a:noFill/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</a:rPr>
              <a:t>Plan drafted by </a:t>
            </a:r>
            <a:r>
              <a:rPr lang="en-US" sz="2400" b="1">
                <a:solidFill>
                  <a:srgbClr val="000000"/>
                </a:solidFill>
              </a:rPr>
              <a:t>DPI</a:t>
            </a:r>
            <a:r>
              <a:rPr lang="en-US" sz="2400">
                <a:solidFill>
                  <a:srgbClr val="000000"/>
                </a:solidFill>
              </a:rPr>
              <a:t> and checked by </a:t>
            </a:r>
            <a:r>
              <a:rPr lang="en-US" sz="2400" b="1">
                <a:solidFill>
                  <a:srgbClr val="000000"/>
                </a:solidFill>
              </a:rPr>
              <a:t>DoF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347531" y="-2968211"/>
            <a:ext cx="3760717" cy="2677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000000"/>
                </a:solidFill>
                <a:latin typeface="Calibri"/>
              </a:rPr>
              <a:t>Request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for </a:t>
            </a:r>
            <a:r>
              <a:rPr lang="en-US" sz="2400" smtClean="0">
                <a:solidFill>
                  <a:srgbClr val="000000"/>
                </a:solidFill>
                <a:latin typeface="Calibri"/>
              </a:rPr>
              <a:t>investment</a:t>
            </a:r>
          </a:p>
          <a:p>
            <a:pPr marL="342900" indent="-342900">
              <a:buFontTx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000000"/>
                </a:solidFill>
                <a:latin typeface="Calibri"/>
              </a:rPr>
              <a:t>Project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report + cost-benefit analysis (support from </a:t>
            </a:r>
            <a:r>
              <a:rPr lang="en-US" sz="2400" b="1" smtClean="0">
                <a:solidFill>
                  <a:srgbClr val="000000"/>
                </a:solidFill>
                <a:latin typeface="Calibri"/>
              </a:rPr>
              <a:t>NGOs</a:t>
            </a:r>
            <a:r>
              <a:rPr lang="en-US" sz="2400" smtClean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342900" indent="-342900">
              <a:buFontTx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000000"/>
                </a:solidFill>
                <a:latin typeface="Calibri"/>
              </a:rPr>
              <a:t>Detailed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proposal for scaling (support from </a:t>
            </a:r>
            <a:r>
              <a:rPr lang="en-US" sz="2400" b="1">
                <a:solidFill>
                  <a:srgbClr val="000000"/>
                </a:solidFill>
                <a:latin typeface="Calibri"/>
              </a:rPr>
              <a:t>NGOs</a:t>
            </a:r>
            <a:r>
              <a:rPr lang="en-US" sz="2400" smtClean="0">
                <a:solidFill>
                  <a:srgbClr val="000000"/>
                </a:solidFill>
                <a:latin typeface="Calibri"/>
              </a:rPr>
              <a:t>)</a:t>
            </a:r>
            <a:endParaRPr lang="en-US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9315436" y="179671"/>
            <a:ext cx="3760717" cy="2178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</a:rPr>
              <a:t>Scaling workshop in </a:t>
            </a:r>
            <a:r>
              <a:rPr lang="en-US" sz="2400" b="1">
                <a:solidFill>
                  <a:srgbClr val="000000"/>
                </a:solidFill>
              </a:rPr>
              <a:t>project- communes</a:t>
            </a:r>
          </a:p>
          <a:p>
            <a:pPr marL="285750" lvl="0" indent="-285750">
              <a:buFontTx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</a:rPr>
              <a:t>Scaling workshop in </a:t>
            </a:r>
            <a:r>
              <a:rPr lang="en-US" sz="2400" b="1">
                <a:solidFill>
                  <a:srgbClr val="000000"/>
                </a:solidFill>
              </a:rPr>
              <a:t>non-project communes</a:t>
            </a:r>
          </a:p>
          <a:p>
            <a:pPr marL="285750" lvl="0" indent="-285750">
              <a:buFontTx/>
              <a:buChar char="-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</a:rPr>
              <a:t>Needs from </a:t>
            </a:r>
            <a:r>
              <a:rPr lang="en-US" sz="2400" b="1">
                <a:solidFill>
                  <a:srgbClr val="000000"/>
                </a:solidFill>
              </a:rPr>
              <a:t>all communes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14694031" y="732266"/>
            <a:ext cx="1073775" cy="815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16099906" y="576212"/>
            <a:ext cx="52960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Current system with expected window of opportunies for innovation</a:t>
            </a:r>
            <a:endParaRPr lang="en-US" sz="2800"/>
          </a:p>
        </p:txBody>
      </p:sp>
      <p:grpSp>
        <p:nvGrpSpPr>
          <p:cNvPr id="88" name="Group 87"/>
          <p:cNvGrpSpPr/>
          <p:nvPr/>
        </p:nvGrpSpPr>
        <p:grpSpPr>
          <a:xfrm>
            <a:off x="4700187" y="-2257679"/>
            <a:ext cx="4647344" cy="628013"/>
            <a:chOff x="4700187" y="1044321"/>
            <a:chExt cx="4647344" cy="628013"/>
          </a:xfrm>
        </p:grpSpPr>
        <p:cxnSp>
          <p:nvCxnSpPr>
            <p:cNvPr id="71" name="Straight Connector 70"/>
            <p:cNvCxnSpPr>
              <a:endCxn id="49" idx="1"/>
            </p:cNvCxnSpPr>
            <p:nvPr/>
          </p:nvCxnSpPr>
          <p:spPr>
            <a:xfrm>
              <a:off x="4700187" y="1642566"/>
              <a:ext cx="4647344" cy="2976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4700187" y="1044321"/>
              <a:ext cx="1" cy="60684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Straight Connector 196"/>
          <p:cNvCxnSpPr/>
          <p:nvPr/>
        </p:nvCxnSpPr>
        <p:spPr>
          <a:xfrm>
            <a:off x="5559821" y="-5145585"/>
            <a:ext cx="3762814" cy="52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 flipV="1">
            <a:off x="5571826" y="-6294207"/>
            <a:ext cx="1999" cy="1121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33"/>
          <p:cNvSpPr txBox="1"/>
          <p:nvPr/>
        </p:nvSpPr>
        <p:spPr>
          <a:xfrm>
            <a:off x="-9374312" y="135866"/>
            <a:ext cx="1796146" cy="1938992"/>
          </a:xfrm>
          <a:prstGeom prst="rect">
            <a:avLst/>
          </a:prstGeom>
          <a:noFill/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DAEC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written report includes ACS projects</a:t>
            </a:r>
          </a:p>
        </p:txBody>
      </p:sp>
      <p:cxnSp>
        <p:nvCxnSpPr>
          <p:cNvPr id="211" name="Straight Arrow Connector 58"/>
          <p:cNvCxnSpPr/>
          <p:nvPr/>
        </p:nvCxnSpPr>
        <p:spPr>
          <a:xfrm flipV="1">
            <a:off x="-8945440" y="-480862"/>
            <a:ext cx="9581" cy="56471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58"/>
          <p:cNvCxnSpPr/>
          <p:nvPr/>
        </p:nvCxnSpPr>
        <p:spPr>
          <a:xfrm flipH="1" flipV="1">
            <a:off x="-6124916" y="-3861661"/>
            <a:ext cx="15561" cy="311760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33"/>
          <p:cNvSpPr txBox="1"/>
          <p:nvPr/>
        </p:nvSpPr>
        <p:spPr>
          <a:xfrm>
            <a:off x="-4455155" y="-805018"/>
            <a:ext cx="1739496" cy="1569660"/>
          </a:xfrm>
          <a:prstGeom prst="rect">
            <a:avLst/>
          </a:prstGeom>
          <a:noFill/>
          <a:ln w="9528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DAEC </a:t>
            </a:r>
            <a:r>
              <a:rPr lang="en-US" sz="240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monthly (</a:t>
            </a:r>
            <a:r>
              <a:rPr lang="en-US" sz="2400" b="0" i="0" u="none" strike="noStrike" kern="1200" cap="none" spc="0" baseline="0" smtClean="0">
                <a:solidFill>
                  <a:srgbClr val="000000"/>
                </a:solidFill>
                <a:uFillTx/>
                <a:latin typeface="Calibri"/>
              </a:rPr>
              <a:t>oral) briefings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20" name="Straight Arrow Connector 58"/>
          <p:cNvCxnSpPr/>
          <p:nvPr/>
        </p:nvCxnSpPr>
        <p:spPr>
          <a:xfrm flipH="1" flipV="1">
            <a:off x="-4066651" y="-1231463"/>
            <a:ext cx="2564" cy="40974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58"/>
          <p:cNvCxnSpPr/>
          <p:nvPr/>
        </p:nvCxnSpPr>
        <p:spPr>
          <a:xfrm flipV="1">
            <a:off x="-3621917" y="730563"/>
            <a:ext cx="766" cy="37551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58"/>
          <p:cNvCxnSpPr/>
          <p:nvPr/>
        </p:nvCxnSpPr>
        <p:spPr>
          <a:xfrm flipH="1" flipV="1">
            <a:off x="-1670187" y="1607351"/>
            <a:ext cx="10179" cy="98327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-9497418" y="2953955"/>
            <a:ext cx="3160303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</a:rPr>
              <a:t>DARD/ NGO facilitation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9882657" y="2968052"/>
            <a:ext cx="3193496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</a:rPr>
              <a:t>DARD/ NGO facilitation</a:t>
            </a:r>
            <a:endParaRPr 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3458</TotalTime>
  <Words>512</Words>
  <Application>Microsoft Office PowerPoint</Application>
  <PresentationFormat>Widescreen</PresentationFormat>
  <Paragraphs>121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luulan1 luulan1</dc:creator>
  <cp:lastModifiedBy>luulan1 luulan1</cp:lastModifiedBy>
  <cp:revision>92</cp:revision>
  <dcterms:created xsi:type="dcterms:W3CDTF">2022-05-02T13:16:21Z</dcterms:created>
  <dcterms:modified xsi:type="dcterms:W3CDTF">2023-06-01T08:33:15Z</dcterms:modified>
</cp:coreProperties>
</file>