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818"/>
  </p:normalViewPr>
  <p:slideViewPr>
    <p:cSldViewPr snapToGrid="0" snapToObjects="1">
      <p:cViewPr varScale="1">
        <p:scale>
          <a:sx n="81" d="100"/>
          <a:sy n="81" d="100"/>
        </p:scale>
        <p:origin x="93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DD534-B216-6F4E-9D92-18D064BAF12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F14C-76C9-4D44-98A1-07CA923C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E6645E-8A1D-CE44-8200-1B3CB3CA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83ABDE-35B2-1A4E-8B32-2D9434EE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D66553-86B2-FA4F-A737-B34C6C42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69C1-03C6-4485-8EDB-7CE89D48C2A2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EE4380-E813-C24A-94AA-A73D9745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6411EF-B9BD-AF46-96C5-5478096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1F16F0-1F61-F743-82CE-B025ED8B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18CD668-B19A-7F48-9AF3-69F49F758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3A695D-781B-3241-BEB8-F746420E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E852-0BC2-46E4-8891-13A05CBEBAEF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9BB3F8-0FFB-8D41-A67C-AE776C79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4D55B0-CE61-1240-933E-113A16EA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A748CB-12B5-6B4D-BD76-0230B8667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B03648-3845-8847-9F1E-DDC055AB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501C47-54A0-D74B-926C-5F2F18AD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42F-4D6D-4793-9BFA-87A28D97B718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8BA492-0808-1146-A347-F43E4447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184A6F-F23E-4247-9FFD-9BD5D43C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B50C37-51E1-A541-9253-885DD008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2FED17-6093-9342-8B80-859A5C4B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74BC26-2B50-4A4B-A36C-77BE7937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3842-6990-4D25-AD24-074FB4BD1380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B16901-E4F1-CA45-BC4B-DE552E33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47DA6B-0560-B64D-8523-B5A27EBD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83ABA9-1BE8-CA41-8315-37077897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3F3292-AA8F-1140-BC6B-B08D5D30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C35DB8-D19C-FB4F-8C2E-7544C2D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CE4-E9FA-4ED9-8711-9B999E812E62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66FADF-43D7-CA41-9F82-28D2D61B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0F35BA-C936-8E4E-ADCF-8A06437E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7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2F45DD-35C4-674C-9F51-96733C73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D9225B-0F47-8641-9BD1-31DF56C45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64A582-C0A6-184D-BADF-BBE25B53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30DF6B1-F76F-6144-9E90-5CB0846C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850-8CF3-48DB-AEFB-0C89B4AC5614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14C17C-F5F2-1240-8AAE-DF638BD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614F72-0975-034D-A1B0-CA8CB812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B9AFA-1C3A-AF4A-8404-F0C03E22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287D92-A6B8-9841-88A2-67078495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E4FA8F8-11A1-4B41-8955-07E32B11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798ED9F-14BC-C342-96BD-4204C5943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AB0B06-3EB2-9F43-B5D6-6E515DAEA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5546BC4-6F75-6B46-8112-30717414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082E-7FA8-43CD-BCE4-7E3880678EAE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D3F5E04-8949-E545-8EF2-382825C7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62C9BE2-42F0-6E40-BEA0-4BB2FAF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4132B-2323-F245-B259-E64142D6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178112C-79CD-6945-AA65-00319708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DCC7-1E03-4275-9504-AC1AB8A5DBDD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4A9A705-432D-3548-814E-E69AC12D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4E59D3-F9F0-9649-A421-020CADEF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3D78B25-7F35-8540-B12D-42B202D6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8C3-D3AE-4C3F-B8AF-686E46B38A82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6FD17AF-0E6D-0F4C-9340-7F18C4C1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F79436-24B7-B148-845E-309A30B1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75DA50-9B59-854A-91A5-CF53B9F5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066CC0-088E-0F4B-9E3A-9E7BD181C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508266-A9A7-B641-9170-E19069F3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9582F6-7C10-5449-8608-2ED869C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2C02-EB22-49DE-92A6-38629577B67A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55BD1D-3F32-424A-ABCF-3440AA28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BFB752-8FF8-034F-8659-56E48013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9BC9F-0A30-5E4E-8638-4AD4C117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68C0E52-5EF9-8444-84D3-DF4A8E99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1EC09D-EC6F-9045-AAF5-2EADBB8F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2938AB-A899-0640-828D-BBDC5179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2095-72DC-4C03-9D9C-3F99A5DB9ACF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701015-2458-F94B-ABDF-A05DC358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97E70C-21FE-F54C-A532-95F0E017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C79B814-5B97-E547-954F-A96AC20D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F5A3C6-B9C2-3F4A-8039-58F0947B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B74543-3739-304F-81A5-13FADA3B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4F2F-0B31-4D9E-9382-4A0499A4BDD2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9AEF7D-E705-4F4C-A4F0-0D0018003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56D108-276B-2C4E-8753-828B03729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365161" y="-2977116"/>
            <a:ext cx="12608417" cy="13331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236372" y="-2849526"/>
            <a:ext cx="6075131" cy="10090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26913" y="-2849526"/>
            <a:ext cx="6213312" cy="10092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8596067" y="-784817"/>
            <a:ext cx="1490" cy="584369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96" idx="0"/>
          </p:cNvCxnSpPr>
          <p:nvPr/>
        </p:nvCxnSpPr>
        <p:spPr>
          <a:xfrm>
            <a:off x="8074935" y="-1637120"/>
            <a:ext cx="0" cy="4186259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7982" y="-170849"/>
            <a:ext cx="2688276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1.2. Identify </a:t>
            </a:r>
          </a:p>
          <a:p>
            <a:pPr algn="ctr"/>
            <a:r>
              <a:rPr lang="en-US" sz="2200" smtClean="0"/>
              <a:t>experts</a:t>
            </a:r>
            <a:endParaRPr lang="en-US" sz="2200"/>
          </a:p>
        </p:txBody>
      </p:sp>
      <p:sp>
        <p:nvSpPr>
          <p:cNvPr id="10" name="TextBox 9"/>
          <p:cNvSpPr txBox="1"/>
          <p:nvPr/>
        </p:nvSpPr>
        <p:spPr>
          <a:xfrm>
            <a:off x="598270" y="2175915"/>
            <a:ext cx="2629775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1.4. Generate conceptual model</a:t>
            </a:r>
            <a:endParaRPr lang="en-US" sz="2200"/>
          </a:p>
        </p:txBody>
      </p:sp>
      <p:sp>
        <p:nvSpPr>
          <p:cNvPr id="15" name="TextBox 14"/>
          <p:cNvSpPr txBox="1"/>
          <p:nvPr/>
        </p:nvSpPr>
        <p:spPr>
          <a:xfrm>
            <a:off x="577115" y="3442504"/>
            <a:ext cx="2648898" cy="1446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1.5. Develop mathematical model incl. calibration training</a:t>
            </a:r>
            <a:endParaRPr lang="en-US" sz="2200"/>
          </a:p>
        </p:txBody>
      </p:sp>
      <p:sp>
        <p:nvSpPr>
          <p:cNvPr id="16" name="TextBox 15"/>
          <p:cNvSpPr txBox="1"/>
          <p:nvPr/>
        </p:nvSpPr>
        <p:spPr>
          <a:xfrm>
            <a:off x="574520" y="5282276"/>
            <a:ext cx="2645134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1.6. Simulate and analyze data</a:t>
            </a:r>
            <a:endParaRPr lang="en-US" sz="2200"/>
          </a:p>
        </p:txBody>
      </p:sp>
      <p:sp>
        <p:nvSpPr>
          <p:cNvPr id="19" name="TextBox 18"/>
          <p:cNvSpPr txBox="1"/>
          <p:nvPr/>
        </p:nvSpPr>
        <p:spPr>
          <a:xfrm>
            <a:off x="595675" y="1019075"/>
            <a:ext cx="2635179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1.3. Characterize intervention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7982" y="-1402140"/>
            <a:ext cx="2687338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chemeClr val="tx1"/>
                </a:solidFill>
              </a:rPr>
              <a:t>1.1. Clarify decision and </a:t>
            </a:r>
            <a:r>
              <a:rPr lang="en-US" sz="2200" smtClean="0">
                <a:solidFill>
                  <a:schemeClr val="tx1"/>
                </a:solidFill>
              </a:rPr>
              <a:t>decision-maker</a:t>
            </a:r>
            <a:endParaRPr lang="en-US" sz="220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20" idx="2"/>
            <a:endCxn id="9" idx="0"/>
          </p:cNvCxnSpPr>
          <p:nvPr/>
        </p:nvCxnSpPr>
        <p:spPr>
          <a:xfrm>
            <a:off x="1911651" y="-632699"/>
            <a:ext cx="469" cy="461850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2"/>
            <a:endCxn id="19" idx="0"/>
          </p:cNvCxnSpPr>
          <p:nvPr/>
        </p:nvCxnSpPr>
        <p:spPr>
          <a:xfrm>
            <a:off x="1912120" y="598592"/>
            <a:ext cx="1145" cy="420483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  <a:endCxn id="10" idx="0"/>
          </p:cNvCxnSpPr>
          <p:nvPr/>
        </p:nvCxnSpPr>
        <p:spPr>
          <a:xfrm flipH="1">
            <a:off x="1913158" y="1788516"/>
            <a:ext cx="107" cy="387399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5" idx="0"/>
          </p:cNvCxnSpPr>
          <p:nvPr/>
        </p:nvCxnSpPr>
        <p:spPr>
          <a:xfrm flipH="1">
            <a:off x="1901564" y="2945356"/>
            <a:ext cx="11594" cy="497148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2"/>
            <a:endCxn id="16" idx="0"/>
          </p:cNvCxnSpPr>
          <p:nvPr/>
        </p:nvCxnSpPr>
        <p:spPr>
          <a:xfrm flipH="1">
            <a:off x="1897087" y="4889054"/>
            <a:ext cx="4477" cy="393222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Down Arrow 12"/>
          <p:cNvSpPr/>
          <p:nvPr/>
        </p:nvSpPr>
        <p:spPr>
          <a:xfrm rot="16200000">
            <a:off x="-1494244" y="3751628"/>
            <a:ext cx="3438659" cy="700588"/>
          </a:xfrm>
          <a:prstGeom prst="curvedDownArrow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955166" y="3888839"/>
            <a:ext cx="2360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mtClean="0"/>
              <a:t>Refine model</a:t>
            </a:r>
            <a:endParaRPr lang="en-US" sz="2200" b="1"/>
          </a:p>
        </p:txBody>
      </p:sp>
      <p:sp>
        <p:nvSpPr>
          <p:cNvPr id="45" name="TextBox 44"/>
          <p:cNvSpPr txBox="1"/>
          <p:nvPr/>
        </p:nvSpPr>
        <p:spPr>
          <a:xfrm>
            <a:off x="574520" y="6418091"/>
            <a:ext cx="2653967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1.7. Share results, receive feedback</a:t>
            </a:r>
            <a:endParaRPr lang="en-US" sz="2200"/>
          </a:p>
        </p:txBody>
      </p:sp>
      <p:cxnSp>
        <p:nvCxnSpPr>
          <p:cNvPr id="41" name="Straight Arrow Connector 40"/>
          <p:cNvCxnSpPr>
            <a:stCxn id="16" idx="2"/>
            <a:endCxn id="45" idx="0"/>
          </p:cNvCxnSpPr>
          <p:nvPr/>
        </p:nvCxnSpPr>
        <p:spPr>
          <a:xfrm>
            <a:off x="1897087" y="6051717"/>
            <a:ext cx="4417" cy="36637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5" idx="1"/>
            <a:endCxn id="9" idx="3"/>
          </p:cNvCxnSpPr>
          <p:nvPr/>
        </p:nvCxnSpPr>
        <p:spPr>
          <a:xfrm flipH="1" flipV="1">
            <a:off x="3256258" y="213872"/>
            <a:ext cx="3101953" cy="13030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58211" y="-373263"/>
            <a:ext cx="360583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2.2. Categorize stakeholders based on </a:t>
            </a:r>
            <a:r>
              <a:rPr lang="en-US" sz="2400" smtClean="0"/>
              <a:t>expert-related </a:t>
            </a:r>
            <a:r>
              <a:rPr lang="en-US" sz="2400" smtClean="0"/>
              <a:t>attributes</a:t>
            </a:r>
            <a:endParaRPr lang="en-US" sz="240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7023652" y="-784817"/>
            <a:ext cx="0" cy="395922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58211" y="-1615814"/>
            <a:ext cx="363735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2.1. Identify </a:t>
            </a:r>
          </a:p>
          <a:p>
            <a:pPr algn="ctr"/>
            <a:r>
              <a:rPr lang="en-US" sz="2400" smtClean="0"/>
              <a:t>      stakeholders</a:t>
            </a:r>
            <a:endParaRPr lang="en-US" sz="2400"/>
          </a:p>
        </p:txBody>
      </p:sp>
      <p:sp>
        <p:nvSpPr>
          <p:cNvPr id="96" name="TextBox 95"/>
          <p:cNvSpPr txBox="1"/>
          <p:nvPr/>
        </p:nvSpPr>
        <p:spPr>
          <a:xfrm>
            <a:off x="6297233" y="2549139"/>
            <a:ext cx="35554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2.3. Aggregate cost-benefit analysis for </a:t>
            </a:r>
          </a:p>
          <a:p>
            <a:pPr algn="ctr"/>
            <a:r>
              <a:rPr lang="en-US" sz="2400" smtClean="0"/>
              <a:t>relevant stakeholders</a:t>
            </a:r>
            <a:endParaRPr lang="en-US" sz="240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-3104973" y="2186183"/>
            <a:ext cx="555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Iterative 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reflective processes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97233" y="5058877"/>
            <a:ext cx="360802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2.4. Identify other stakeholder attributes relevant to decision-making process</a:t>
            </a:r>
            <a:endParaRPr lang="en-US" sz="2400"/>
          </a:p>
        </p:txBody>
      </p:sp>
      <p:sp>
        <p:nvSpPr>
          <p:cNvPr id="131" name="TextBox 130"/>
          <p:cNvSpPr txBox="1"/>
          <p:nvPr/>
        </p:nvSpPr>
        <p:spPr>
          <a:xfrm>
            <a:off x="-1236372" y="8530666"/>
            <a:ext cx="1233795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3200" smtClean="0"/>
              <a:t>3. Revisit socio-economic development planning process</a:t>
            </a:r>
          </a:p>
        </p:txBody>
      </p:sp>
      <p:cxnSp>
        <p:nvCxnSpPr>
          <p:cNvPr id="132" name="Straight Arrow Connector 131"/>
          <p:cNvCxnSpPr>
            <a:stCxn id="131" idx="2"/>
            <a:endCxn id="137" idx="0"/>
          </p:cNvCxnSpPr>
          <p:nvPr/>
        </p:nvCxnSpPr>
        <p:spPr>
          <a:xfrm>
            <a:off x="4932608" y="9115441"/>
            <a:ext cx="0" cy="529349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-1236372" y="9644790"/>
            <a:ext cx="1233795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4. Suggest stakeholder engagement strategy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-369517" y="-2680194"/>
            <a:ext cx="4533208" cy="8925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b="1" smtClean="0">
                <a:solidFill>
                  <a:schemeClr val="tx1"/>
                </a:solidFill>
              </a:rPr>
              <a:t>1. Decision analysis steps</a:t>
            </a:r>
          </a:p>
          <a:p>
            <a:pPr algn="ctr"/>
            <a:r>
              <a:rPr lang="en-US" sz="2600" b="1" smtClean="0">
                <a:solidFill>
                  <a:schemeClr val="tx1"/>
                </a:solidFill>
              </a:rPr>
              <a:t>(evidence generation)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20712" y="-2673875"/>
            <a:ext cx="5308446" cy="892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smtClean="0"/>
              <a:t>2. Stakeholder identification and analysis steps</a:t>
            </a:r>
            <a:endParaRPr lang="en-US" sz="2600" b="1"/>
          </a:p>
        </p:txBody>
      </p:sp>
      <p:cxnSp>
        <p:nvCxnSpPr>
          <p:cNvPr id="133" name="Elbow Connector 132"/>
          <p:cNvCxnSpPr>
            <a:stCxn id="16" idx="3"/>
            <a:endCxn id="96" idx="1"/>
          </p:cNvCxnSpPr>
          <p:nvPr/>
        </p:nvCxnSpPr>
        <p:spPr>
          <a:xfrm flipV="1">
            <a:off x="3219654" y="3149304"/>
            <a:ext cx="3077579" cy="251769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2674852" y="6330066"/>
            <a:ext cx="1236259" cy="319058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rot="5400000">
            <a:off x="5731888" y="6426046"/>
            <a:ext cx="1274881" cy="296210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107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 and Forecasting for Agricultural Development</dc:title>
  <dc:creator>Cory Whitney</dc:creator>
  <cp:lastModifiedBy>luulan1 luulan1</cp:lastModifiedBy>
  <cp:revision>150</cp:revision>
  <dcterms:created xsi:type="dcterms:W3CDTF">2021-04-19T19:44:11Z</dcterms:created>
  <dcterms:modified xsi:type="dcterms:W3CDTF">2023-04-18T08:33:28Z</dcterms:modified>
</cp:coreProperties>
</file>