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9" autoAdjust="0"/>
  </p:normalViewPr>
  <p:slideViewPr>
    <p:cSldViewPr snapToGrid="0">
      <p:cViewPr>
        <p:scale>
          <a:sx n="22" d="100"/>
          <a:sy n="22" d="100"/>
        </p:scale>
        <p:origin x="2502" y="20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2BE9-07D9-4C64-BF2D-B7268F61A07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CF71C-2080-4954-A723-432A928F3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http://phuninh.phutho.gov.vn/Portals/0/N%C4%83m%202021/Tha%CC%81ng%203/signed-signed-9.%202021%20bc%20ket%20qua%20ky%20hop%20thu%20hai.pdf?ver=2021-09-13-101613-603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CF71C-2080-4954-A723-432A928F3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CAC2-1448-450C-A172-6C2989B38AB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363B-ADC8-4BAF-BF3F-9A7E80288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450581" y="-13600518"/>
            <a:ext cx="33955381" cy="23141867"/>
            <a:chOff x="-12450581" y="-13600518"/>
            <a:chExt cx="33955381" cy="23141867"/>
          </a:xfrm>
        </p:grpSpPr>
        <p:sp>
          <p:nvSpPr>
            <p:cNvPr id="144" name="12-Point Star 143"/>
            <p:cNvSpPr/>
            <p:nvPr/>
          </p:nvSpPr>
          <p:spPr>
            <a:xfrm>
              <a:off x="7579418" y="7048128"/>
              <a:ext cx="7262904" cy="2145356"/>
            </a:xfrm>
            <a:prstGeom prst="star12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Competitive innovations (e.g. privatized services, new government innovations from upper level, etc.)</a:t>
              </a:r>
              <a:endParaRPr lang="en-US" sz="2400"/>
            </a:p>
          </p:txBody>
        </p:sp>
        <p:sp>
          <p:nvSpPr>
            <p:cNvPr id="205" name="Down Arrow 204"/>
            <p:cNvSpPr/>
            <p:nvPr/>
          </p:nvSpPr>
          <p:spPr>
            <a:xfrm>
              <a:off x="-718605" y="-10837726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Down Arrow 205"/>
            <p:cNvSpPr/>
            <p:nvPr/>
          </p:nvSpPr>
          <p:spPr>
            <a:xfrm>
              <a:off x="12032592" y="-10796518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-9563275" y="-9495545"/>
              <a:ext cx="23027349" cy="360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-9563274" y="-4883577"/>
              <a:ext cx="22992020" cy="20050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063533" y="-2340538"/>
              <a:ext cx="10963737" cy="92267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-224601" y="-2325725"/>
              <a:ext cx="1941080" cy="91989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-9563275" y="-2330868"/>
              <a:ext cx="9250402" cy="92041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TextBox 5"/>
            <p:cNvSpPr txBox="1"/>
            <p:nvPr/>
          </p:nvSpPr>
          <p:spPr>
            <a:xfrm>
              <a:off x="-7755967" y="-4567215"/>
              <a:ext cx="4079217" cy="1384995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PPC </a:t>
              </a:r>
              <a:r>
                <a:rPr lang="en-US" sz="2800" b="1">
                  <a:solidFill>
                    <a:srgbClr val="000000"/>
                  </a:solidFill>
                </a:rPr>
                <a:t>reports and </a:t>
              </a:r>
              <a:r>
                <a:rPr lang="en-US" sz="2800" b="1" smtClean="0">
                  <a:solidFill>
                    <a:srgbClr val="000000"/>
                  </a:solidFill>
                </a:rPr>
                <a:t>acknowledges needs for ACS investment</a:t>
              </a:r>
              <a:endParaRPr 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/>
            <p:nvPr/>
          </p:nvSpPr>
          <p:spPr>
            <a:xfrm>
              <a:off x="-194619" y="-5749608"/>
              <a:ext cx="4208469" cy="70788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Agenda settings</a:t>
              </a: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1509360" y="-4796382"/>
              <a:ext cx="4973686" cy="181588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PPC 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has </a:t>
              </a: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 plan for 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scaling investment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smtClean="0"/>
                <a:t>(i.e. </a:t>
              </a:r>
              <a:r>
                <a:rPr lang="en-US" sz="2800" b="1"/>
                <a:t>one section </a:t>
              </a:r>
              <a:r>
                <a:rPr lang="en-US" sz="2800" b="1" smtClean="0"/>
                <a:t>in SEDP </a:t>
              </a:r>
              <a:r>
                <a:rPr lang="en-US" sz="2800" b="1"/>
                <a:t>planning guidance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)</a:t>
              </a:r>
              <a:endPara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8" name="Straight Arrow Connector 10"/>
            <p:cNvCxnSpPr>
              <a:stCxn id="340" idx="3"/>
              <a:endCxn id="7" idx="1"/>
            </p:cNvCxnSpPr>
            <p:nvPr/>
          </p:nvCxnSpPr>
          <p:spPr>
            <a:xfrm flipV="1">
              <a:off x="221615" y="-3888441"/>
              <a:ext cx="1287745" cy="3459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miter/>
              <a:tailEnd type="arrow"/>
            </a:ln>
          </p:spPr>
        </p:cxnSp>
        <p:sp>
          <p:nvSpPr>
            <p:cNvPr id="9" name="TextBox 20"/>
            <p:cNvSpPr txBox="1"/>
            <p:nvPr/>
          </p:nvSpPr>
          <p:spPr>
            <a:xfrm>
              <a:off x="-9374312" y="-2156544"/>
              <a:ext cx="1796146" cy="2308324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Provincial DARD written report includes ACS projects</a:t>
              </a:r>
            </a:p>
          </p:txBody>
        </p:sp>
        <p:cxnSp>
          <p:nvCxnSpPr>
            <p:cNvPr id="10" name="Straight Arrow Connector 22"/>
            <p:cNvCxnSpPr>
              <a:stCxn id="9" idx="0"/>
              <a:endCxn id="4" idx="2"/>
            </p:cNvCxnSpPr>
            <p:nvPr/>
          </p:nvCxnSpPr>
          <p:spPr>
            <a:xfrm flipV="1">
              <a:off x="-8476239" y="-3182220"/>
              <a:ext cx="2759881" cy="10256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29"/>
            <p:cNvCxnSpPr>
              <a:stCxn id="12" idx="0"/>
              <a:endCxn id="9" idx="2"/>
            </p:cNvCxnSpPr>
            <p:nvPr/>
          </p:nvCxnSpPr>
          <p:spPr>
            <a:xfrm flipH="1" flipV="1">
              <a:off x="-8476239" y="151780"/>
              <a:ext cx="1793" cy="36401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33"/>
            <p:cNvSpPr txBox="1"/>
            <p:nvPr/>
          </p:nvSpPr>
          <p:spPr>
            <a:xfrm>
              <a:off x="-9372519" y="515798"/>
              <a:ext cx="1796146" cy="2308324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District DivisionARD written report includes ACS projects</a:t>
              </a:r>
            </a:p>
          </p:txBody>
        </p:sp>
        <p:sp>
          <p:nvSpPr>
            <p:cNvPr id="13" name="TextBox 36"/>
            <p:cNvSpPr txBox="1"/>
            <p:nvPr/>
          </p:nvSpPr>
          <p:spPr>
            <a:xfrm>
              <a:off x="-7249204" y="2382012"/>
              <a:ext cx="2529144" cy="1569660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Project communes </a:t>
              </a:r>
              <a:r>
                <a:rPr lang="en-US" sz="2400" b="0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incorporated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 ACS project in SEDP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written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report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TextBox 43"/>
            <p:cNvSpPr txBox="1"/>
            <p:nvPr/>
          </p:nvSpPr>
          <p:spPr>
            <a:xfrm>
              <a:off x="-7476892" y="-2156544"/>
              <a:ext cx="1796146" cy="1569660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DPC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written report includes ACS projects</a:t>
              </a:r>
            </a:p>
          </p:txBody>
        </p:sp>
        <p:cxnSp>
          <p:nvCxnSpPr>
            <p:cNvPr id="15" name="Straight Arrow Connector 44"/>
            <p:cNvCxnSpPr>
              <a:stCxn id="14" idx="0"/>
              <a:endCxn id="4" idx="2"/>
            </p:cNvCxnSpPr>
            <p:nvPr/>
          </p:nvCxnSpPr>
          <p:spPr>
            <a:xfrm flipV="1">
              <a:off x="-6578819" y="-3182220"/>
              <a:ext cx="862461" cy="10256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48"/>
            <p:cNvSpPr txBox="1"/>
            <p:nvPr/>
          </p:nvSpPr>
          <p:spPr>
            <a:xfrm>
              <a:off x="-5589968" y="-2160851"/>
              <a:ext cx="1796146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Provincial DARD monthly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(oral) briefings</a:t>
              </a:r>
            </a:p>
          </p:txBody>
        </p:sp>
        <p:cxnSp>
          <p:nvCxnSpPr>
            <p:cNvPr id="17" name="Straight Arrow Connector 49"/>
            <p:cNvCxnSpPr>
              <a:stCxn id="16" idx="0"/>
              <a:endCxn id="4" idx="2"/>
            </p:cNvCxnSpPr>
            <p:nvPr/>
          </p:nvCxnSpPr>
          <p:spPr>
            <a:xfrm flipH="1" flipV="1">
              <a:off x="-5716358" y="-3182220"/>
              <a:ext cx="1024463" cy="10213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0"/>
            <p:cNvCxnSpPr>
              <a:stCxn id="19" idx="0"/>
              <a:endCxn id="16" idx="2"/>
            </p:cNvCxnSpPr>
            <p:nvPr/>
          </p:nvCxnSpPr>
          <p:spPr>
            <a:xfrm flipV="1">
              <a:off x="-4691895" y="-221859"/>
              <a:ext cx="0" cy="35036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51"/>
            <p:cNvSpPr txBox="1"/>
            <p:nvPr/>
          </p:nvSpPr>
          <p:spPr>
            <a:xfrm>
              <a:off x="-5589968" y="128504"/>
              <a:ext cx="1796146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District DARD monthly (oral) briefings</a:t>
              </a:r>
            </a:p>
          </p:txBody>
        </p:sp>
        <p:sp>
          <p:nvSpPr>
            <p:cNvPr id="20" name="TextBox 56"/>
            <p:cNvSpPr txBox="1"/>
            <p:nvPr/>
          </p:nvSpPr>
          <p:spPr>
            <a:xfrm>
              <a:off x="-3691162" y="-2178108"/>
              <a:ext cx="1523602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DPC </a:t>
              </a:r>
              <a:r>
                <a:rPr lang="en-US" sz="2400">
                  <a:latin typeface="Calibri"/>
                </a:rPr>
                <a:t>monthly 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latin typeface="Calibri"/>
                </a:rPr>
                <a:t>(oral) </a:t>
              </a: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briefings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21" name="Straight Arrow Connector 57"/>
            <p:cNvCxnSpPr>
              <a:stCxn id="20" idx="0"/>
              <a:endCxn id="4" idx="2"/>
            </p:cNvCxnSpPr>
            <p:nvPr/>
          </p:nvCxnSpPr>
          <p:spPr>
            <a:xfrm flipH="1" flipV="1">
              <a:off x="-5716358" y="-3182220"/>
              <a:ext cx="2786997" cy="10041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58"/>
            <p:cNvCxnSpPr>
              <a:stCxn id="23" idx="0"/>
              <a:endCxn id="20" idx="2"/>
            </p:cNvCxnSpPr>
            <p:nvPr/>
          </p:nvCxnSpPr>
          <p:spPr>
            <a:xfrm flipV="1">
              <a:off x="-2929361" y="-239116"/>
              <a:ext cx="0" cy="3554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59"/>
            <p:cNvSpPr txBox="1"/>
            <p:nvPr/>
          </p:nvSpPr>
          <p:spPr>
            <a:xfrm>
              <a:off x="-3691162" y="116295"/>
              <a:ext cx="1523602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Commune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PC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monthly (oral) briefings</a:t>
              </a:r>
            </a:p>
          </p:txBody>
        </p:sp>
        <p:sp>
          <p:nvSpPr>
            <p:cNvPr id="26" name="TextBox 110"/>
            <p:cNvSpPr txBox="1"/>
            <p:nvPr/>
          </p:nvSpPr>
          <p:spPr>
            <a:xfrm>
              <a:off x="-92269" y="-2109317"/>
              <a:ext cx="1573441" cy="2677656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NGO projects written reports (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CARE in Vietnam,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CCD)</a:t>
              </a:r>
            </a:p>
          </p:txBody>
        </p:sp>
        <p:cxnSp>
          <p:nvCxnSpPr>
            <p:cNvPr id="27" name="Straight Arrow Connector 111"/>
            <p:cNvCxnSpPr>
              <a:stCxn id="26" idx="0"/>
              <a:endCxn id="4" idx="2"/>
            </p:cNvCxnSpPr>
            <p:nvPr/>
          </p:nvCxnSpPr>
          <p:spPr>
            <a:xfrm flipH="1" flipV="1">
              <a:off x="-5716358" y="-3182220"/>
              <a:ext cx="6410810" cy="107290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127"/>
            <p:cNvCxnSpPr>
              <a:stCxn id="12" idx="3"/>
            </p:cNvCxnSpPr>
            <p:nvPr/>
          </p:nvCxnSpPr>
          <p:spPr>
            <a:xfrm flipV="1">
              <a:off x="-7576373" y="-589012"/>
              <a:ext cx="594261" cy="2258972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130"/>
            <p:cNvCxnSpPr>
              <a:stCxn id="13" idx="1"/>
              <a:endCxn id="12" idx="2"/>
            </p:cNvCxnSpPr>
            <p:nvPr/>
          </p:nvCxnSpPr>
          <p:spPr>
            <a:xfrm rot="10800000">
              <a:off x="-8474446" y="2824122"/>
              <a:ext cx="1225242" cy="342720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135"/>
            <p:cNvSpPr txBox="1"/>
            <p:nvPr/>
          </p:nvSpPr>
          <p:spPr>
            <a:xfrm>
              <a:off x="-4890483" y="4357117"/>
              <a:ext cx="2444481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Report/Reflection </a:t>
              </a:r>
              <a:r>
                <a:rPr lang="en-US" sz="2400" b="0" i="0" u="none" strike="noStrike" kern="1200" cap="none" spc="0" baseline="0">
                  <a:uFillTx/>
                  <a:latin typeface="Calibri"/>
                </a:rPr>
                <a:t>from village </a:t>
              </a:r>
              <a:r>
                <a:rPr lang="en-US" sz="2400" b="0" i="0" u="none" strike="noStrike" kern="1200" cap="none" spc="0" baseline="0" smtClean="0">
                  <a:uFillTx/>
                  <a:latin typeface="Calibri"/>
                </a:rPr>
                <a:t>leaders</a:t>
              </a:r>
              <a:endParaRPr lang="en-US" sz="2400" b="0" i="0" u="none" strike="noStrike" kern="1200" cap="none" spc="0" baseline="0">
                <a:uFillTx/>
                <a:latin typeface="Calibri"/>
              </a:endParaRPr>
            </a:p>
          </p:txBody>
        </p:sp>
        <p:cxnSp>
          <p:nvCxnSpPr>
            <p:cNvPr id="33" name="Elbow Connector 142"/>
            <p:cNvCxnSpPr>
              <a:stCxn id="32" idx="1"/>
              <a:endCxn id="13" idx="2"/>
            </p:cNvCxnSpPr>
            <p:nvPr/>
          </p:nvCxnSpPr>
          <p:spPr>
            <a:xfrm rot="10800000">
              <a:off x="-5984631" y="3951672"/>
              <a:ext cx="1094149" cy="1005610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110"/>
            <p:cNvSpPr txBox="1"/>
            <p:nvPr/>
          </p:nvSpPr>
          <p:spPr>
            <a:xfrm>
              <a:off x="-2028579" y="-2154316"/>
              <a:ext cx="1576080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Provincial Women’s Union </a:t>
              </a:r>
              <a:r>
                <a:rPr lang="en-US" sz="2400">
                  <a:solidFill>
                    <a:srgbClr val="000000"/>
                  </a:solidFill>
                </a:rPr>
                <a:t>briefings, </a:t>
              </a:r>
              <a:r>
                <a:rPr lang="en-US" sz="2400" smtClean="0">
                  <a:solidFill>
                    <a:srgbClr val="000000"/>
                  </a:solidFill>
                </a:rPr>
                <a:t>reports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83" name="Straight Arrow Connector 58"/>
            <p:cNvCxnSpPr>
              <a:endCxn id="73" idx="2"/>
            </p:cNvCxnSpPr>
            <p:nvPr/>
          </p:nvCxnSpPr>
          <p:spPr>
            <a:xfrm flipV="1">
              <a:off x="-1241565" y="-215324"/>
              <a:ext cx="1026" cy="8396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110"/>
            <p:cNvSpPr txBox="1"/>
            <p:nvPr/>
          </p:nvSpPr>
          <p:spPr>
            <a:xfrm>
              <a:off x="-2008332" y="491719"/>
              <a:ext cx="1513178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 Women’s Union briefings, reports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5" name="TextBox 110"/>
            <p:cNvSpPr txBox="1"/>
            <p:nvPr/>
          </p:nvSpPr>
          <p:spPr>
            <a:xfrm>
              <a:off x="-1982623" y="2995426"/>
              <a:ext cx="1470844" cy="1938992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Commune Women’s Union briefings, reports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89" name="Straight Arrow Connector 58"/>
            <p:cNvCxnSpPr>
              <a:stCxn id="85" idx="0"/>
              <a:endCxn id="84" idx="2"/>
            </p:cNvCxnSpPr>
            <p:nvPr/>
          </p:nvCxnSpPr>
          <p:spPr>
            <a:xfrm flipH="1" flipV="1">
              <a:off x="-1251743" y="2430711"/>
              <a:ext cx="4542" cy="5647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135"/>
            <p:cNvSpPr txBox="1"/>
            <p:nvPr/>
          </p:nvSpPr>
          <p:spPr>
            <a:xfrm>
              <a:off x="-6366743" y="5932960"/>
              <a:ext cx="5395469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Reflection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from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communities (i.e. VSLA and farmers having ACS experience)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96" name="Straight Arrow Connector 58"/>
            <p:cNvCxnSpPr>
              <a:stCxn id="95" idx="0"/>
              <a:endCxn id="32" idx="2"/>
            </p:cNvCxnSpPr>
            <p:nvPr/>
          </p:nvCxnSpPr>
          <p:spPr>
            <a:xfrm flipV="1">
              <a:off x="-3669008" y="5557446"/>
              <a:ext cx="766" cy="37551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-1145709" y="7485004"/>
              <a:ext cx="6005052" cy="15570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ACS innovations</a:t>
              </a:r>
            </a:p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(e.g. down-scaled forecasts, translate forecasts to agro-advice, delivery)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299" name="Elbow Connector 298"/>
            <p:cNvCxnSpPr>
              <a:stCxn id="100" idx="2"/>
              <a:endCxn id="146" idx="2"/>
            </p:cNvCxnSpPr>
            <p:nvPr/>
          </p:nvCxnSpPr>
          <p:spPr>
            <a:xfrm rot="10800000">
              <a:off x="-4938073" y="6873267"/>
              <a:ext cx="3792365" cy="139028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5"/>
            <p:cNvSpPr txBox="1"/>
            <p:nvPr/>
          </p:nvSpPr>
          <p:spPr>
            <a:xfrm>
              <a:off x="-2298970" y="-4577480"/>
              <a:ext cx="2520585" cy="1384995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PPC </a:t>
              </a:r>
              <a:r>
                <a:rPr lang="en-US" sz="28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supports</a:t>
              </a:r>
              <a:r>
                <a:rPr lang="en-US" sz="2800" b="1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 for scaling investment</a:t>
              </a:r>
              <a:endParaRPr lang="en-US" sz="2800" b="1">
                <a:solidFill>
                  <a:srgbClr val="000000"/>
                </a:solidFill>
              </a:endParaRPr>
            </a:p>
          </p:txBody>
        </p:sp>
        <p:cxnSp>
          <p:nvCxnSpPr>
            <p:cNvPr id="342" name="Straight Arrow Connector 341"/>
            <p:cNvCxnSpPr>
              <a:stCxn id="4" idx="3"/>
              <a:endCxn id="340" idx="1"/>
            </p:cNvCxnSpPr>
            <p:nvPr/>
          </p:nvCxnSpPr>
          <p:spPr>
            <a:xfrm flipV="1">
              <a:off x="-3676750" y="-3884982"/>
              <a:ext cx="1377780" cy="1026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380" idx="2"/>
              <a:endCxn id="340" idx="0"/>
            </p:cNvCxnSpPr>
            <p:nvPr/>
          </p:nvCxnSpPr>
          <p:spPr>
            <a:xfrm>
              <a:off x="-1043633" y="-6240032"/>
              <a:ext cx="4956" cy="16625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5"/>
            <p:cNvSpPr txBox="1"/>
            <p:nvPr/>
          </p:nvSpPr>
          <p:spPr>
            <a:xfrm>
              <a:off x="-2367863" y="-7809692"/>
              <a:ext cx="2648459" cy="1569660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/>
              <a:r>
                <a:rPr lang="en-US" sz="2400"/>
                <a:t>Support from </a:t>
              </a:r>
              <a:r>
                <a:rPr lang="en-US" sz="2400" smtClean="0"/>
                <a:t>National Ministries (e.g. MONRE</a:t>
              </a:r>
              <a:r>
                <a:rPr lang="en-US" sz="2400"/>
                <a:t>, </a:t>
              </a:r>
              <a:r>
                <a:rPr lang="en-US" sz="2400" smtClean="0"/>
                <a:t>MARD, MPI, MOF)</a:t>
              </a:r>
              <a:endParaRPr lang="en-US" sz="2400" dirty="0"/>
            </a:p>
          </p:txBody>
        </p:sp>
        <p:sp>
          <p:nvSpPr>
            <p:cNvPr id="383" name="TextBox 5"/>
            <p:cNvSpPr txBox="1"/>
            <p:nvPr/>
          </p:nvSpPr>
          <p:spPr>
            <a:xfrm>
              <a:off x="-8679120" y="-8000657"/>
              <a:ext cx="4167994" cy="1938992"/>
            </a:xfrm>
            <a:prstGeom prst="rect">
              <a:avLst/>
            </a:prstGeom>
            <a:solidFill>
              <a:schemeClr val="bg1"/>
            </a:solidFill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algn="ctr"/>
              <a:r>
                <a:rPr lang="en-US" sz="2400"/>
                <a:t>National workshop co-host by MONRE/MARD and NGOs (share experiences from different provinces; </a:t>
              </a:r>
              <a:r>
                <a:rPr lang="en-US" sz="2400" smtClean="0"/>
                <a:t>discuss supporting policies)</a:t>
              </a:r>
              <a:endParaRPr lang="en-US" sz="2400" dirty="0"/>
            </a:p>
          </p:txBody>
        </p:sp>
        <p:cxnSp>
          <p:nvCxnSpPr>
            <p:cNvPr id="384" name="Straight Arrow Connector 383"/>
            <p:cNvCxnSpPr>
              <a:stCxn id="383" idx="3"/>
              <a:endCxn id="380" idx="1"/>
            </p:cNvCxnSpPr>
            <p:nvPr/>
          </p:nvCxnSpPr>
          <p:spPr>
            <a:xfrm>
              <a:off x="-4511126" y="-7031161"/>
              <a:ext cx="2143263" cy="629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TextBox 8"/>
            <p:cNvSpPr txBox="1"/>
            <p:nvPr/>
          </p:nvSpPr>
          <p:spPr>
            <a:xfrm>
              <a:off x="3626068" y="-2036178"/>
              <a:ext cx="1957436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Provincial DARD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plan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5" name="TextBox 8"/>
            <p:cNvSpPr txBox="1"/>
            <p:nvPr/>
          </p:nvSpPr>
          <p:spPr>
            <a:xfrm>
              <a:off x="3607996" y="-159024"/>
              <a:ext cx="2008757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DARD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plan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6" name="TextBox 8"/>
            <p:cNvSpPr txBox="1"/>
            <p:nvPr/>
          </p:nvSpPr>
          <p:spPr>
            <a:xfrm>
              <a:off x="5898204" y="2864767"/>
              <a:ext cx="2743552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Commune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SEDP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848679" y="-2109317"/>
              <a:ext cx="922953" cy="875299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Guidance</a:t>
              </a:r>
              <a:endParaRPr lang="en-US" sz="4000" dirty="0"/>
            </a:p>
          </p:txBody>
        </p:sp>
        <p:cxnSp>
          <p:nvCxnSpPr>
            <p:cNvPr id="46" name="Straight Arrow Connector 45"/>
            <p:cNvCxnSpPr>
              <a:stCxn id="394" idx="2"/>
              <a:endCxn id="395" idx="0"/>
            </p:cNvCxnSpPr>
            <p:nvPr/>
          </p:nvCxnSpPr>
          <p:spPr>
            <a:xfrm>
              <a:off x="4604786" y="-835849"/>
              <a:ext cx="7589" cy="6768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" idx="2"/>
              <a:endCxn id="394" idx="0"/>
            </p:cNvCxnSpPr>
            <p:nvPr/>
          </p:nvCxnSpPr>
          <p:spPr>
            <a:xfrm>
              <a:off x="3996203" y="-2980500"/>
              <a:ext cx="608583" cy="94432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135"/>
            <p:cNvSpPr txBox="1"/>
            <p:nvPr/>
          </p:nvSpPr>
          <p:spPr>
            <a:xfrm>
              <a:off x="5897768" y="4302763"/>
              <a:ext cx="2733946" cy="830997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Report/Reflection </a:t>
              </a:r>
              <a:r>
                <a:rPr lang="en-US" sz="2400" b="0" i="0" u="none" strike="noStrike" kern="1200" cap="none" spc="0" baseline="0">
                  <a:uFillTx/>
                  <a:latin typeface="Calibri"/>
                </a:rPr>
                <a:t>from village </a:t>
              </a:r>
              <a:r>
                <a:rPr lang="en-US" sz="2400" b="0" i="0" u="none" strike="noStrike" kern="1200" cap="none" spc="0" baseline="0" smtClean="0">
                  <a:uFillTx/>
                  <a:latin typeface="Calibri"/>
                </a:rPr>
                <a:t>leaders</a:t>
              </a:r>
              <a:endParaRPr lang="en-US" sz="2400" b="0" i="0" u="none" strike="noStrike" kern="1200" cap="none" spc="0" baseline="0">
                <a:uFillTx/>
                <a:latin typeface="Calibri"/>
              </a:endParaRPr>
            </a:p>
          </p:txBody>
        </p:sp>
        <p:sp>
          <p:nvSpPr>
            <p:cNvPr id="92" name="TextBox 135"/>
            <p:cNvSpPr txBox="1"/>
            <p:nvPr/>
          </p:nvSpPr>
          <p:spPr>
            <a:xfrm>
              <a:off x="5457868" y="5619959"/>
              <a:ext cx="3612853" cy="1200329"/>
            </a:xfrm>
            <a:prstGeom prst="rect">
              <a:avLst/>
            </a:prstGeom>
            <a:solidFill>
              <a:schemeClr val="bg1"/>
            </a:solidFill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Reflection </a:t>
              </a: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from </a:t>
              </a: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communities on the needs of</a:t>
              </a:r>
              <a:r>
                <a:rPr lang="en-US" sz="2400" b="0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 ACS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94" name="Straight Arrow Connector 93"/>
            <p:cNvCxnSpPr>
              <a:stCxn id="396" idx="2"/>
              <a:endCxn id="91" idx="0"/>
            </p:cNvCxnSpPr>
            <p:nvPr/>
          </p:nvCxnSpPr>
          <p:spPr>
            <a:xfrm flipH="1">
              <a:off x="7264741" y="3695764"/>
              <a:ext cx="5239" cy="60699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1" idx="2"/>
              <a:endCxn id="92" idx="0"/>
            </p:cNvCxnSpPr>
            <p:nvPr/>
          </p:nvCxnSpPr>
          <p:spPr>
            <a:xfrm flipH="1">
              <a:off x="7264295" y="5133760"/>
              <a:ext cx="446" cy="48619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8"/>
            <p:cNvSpPr txBox="1"/>
            <p:nvPr/>
          </p:nvSpPr>
          <p:spPr>
            <a:xfrm>
              <a:off x="6381796" y="-376650"/>
              <a:ext cx="1796146" cy="1569660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SEDP prepared by DPC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8897386" y="-2176467"/>
              <a:ext cx="948688" cy="887382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/>
                <a:t>Planning</a:t>
              </a:r>
              <a:endParaRPr lang="en-US" sz="4000" dirty="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9907996" y="673578"/>
              <a:ext cx="3819314" cy="25557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Request for investment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Project report + cost-benefit analysis (support from NGOs)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Detailed proposal for scaling (support from NGOs)</a:t>
              </a: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9887608" y="3391312"/>
              <a:ext cx="3839701" cy="27025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Scaling workshop in project- communes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Scaling workshop in non-project communes</a:t>
              </a:r>
            </a:p>
            <a:p>
              <a:pPr marL="285750" lvl="0" indent="-285750">
                <a:buFontTx/>
                <a:buChar char="-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>
                  <a:solidFill>
                    <a:srgbClr val="000000"/>
                  </a:solidFill>
                </a:rPr>
                <a:t>Needs from all communes</a:t>
              </a:r>
            </a:p>
          </p:txBody>
        </p:sp>
        <p:cxnSp>
          <p:nvCxnSpPr>
            <p:cNvPr id="194" name="Straight Arrow Connector 10"/>
            <p:cNvCxnSpPr>
              <a:stCxn id="7" idx="3"/>
              <a:endCxn id="221" idx="1"/>
            </p:cNvCxnSpPr>
            <p:nvPr/>
          </p:nvCxnSpPr>
          <p:spPr>
            <a:xfrm flipV="1">
              <a:off x="6483046" y="-3893700"/>
              <a:ext cx="835922" cy="5259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miter/>
              <a:tailEnd type="arrow"/>
            </a:ln>
          </p:spPr>
        </p:cxnSp>
        <p:sp>
          <p:nvSpPr>
            <p:cNvPr id="212" name="TextBox 8"/>
            <p:cNvSpPr txBox="1"/>
            <p:nvPr/>
          </p:nvSpPr>
          <p:spPr>
            <a:xfrm>
              <a:off x="10768100" y="-7754245"/>
              <a:ext cx="2515976" cy="1569660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/>
              <a:endParaRPr lang="en-US" sz="2400" smtClean="0"/>
            </a:p>
            <a:p>
              <a:pPr algn="ctr"/>
              <a:r>
                <a:rPr lang="en-US" sz="2400" smtClean="0"/>
                <a:t>National fundind (e.g. state budget)</a:t>
              </a:r>
            </a:p>
            <a:p>
              <a:pPr algn="ctr"/>
              <a:r>
                <a:rPr lang="en-US" sz="2400" smtClean="0"/>
                <a:t>  </a:t>
              </a:r>
              <a:endParaRPr lang="en-US" sz="2400" dirty="0"/>
            </a:p>
          </p:txBody>
        </p:sp>
        <p:cxnSp>
          <p:nvCxnSpPr>
            <p:cNvPr id="213" name="Straight Arrow Connector 58"/>
            <p:cNvCxnSpPr>
              <a:stCxn id="216" idx="0"/>
              <a:endCxn id="212" idx="2"/>
            </p:cNvCxnSpPr>
            <p:nvPr/>
          </p:nvCxnSpPr>
          <p:spPr>
            <a:xfrm flipH="1" flipV="1">
              <a:off x="12026088" y="-6184585"/>
              <a:ext cx="6505" cy="1443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215" idx="3"/>
              <a:endCxn id="212" idx="1"/>
            </p:cNvCxnSpPr>
            <p:nvPr/>
          </p:nvCxnSpPr>
          <p:spPr>
            <a:xfrm flipV="1">
              <a:off x="9117156" y="-6969415"/>
              <a:ext cx="1650944" cy="184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ounded Rectangle 214"/>
            <p:cNvSpPr/>
            <p:nvPr/>
          </p:nvSpPr>
          <p:spPr>
            <a:xfrm>
              <a:off x="5976378" y="-7845494"/>
              <a:ext cx="3140778" cy="1789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chemeClr val="tx1"/>
                  </a:solidFill>
                </a:rPr>
                <a:t>Propose </a:t>
              </a:r>
              <a:r>
                <a:rPr lang="en-US" sz="2400">
                  <a:solidFill>
                    <a:schemeClr val="tx1"/>
                  </a:solidFill>
                </a:rPr>
                <a:t>(support from NGOs to develop detailed proposal)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8"/>
            <p:cNvSpPr txBox="1"/>
            <p:nvPr/>
          </p:nvSpPr>
          <p:spPr>
            <a:xfrm>
              <a:off x="10787150" y="-4741203"/>
              <a:ext cx="2490885" cy="1692771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algn="ctr"/>
              <a:r>
                <a:rPr lang="en-US" sz="2600" b="1"/>
                <a:t>Dien Bien </a:t>
              </a:r>
              <a:r>
                <a:rPr lang="en-US" sz="2600" b="1" smtClean="0"/>
                <a:t>PPC applies </a:t>
              </a:r>
              <a:r>
                <a:rPr lang="en-US" sz="2600" b="1"/>
                <a:t>for </a:t>
              </a:r>
            </a:p>
            <a:p>
              <a:pPr algn="ctr"/>
              <a:r>
                <a:rPr lang="en-US" sz="2600" b="1"/>
                <a:t>funding  for the investment  </a:t>
              </a:r>
              <a:endParaRPr lang="en-US" sz="2600" b="1" dirty="0"/>
            </a:p>
          </p:txBody>
        </p:sp>
        <p:sp>
          <p:nvSpPr>
            <p:cNvPr id="221" name="TextBox 8"/>
            <p:cNvSpPr txBox="1"/>
            <p:nvPr/>
          </p:nvSpPr>
          <p:spPr>
            <a:xfrm>
              <a:off x="7318968" y="-4740086"/>
              <a:ext cx="2856544" cy="1692771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Defending</a:t>
              </a:r>
              <a:r>
                <a:rPr lang="en-US" sz="2600" b="1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 SEDP plan in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1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Provincial People’s Council meeting</a:t>
              </a:r>
              <a:endParaRPr lang="en-US" sz="2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222" name="Straight Arrow Connector 10"/>
            <p:cNvCxnSpPr>
              <a:stCxn id="221" idx="3"/>
              <a:endCxn id="216" idx="1"/>
            </p:cNvCxnSpPr>
            <p:nvPr/>
          </p:nvCxnSpPr>
          <p:spPr>
            <a:xfrm flipV="1">
              <a:off x="10175512" y="-3894817"/>
              <a:ext cx="611638" cy="1117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miter/>
              <a:tailEnd type="arrow"/>
            </a:ln>
          </p:spPr>
        </p:cxnSp>
        <p:sp>
          <p:nvSpPr>
            <p:cNvPr id="278" name="Rounded Rectangle 277"/>
            <p:cNvSpPr/>
            <p:nvPr/>
          </p:nvSpPr>
          <p:spPr>
            <a:xfrm>
              <a:off x="9903915" y="-2003959"/>
              <a:ext cx="3595602" cy="874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800">
                  <a:solidFill>
                    <a:srgbClr val="000000"/>
                  </a:solidFill>
                </a:rPr>
                <a:t>Plan </a:t>
              </a:r>
              <a:r>
                <a:rPr lang="en-US" sz="2800" smtClean="0">
                  <a:solidFill>
                    <a:srgbClr val="000000"/>
                  </a:solidFill>
                </a:rPr>
                <a:t>drafted by </a:t>
              </a:r>
              <a:r>
                <a:rPr lang="en-US" sz="2800">
                  <a:solidFill>
                    <a:srgbClr val="000000"/>
                  </a:solidFill>
                </a:rPr>
                <a:t>DPI </a:t>
              </a:r>
              <a:r>
                <a:rPr lang="en-US" sz="2800" smtClean="0">
                  <a:solidFill>
                    <a:srgbClr val="000000"/>
                  </a:solidFill>
                </a:rPr>
                <a:t>and checked by </a:t>
              </a:r>
              <a:r>
                <a:rPr lang="en-US" sz="2800">
                  <a:solidFill>
                    <a:srgbClr val="000000"/>
                  </a:solidFill>
                </a:rPr>
                <a:t>DoF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9227113" y="8591972"/>
              <a:ext cx="227768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mtClean="0"/>
                <a:t>Time</a:t>
              </a:r>
              <a:endParaRPr lang="en-US" sz="4400" b="1"/>
            </a:p>
          </p:txBody>
        </p:sp>
        <p:cxnSp>
          <p:nvCxnSpPr>
            <p:cNvPr id="328" name="Elbow Connector 327"/>
            <p:cNvCxnSpPr>
              <a:stCxn id="100" idx="6"/>
              <a:endCxn id="234" idx="2"/>
            </p:cNvCxnSpPr>
            <p:nvPr/>
          </p:nvCxnSpPr>
          <p:spPr>
            <a:xfrm flipV="1">
              <a:off x="4859343" y="6886178"/>
              <a:ext cx="3686059" cy="1377373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6"/>
            <p:cNvSpPr txBox="1"/>
            <p:nvPr/>
          </p:nvSpPr>
          <p:spPr>
            <a:xfrm>
              <a:off x="-8021767" y="-5673817"/>
              <a:ext cx="5480538" cy="72925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>
                  <a:solidFill>
                    <a:srgbClr val="000000"/>
                  </a:solidFill>
                </a:rPr>
                <a:t>Problem Recoginition</a:t>
              </a:r>
            </a:p>
          </p:txBody>
        </p:sp>
        <p:cxnSp>
          <p:nvCxnSpPr>
            <p:cNvPr id="174" name="Elbow Connector 127"/>
            <p:cNvCxnSpPr/>
            <p:nvPr/>
          </p:nvCxnSpPr>
          <p:spPr>
            <a:xfrm rot="16200000" flipV="1">
              <a:off x="-7753041" y="613937"/>
              <a:ext cx="2903192" cy="54467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00" idx="0"/>
              <a:endCxn id="318" idx="2"/>
            </p:cNvCxnSpPr>
            <p:nvPr/>
          </p:nvCxnSpPr>
          <p:spPr>
            <a:xfrm rot="16200000" flipV="1">
              <a:off x="995509" y="6623696"/>
              <a:ext cx="611738" cy="11108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101" idx="2"/>
              <a:endCxn id="396" idx="0"/>
            </p:cNvCxnSpPr>
            <p:nvPr/>
          </p:nvCxnSpPr>
          <p:spPr>
            <a:xfrm flipH="1">
              <a:off x="7269980" y="1193010"/>
              <a:ext cx="9889" cy="16717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endCxn id="396" idx="3"/>
            </p:cNvCxnSpPr>
            <p:nvPr/>
          </p:nvCxnSpPr>
          <p:spPr>
            <a:xfrm rot="10800000">
              <a:off x="8641757" y="3280267"/>
              <a:ext cx="1262161" cy="12519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/>
            <p:nvPr/>
          </p:nvCxnSpPr>
          <p:spPr>
            <a:xfrm rot="10800000">
              <a:off x="5201434" y="1019462"/>
              <a:ext cx="4729722" cy="705719"/>
            </a:xfrm>
            <a:prstGeom prst="bentConnector3">
              <a:avLst>
                <a:gd name="adj1" fmla="val 100174"/>
              </a:avLst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Elbow Connector 344"/>
            <p:cNvCxnSpPr>
              <a:stCxn id="278" idx="1"/>
            </p:cNvCxnSpPr>
            <p:nvPr/>
          </p:nvCxnSpPr>
          <p:spPr>
            <a:xfrm rot="10800000">
              <a:off x="7081571" y="-3192484"/>
              <a:ext cx="2822344" cy="1625882"/>
            </a:xfrm>
            <a:prstGeom prst="bentConnector3">
              <a:avLst>
                <a:gd name="adj1" fmla="val 80856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-9572158" y="-11707418"/>
              <a:ext cx="23263608" cy="1260691"/>
              <a:chOff x="-10241280" y="-10037643"/>
              <a:chExt cx="23263608" cy="1260691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-10241280" y="-10037643"/>
                <a:ext cx="23088600" cy="1260691"/>
              </a:xfrm>
              <a:custGeom>
                <a:avLst/>
                <a:gdLst>
                  <a:gd name="connsiteX0" fmla="*/ 0 w 23088600"/>
                  <a:gd name="connsiteY0" fmla="*/ 550743 h 1260691"/>
                  <a:gd name="connsiteX1" fmla="*/ 2354580 w 23088600"/>
                  <a:gd name="connsiteY1" fmla="*/ 24963 h 1260691"/>
                  <a:gd name="connsiteX2" fmla="*/ 8618220 w 23088600"/>
                  <a:gd name="connsiteY2" fmla="*/ 1259403 h 1260691"/>
                  <a:gd name="connsiteX3" fmla="*/ 14127480 w 23088600"/>
                  <a:gd name="connsiteY3" fmla="*/ 276423 h 1260691"/>
                  <a:gd name="connsiteX4" fmla="*/ 18699480 w 23088600"/>
                  <a:gd name="connsiteY4" fmla="*/ 1076523 h 1260691"/>
                  <a:gd name="connsiteX5" fmla="*/ 23088600 w 23088600"/>
                  <a:gd name="connsiteY5" fmla="*/ 162123 h 126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88600" h="1260691">
                    <a:moveTo>
                      <a:pt x="0" y="550743"/>
                    </a:moveTo>
                    <a:cubicBezTo>
                      <a:pt x="459105" y="228798"/>
                      <a:pt x="918210" y="-93147"/>
                      <a:pt x="2354580" y="24963"/>
                    </a:cubicBezTo>
                    <a:cubicBezTo>
                      <a:pt x="3790950" y="143073"/>
                      <a:pt x="6656070" y="1217493"/>
                      <a:pt x="8618220" y="1259403"/>
                    </a:cubicBezTo>
                    <a:cubicBezTo>
                      <a:pt x="10580370" y="1301313"/>
                      <a:pt x="12447270" y="306903"/>
                      <a:pt x="14127480" y="276423"/>
                    </a:cubicBezTo>
                    <a:cubicBezTo>
                      <a:pt x="15807690" y="245943"/>
                      <a:pt x="17205960" y="1095573"/>
                      <a:pt x="18699480" y="1076523"/>
                    </a:cubicBezTo>
                    <a:cubicBezTo>
                      <a:pt x="20193000" y="1057473"/>
                      <a:pt x="21640800" y="609798"/>
                      <a:pt x="23088600" y="16212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2917658" y="-9947181"/>
                <a:ext cx="104670" cy="4770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Freeform 122"/>
            <p:cNvSpPr/>
            <p:nvPr/>
          </p:nvSpPr>
          <p:spPr>
            <a:xfrm>
              <a:off x="-9527046" y="-11169435"/>
              <a:ext cx="23088600" cy="1260691"/>
            </a:xfrm>
            <a:custGeom>
              <a:avLst/>
              <a:gdLst>
                <a:gd name="connsiteX0" fmla="*/ 0 w 23088600"/>
                <a:gd name="connsiteY0" fmla="*/ 550743 h 1260691"/>
                <a:gd name="connsiteX1" fmla="*/ 2354580 w 23088600"/>
                <a:gd name="connsiteY1" fmla="*/ 24963 h 1260691"/>
                <a:gd name="connsiteX2" fmla="*/ 8618220 w 23088600"/>
                <a:gd name="connsiteY2" fmla="*/ 1259403 h 1260691"/>
                <a:gd name="connsiteX3" fmla="*/ 14127480 w 23088600"/>
                <a:gd name="connsiteY3" fmla="*/ 276423 h 1260691"/>
                <a:gd name="connsiteX4" fmla="*/ 18699480 w 23088600"/>
                <a:gd name="connsiteY4" fmla="*/ 1076523 h 1260691"/>
                <a:gd name="connsiteX5" fmla="*/ 23088600 w 23088600"/>
                <a:gd name="connsiteY5" fmla="*/ 162123 h 1260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88600" h="1260691">
                  <a:moveTo>
                    <a:pt x="0" y="550743"/>
                  </a:moveTo>
                  <a:cubicBezTo>
                    <a:pt x="459105" y="228798"/>
                    <a:pt x="918210" y="-93147"/>
                    <a:pt x="2354580" y="24963"/>
                  </a:cubicBezTo>
                  <a:cubicBezTo>
                    <a:pt x="3790950" y="143073"/>
                    <a:pt x="6656070" y="1217493"/>
                    <a:pt x="8618220" y="1259403"/>
                  </a:cubicBezTo>
                  <a:cubicBezTo>
                    <a:pt x="10580370" y="1301313"/>
                    <a:pt x="12447270" y="306903"/>
                    <a:pt x="14127480" y="276423"/>
                  </a:cubicBezTo>
                  <a:cubicBezTo>
                    <a:pt x="15807690" y="245943"/>
                    <a:pt x="17205960" y="1095573"/>
                    <a:pt x="18699480" y="1076523"/>
                  </a:cubicBezTo>
                  <a:cubicBezTo>
                    <a:pt x="20193000" y="1057473"/>
                    <a:pt x="21640800" y="609798"/>
                    <a:pt x="23088600" y="16212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V="1">
              <a:off x="13643615" y="-11103005"/>
              <a:ext cx="104670" cy="4770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46979" y="-10199836"/>
              <a:ext cx="9820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Global framework for climate services</a:t>
              </a:r>
              <a:endParaRPr lang="en-US" sz="3200" i="1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9269353" y="-9141420"/>
              <a:ext cx="6642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Nationally </a:t>
              </a:r>
              <a:r>
                <a:rPr lang="en-US" sz="3200" i="1" smtClean="0"/>
                <a:t>determined contributions</a:t>
              </a:r>
              <a:endParaRPr lang="en-US" sz="3200" i="1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-5449080" y="-10170637"/>
              <a:ext cx="42075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The Paris </a:t>
              </a:r>
              <a:r>
                <a:rPr lang="en-US" sz="3200" i="1" smtClean="0"/>
                <a:t>agreement</a:t>
              </a:r>
              <a:endParaRPr lang="en-US" sz="3200" i="1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-879300" y="-9170107"/>
              <a:ext cx="49395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National </a:t>
              </a:r>
              <a:r>
                <a:rPr lang="en-US" sz="3200" i="1" smtClean="0"/>
                <a:t>adaptation plan</a:t>
              </a:r>
              <a:endParaRPr lang="en-US" sz="3200" i="1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783271" y="-8748109"/>
              <a:ext cx="96954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National framework for climate services</a:t>
              </a:r>
              <a:endParaRPr lang="en-US" sz="3200" i="1"/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 flipV="1">
              <a:off x="-11017440" y="9327495"/>
              <a:ext cx="31977533" cy="156704"/>
            </a:xfrm>
            <a:prstGeom prst="straightConnector1">
              <a:avLst/>
            </a:prstGeom>
            <a:ln w="1016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-11008964" y="-13600518"/>
              <a:ext cx="72015" cy="23141867"/>
            </a:xfrm>
            <a:prstGeom prst="straightConnector1">
              <a:avLst/>
            </a:prstGeom>
            <a:ln w="1016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6"/>
            <p:cNvSpPr txBox="1"/>
            <p:nvPr/>
          </p:nvSpPr>
          <p:spPr>
            <a:xfrm>
              <a:off x="6994160" y="-5813193"/>
              <a:ext cx="4208469" cy="70788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000" b="1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Policy</a:t>
              </a:r>
              <a:r>
                <a:rPr lang="en-US" sz="4000" b="1" i="0" u="none" strike="noStrike" kern="1200" cap="none" spc="0" smtClean="0">
                  <a:solidFill>
                    <a:srgbClr val="000000"/>
                  </a:solidFill>
                  <a:uFillTx/>
                  <a:latin typeface="Calibri"/>
                </a:rPr>
                <a:t> formulation</a:t>
              </a:r>
              <a:endParaRPr lang="en-US" sz="4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-9895487" y="-12382151"/>
              <a:ext cx="86437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Climate change, risks of natural disasters</a:t>
              </a:r>
              <a:endParaRPr lang="en-US" sz="3200" i="1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681675" y="-12461242"/>
              <a:ext cx="3221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Urbanization</a:t>
              </a:r>
              <a:endParaRPr lang="en-US" sz="3200" i="1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101131" y="-11854237"/>
              <a:ext cx="32215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Digitalization</a:t>
              </a:r>
              <a:endParaRPr lang="en-US" sz="3200" i="1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-2987860" y="-11639372"/>
              <a:ext cx="4669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Environmental problems</a:t>
              </a:r>
              <a:endParaRPr lang="en-US" sz="3200" i="1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790966" y="-12376718"/>
              <a:ext cx="4669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smtClean="0"/>
                <a:t>Economic growth</a:t>
              </a:r>
              <a:endParaRPr lang="en-US" sz="3200" i="1"/>
            </a:p>
          </p:txBody>
        </p:sp>
        <p:sp>
          <p:nvSpPr>
            <p:cNvPr id="119" name="TextBox 118"/>
            <p:cNvSpPr txBox="1"/>
            <p:nvPr/>
          </p:nvSpPr>
          <p:spPr>
            <a:xfrm rot="16200000">
              <a:off x="-12235973" y="7010084"/>
              <a:ext cx="3465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Niche-innovations</a:t>
              </a:r>
              <a:endParaRPr lang="en-US" sz="3200" b="1"/>
            </a:p>
          </p:txBody>
        </p:sp>
        <p:sp>
          <p:nvSpPr>
            <p:cNvPr id="176" name="TextBox 175"/>
            <p:cNvSpPr txBox="1"/>
            <p:nvPr/>
          </p:nvSpPr>
          <p:spPr>
            <a:xfrm rot="16200000">
              <a:off x="-13110580" y="-4039870"/>
              <a:ext cx="48742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Socio-technical regime</a:t>
              </a:r>
              <a:endParaRPr lang="en-US" sz="3200" b="1"/>
            </a:p>
          </p:txBody>
        </p:sp>
        <p:sp>
          <p:nvSpPr>
            <p:cNvPr id="177" name="TextBox 176"/>
            <p:cNvSpPr txBox="1"/>
            <p:nvPr/>
          </p:nvSpPr>
          <p:spPr>
            <a:xfrm rot="16200000">
              <a:off x="-12762765" y="-11301615"/>
              <a:ext cx="48742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Socio-technilca landscapte</a:t>
              </a:r>
            </a:p>
            <a:p>
              <a:pPr algn="ctr"/>
              <a:r>
                <a:rPr lang="en-US" sz="3200" b="1" smtClean="0"/>
                <a:t>(exogenous context)</a:t>
              </a:r>
              <a:endParaRPr lang="en-US" sz="3200" b="1"/>
            </a:p>
          </p:txBody>
        </p:sp>
        <p:sp>
          <p:nvSpPr>
            <p:cNvPr id="178" name="TextBox 177"/>
            <p:cNvSpPr txBox="1"/>
            <p:nvPr/>
          </p:nvSpPr>
          <p:spPr>
            <a:xfrm rot="16200000">
              <a:off x="-18772621" y="-4545083"/>
              <a:ext cx="134135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smtClean="0"/>
                <a:t>Increasing structuration of activities in local practices</a:t>
              </a:r>
              <a:endParaRPr lang="en-US" sz="4400" b="1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4460672" y="-10289236"/>
              <a:ext cx="6710171" cy="103259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800" smtClean="0"/>
                <a:t>MONRE: Ministry of Natural Resources and Environement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MARD: Ministry of Agriculture and Rural Development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NGO: Non-government Organization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MPI: Ministry of Planning and Investment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MOF: Minitry of Finance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DPI</a:t>
              </a:r>
              <a:r>
                <a:rPr lang="en-US" sz="2800"/>
                <a:t>: </a:t>
              </a:r>
              <a:r>
                <a:rPr lang="en-US" sz="2800" smtClean="0"/>
                <a:t> Department of </a:t>
              </a:r>
              <a:r>
                <a:rPr lang="en-US" sz="2800"/>
                <a:t>Planning and Investment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DOF</a:t>
              </a:r>
              <a:r>
                <a:rPr lang="en-US" sz="2800"/>
                <a:t>: </a:t>
              </a:r>
              <a:r>
                <a:rPr lang="en-US" sz="2800" smtClean="0"/>
                <a:t>Department </a:t>
              </a:r>
              <a:r>
                <a:rPr lang="en-US" sz="2800"/>
                <a:t>of Finance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PPC: Provincial People’s Committee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DPC: District People’s Committee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ACS: Agro-Climate Services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SEDP: Socio-Economic Development Plan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PC: People’s Committee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ARD: Agriculture and Rural Development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CCD: The Centre of Community Development</a:t>
              </a:r>
            </a:p>
            <a:p>
              <a:pPr>
                <a:lnSpc>
                  <a:spcPct val="125000"/>
                </a:lnSpc>
              </a:pPr>
              <a:r>
                <a:rPr lang="en-US" sz="2800" smtClean="0"/>
                <a:t>CARE: </a:t>
              </a:r>
              <a:r>
                <a:rPr lang="en-US" sz="2800"/>
                <a:t>Cooperative for Assistance and Relief </a:t>
              </a:r>
              <a:r>
                <a:rPr lang="en-US" sz="2800" smtClean="0"/>
                <a:t>Everywhere</a:t>
              </a:r>
              <a:endParaRPr lang="en-US" sz="2400"/>
            </a:p>
          </p:txBody>
        </p:sp>
        <p:sp>
          <p:nvSpPr>
            <p:cNvPr id="217" name="TextBox 8"/>
            <p:cNvSpPr txBox="1"/>
            <p:nvPr/>
          </p:nvSpPr>
          <p:spPr>
            <a:xfrm>
              <a:off x="1681675" y="2689788"/>
              <a:ext cx="1554061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Commune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People’s Council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67" name="Straight Arrow Connector 166"/>
            <p:cNvCxnSpPr>
              <a:stCxn id="217" idx="3"/>
              <a:endCxn id="396" idx="1"/>
            </p:cNvCxnSpPr>
            <p:nvPr/>
          </p:nvCxnSpPr>
          <p:spPr>
            <a:xfrm flipV="1">
              <a:off x="3235736" y="3280266"/>
              <a:ext cx="2662468" cy="96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8"/>
            <p:cNvSpPr txBox="1"/>
            <p:nvPr/>
          </p:nvSpPr>
          <p:spPr>
            <a:xfrm>
              <a:off x="1560112" y="-266376"/>
              <a:ext cx="1528356" cy="1200329"/>
            </a:xfrm>
            <a:prstGeom prst="rect">
              <a:avLst/>
            </a:prstGeom>
            <a:noFill/>
            <a:ln w="9528" cap="flat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 smtClean="0">
                  <a:solidFill>
                    <a:srgbClr val="000000"/>
                  </a:solidFill>
                  <a:uFillTx/>
                  <a:latin typeface="Calibri"/>
                </a:rPr>
                <a:t>District </a:t>
              </a:r>
            </a:p>
            <a:p>
              <a:pPr lvl="0"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smtClean="0">
                  <a:solidFill>
                    <a:srgbClr val="000000"/>
                  </a:solidFill>
                  <a:latin typeface="Calibri"/>
                </a:rPr>
                <a:t>People’s Council</a:t>
              </a: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cxnSp>
          <p:nvCxnSpPr>
            <p:cNvPr id="186" name="Elbow Connector 185"/>
            <p:cNvCxnSpPr/>
            <p:nvPr/>
          </p:nvCxnSpPr>
          <p:spPr>
            <a:xfrm rot="10800000" flipV="1">
              <a:off x="8177943" y="-651146"/>
              <a:ext cx="1725974" cy="8347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4005163" y="3410446"/>
              <a:ext cx="1714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Approve</a:t>
              </a:r>
              <a:endParaRPr 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204333" y="-501899"/>
              <a:ext cx="1714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Approve</a:t>
              </a:r>
              <a:endParaRPr lang="en-US" sz="2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-796821" y="7938682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a)</a:t>
              </a:r>
              <a:endParaRPr lang="en-US" b="1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8894827" y="5539521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b)</a:t>
              </a:r>
              <a:endParaRPr lang="en-US" b="1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-132690" y="5539521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c</a:t>
              </a:r>
              <a:r>
                <a:rPr lang="en-US" sz="2800" b="1" smtClean="0"/>
                <a:t>)</a:t>
              </a:r>
              <a:endParaRPr lang="en-US" b="1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94237" y="5518199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d)</a:t>
              </a:r>
              <a:endParaRPr lang="en-US" b="1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9110885" y="-4211755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e)</a:t>
              </a:r>
              <a:endParaRPr lang="en-US" b="1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-9288577" y="-7645075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f</a:t>
              </a:r>
              <a:r>
                <a:rPr lang="en-US" sz="2800" b="1" smtClean="0"/>
                <a:t>)</a:t>
              </a:r>
              <a:endParaRPr lang="en-US" b="1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-8675544" y="-10925776"/>
              <a:ext cx="704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/>
                <a:t>g)</a:t>
              </a:r>
              <a:endParaRPr lang="en-US" b="1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4460500" y="640193"/>
              <a:ext cx="6685653" cy="6186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  <a:p>
              <a:pPr>
                <a:lnSpc>
                  <a:spcPct val="150000"/>
                </a:lnSpc>
              </a:pPr>
              <a:endParaRPr lang="en-US" sz="2400"/>
            </a:p>
            <a:p>
              <a:pPr>
                <a:lnSpc>
                  <a:spcPct val="150000"/>
                </a:lnSpc>
              </a:pPr>
              <a:endParaRPr lang="en-US" sz="2400" smtClean="0"/>
            </a:p>
          </p:txBody>
        </p:sp>
        <p:cxnSp>
          <p:nvCxnSpPr>
            <p:cNvPr id="44" name="Elbow Connector 43"/>
            <p:cNvCxnSpPr/>
            <p:nvPr/>
          </p:nvCxnSpPr>
          <p:spPr>
            <a:xfrm rot="16200000" flipH="1">
              <a:off x="4580121" y="1063091"/>
              <a:ext cx="1833938" cy="1769423"/>
            </a:xfrm>
            <a:prstGeom prst="bentConnector3">
              <a:avLst>
                <a:gd name="adj1" fmla="val 50875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14694031" y="1037573"/>
              <a:ext cx="1073776" cy="67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6132126" y="761033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Supporting steps</a:t>
              </a:r>
              <a:endParaRPr lang="en-US" sz="2800"/>
            </a:p>
          </p:txBody>
        </p:sp>
        <p:cxnSp>
          <p:nvCxnSpPr>
            <p:cNvPr id="162" name="Straight Arrow Connector 58"/>
            <p:cNvCxnSpPr/>
            <p:nvPr/>
          </p:nvCxnSpPr>
          <p:spPr>
            <a:xfrm flipV="1">
              <a:off x="14694031" y="1848278"/>
              <a:ext cx="1073776" cy="3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6132126" y="1516855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Compulsary steps</a:t>
              </a:r>
              <a:endParaRPr lang="en-US" sz="280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 flipV="1">
              <a:off x="14694031" y="2629736"/>
              <a:ext cx="1044200" cy="37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6132126" y="2212735"/>
              <a:ext cx="36004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Guidance and planning (compulsory)</a:t>
              </a:r>
              <a:endParaRPr lang="en-US" sz="2800"/>
            </a:p>
          </p:txBody>
        </p:sp>
        <p:sp>
          <p:nvSpPr>
            <p:cNvPr id="201" name="Down Arrow 200"/>
            <p:cNvSpPr/>
            <p:nvPr/>
          </p:nvSpPr>
          <p:spPr>
            <a:xfrm>
              <a:off x="-6020517" y="-10817280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Down Arrow 201"/>
            <p:cNvSpPr/>
            <p:nvPr/>
          </p:nvSpPr>
          <p:spPr>
            <a:xfrm>
              <a:off x="5559821" y="-10678535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Down Arrow 202"/>
            <p:cNvSpPr/>
            <p:nvPr/>
          </p:nvSpPr>
          <p:spPr>
            <a:xfrm>
              <a:off x="-7313135" y="-10862512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Down Arrow 203"/>
            <p:cNvSpPr/>
            <p:nvPr/>
          </p:nvSpPr>
          <p:spPr>
            <a:xfrm>
              <a:off x="3613375" y="-10650284"/>
              <a:ext cx="446901" cy="1146553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ight Arrow 137"/>
            <p:cNvSpPr/>
            <p:nvPr/>
          </p:nvSpPr>
          <p:spPr>
            <a:xfrm>
              <a:off x="14694031" y="3327303"/>
              <a:ext cx="1109060" cy="425083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6132126" y="3250658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Landscape pressure</a:t>
              </a:r>
              <a:endParaRPr lang="en-US" sz="28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4685773" y="4027503"/>
              <a:ext cx="1073775" cy="81577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6099906" y="3878212"/>
              <a:ext cx="52960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Current system with expected window of opportunies for innovation</a:t>
              </a:r>
              <a:endParaRPr lang="en-US" sz="2800"/>
            </a:p>
          </p:txBody>
        </p:sp>
        <p:sp>
          <p:nvSpPr>
            <p:cNvPr id="228" name="12-Point Star 227"/>
            <p:cNvSpPr/>
            <p:nvPr/>
          </p:nvSpPr>
          <p:spPr>
            <a:xfrm>
              <a:off x="1263902" y="-7767314"/>
              <a:ext cx="4083482" cy="1788142"/>
            </a:xfrm>
            <a:prstGeom prst="star12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New national government policies</a:t>
              </a:r>
              <a:endParaRPr lang="en-US" sz="2400"/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>
              <a:off x="14759323" y="5719288"/>
              <a:ext cx="1073776" cy="674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6099906" y="5268534"/>
              <a:ext cx="504624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Effort by small network of actors  to initially link innovations into existing sytem</a:t>
              </a:r>
            </a:p>
            <a:p>
              <a:endParaRPr lang="en-US" sz="2800"/>
            </a:p>
          </p:txBody>
        </p:sp>
        <p:sp>
          <p:nvSpPr>
            <p:cNvPr id="143" name="Up Arrow 142"/>
            <p:cNvSpPr/>
            <p:nvPr/>
          </p:nvSpPr>
          <p:spPr>
            <a:xfrm>
              <a:off x="-10345442" y="-2388018"/>
              <a:ext cx="881035" cy="9192493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smtClean="0"/>
                <a:t>Reporting</a:t>
              </a:r>
              <a:endParaRPr lang="en-US" sz="4000" dirty="0"/>
            </a:p>
          </p:txBody>
        </p:sp>
        <p:cxnSp>
          <p:nvCxnSpPr>
            <p:cNvPr id="153" name="Elbow Connector 152"/>
            <p:cNvCxnSpPr>
              <a:endCxn id="101" idx="0"/>
            </p:cNvCxnSpPr>
            <p:nvPr/>
          </p:nvCxnSpPr>
          <p:spPr>
            <a:xfrm rot="16200000" flipH="1">
              <a:off x="5267206" y="-2389314"/>
              <a:ext cx="2509169" cy="15161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0"/>
            <p:cNvCxnSpPr>
              <a:stCxn id="395" idx="3"/>
              <a:endCxn id="101" idx="1"/>
            </p:cNvCxnSpPr>
            <p:nvPr/>
          </p:nvCxnSpPr>
          <p:spPr>
            <a:xfrm flipV="1">
              <a:off x="5616753" y="408180"/>
              <a:ext cx="765043" cy="32961"/>
            </a:xfrm>
            <a:prstGeom prst="straightConnector1">
              <a:avLst/>
            </a:prstGeom>
            <a:noFill/>
            <a:ln w="38100" cap="flat">
              <a:solidFill>
                <a:schemeClr val="tx1"/>
              </a:solidFill>
              <a:prstDash val="solid"/>
              <a:miter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5650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514</Words>
  <Application>Microsoft Office PowerPoint</Application>
  <PresentationFormat>Widescreen</PresentationFormat>
  <Paragraphs>119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luulan1 luulan1</dc:creator>
  <cp:lastModifiedBy>luulan1 luulan1</cp:lastModifiedBy>
  <cp:revision>79</cp:revision>
  <dcterms:created xsi:type="dcterms:W3CDTF">2022-05-02T13:16:21Z</dcterms:created>
  <dcterms:modified xsi:type="dcterms:W3CDTF">2022-12-19T10:22:24Z</dcterms:modified>
</cp:coreProperties>
</file>