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9" autoAdjust="0"/>
  </p:normalViewPr>
  <p:slideViewPr>
    <p:cSldViewPr snapToGrid="0">
      <p:cViewPr>
        <p:scale>
          <a:sx n="22" d="100"/>
          <a:sy n="22" d="100"/>
        </p:scale>
        <p:origin x="250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2BE9-07D9-4C64-BF2D-B7268F61A07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CF71C-2080-4954-A723-432A928F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https://journals.sagepub.com/doi/pdf/10.1177/1086026614535786?casa_token=_-wYo6nJmHoAAAAA:S-3q88VvboDRCBhu5LbEVbj-oi-R0xb2CsBhxA8_K7BIzVDXSIKZhb4a3OBFUPP5RppZN7Op2Mo</a:t>
            </a:r>
          </a:p>
          <a:p>
            <a:r>
              <a:rPr lang="en-US" smtClean="0"/>
              <a:t>https://logisticsmgepsupv.wordpress.com/2015/04/07/customer-decision-behaviour/</a:t>
            </a:r>
          </a:p>
          <a:p>
            <a:r>
              <a:rPr lang="en-US" smtClean="0"/>
              <a:t>https://www.sciencedirect.com/science/article/abs/pii/S0959378015300315</a:t>
            </a:r>
          </a:p>
          <a:p>
            <a:r>
              <a:rPr lang="en-US" smtClean="0"/>
              <a:t>https://www.emerald.com/insight/content/doi/10.1108/IJSHE-09-2018-0160/full/pdf?casa_token=x_bPpZ0vXdMAAAAA:2k9qR3J-_N5UInfAZvnEOLtlf2-yTo8oFRB1a2JrmRs85sg0MU5ZZhzQ7G6e7R0N9Qc0uwgnaFqVZsaQcZ7AmR6L2a6lHLU3UnSeDrgPYaeihA1mIA</a:t>
            </a:r>
          </a:p>
          <a:p>
            <a:r>
              <a:rPr lang="en-US" smtClean="0"/>
              <a:t>https://watermark.silverchair.com/daaa131.pdf?token=AQECAHi208BE49Ooan9kkhW_Ercy7Dm3ZL_9Cf3qfKAc485ysgAAAsYwggLCBgkqhkiG9w0BBwagggKzMIICrwIBADCCAqgGCSqGSIb3DQEHATAeBglghkgBZQMEAS4wEQQMAZZg3d0HyxasbN2fAgEQgIICef6ZaFi1hO46-0kBG0CXu9IiEZsXqDmGwwh82ftWZTkouGIYi4iaHUtVF6Ast0KgWypnRre_klsLodRbHcx5y10jcD8hdR2XFP2zTnZENZU7MpwtHjyiz6PEYNNjDNAy7oIEXqu060FSg289YTxr7gq7Up6XCO5cElJdxszuXomIPAjFplXzgXgmi_YvnBXOUoRamZZa4jiK-q0UqnQbzZjelbD9Y4rTg-rgJrnZc8QiSQkYvoENEf_LZrMb_2T9iObf3NAxVjDVPrpN6AbdVjC9HyVjN8FH3UQmuorNzauTB1XVOUGQ3jdIopAnqH8iMCdRZqPLp4XS4CNPB44lwDHu1LZxlRRDHtRGfdwzT6AUUP7jhVTPi5lN0RaK52F88z0SjZ4sL5mapN38NvewadUMQN_o3UO5DpnP36hvksb9Oc5RfoVEwLBTeRKFgjVfKMk6-jgbvFwC8EJGNliV6kBR6g6pLQIMJOWXYrjhm_v7j5Os9hh3_KtVJILFwSRbfNyG2h8edzb1oVYSLM26o5arrnR2AdaggdsRZ8XJsyYJGYEQSJlPjkRox_USK-r5pnmrYfeYIm9UTSprpFTYKMWx-Jy30uhTZi6bewXnFiuCQlVTJk7sEBNiLDpOJk83qJ2vNKgGY-RPVjwuR9-RDx94J0PWu2eeCUqnnRSr2zDSf1GZgw4DjA1BOFAoOMVdLQcmmjTVRfchVCnyWu2RojNhbwN3EqfzRuBmntSP5lMujo1Ma7RzGuwH1urHA0V-oaISZ1jpBtqmbwsmtQaK8HR5oC0X3WdFZ4NuOEMczdltwEjIU_Y_6OrjoHVvmyvmwsMEJgOJw9Ka4g</a:t>
            </a:r>
          </a:p>
          <a:p>
            <a:endParaRPr lang="en-US" smtClean="0"/>
          </a:p>
          <a:p>
            <a:r>
              <a:rPr lang="en-US" smtClean="0"/>
              <a:t>https://www.researchgate.net/publication/342183206_SPM9730_Sustainable_Innovation_and_Transitions_Final_report_Vertical_farming_in_Tokyo/figures?lo=1</a:t>
            </a:r>
          </a:p>
          <a:p>
            <a:endParaRPr lang="en-US" smtClean="0"/>
          </a:p>
          <a:p>
            <a:r>
              <a:rPr lang="en-US" smtClean="0"/>
              <a:t>https://www.sciencedirect.com/science/article/abs/pii/S095965261933272X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CF71C-2080-4954-A723-432A928F3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CAC2-1448-450C-A172-6C2989B38AB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-13119703" y="-13302344"/>
            <a:ext cx="33955381" cy="23141867"/>
            <a:chOff x="-13119703" y="-11930743"/>
            <a:chExt cx="33955381" cy="23141867"/>
          </a:xfrm>
        </p:grpSpPr>
        <p:sp>
          <p:nvSpPr>
            <p:cNvPr id="144" name="12-Point Star 143"/>
            <p:cNvSpPr/>
            <p:nvPr/>
          </p:nvSpPr>
          <p:spPr>
            <a:xfrm>
              <a:off x="6910296" y="8717903"/>
              <a:ext cx="7262904" cy="2145356"/>
            </a:xfrm>
            <a:prstGeom prst="star12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Competitive innovations (e.g. privertized services, new government innovations from upper level)</a:t>
              </a:r>
              <a:endParaRPr lang="en-US" sz="2400"/>
            </a:p>
          </p:txBody>
        </p:sp>
        <p:sp>
          <p:nvSpPr>
            <p:cNvPr id="205" name="Down Arrow 204"/>
            <p:cNvSpPr/>
            <p:nvPr/>
          </p:nvSpPr>
          <p:spPr>
            <a:xfrm>
              <a:off x="-1387727" y="-9167951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Down Arrow 205"/>
            <p:cNvSpPr/>
            <p:nvPr/>
          </p:nvSpPr>
          <p:spPr>
            <a:xfrm>
              <a:off x="11363470" y="-9126743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-10232397" y="-7825770"/>
              <a:ext cx="23027349" cy="360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-10232396" y="-3213802"/>
              <a:ext cx="22992020" cy="20050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325900" y="-670764"/>
              <a:ext cx="11433723" cy="92267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-893723" y="-655950"/>
              <a:ext cx="1941080" cy="9198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-10232397" y="-661093"/>
              <a:ext cx="9250402" cy="9204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TextBox 5"/>
            <p:cNvSpPr txBox="1"/>
            <p:nvPr/>
          </p:nvSpPr>
          <p:spPr>
            <a:xfrm>
              <a:off x="-8425089" y="-2897440"/>
              <a:ext cx="4079217" cy="1384995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PPC </a:t>
              </a:r>
              <a:r>
                <a:rPr lang="en-US" sz="2800" b="1">
                  <a:solidFill>
                    <a:srgbClr val="000000"/>
                  </a:solidFill>
                </a:rPr>
                <a:t>reports and </a:t>
              </a:r>
              <a:r>
                <a:rPr lang="en-US" sz="2800" b="1" smtClean="0">
                  <a:solidFill>
                    <a:srgbClr val="000000"/>
                  </a:solidFill>
                </a:rPr>
                <a:t>acknowledges needs for ACS investment</a:t>
              </a:r>
              <a:endParaRPr 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/>
            <p:nvPr/>
          </p:nvSpPr>
          <p:spPr>
            <a:xfrm>
              <a:off x="-863741" y="-4079833"/>
              <a:ext cx="4208469" cy="70788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Agenda settings</a:t>
              </a: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840238" y="-3126607"/>
              <a:ext cx="4973686" cy="181588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PPC 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has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 plan for 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scaling investment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smtClean="0"/>
                <a:t>(i.e. </a:t>
              </a:r>
              <a:r>
                <a:rPr lang="en-US" sz="2800" b="1"/>
                <a:t>one section </a:t>
              </a:r>
              <a:r>
                <a:rPr lang="en-US" sz="2800" b="1" smtClean="0"/>
                <a:t>in SEDP </a:t>
              </a:r>
              <a:r>
                <a:rPr lang="en-US" sz="2800" b="1"/>
                <a:t>planning guidance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8" name="Straight Arrow Connector 10"/>
            <p:cNvCxnSpPr>
              <a:stCxn id="340" idx="3"/>
              <a:endCxn id="7" idx="1"/>
            </p:cNvCxnSpPr>
            <p:nvPr/>
          </p:nvCxnSpPr>
          <p:spPr>
            <a:xfrm flipV="1">
              <a:off x="-447507" y="-2218666"/>
              <a:ext cx="1287745" cy="3459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miter/>
              <a:tailEnd type="arrow"/>
            </a:ln>
          </p:spPr>
        </p:cxnSp>
        <p:sp>
          <p:nvSpPr>
            <p:cNvPr id="9" name="TextBox 20"/>
            <p:cNvSpPr txBox="1"/>
            <p:nvPr/>
          </p:nvSpPr>
          <p:spPr>
            <a:xfrm>
              <a:off x="-10043434" y="-486769"/>
              <a:ext cx="1796146" cy="2308324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Provincial DARD written report includes ACS projects</a:t>
              </a:r>
            </a:p>
          </p:txBody>
        </p:sp>
        <p:cxnSp>
          <p:nvCxnSpPr>
            <p:cNvPr id="10" name="Straight Arrow Connector 22"/>
            <p:cNvCxnSpPr>
              <a:stCxn id="9" idx="0"/>
              <a:endCxn id="4" idx="2"/>
            </p:cNvCxnSpPr>
            <p:nvPr/>
          </p:nvCxnSpPr>
          <p:spPr>
            <a:xfrm flipV="1">
              <a:off x="-9145361" y="-1512445"/>
              <a:ext cx="2759881" cy="10256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29"/>
            <p:cNvCxnSpPr>
              <a:stCxn id="12" idx="0"/>
              <a:endCxn id="9" idx="2"/>
            </p:cNvCxnSpPr>
            <p:nvPr/>
          </p:nvCxnSpPr>
          <p:spPr>
            <a:xfrm flipH="1" flipV="1">
              <a:off x="-9145361" y="1821555"/>
              <a:ext cx="1793" cy="36401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33"/>
            <p:cNvSpPr txBox="1"/>
            <p:nvPr/>
          </p:nvSpPr>
          <p:spPr>
            <a:xfrm>
              <a:off x="-10041641" y="2185573"/>
              <a:ext cx="1796146" cy="2308324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District DivisionARD written report includes ACS projects</a:t>
              </a:r>
            </a:p>
          </p:txBody>
        </p:sp>
        <p:sp>
          <p:nvSpPr>
            <p:cNvPr id="13" name="TextBox 36"/>
            <p:cNvSpPr txBox="1"/>
            <p:nvPr/>
          </p:nvSpPr>
          <p:spPr>
            <a:xfrm>
              <a:off x="-7604063" y="3837900"/>
              <a:ext cx="1796146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Commune SEDP written report includes ACS projects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-8146014" y="-486769"/>
              <a:ext cx="1796146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District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PC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written report includes ACS projects</a:t>
              </a:r>
            </a:p>
          </p:txBody>
        </p:sp>
        <p:cxnSp>
          <p:nvCxnSpPr>
            <p:cNvPr id="15" name="Straight Arrow Connector 44"/>
            <p:cNvCxnSpPr>
              <a:stCxn id="14" idx="0"/>
              <a:endCxn id="4" idx="2"/>
            </p:cNvCxnSpPr>
            <p:nvPr/>
          </p:nvCxnSpPr>
          <p:spPr>
            <a:xfrm flipV="1">
              <a:off x="-7247941" y="-1512445"/>
              <a:ext cx="862461" cy="10256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48"/>
            <p:cNvSpPr txBox="1"/>
            <p:nvPr/>
          </p:nvSpPr>
          <p:spPr>
            <a:xfrm>
              <a:off x="-6259090" y="-491076"/>
              <a:ext cx="1796146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Provincial DARD monthly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(oral) briefings</a:t>
              </a:r>
            </a:p>
          </p:txBody>
        </p:sp>
        <p:cxnSp>
          <p:nvCxnSpPr>
            <p:cNvPr id="17" name="Straight Arrow Connector 49"/>
            <p:cNvCxnSpPr>
              <a:stCxn id="16" idx="0"/>
              <a:endCxn id="4" idx="2"/>
            </p:cNvCxnSpPr>
            <p:nvPr/>
          </p:nvCxnSpPr>
          <p:spPr>
            <a:xfrm flipH="1" flipV="1">
              <a:off x="-6385480" y="-1512445"/>
              <a:ext cx="1024463" cy="1021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0"/>
            <p:cNvCxnSpPr>
              <a:stCxn id="19" idx="0"/>
              <a:endCxn id="16" idx="2"/>
            </p:cNvCxnSpPr>
            <p:nvPr/>
          </p:nvCxnSpPr>
          <p:spPr>
            <a:xfrm flipV="1">
              <a:off x="-5361017" y="1447916"/>
              <a:ext cx="0" cy="35036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51"/>
            <p:cNvSpPr txBox="1"/>
            <p:nvPr/>
          </p:nvSpPr>
          <p:spPr>
            <a:xfrm>
              <a:off x="-6259090" y="1798279"/>
              <a:ext cx="1796146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District DARD monthly (oral) briefings</a:t>
              </a:r>
            </a:p>
          </p:txBody>
        </p:sp>
        <p:sp>
          <p:nvSpPr>
            <p:cNvPr id="20" name="TextBox 56"/>
            <p:cNvSpPr txBox="1"/>
            <p:nvPr/>
          </p:nvSpPr>
          <p:spPr>
            <a:xfrm>
              <a:off x="-4360284" y="-508333"/>
              <a:ext cx="1523602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  <a:latin typeface="Calibri"/>
                </a:rPr>
                <a:t>District </a:t>
              </a: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PC </a:t>
              </a:r>
              <a:r>
                <a:rPr lang="en-US" sz="2400">
                  <a:latin typeface="Calibri"/>
                </a:rPr>
                <a:t>monthly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latin typeface="Calibri"/>
                </a:rPr>
                <a:t>(oral) </a:t>
              </a: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briefings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21" name="Straight Arrow Connector 57"/>
            <p:cNvCxnSpPr>
              <a:stCxn id="20" idx="0"/>
              <a:endCxn id="4" idx="2"/>
            </p:cNvCxnSpPr>
            <p:nvPr/>
          </p:nvCxnSpPr>
          <p:spPr>
            <a:xfrm flipH="1" flipV="1">
              <a:off x="-6385480" y="-1512445"/>
              <a:ext cx="2786997" cy="10041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58"/>
            <p:cNvCxnSpPr>
              <a:stCxn id="23" idx="0"/>
              <a:endCxn id="20" idx="2"/>
            </p:cNvCxnSpPr>
            <p:nvPr/>
          </p:nvCxnSpPr>
          <p:spPr>
            <a:xfrm flipV="1">
              <a:off x="-3598483" y="1430659"/>
              <a:ext cx="0" cy="3554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59"/>
            <p:cNvSpPr txBox="1"/>
            <p:nvPr/>
          </p:nvSpPr>
          <p:spPr>
            <a:xfrm>
              <a:off x="-4360284" y="1786070"/>
              <a:ext cx="1523602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Commune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PC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monthly (oral) briefings</a:t>
              </a:r>
            </a:p>
          </p:txBody>
        </p:sp>
        <p:sp>
          <p:nvSpPr>
            <p:cNvPr id="26" name="TextBox 110"/>
            <p:cNvSpPr txBox="1"/>
            <p:nvPr/>
          </p:nvSpPr>
          <p:spPr>
            <a:xfrm>
              <a:off x="-761391" y="-439542"/>
              <a:ext cx="1573441" cy="2677656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NGO projects written reports (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CARE in Vietnam,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CCD)</a:t>
              </a:r>
            </a:p>
          </p:txBody>
        </p:sp>
        <p:cxnSp>
          <p:nvCxnSpPr>
            <p:cNvPr id="27" name="Straight Arrow Connector 111"/>
            <p:cNvCxnSpPr>
              <a:stCxn id="26" idx="0"/>
              <a:endCxn id="4" idx="2"/>
            </p:cNvCxnSpPr>
            <p:nvPr/>
          </p:nvCxnSpPr>
          <p:spPr>
            <a:xfrm flipH="1" flipV="1">
              <a:off x="-6385480" y="-1512445"/>
              <a:ext cx="6410810" cy="107290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127"/>
            <p:cNvCxnSpPr>
              <a:stCxn id="12" idx="3"/>
            </p:cNvCxnSpPr>
            <p:nvPr/>
          </p:nvCxnSpPr>
          <p:spPr>
            <a:xfrm flipV="1">
              <a:off x="-8245495" y="1473787"/>
              <a:ext cx="649196" cy="186594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130"/>
            <p:cNvCxnSpPr>
              <a:stCxn id="13" idx="1"/>
              <a:endCxn id="12" idx="2"/>
            </p:cNvCxnSpPr>
            <p:nvPr/>
          </p:nvCxnSpPr>
          <p:spPr>
            <a:xfrm rot="10800000">
              <a:off x="-9143567" y="4493898"/>
              <a:ext cx="1539505" cy="313499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135"/>
            <p:cNvSpPr txBox="1"/>
            <p:nvPr/>
          </p:nvSpPr>
          <p:spPr>
            <a:xfrm>
              <a:off x="-5559605" y="6026892"/>
              <a:ext cx="2444481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Report/Reflection </a:t>
              </a:r>
              <a:r>
                <a:rPr lang="en-US" sz="2400" b="0" i="0" u="none" strike="noStrike" kern="1200" cap="none" spc="0" baseline="0">
                  <a:uFillTx/>
                  <a:latin typeface="Calibri"/>
                </a:rPr>
                <a:t>from village </a:t>
              </a:r>
              <a:r>
                <a:rPr lang="en-US" sz="2400" b="0" i="0" u="none" strike="noStrike" kern="1200" cap="none" spc="0" baseline="0" smtClean="0">
                  <a:uFillTx/>
                  <a:latin typeface="Calibri"/>
                </a:rPr>
                <a:t>leaders</a:t>
              </a:r>
              <a:endParaRPr lang="en-US" sz="2400" b="0" i="0" u="none" strike="noStrike" kern="1200" cap="none" spc="0" baseline="0">
                <a:uFillTx/>
                <a:latin typeface="Calibri"/>
              </a:endParaRPr>
            </a:p>
          </p:txBody>
        </p:sp>
        <p:cxnSp>
          <p:nvCxnSpPr>
            <p:cNvPr id="33" name="Elbow Connector 142"/>
            <p:cNvCxnSpPr>
              <a:stCxn id="32" idx="1"/>
              <a:endCxn id="13" idx="2"/>
            </p:cNvCxnSpPr>
            <p:nvPr/>
          </p:nvCxnSpPr>
          <p:spPr>
            <a:xfrm rot="10800000">
              <a:off x="-6705989" y="5776893"/>
              <a:ext cx="1146385" cy="85016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110"/>
            <p:cNvSpPr txBox="1"/>
            <p:nvPr/>
          </p:nvSpPr>
          <p:spPr>
            <a:xfrm>
              <a:off x="-2697701" y="-484541"/>
              <a:ext cx="1576080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Provincial Women’s Union </a:t>
              </a:r>
              <a:r>
                <a:rPr lang="en-US" sz="2400">
                  <a:solidFill>
                    <a:srgbClr val="000000"/>
                  </a:solidFill>
                </a:rPr>
                <a:t>briefings</a:t>
              </a:r>
              <a:r>
                <a:rPr lang="en-US" sz="2400">
                  <a:solidFill>
                    <a:srgbClr val="000000"/>
                  </a:solidFill>
                </a:rPr>
                <a:t>, </a:t>
              </a:r>
              <a:r>
                <a:rPr lang="en-US" sz="2400" smtClean="0">
                  <a:solidFill>
                    <a:srgbClr val="000000"/>
                  </a:solidFill>
                </a:rPr>
                <a:t>reports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83" name="Straight Arrow Connector 58"/>
            <p:cNvCxnSpPr>
              <a:endCxn id="73" idx="2"/>
            </p:cNvCxnSpPr>
            <p:nvPr/>
          </p:nvCxnSpPr>
          <p:spPr>
            <a:xfrm flipV="1">
              <a:off x="-1910687" y="1454451"/>
              <a:ext cx="1026" cy="8396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110"/>
            <p:cNvSpPr txBox="1"/>
            <p:nvPr/>
          </p:nvSpPr>
          <p:spPr>
            <a:xfrm>
              <a:off x="-2677454" y="2161494"/>
              <a:ext cx="1513178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 Women’s Union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briefings, reports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5" name="TextBox 110"/>
            <p:cNvSpPr txBox="1"/>
            <p:nvPr/>
          </p:nvSpPr>
          <p:spPr>
            <a:xfrm>
              <a:off x="-2651745" y="4665201"/>
              <a:ext cx="1470844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Commune Women’s Union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briefings, reports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89" name="Straight Arrow Connector 58"/>
            <p:cNvCxnSpPr>
              <a:stCxn id="85" idx="0"/>
              <a:endCxn id="84" idx="2"/>
            </p:cNvCxnSpPr>
            <p:nvPr/>
          </p:nvCxnSpPr>
          <p:spPr>
            <a:xfrm flipH="1" flipV="1">
              <a:off x="-1920865" y="4100486"/>
              <a:ext cx="4542" cy="5647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135"/>
            <p:cNvSpPr txBox="1"/>
            <p:nvPr/>
          </p:nvSpPr>
          <p:spPr>
            <a:xfrm>
              <a:off x="-5559605" y="7602735"/>
              <a:ext cx="2444481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Reflection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from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communities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96" name="Straight Arrow Connector 58"/>
            <p:cNvCxnSpPr>
              <a:stCxn id="95" idx="0"/>
              <a:endCxn id="32" idx="2"/>
            </p:cNvCxnSpPr>
            <p:nvPr/>
          </p:nvCxnSpPr>
          <p:spPr>
            <a:xfrm flipV="1">
              <a:off x="-4337364" y="7227221"/>
              <a:ext cx="0" cy="3755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-1814831" y="9154779"/>
              <a:ext cx="6005052" cy="15570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ACS </a:t>
              </a:r>
              <a:r>
                <a:rPr lang="en-US" sz="2400" smtClean="0">
                  <a:solidFill>
                    <a:schemeClr val="tx1"/>
                  </a:solidFill>
                </a:rPr>
                <a:t>innovations</a:t>
              </a:r>
              <a:endParaRPr lang="en-US" sz="240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(e.g. down-scaled </a:t>
              </a:r>
              <a:r>
                <a:rPr lang="en-US" sz="2400" smtClean="0">
                  <a:solidFill>
                    <a:schemeClr val="tx1"/>
                  </a:solidFill>
                </a:rPr>
                <a:t>forecasts, translate forecasts to agro-advice, </a:t>
              </a:r>
              <a:r>
                <a:rPr lang="en-US" sz="2400" smtClean="0">
                  <a:solidFill>
                    <a:schemeClr val="tx1"/>
                  </a:solidFill>
                </a:rPr>
                <a:t>delivery</a:t>
              </a:r>
              <a:r>
                <a:rPr lang="en-US" sz="2400" smtClean="0">
                  <a:solidFill>
                    <a:schemeClr val="tx1"/>
                  </a:solidFill>
                </a:rPr>
                <a:t>)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299" name="Elbow Connector 298"/>
            <p:cNvCxnSpPr>
              <a:stCxn id="100" idx="2"/>
              <a:endCxn id="146" idx="2"/>
            </p:cNvCxnSpPr>
            <p:nvPr/>
          </p:nvCxnSpPr>
          <p:spPr>
            <a:xfrm rot="10800000">
              <a:off x="-5607195" y="8543042"/>
              <a:ext cx="3792365" cy="139028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5"/>
            <p:cNvSpPr txBox="1"/>
            <p:nvPr/>
          </p:nvSpPr>
          <p:spPr>
            <a:xfrm>
              <a:off x="-2968092" y="-2907705"/>
              <a:ext cx="2520585" cy="1384995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PPC 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supports</a:t>
              </a:r>
              <a:r>
                <a:rPr lang="en-US" sz="2800" b="1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 for scaling investment</a:t>
              </a:r>
              <a:endParaRPr lang="en-US" sz="2800" b="1">
                <a:solidFill>
                  <a:srgbClr val="000000"/>
                </a:solidFill>
              </a:endParaRPr>
            </a:p>
          </p:txBody>
        </p:sp>
        <p:cxnSp>
          <p:nvCxnSpPr>
            <p:cNvPr id="342" name="Straight Arrow Connector 341"/>
            <p:cNvCxnSpPr>
              <a:stCxn id="4" idx="3"/>
              <a:endCxn id="340" idx="1"/>
            </p:cNvCxnSpPr>
            <p:nvPr/>
          </p:nvCxnSpPr>
          <p:spPr>
            <a:xfrm flipV="1">
              <a:off x="-4345872" y="-2215207"/>
              <a:ext cx="1377780" cy="102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380" idx="2"/>
              <a:endCxn id="340" idx="0"/>
            </p:cNvCxnSpPr>
            <p:nvPr/>
          </p:nvCxnSpPr>
          <p:spPr>
            <a:xfrm>
              <a:off x="-1712755" y="-4570257"/>
              <a:ext cx="4956" cy="16625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5"/>
            <p:cNvSpPr txBox="1"/>
            <p:nvPr/>
          </p:nvSpPr>
          <p:spPr>
            <a:xfrm>
              <a:off x="-3036985" y="-6139917"/>
              <a:ext cx="2648459" cy="1569660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/>
              <a:r>
                <a:rPr lang="en-US" sz="2400"/>
                <a:t>Support from </a:t>
              </a:r>
              <a:r>
                <a:rPr lang="en-US" sz="2400" smtClean="0"/>
                <a:t>National Ministries (e.g. MONRE</a:t>
              </a:r>
              <a:r>
                <a:rPr lang="en-US" sz="2400"/>
                <a:t>, </a:t>
              </a:r>
              <a:r>
                <a:rPr lang="en-US" sz="2400" smtClean="0"/>
                <a:t>MARD, MPI, MOF)</a:t>
              </a:r>
              <a:endParaRPr lang="en-US" sz="2400" dirty="0"/>
            </a:p>
          </p:txBody>
        </p:sp>
        <p:sp>
          <p:nvSpPr>
            <p:cNvPr id="383" name="TextBox 5"/>
            <p:cNvSpPr txBox="1"/>
            <p:nvPr/>
          </p:nvSpPr>
          <p:spPr>
            <a:xfrm>
              <a:off x="-9348242" y="-6330882"/>
              <a:ext cx="4167994" cy="1938992"/>
            </a:xfrm>
            <a:prstGeom prst="rect">
              <a:avLst/>
            </a:prstGeom>
            <a:solidFill>
              <a:schemeClr val="bg1"/>
            </a:solidFill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/>
              <a:r>
                <a:rPr lang="en-US" sz="2400"/>
                <a:t>National workshop co-host by MONRE/MARD and NGOs (share experiences from different provinces; </a:t>
              </a:r>
              <a:r>
                <a:rPr lang="en-US" sz="2400" smtClean="0"/>
                <a:t>discuss supporting policies)</a:t>
              </a:r>
              <a:endParaRPr lang="en-US" sz="2400" dirty="0"/>
            </a:p>
          </p:txBody>
        </p:sp>
        <p:cxnSp>
          <p:nvCxnSpPr>
            <p:cNvPr id="384" name="Straight Arrow Connector 383"/>
            <p:cNvCxnSpPr>
              <a:stCxn id="383" idx="3"/>
              <a:endCxn id="380" idx="1"/>
            </p:cNvCxnSpPr>
            <p:nvPr/>
          </p:nvCxnSpPr>
          <p:spPr>
            <a:xfrm>
              <a:off x="-5180248" y="-5361386"/>
              <a:ext cx="2143263" cy="629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TextBox 8"/>
            <p:cNvSpPr txBox="1"/>
            <p:nvPr/>
          </p:nvSpPr>
          <p:spPr>
            <a:xfrm>
              <a:off x="2358421" y="-366404"/>
              <a:ext cx="1957436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Provincial DARD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plan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5" name="TextBox 8"/>
            <p:cNvSpPr txBox="1"/>
            <p:nvPr/>
          </p:nvSpPr>
          <p:spPr>
            <a:xfrm>
              <a:off x="2340349" y="1492089"/>
              <a:ext cx="2008757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DARD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plan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6" name="TextBox 8"/>
            <p:cNvSpPr txBox="1"/>
            <p:nvPr/>
          </p:nvSpPr>
          <p:spPr>
            <a:xfrm>
              <a:off x="4630557" y="4534541"/>
              <a:ext cx="2743552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Commune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SEDP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1339208" y="-439543"/>
              <a:ext cx="922953" cy="875299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Guidance</a:t>
              </a:r>
              <a:endParaRPr lang="en-US" sz="3600" dirty="0"/>
            </a:p>
          </p:txBody>
        </p:sp>
        <p:cxnSp>
          <p:nvCxnSpPr>
            <p:cNvPr id="46" name="Straight Arrow Connector 45"/>
            <p:cNvCxnSpPr>
              <a:stCxn id="394" idx="2"/>
              <a:endCxn id="395" idx="0"/>
            </p:cNvCxnSpPr>
            <p:nvPr/>
          </p:nvCxnSpPr>
          <p:spPr>
            <a:xfrm>
              <a:off x="3337139" y="833925"/>
              <a:ext cx="7589" cy="6581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" idx="2"/>
              <a:endCxn id="394" idx="0"/>
            </p:cNvCxnSpPr>
            <p:nvPr/>
          </p:nvCxnSpPr>
          <p:spPr>
            <a:xfrm>
              <a:off x="3327081" y="-1310725"/>
              <a:ext cx="10058" cy="9443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135"/>
            <p:cNvSpPr txBox="1"/>
            <p:nvPr/>
          </p:nvSpPr>
          <p:spPr>
            <a:xfrm>
              <a:off x="4630121" y="5972537"/>
              <a:ext cx="2733946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Report/Reflection </a:t>
              </a:r>
              <a:r>
                <a:rPr lang="en-US" sz="2400" b="0" i="0" u="none" strike="noStrike" kern="1200" cap="none" spc="0" baseline="0">
                  <a:uFillTx/>
                  <a:latin typeface="Calibri"/>
                </a:rPr>
                <a:t>from village </a:t>
              </a:r>
              <a:r>
                <a:rPr lang="en-US" sz="2400" b="0" i="0" u="none" strike="noStrike" kern="1200" cap="none" spc="0" baseline="0" smtClean="0">
                  <a:uFillTx/>
                  <a:latin typeface="Calibri"/>
                </a:rPr>
                <a:t>leaders</a:t>
              </a:r>
              <a:endParaRPr lang="en-US" sz="2400" b="0" i="0" u="none" strike="noStrike" kern="1200" cap="none" spc="0" baseline="0">
                <a:uFillTx/>
                <a:latin typeface="Calibri"/>
              </a:endParaRPr>
            </a:p>
          </p:txBody>
        </p:sp>
        <p:sp>
          <p:nvSpPr>
            <p:cNvPr id="92" name="TextBox 135"/>
            <p:cNvSpPr txBox="1"/>
            <p:nvPr/>
          </p:nvSpPr>
          <p:spPr>
            <a:xfrm>
              <a:off x="4630120" y="7364377"/>
              <a:ext cx="2733946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Reflection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from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communities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94" name="Straight Arrow Connector 93"/>
            <p:cNvCxnSpPr>
              <a:stCxn id="396" idx="2"/>
              <a:endCxn id="91" idx="0"/>
            </p:cNvCxnSpPr>
            <p:nvPr/>
          </p:nvCxnSpPr>
          <p:spPr>
            <a:xfrm flipH="1">
              <a:off x="5997094" y="5365538"/>
              <a:ext cx="5239" cy="60699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1" idx="2"/>
              <a:endCxn id="92" idx="0"/>
            </p:cNvCxnSpPr>
            <p:nvPr/>
          </p:nvCxnSpPr>
          <p:spPr>
            <a:xfrm flipH="1">
              <a:off x="5997093" y="6803534"/>
              <a:ext cx="1" cy="56084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8"/>
            <p:cNvSpPr txBox="1"/>
            <p:nvPr/>
          </p:nvSpPr>
          <p:spPr>
            <a:xfrm>
              <a:off x="5114150" y="1500274"/>
              <a:ext cx="1796146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PC</a:t>
              </a:r>
              <a:endPara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endParaRP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SEDP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7629731" y="-508332"/>
              <a:ext cx="948688" cy="887382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Planning</a:t>
              </a:r>
              <a:endParaRPr lang="en-US" sz="3600" dirty="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8640349" y="2343352"/>
              <a:ext cx="3819314" cy="2555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Request for investment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Project report + cost-benefit analysis (support from NGOs)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Detailed proposal for scaling (support from NGOs)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8619961" y="5061086"/>
              <a:ext cx="3839701" cy="2702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Scaling workshop in project- communes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Scaling workshop in non-project communes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Needs from all communes</a:t>
              </a:r>
            </a:p>
          </p:txBody>
        </p:sp>
        <p:cxnSp>
          <p:nvCxnSpPr>
            <p:cNvPr id="194" name="Straight Arrow Connector 10"/>
            <p:cNvCxnSpPr>
              <a:stCxn id="7" idx="3"/>
              <a:endCxn id="221" idx="1"/>
            </p:cNvCxnSpPr>
            <p:nvPr/>
          </p:nvCxnSpPr>
          <p:spPr>
            <a:xfrm flipV="1">
              <a:off x="5813924" y="-2223925"/>
              <a:ext cx="835922" cy="5259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miter/>
              <a:tailEnd type="arrow"/>
            </a:ln>
          </p:spPr>
        </p:cxnSp>
        <p:sp>
          <p:nvSpPr>
            <p:cNvPr id="212" name="TextBox 8"/>
            <p:cNvSpPr txBox="1"/>
            <p:nvPr/>
          </p:nvSpPr>
          <p:spPr>
            <a:xfrm>
              <a:off x="10098978" y="-6084470"/>
              <a:ext cx="2515976" cy="1569660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/>
              <a:endParaRPr lang="en-US" sz="2400" smtClean="0"/>
            </a:p>
            <a:p>
              <a:pPr algn="ctr"/>
              <a:r>
                <a:rPr lang="en-US" sz="2400" smtClean="0"/>
                <a:t>National fundind (e.g. state budget)</a:t>
              </a:r>
              <a:endParaRPr lang="en-US" sz="2400" smtClean="0"/>
            </a:p>
            <a:p>
              <a:pPr algn="ctr"/>
              <a:r>
                <a:rPr lang="en-US" sz="2400" smtClean="0"/>
                <a:t>  </a:t>
              </a:r>
              <a:endParaRPr lang="en-US" sz="2400" dirty="0"/>
            </a:p>
          </p:txBody>
        </p:sp>
        <p:cxnSp>
          <p:nvCxnSpPr>
            <p:cNvPr id="213" name="Straight Arrow Connector 58"/>
            <p:cNvCxnSpPr>
              <a:stCxn id="216" idx="0"/>
              <a:endCxn id="212" idx="2"/>
            </p:cNvCxnSpPr>
            <p:nvPr/>
          </p:nvCxnSpPr>
          <p:spPr>
            <a:xfrm flipH="1" flipV="1">
              <a:off x="11356966" y="-4514810"/>
              <a:ext cx="6505" cy="1443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215" idx="3"/>
              <a:endCxn id="212" idx="1"/>
            </p:cNvCxnSpPr>
            <p:nvPr/>
          </p:nvCxnSpPr>
          <p:spPr>
            <a:xfrm flipV="1">
              <a:off x="8448034" y="-5299640"/>
              <a:ext cx="1650944" cy="184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ounded Rectangle 214"/>
            <p:cNvSpPr/>
            <p:nvPr/>
          </p:nvSpPr>
          <p:spPr>
            <a:xfrm>
              <a:off x="5307256" y="-6175719"/>
              <a:ext cx="3140778" cy="1789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Propose </a:t>
              </a:r>
              <a:r>
                <a:rPr lang="en-US" sz="2400">
                  <a:solidFill>
                    <a:schemeClr val="tx1"/>
                  </a:solidFill>
                </a:rPr>
                <a:t>(support from NGOs to develop detailed proposal)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8"/>
            <p:cNvSpPr txBox="1"/>
            <p:nvPr/>
          </p:nvSpPr>
          <p:spPr>
            <a:xfrm>
              <a:off x="10118028" y="-3071428"/>
              <a:ext cx="2490885" cy="1692771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/>
              <a:r>
                <a:rPr lang="en-US" sz="2600" b="1"/>
                <a:t>Dien Bien </a:t>
              </a:r>
              <a:r>
                <a:rPr lang="en-US" sz="2600" b="1" smtClean="0"/>
                <a:t>PPC applies </a:t>
              </a:r>
              <a:r>
                <a:rPr lang="en-US" sz="2600" b="1"/>
                <a:t>for </a:t>
              </a:r>
            </a:p>
            <a:p>
              <a:pPr algn="ctr"/>
              <a:r>
                <a:rPr lang="en-US" sz="2600" b="1"/>
                <a:t>funding  for the investment  </a:t>
              </a:r>
              <a:endParaRPr lang="en-US" sz="2600" b="1" dirty="0"/>
            </a:p>
          </p:txBody>
        </p:sp>
        <p:sp>
          <p:nvSpPr>
            <p:cNvPr id="221" name="TextBox 8"/>
            <p:cNvSpPr txBox="1"/>
            <p:nvPr/>
          </p:nvSpPr>
          <p:spPr>
            <a:xfrm>
              <a:off x="6649846" y="-3070311"/>
              <a:ext cx="2856544" cy="1692771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Defending</a:t>
              </a:r>
              <a:r>
                <a:rPr lang="en-US" sz="2600" b="1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 SEDP plan in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1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Provincial People’s Council meeting</a:t>
              </a:r>
              <a:endParaRPr lang="en-US" sz="2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222" name="Straight Arrow Connector 10"/>
            <p:cNvCxnSpPr>
              <a:stCxn id="221" idx="3"/>
              <a:endCxn id="216" idx="1"/>
            </p:cNvCxnSpPr>
            <p:nvPr/>
          </p:nvCxnSpPr>
          <p:spPr>
            <a:xfrm flipV="1">
              <a:off x="9506390" y="-2225042"/>
              <a:ext cx="611638" cy="1117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miter/>
              <a:tailEnd type="arrow"/>
            </a:ln>
          </p:spPr>
        </p:cxnSp>
        <p:sp>
          <p:nvSpPr>
            <p:cNvPr id="278" name="Rounded Rectangle 277"/>
            <p:cNvSpPr/>
            <p:nvPr/>
          </p:nvSpPr>
          <p:spPr>
            <a:xfrm>
              <a:off x="8636268" y="-334185"/>
              <a:ext cx="3595602" cy="874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>
                  <a:solidFill>
                    <a:srgbClr val="000000"/>
                  </a:solidFill>
                </a:rPr>
                <a:t>Plan </a:t>
              </a:r>
              <a:r>
                <a:rPr lang="en-US" sz="2800" smtClean="0">
                  <a:solidFill>
                    <a:srgbClr val="000000"/>
                  </a:solidFill>
                </a:rPr>
                <a:t>drafted by </a:t>
              </a:r>
              <a:r>
                <a:rPr lang="en-US" sz="2800">
                  <a:solidFill>
                    <a:srgbClr val="000000"/>
                  </a:solidFill>
                </a:rPr>
                <a:t>DPI </a:t>
              </a:r>
              <a:r>
                <a:rPr lang="en-US" sz="2800" smtClean="0">
                  <a:solidFill>
                    <a:srgbClr val="000000"/>
                  </a:solidFill>
                </a:rPr>
                <a:t>and checked by </a:t>
              </a:r>
              <a:r>
                <a:rPr lang="en-US" sz="2800">
                  <a:solidFill>
                    <a:srgbClr val="000000"/>
                  </a:solidFill>
                </a:rPr>
                <a:t>DoF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8557991" y="10261747"/>
              <a:ext cx="22776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mtClean="0"/>
                <a:t>Time</a:t>
              </a:r>
              <a:endParaRPr lang="en-US" sz="4400" b="1"/>
            </a:p>
          </p:txBody>
        </p:sp>
        <p:cxnSp>
          <p:nvCxnSpPr>
            <p:cNvPr id="328" name="Elbow Connector 327"/>
            <p:cNvCxnSpPr>
              <a:stCxn id="100" idx="6"/>
              <a:endCxn id="234" idx="2"/>
            </p:cNvCxnSpPr>
            <p:nvPr/>
          </p:nvCxnSpPr>
          <p:spPr>
            <a:xfrm flipV="1">
              <a:off x="4190221" y="8555952"/>
              <a:ext cx="2852541" cy="1377374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6"/>
            <p:cNvSpPr txBox="1"/>
            <p:nvPr/>
          </p:nvSpPr>
          <p:spPr>
            <a:xfrm>
              <a:off x="-8690889" y="-4004042"/>
              <a:ext cx="5480538" cy="72925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>
                  <a:solidFill>
                    <a:srgbClr val="000000"/>
                  </a:solidFill>
                </a:rPr>
                <a:t>Problem Recoginition</a:t>
              </a:r>
            </a:p>
          </p:txBody>
        </p:sp>
        <p:cxnSp>
          <p:nvCxnSpPr>
            <p:cNvPr id="174" name="Elbow Connector 127"/>
            <p:cNvCxnSpPr/>
            <p:nvPr/>
          </p:nvCxnSpPr>
          <p:spPr>
            <a:xfrm rot="16200000" flipV="1">
              <a:off x="-8169807" y="2374090"/>
              <a:ext cx="2385679" cy="541950"/>
            </a:xfrm>
            <a:prstGeom prst="bentConnector3">
              <a:avLst>
                <a:gd name="adj1" fmla="val 25412"/>
              </a:avLst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00" idx="0"/>
              <a:endCxn id="318" idx="2"/>
            </p:cNvCxnSpPr>
            <p:nvPr/>
          </p:nvCxnSpPr>
          <p:spPr>
            <a:xfrm rot="16200000" flipV="1">
              <a:off x="326387" y="8293471"/>
              <a:ext cx="611738" cy="11108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101" idx="2"/>
              <a:endCxn id="396" idx="0"/>
            </p:cNvCxnSpPr>
            <p:nvPr/>
          </p:nvCxnSpPr>
          <p:spPr>
            <a:xfrm flipH="1">
              <a:off x="6002333" y="2700603"/>
              <a:ext cx="9890" cy="18339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endCxn id="396" idx="3"/>
            </p:cNvCxnSpPr>
            <p:nvPr/>
          </p:nvCxnSpPr>
          <p:spPr>
            <a:xfrm rot="10800000">
              <a:off x="7374110" y="4950041"/>
              <a:ext cx="1262161" cy="12519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/>
            <p:nvPr/>
          </p:nvCxnSpPr>
          <p:spPr>
            <a:xfrm rot="16200000" flipV="1">
              <a:off x="8608695" y="402038"/>
              <a:ext cx="242913" cy="3639710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Elbow Connector 344"/>
            <p:cNvCxnSpPr>
              <a:stCxn id="278" idx="1"/>
            </p:cNvCxnSpPr>
            <p:nvPr/>
          </p:nvCxnSpPr>
          <p:spPr>
            <a:xfrm rot="10800000">
              <a:off x="5813924" y="-1522710"/>
              <a:ext cx="2822344" cy="1625882"/>
            </a:xfrm>
            <a:prstGeom prst="bentConnector3">
              <a:avLst>
                <a:gd name="adj1" fmla="val 80856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101" idx="0"/>
            </p:cNvCxnSpPr>
            <p:nvPr/>
          </p:nvCxnSpPr>
          <p:spPr>
            <a:xfrm rot="16200000" flipV="1">
              <a:off x="4046904" y="-465046"/>
              <a:ext cx="2761215" cy="116942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-10241280" y="-10037643"/>
              <a:ext cx="23263608" cy="1260691"/>
              <a:chOff x="-10241280" y="-10037643"/>
              <a:chExt cx="23263608" cy="1260691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-10241280" y="-10037643"/>
                <a:ext cx="23088600" cy="1260691"/>
              </a:xfrm>
              <a:custGeom>
                <a:avLst/>
                <a:gdLst>
                  <a:gd name="connsiteX0" fmla="*/ 0 w 23088600"/>
                  <a:gd name="connsiteY0" fmla="*/ 550743 h 1260691"/>
                  <a:gd name="connsiteX1" fmla="*/ 2354580 w 23088600"/>
                  <a:gd name="connsiteY1" fmla="*/ 24963 h 1260691"/>
                  <a:gd name="connsiteX2" fmla="*/ 8618220 w 23088600"/>
                  <a:gd name="connsiteY2" fmla="*/ 1259403 h 1260691"/>
                  <a:gd name="connsiteX3" fmla="*/ 14127480 w 23088600"/>
                  <a:gd name="connsiteY3" fmla="*/ 276423 h 1260691"/>
                  <a:gd name="connsiteX4" fmla="*/ 18699480 w 23088600"/>
                  <a:gd name="connsiteY4" fmla="*/ 1076523 h 1260691"/>
                  <a:gd name="connsiteX5" fmla="*/ 23088600 w 23088600"/>
                  <a:gd name="connsiteY5" fmla="*/ 162123 h 126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88600" h="1260691">
                    <a:moveTo>
                      <a:pt x="0" y="550743"/>
                    </a:moveTo>
                    <a:cubicBezTo>
                      <a:pt x="459105" y="228798"/>
                      <a:pt x="918210" y="-93147"/>
                      <a:pt x="2354580" y="24963"/>
                    </a:cubicBezTo>
                    <a:cubicBezTo>
                      <a:pt x="3790950" y="143073"/>
                      <a:pt x="6656070" y="1217493"/>
                      <a:pt x="8618220" y="1259403"/>
                    </a:cubicBezTo>
                    <a:cubicBezTo>
                      <a:pt x="10580370" y="1301313"/>
                      <a:pt x="12447270" y="306903"/>
                      <a:pt x="14127480" y="276423"/>
                    </a:cubicBezTo>
                    <a:cubicBezTo>
                      <a:pt x="15807690" y="245943"/>
                      <a:pt x="17205960" y="1095573"/>
                      <a:pt x="18699480" y="1076523"/>
                    </a:cubicBezTo>
                    <a:cubicBezTo>
                      <a:pt x="20193000" y="1057473"/>
                      <a:pt x="21640800" y="609798"/>
                      <a:pt x="23088600" y="16212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2917658" y="-9947181"/>
                <a:ext cx="104670" cy="4770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Freeform 122"/>
            <p:cNvSpPr/>
            <p:nvPr/>
          </p:nvSpPr>
          <p:spPr>
            <a:xfrm>
              <a:off x="-10196168" y="-9499660"/>
              <a:ext cx="23088600" cy="1260691"/>
            </a:xfrm>
            <a:custGeom>
              <a:avLst/>
              <a:gdLst>
                <a:gd name="connsiteX0" fmla="*/ 0 w 23088600"/>
                <a:gd name="connsiteY0" fmla="*/ 550743 h 1260691"/>
                <a:gd name="connsiteX1" fmla="*/ 2354580 w 23088600"/>
                <a:gd name="connsiteY1" fmla="*/ 24963 h 1260691"/>
                <a:gd name="connsiteX2" fmla="*/ 8618220 w 23088600"/>
                <a:gd name="connsiteY2" fmla="*/ 1259403 h 1260691"/>
                <a:gd name="connsiteX3" fmla="*/ 14127480 w 23088600"/>
                <a:gd name="connsiteY3" fmla="*/ 276423 h 1260691"/>
                <a:gd name="connsiteX4" fmla="*/ 18699480 w 23088600"/>
                <a:gd name="connsiteY4" fmla="*/ 1076523 h 1260691"/>
                <a:gd name="connsiteX5" fmla="*/ 23088600 w 23088600"/>
                <a:gd name="connsiteY5" fmla="*/ 162123 h 126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88600" h="1260691">
                  <a:moveTo>
                    <a:pt x="0" y="550743"/>
                  </a:moveTo>
                  <a:cubicBezTo>
                    <a:pt x="459105" y="228798"/>
                    <a:pt x="918210" y="-93147"/>
                    <a:pt x="2354580" y="24963"/>
                  </a:cubicBezTo>
                  <a:cubicBezTo>
                    <a:pt x="3790950" y="143073"/>
                    <a:pt x="6656070" y="1217493"/>
                    <a:pt x="8618220" y="1259403"/>
                  </a:cubicBezTo>
                  <a:cubicBezTo>
                    <a:pt x="10580370" y="1301313"/>
                    <a:pt x="12447270" y="306903"/>
                    <a:pt x="14127480" y="276423"/>
                  </a:cubicBezTo>
                  <a:cubicBezTo>
                    <a:pt x="15807690" y="245943"/>
                    <a:pt x="17205960" y="1095573"/>
                    <a:pt x="18699480" y="1076523"/>
                  </a:cubicBezTo>
                  <a:cubicBezTo>
                    <a:pt x="20193000" y="1057473"/>
                    <a:pt x="21640800" y="609798"/>
                    <a:pt x="23088600" y="16212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12974493" y="-9433230"/>
              <a:ext cx="104670" cy="4770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77857" y="-8530061"/>
              <a:ext cx="9820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Global framework for climate services</a:t>
              </a:r>
              <a:endParaRPr lang="en-US" sz="3200" i="1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9938475" y="-7471645"/>
              <a:ext cx="6642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Nationally Determined Contributions</a:t>
              </a:r>
              <a:endParaRPr lang="en-US" sz="3200" i="1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-6118202" y="-8500862"/>
              <a:ext cx="4207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The Paris Agreement</a:t>
              </a:r>
              <a:endParaRPr lang="en-US" sz="3200" i="1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-1548422" y="-7500332"/>
              <a:ext cx="4939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National Adaptation Plan</a:t>
              </a:r>
              <a:endParaRPr lang="en-US" sz="3200" i="1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114149" y="-7078334"/>
              <a:ext cx="9695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National framework for climate services</a:t>
              </a:r>
              <a:endParaRPr lang="en-US" sz="3200" i="1"/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 flipV="1">
              <a:off x="-11686562" y="10997270"/>
              <a:ext cx="31977533" cy="156704"/>
            </a:xfrm>
            <a:prstGeom prst="straightConnector1">
              <a:avLst/>
            </a:prstGeom>
            <a:ln w="1016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-11678086" y="-11930743"/>
              <a:ext cx="72015" cy="23141867"/>
            </a:xfrm>
            <a:prstGeom prst="straightConnector1">
              <a:avLst/>
            </a:prstGeom>
            <a:ln w="1016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6"/>
            <p:cNvSpPr txBox="1"/>
            <p:nvPr/>
          </p:nvSpPr>
          <p:spPr>
            <a:xfrm>
              <a:off x="6325038" y="-4143418"/>
              <a:ext cx="4208469" cy="70788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Decision-making</a:t>
              </a:r>
              <a:endPara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-10564609" y="-10712376"/>
              <a:ext cx="8643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Climate change, risks of natural disasters</a:t>
              </a:r>
              <a:endParaRPr lang="en-US" sz="3200" i="1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12553" y="-10791467"/>
              <a:ext cx="3221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Urbanization</a:t>
              </a:r>
              <a:endParaRPr lang="en-US" sz="3200" i="1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432009" y="-10184462"/>
              <a:ext cx="3221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Digitalization</a:t>
              </a:r>
              <a:endParaRPr lang="en-US" sz="3200" i="1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-3656982" y="-9969597"/>
              <a:ext cx="4669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Environmental problems</a:t>
              </a:r>
              <a:endParaRPr lang="en-US" sz="3200" i="1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121844" y="-10706943"/>
              <a:ext cx="4669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Economic growth</a:t>
              </a:r>
              <a:endParaRPr lang="en-US" sz="3200" i="1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12805705" y="8679859"/>
              <a:ext cx="3465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Niche-innovations</a:t>
              </a:r>
              <a:endParaRPr lang="en-US" sz="3200" b="1"/>
            </a:p>
          </p:txBody>
        </p:sp>
        <p:sp>
          <p:nvSpPr>
            <p:cNvPr id="176" name="TextBox 175"/>
            <p:cNvSpPr txBox="1"/>
            <p:nvPr/>
          </p:nvSpPr>
          <p:spPr>
            <a:xfrm rot="16200000">
              <a:off x="-13462267" y="-1998703"/>
              <a:ext cx="4874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Socio-technical regime</a:t>
              </a:r>
              <a:endParaRPr lang="en-US" sz="3200" b="1"/>
            </a:p>
          </p:txBody>
        </p:sp>
        <p:sp>
          <p:nvSpPr>
            <p:cNvPr id="177" name="TextBox 176"/>
            <p:cNvSpPr txBox="1"/>
            <p:nvPr/>
          </p:nvSpPr>
          <p:spPr>
            <a:xfrm rot="16200000">
              <a:off x="-13431887" y="-9631840"/>
              <a:ext cx="48742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Socio-technilca landscapte</a:t>
              </a:r>
            </a:p>
            <a:p>
              <a:pPr algn="ctr"/>
              <a:r>
                <a:rPr lang="en-US" sz="3200" b="1" smtClean="0"/>
                <a:t>(exogenous context)</a:t>
              </a:r>
              <a:endParaRPr lang="en-US" sz="3200" b="1"/>
            </a:p>
          </p:txBody>
        </p:sp>
        <p:sp>
          <p:nvSpPr>
            <p:cNvPr id="178" name="TextBox 177"/>
            <p:cNvSpPr txBox="1"/>
            <p:nvPr/>
          </p:nvSpPr>
          <p:spPr>
            <a:xfrm rot="16200000">
              <a:off x="-19441743" y="-2875308"/>
              <a:ext cx="134135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mtClean="0"/>
                <a:t>Increasing structuration of activities in local practices</a:t>
              </a:r>
              <a:endParaRPr lang="en-US" sz="4400" b="1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3791379" y="-7782742"/>
              <a:ext cx="6710171" cy="97872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800" smtClean="0"/>
                <a:t>MONRE: Miniistry of Natural Resources and Environement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MARD: Ministry of Agriculture and Rural Development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NGO: Non-government Organization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MPI: Ministry of Planning and Investment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MOF: Minitry of Finance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DPI</a:t>
              </a:r>
              <a:r>
                <a:rPr lang="en-US" sz="2800"/>
                <a:t>: </a:t>
              </a:r>
              <a:r>
                <a:rPr lang="en-US" sz="2800" smtClean="0"/>
                <a:t> Department of </a:t>
              </a:r>
              <a:r>
                <a:rPr lang="en-US" sz="2800"/>
                <a:t>Planning and Investment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DOF</a:t>
              </a:r>
              <a:r>
                <a:rPr lang="en-US" sz="2800"/>
                <a:t>: </a:t>
              </a:r>
              <a:r>
                <a:rPr lang="en-US" sz="2800" smtClean="0"/>
                <a:t>Department </a:t>
              </a:r>
              <a:r>
                <a:rPr lang="en-US" sz="2800"/>
                <a:t>of Finance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PPC: Provincial People’s Committee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ACS: Agro-Climate Services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SEDP: Socio-Economic Development Plan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PC: People’s Committee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ARD: Agriculture and Rural Development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CCD: The Centre of Community Development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CARE: </a:t>
              </a:r>
              <a:r>
                <a:rPr lang="en-US" sz="2800"/>
                <a:t>Cooperative for Assistance and Relief </a:t>
              </a:r>
              <a:r>
                <a:rPr lang="en-US" sz="2800" smtClean="0"/>
                <a:t>Everywhere</a:t>
              </a:r>
              <a:endParaRPr lang="en-US" sz="2400"/>
            </a:p>
          </p:txBody>
        </p:sp>
        <p:sp>
          <p:nvSpPr>
            <p:cNvPr id="217" name="TextBox 8"/>
            <p:cNvSpPr txBox="1"/>
            <p:nvPr/>
          </p:nvSpPr>
          <p:spPr>
            <a:xfrm>
              <a:off x="2112121" y="4351609"/>
              <a:ext cx="1682447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Commune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People’s Council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67" name="Straight Arrow Connector 166"/>
            <p:cNvCxnSpPr>
              <a:stCxn id="217" idx="3"/>
              <a:endCxn id="396" idx="1"/>
            </p:cNvCxnSpPr>
            <p:nvPr/>
          </p:nvCxnSpPr>
          <p:spPr>
            <a:xfrm flipV="1">
              <a:off x="3794568" y="4950040"/>
              <a:ext cx="835989" cy="17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8"/>
            <p:cNvSpPr txBox="1"/>
            <p:nvPr/>
          </p:nvSpPr>
          <p:spPr>
            <a:xfrm>
              <a:off x="8655415" y="747781"/>
              <a:ext cx="3804247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People’s Council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86" name="Elbow Connector 185"/>
            <p:cNvCxnSpPr/>
            <p:nvPr/>
          </p:nvCxnSpPr>
          <p:spPr>
            <a:xfrm rot="10800000" flipV="1">
              <a:off x="6910296" y="1018628"/>
              <a:ext cx="1725974" cy="8347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3764050" y="5230450"/>
              <a:ext cx="1714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Approve</a:t>
              </a:r>
              <a:endParaRPr 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936686" y="1167875"/>
              <a:ext cx="1714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Approve</a:t>
              </a:r>
              <a:endParaRPr lang="en-US" sz="2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1465943" y="9608457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a)</a:t>
              </a:r>
              <a:endParaRPr lang="en-US" b="1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9563949" y="7209296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b)</a:t>
              </a:r>
              <a:endParaRPr lang="en-US" b="1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-801812" y="7209296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c</a:t>
              </a:r>
              <a:r>
                <a:rPr lang="en-US" sz="2800" b="1" smtClean="0"/>
                <a:t>)</a:t>
              </a:r>
              <a:endParaRPr lang="en-US" b="1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26590" y="7187973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d)</a:t>
              </a:r>
              <a:endParaRPr lang="en-US" b="1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9780007" y="-2541980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e)</a:t>
              </a:r>
              <a:endParaRPr lang="en-US" b="1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-9957699" y="-5975300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f</a:t>
              </a:r>
              <a:r>
                <a:rPr lang="en-US" sz="2800" b="1" smtClean="0"/>
                <a:t>)</a:t>
              </a:r>
              <a:endParaRPr lang="en-US" b="1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-9344666" y="-9256001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g)</a:t>
              </a:r>
              <a:endParaRPr lang="en-US" b="1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91378" y="2309968"/>
              <a:ext cx="6685653" cy="6186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</p:txBody>
        </p:sp>
        <p:cxnSp>
          <p:nvCxnSpPr>
            <p:cNvPr id="44" name="Elbow Connector 43"/>
            <p:cNvCxnSpPr/>
            <p:nvPr/>
          </p:nvCxnSpPr>
          <p:spPr>
            <a:xfrm rot="16200000" flipH="1">
              <a:off x="3312471" y="2732862"/>
              <a:ext cx="1833938" cy="1769423"/>
            </a:xfrm>
            <a:prstGeom prst="bentConnector3">
              <a:avLst>
                <a:gd name="adj1" fmla="val 50875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14024909" y="2707348"/>
              <a:ext cx="1073776" cy="67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463004" y="2430808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Supporting steps</a:t>
              </a:r>
              <a:endParaRPr lang="en-US" sz="2800"/>
            </a:p>
          </p:txBody>
        </p:sp>
        <p:cxnSp>
          <p:nvCxnSpPr>
            <p:cNvPr id="162" name="Straight Arrow Connector 58"/>
            <p:cNvCxnSpPr/>
            <p:nvPr/>
          </p:nvCxnSpPr>
          <p:spPr>
            <a:xfrm flipV="1">
              <a:off x="14024909" y="3518053"/>
              <a:ext cx="1073776" cy="3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5463004" y="3186630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Compulsary steps</a:t>
              </a:r>
              <a:endParaRPr lang="en-US" sz="280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 flipV="1">
              <a:off x="14024909" y="4299511"/>
              <a:ext cx="1044200" cy="37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5463004" y="3882510"/>
              <a:ext cx="36004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Guidance and planning (compulsory)</a:t>
              </a:r>
              <a:endParaRPr lang="en-US" sz="2800"/>
            </a:p>
          </p:txBody>
        </p:sp>
        <p:sp>
          <p:nvSpPr>
            <p:cNvPr id="201" name="Down Arrow 200"/>
            <p:cNvSpPr/>
            <p:nvPr/>
          </p:nvSpPr>
          <p:spPr>
            <a:xfrm>
              <a:off x="-6689639" y="-9147505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own Arrow 201"/>
            <p:cNvSpPr/>
            <p:nvPr/>
          </p:nvSpPr>
          <p:spPr>
            <a:xfrm>
              <a:off x="4890699" y="-9008760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Down Arrow 202"/>
            <p:cNvSpPr/>
            <p:nvPr/>
          </p:nvSpPr>
          <p:spPr>
            <a:xfrm>
              <a:off x="-7982257" y="-9192737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Down Arrow 203"/>
            <p:cNvSpPr/>
            <p:nvPr/>
          </p:nvSpPr>
          <p:spPr>
            <a:xfrm>
              <a:off x="2944253" y="-8980509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ight Arrow 137"/>
            <p:cNvSpPr/>
            <p:nvPr/>
          </p:nvSpPr>
          <p:spPr>
            <a:xfrm>
              <a:off x="14024909" y="4997078"/>
              <a:ext cx="1109060" cy="425083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5463004" y="4920433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Landscape pressure</a:t>
              </a:r>
              <a:endParaRPr lang="en-US" sz="28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4016651" y="5697278"/>
              <a:ext cx="1073775" cy="8157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5430784" y="5547987"/>
              <a:ext cx="52960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Current system with expected window of opportunies for innovation</a:t>
              </a:r>
              <a:endParaRPr lang="en-US" sz="2800"/>
            </a:p>
          </p:txBody>
        </p:sp>
        <p:sp>
          <p:nvSpPr>
            <p:cNvPr id="228" name="12-Point Star 227"/>
            <p:cNvSpPr/>
            <p:nvPr/>
          </p:nvSpPr>
          <p:spPr>
            <a:xfrm>
              <a:off x="594780" y="-6097539"/>
              <a:ext cx="4083482" cy="1788142"/>
            </a:xfrm>
            <a:prstGeom prst="star12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New national government policies</a:t>
              </a:r>
              <a:endParaRPr lang="en-US" sz="2400"/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>
              <a:off x="14090201" y="7389063"/>
              <a:ext cx="1073776" cy="67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5430784" y="6938309"/>
              <a:ext cx="50462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Effort by small network of actors  to initially link innovations into existing sytem</a:t>
              </a:r>
            </a:p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6507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https://www.researchgate.net/publication/258211276_Tan_S_2012_Reconsidering_the_Vietnamese_development_vision_of_industrialisation_and_modernisation_by_2020/figures?lo=1</a:t>
            </a:r>
          </a:p>
        </p:txBody>
      </p:sp>
    </p:spTree>
    <p:extLst>
      <p:ext uri="{BB962C8B-B14F-4D97-AF65-F5344CB8AC3E}">
        <p14:creationId xmlns:p14="http://schemas.microsoft.com/office/powerpoint/2010/main" val="254438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512</Words>
  <Application>Microsoft Office PowerPoint</Application>
  <PresentationFormat>Widescreen</PresentationFormat>
  <Paragraphs>129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64</cp:revision>
  <dcterms:created xsi:type="dcterms:W3CDTF">2022-05-02T13:16:21Z</dcterms:created>
  <dcterms:modified xsi:type="dcterms:W3CDTF">2022-05-24T13:51:27Z</dcterms:modified>
</cp:coreProperties>
</file>