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69" autoAdjust="0"/>
  </p:normalViewPr>
  <p:slideViewPr>
    <p:cSldViewPr snapToGrid="0">
      <p:cViewPr>
        <p:scale>
          <a:sx n="24" d="100"/>
          <a:sy n="24" d="100"/>
        </p:scale>
        <p:origin x="2415" y="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B2BE9-07D9-4C64-BF2D-B7268F61A078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CF71C-2080-4954-A723-432A928F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88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https://journals.sagepub.com/doi/pdf/10.1177/1086026614535786?casa_token=_-wYo6nJmHoAAAAA:S-3q88VvboDRCBhu5LbEVbj-oi-R0xb2CsBhxA8_K7BIzVDXSIKZhb4a3OBFUPP5RppZN7Op2Mo</a:t>
            </a:r>
          </a:p>
          <a:p>
            <a:r>
              <a:rPr lang="en-US" smtClean="0"/>
              <a:t>https://logisticsmgepsupv.wordpress.com/2015/04/07/customer-decision-behaviour/</a:t>
            </a:r>
          </a:p>
          <a:p>
            <a:r>
              <a:rPr lang="en-US" smtClean="0"/>
              <a:t>https://www.sciencedirect.com/science/article/abs/pii/S0959378015300315</a:t>
            </a:r>
          </a:p>
          <a:p>
            <a:r>
              <a:rPr lang="en-US" smtClean="0"/>
              <a:t>https://www.emerald.com/insight/content/doi/10.1108/IJSHE-09-2018-0160/full/pdf?casa_token=x_bPpZ0vXdMAAAAA:2k9qR3J-_N5UInfAZvnEOLtlf2-yTo8oFRB1a2JrmRs85sg0MU5ZZhzQ7G6e7R0N9Qc0uwgnaFqVZsaQcZ7AmR6L2a6lHLU3UnSeDrgPYaeihA1mIA</a:t>
            </a:r>
          </a:p>
          <a:p>
            <a:r>
              <a:rPr lang="en-US" smtClean="0"/>
              <a:t>https://watermark.silverchair.com/daaa131.pdf?token=AQECAHi208BE49Ooan9kkhW_Ercy7Dm3ZL_9Cf3qfKAc485ysgAAAsYwggLCBgkqhkiG9w0BBwagggKzMIICrwIBADCCAqgGCSqGSIb3DQEHATAeBglghkgBZQMEAS4wEQQMAZZg3d0HyxasbN2fAgEQgIICef6ZaFi1hO46-0kBG0CXu9IiEZsXqDmGwwh82ftWZTkouGIYi4iaHUtVF6Ast0KgWypnRre_klsLodRbHcx5y10jcD8hdR2XFP2zTnZENZU7MpwtHjyiz6PEYNNjDNAy7oIEXqu060FSg289YTxr7gq7Up6XCO5cElJdxszuXomIPAjFplXzgXgmi_YvnBXOUoRamZZa4jiK-q0UqnQbzZjelbD9Y4rTg-rgJrnZc8QiSQkYvoENEf_LZrMb_2T9iObf3NAxVjDVPrpN6AbdVjC9HyVjN8FH3UQmuorNzauTB1XVOUGQ3jdIopAnqH8iMCdRZqPLp4XS4CNPB44lwDHu1LZxlRRDHtRGfdwzT6AUUP7jhVTPi5lN0RaK52F88z0SjZ4sL5mapN38NvewadUMQN_o3UO5DpnP36hvksb9Oc5RfoVEwLBTeRKFgjVfKMk6-jgbvFwC8EJGNliV6kBR6g6pLQIMJOWXYrjhm_v7j5Os9hh3_KtVJILFwSRbfNyG2h8edzb1oVYSLM26o5arrnR2AdaggdsRZ8XJsyYJGYEQSJlPjkRox_USK-r5pnmrYfeYIm9UTSprpFTYKMWx-Jy30uhTZi6bewXnFiuCQlVTJk7sEBNiLDpOJk83qJ2vNKgGY-RPVjwuR9-RDx94J0PWu2eeCUqnnRSr2zDSf1GZgw4DjA1BOFAoOMVdLQcmmjTVRfchVCnyWu2RojNhbwN3EqfzRuBmntSP5lMujo1Ma7RzGuwH1urHA0V-oaISZ1jpBtqmbwsmtQaK8HR5oC0X3WdFZ4NuOEMczdltwEjIU_Y_6OrjoHVvmyvmwsMEJgOJw9Ka4g</a:t>
            </a:r>
          </a:p>
          <a:p>
            <a:endParaRPr lang="en-US" smtClean="0"/>
          </a:p>
          <a:p>
            <a:r>
              <a:rPr lang="en-US" smtClean="0"/>
              <a:t>https://www.researchgate.net/publication/342183206_SPM9730_Sustainable_Innovation_and_Transitions_Final_report_Vertical_farming_in_Tokyo/figures?lo=1</a:t>
            </a:r>
          </a:p>
          <a:p>
            <a:endParaRPr lang="en-US" smtClean="0"/>
          </a:p>
          <a:p>
            <a:r>
              <a:rPr lang="en-US" smtClean="0"/>
              <a:t>https://www.sciencedirect.com/science/article/abs/pii/S095965261933272X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CF71C-2080-4954-A723-432A928F32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8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8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6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2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1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7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6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0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2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8CAC2-1448-450C-A172-6C2989B38AB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2404086" y="-13600518"/>
            <a:ext cx="33955381" cy="23141867"/>
            <a:chOff x="-12404086" y="-13600518"/>
            <a:chExt cx="33955381" cy="23141867"/>
          </a:xfrm>
        </p:grpSpPr>
        <p:grpSp>
          <p:nvGrpSpPr>
            <p:cNvPr id="181" name="Group 180"/>
            <p:cNvGrpSpPr/>
            <p:nvPr/>
          </p:nvGrpSpPr>
          <p:grpSpPr>
            <a:xfrm>
              <a:off x="-12404086" y="-13600518"/>
              <a:ext cx="33955381" cy="23141867"/>
              <a:chOff x="-13119703" y="-11930743"/>
              <a:chExt cx="33955381" cy="23141867"/>
            </a:xfrm>
          </p:grpSpPr>
          <p:sp>
            <p:nvSpPr>
              <p:cNvPr id="144" name="12-Point Star 143"/>
              <p:cNvSpPr/>
              <p:nvPr/>
            </p:nvSpPr>
            <p:spPr>
              <a:xfrm>
                <a:off x="6910296" y="8717903"/>
                <a:ext cx="7262904" cy="2145356"/>
              </a:xfrm>
              <a:prstGeom prst="star12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/>
                  <a:t>Competitive innovations (e.g. privertized services, new government innovations from upper </a:t>
                </a:r>
                <a:r>
                  <a:rPr lang="en-US" sz="2400" smtClean="0"/>
                  <a:t>level, etc.)</a:t>
                </a:r>
                <a:endParaRPr lang="en-US" sz="2400"/>
              </a:p>
            </p:txBody>
          </p:sp>
          <p:sp>
            <p:nvSpPr>
              <p:cNvPr id="205" name="Down Arrow 204"/>
              <p:cNvSpPr/>
              <p:nvPr/>
            </p:nvSpPr>
            <p:spPr>
              <a:xfrm>
                <a:off x="-1387727" y="-9167951"/>
                <a:ext cx="446901" cy="1146553"/>
              </a:xfrm>
              <a:prstGeom prst="down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Down Arrow 205"/>
              <p:cNvSpPr/>
              <p:nvPr/>
            </p:nvSpPr>
            <p:spPr>
              <a:xfrm>
                <a:off x="11363470" y="-9126743"/>
                <a:ext cx="446901" cy="1146553"/>
              </a:xfrm>
              <a:prstGeom prst="down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-10232397" y="-7825770"/>
                <a:ext cx="23027349" cy="36042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-10232396" y="-3213802"/>
                <a:ext cx="22992020" cy="20050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1325900" y="-670764"/>
                <a:ext cx="11433723" cy="92267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-893723" y="-655950"/>
                <a:ext cx="1941080" cy="91989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-10232397" y="-661093"/>
                <a:ext cx="9250402" cy="92041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" name="TextBox 5"/>
              <p:cNvSpPr txBox="1"/>
              <p:nvPr/>
            </p:nvSpPr>
            <p:spPr>
              <a:xfrm>
                <a:off x="-8425089" y="-2897440"/>
                <a:ext cx="4079217" cy="1384995"/>
              </a:xfrm>
              <a:prstGeom prst="rect">
                <a:avLst/>
              </a:prstGeom>
              <a:noFill/>
              <a:ln w="9528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8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PPC </a:t>
                </a:r>
                <a:r>
                  <a:rPr lang="en-US" sz="2800" b="1">
                    <a:solidFill>
                      <a:srgbClr val="000000"/>
                    </a:solidFill>
                  </a:rPr>
                  <a:t>reports and </a:t>
                </a:r>
                <a:r>
                  <a:rPr lang="en-US" sz="2800" b="1" smtClean="0">
                    <a:solidFill>
                      <a:srgbClr val="000000"/>
                    </a:solidFill>
                  </a:rPr>
                  <a:t>acknowledges needs for ACS investment</a:t>
                </a:r>
                <a:endParaRPr 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" name="TextBox 6"/>
              <p:cNvSpPr txBox="1"/>
              <p:nvPr/>
            </p:nvSpPr>
            <p:spPr>
              <a:xfrm>
                <a:off x="-863741" y="-4079833"/>
                <a:ext cx="4208469" cy="70788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40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Agenda settings</a:t>
                </a:r>
              </a:p>
            </p:txBody>
          </p:sp>
          <p:sp>
            <p:nvSpPr>
              <p:cNvPr id="7" name="TextBox 8"/>
              <p:cNvSpPr txBox="1"/>
              <p:nvPr/>
            </p:nvSpPr>
            <p:spPr>
              <a:xfrm>
                <a:off x="840238" y="-3126607"/>
                <a:ext cx="4973686" cy="1815882"/>
              </a:xfrm>
              <a:prstGeom prst="rect">
                <a:avLst/>
              </a:prstGeom>
              <a:noFill/>
              <a:ln w="9528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8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PPC </a:t>
                </a:r>
                <a:r>
                  <a:rPr lang="en-US" sz="2800" b="1" i="0" u="none" strike="noStrike" kern="1200" cap="none" spc="0" baseline="0" smtClean="0">
                    <a:solidFill>
                      <a:srgbClr val="000000"/>
                    </a:solidFill>
                    <a:uFillTx/>
                    <a:latin typeface="Calibri"/>
                  </a:rPr>
                  <a:t>has </a:t>
                </a:r>
                <a:r>
                  <a:rPr lang="en-US" sz="28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a plan for </a:t>
                </a:r>
                <a:r>
                  <a:rPr lang="en-US" sz="2800" b="1" i="0" u="none" strike="noStrike" kern="1200" cap="none" spc="0" baseline="0" smtClean="0">
                    <a:solidFill>
                      <a:srgbClr val="000000"/>
                    </a:solidFill>
                    <a:uFillTx/>
                    <a:latin typeface="Calibri"/>
                  </a:rPr>
                  <a:t>scaling investment </a:t>
                </a:r>
              </a:p>
              <a:p>
                <a:pPr lvl="0"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800" b="1" smtClean="0"/>
                  <a:t>(i.e. </a:t>
                </a:r>
                <a:r>
                  <a:rPr lang="en-US" sz="2800" b="1"/>
                  <a:t>one section </a:t>
                </a:r>
                <a:r>
                  <a:rPr lang="en-US" sz="2800" b="1" smtClean="0"/>
                  <a:t>in SEDP </a:t>
                </a:r>
                <a:r>
                  <a:rPr lang="en-US" sz="2800" b="1"/>
                  <a:t>planning guidance</a:t>
                </a:r>
                <a:r>
                  <a:rPr lang="en-US" sz="2800" b="1" i="0" u="none" strike="noStrike" kern="1200" cap="none" spc="0" baseline="0" smtClean="0">
                    <a:solidFill>
                      <a:srgbClr val="000000"/>
                    </a:solidFill>
                    <a:uFillTx/>
                    <a:latin typeface="Calibri"/>
                  </a:rPr>
                  <a:t>)</a:t>
                </a:r>
                <a:endPara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8" name="Straight Arrow Connector 10"/>
              <p:cNvCxnSpPr>
                <a:stCxn id="340" idx="3"/>
                <a:endCxn id="7" idx="1"/>
              </p:cNvCxnSpPr>
              <p:nvPr/>
            </p:nvCxnSpPr>
            <p:spPr>
              <a:xfrm flipV="1">
                <a:off x="-447507" y="-2218666"/>
                <a:ext cx="1287745" cy="3459"/>
              </a:xfrm>
              <a:prstGeom prst="straightConnector1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/>
                <a:tailEnd type="arrow"/>
              </a:ln>
            </p:spPr>
          </p:cxnSp>
          <p:sp>
            <p:nvSpPr>
              <p:cNvPr id="9" name="TextBox 20"/>
              <p:cNvSpPr txBox="1"/>
              <p:nvPr/>
            </p:nvSpPr>
            <p:spPr>
              <a:xfrm>
                <a:off x="-10043434" y="-486769"/>
                <a:ext cx="1796146" cy="2308324"/>
              </a:xfrm>
              <a:prstGeom prst="rect">
                <a:avLst/>
              </a:prstGeom>
              <a:noFill/>
              <a:ln w="9528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Provincial DARD written report includes ACS projects</a:t>
                </a:r>
              </a:p>
            </p:txBody>
          </p:sp>
          <p:cxnSp>
            <p:nvCxnSpPr>
              <p:cNvPr id="10" name="Straight Arrow Connector 22"/>
              <p:cNvCxnSpPr>
                <a:stCxn id="9" idx="0"/>
                <a:endCxn id="4" idx="2"/>
              </p:cNvCxnSpPr>
              <p:nvPr/>
            </p:nvCxnSpPr>
            <p:spPr>
              <a:xfrm flipV="1">
                <a:off x="-9145361" y="-1512445"/>
                <a:ext cx="2759881" cy="10256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29"/>
              <p:cNvCxnSpPr>
                <a:stCxn id="12" idx="0"/>
                <a:endCxn id="9" idx="2"/>
              </p:cNvCxnSpPr>
              <p:nvPr/>
            </p:nvCxnSpPr>
            <p:spPr>
              <a:xfrm flipH="1" flipV="1">
                <a:off x="-9145361" y="1821555"/>
                <a:ext cx="1793" cy="3640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33"/>
              <p:cNvSpPr txBox="1"/>
              <p:nvPr/>
            </p:nvSpPr>
            <p:spPr>
              <a:xfrm>
                <a:off x="-10041641" y="2185573"/>
                <a:ext cx="1796146" cy="2308324"/>
              </a:xfrm>
              <a:prstGeom prst="rect">
                <a:avLst/>
              </a:prstGeom>
              <a:noFill/>
              <a:ln w="9528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District DivisionARD written report includes ACS projects</a:t>
                </a:r>
              </a:p>
            </p:txBody>
          </p:sp>
          <p:sp>
            <p:nvSpPr>
              <p:cNvPr id="13" name="TextBox 36"/>
              <p:cNvSpPr txBox="1"/>
              <p:nvPr/>
            </p:nvSpPr>
            <p:spPr>
              <a:xfrm>
                <a:off x="-7604063" y="3837900"/>
                <a:ext cx="1796146" cy="1938992"/>
              </a:xfrm>
              <a:prstGeom prst="rect">
                <a:avLst/>
              </a:prstGeom>
              <a:noFill/>
              <a:ln w="9528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Commune SEDP written report includes ACS projects</a:t>
                </a:r>
              </a:p>
            </p:txBody>
          </p:sp>
          <p:sp>
            <p:nvSpPr>
              <p:cNvPr id="14" name="TextBox 43"/>
              <p:cNvSpPr txBox="1"/>
              <p:nvPr/>
            </p:nvSpPr>
            <p:spPr>
              <a:xfrm>
                <a:off x="-8146014" y="-486769"/>
                <a:ext cx="1796146" cy="1938992"/>
              </a:xfrm>
              <a:prstGeom prst="rect">
                <a:avLst/>
              </a:prstGeom>
              <a:noFill/>
              <a:ln w="9528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District </a:t>
                </a:r>
                <a:r>
                  <a:rPr lang="en-US" sz="2400" b="0" i="0" u="none" strike="noStrike" kern="1200" cap="none" spc="0" baseline="0" smtClean="0">
                    <a:solidFill>
                      <a:srgbClr val="000000"/>
                    </a:solidFill>
                    <a:uFillTx/>
                    <a:latin typeface="Calibri"/>
                  </a:rPr>
                  <a:t>PC </a:t>
                </a:r>
                <a:r>
                  <a:rPr lang="en-US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written report includes ACS projects</a:t>
                </a:r>
              </a:p>
            </p:txBody>
          </p:sp>
          <p:cxnSp>
            <p:nvCxnSpPr>
              <p:cNvPr id="15" name="Straight Arrow Connector 44"/>
              <p:cNvCxnSpPr>
                <a:stCxn id="14" idx="0"/>
                <a:endCxn id="4" idx="2"/>
              </p:cNvCxnSpPr>
              <p:nvPr/>
            </p:nvCxnSpPr>
            <p:spPr>
              <a:xfrm flipV="1">
                <a:off x="-7247941" y="-1512445"/>
                <a:ext cx="862461" cy="10256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48"/>
              <p:cNvSpPr txBox="1"/>
              <p:nvPr/>
            </p:nvSpPr>
            <p:spPr>
              <a:xfrm>
                <a:off x="-6259090" y="-491076"/>
                <a:ext cx="1796146" cy="1938992"/>
              </a:xfrm>
              <a:prstGeom prst="rect">
                <a:avLst/>
              </a:prstGeom>
              <a:noFill/>
              <a:ln w="9528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Provincial DARD monthly </a:t>
                </a: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(oral) briefings</a:t>
                </a:r>
              </a:p>
            </p:txBody>
          </p:sp>
          <p:cxnSp>
            <p:nvCxnSpPr>
              <p:cNvPr id="17" name="Straight Arrow Connector 49"/>
              <p:cNvCxnSpPr>
                <a:stCxn id="16" idx="0"/>
                <a:endCxn id="4" idx="2"/>
              </p:cNvCxnSpPr>
              <p:nvPr/>
            </p:nvCxnSpPr>
            <p:spPr>
              <a:xfrm flipH="1" flipV="1">
                <a:off x="-6385480" y="-1512445"/>
                <a:ext cx="1024463" cy="1021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50"/>
              <p:cNvCxnSpPr>
                <a:stCxn id="19" idx="0"/>
                <a:endCxn id="16" idx="2"/>
              </p:cNvCxnSpPr>
              <p:nvPr/>
            </p:nvCxnSpPr>
            <p:spPr>
              <a:xfrm flipV="1">
                <a:off x="-5361017" y="1447916"/>
                <a:ext cx="0" cy="3503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51"/>
              <p:cNvSpPr txBox="1"/>
              <p:nvPr/>
            </p:nvSpPr>
            <p:spPr>
              <a:xfrm>
                <a:off x="-6259090" y="1798279"/>
                <a:ext cx="1796146" cy="1938992"/>
              </a:xfrm>
              <a:prstGeom prst="rect">
                <a:avLst/>
              </a:prstGeom>
              <a:noFill/>
              <a:ln w="9528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District DARD monthly (oral) briefings</a:t>
                </a:r>
              </a:p>
            </p:txBody>
          </p:sp>
          <p:sp>
            <p:nvSpPr>
              <p:cNvPr id="20" name="TextBox 56"/>
              <p:cNvSpPr txBox="1"/>
              <p:nvPr/>
            </p:nvSpPr>
            <p:spPr>
              <a:xfrm>
                <a:off x="-4360284" y="-508333"/>
                <a:ext cx="1523602" cy="1938992"/>
              </a:xfrm>
              <a:prstGeom prst="rect">
                <a:avLst/>
              </a:prstGeom>
              <a:noFill/>
              <a:ln w="9528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>
                    <a:solidFill>
                      <a:srgbClr val="000000"/>
                    </a:solidFill>
                    <a:latin typeface="Calibri"/>
                  </a:rPr>
                  <a:t>District </a:t>
                </a:r>
                <a:r>
                  <a:rPr lang="en-US" sz="2400" smtClean="0">
                    <a:solidFill>
                      <a:srgbClr val="000000"/>
                    </a:solidFill>
                    <a:latin typeface="Calibri"/>
                  </a:rPr>
                  <a:t>PC </a:t>
                </a:r>
                <a:r>
                  <a:rPr lang="en-US" sz="2400">
                    <a:latin typeface="Calibri"/>
                  </a:rPr>
                  <a:t>monthly </a:t>
                </a: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>
                    <a:latin typeface="Calibri"/>
                  </a:rPr>
                  <a:t>(oral) </a:t>
                </a:r>
                <a:r>
                  <a:rPr lang="en-US" sz="2400" smtClean="0">
                    <a:solidFill>
                      <a:srgbClr val="000000"/>
                    </a:solidFill>
                    <a:latin typeface="Calibri"/>
                  </a:rPr>
                  <a:t>briefings</a:t>
                </a: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1" name="Straight Arrow Connector 57"/>
              <p:cNvCxnSpPr>
                <a:stCxn id="20" idx="0"/>
                <a:endCxn id="4" idx="2"/>
              </p:cNvCxnSpPr>
              <p:nvPr/>
            </p:nvCxnSpPr>
            <p:spPr>
              <a:xfrm flipH="1" flipV="1">
                <a:off x="-6385480" y="-1512445"/>
                <a:ext cx="2786997" cy="100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58"/>
              <p:cNvCxnSpPr>
                <a:stCxn id="23" idx="0"/>
                <a:endCxn id="20" idx="2"/>
              </p:cNvCxnSpPr>
              <p:nvPr/>
            </p:nvCxnSpPr>
            <p:spPr>
              <a:xfrm flipV="1">
                <a:off x="-3598483" y="1430659"/>
                <a:ext cx="0" cy="3554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59"/>
              <p:cNvSpPr txBox="1"/>
              <p:nvPr/>
            </p:nvSpPr>
            <p:spPr>
              <a:xfrm>
                <a:off x="-4360284" y="1786070"/>
                <a:ext cx="1523602" cy="1938992"/>
              </a:xfrm>
              <a:prstGeom prst="rect">
                <a:avLst/>
              </a:prstGeom>
              <a:noFill/>
              <a:ln w="9528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Commune </a:t>
                </a:r>
                <a:r>
                  <a:rPr lang="en-US" sz="2400" b="0" i="0" u="none" strike="noStrike" kern="1200" cap="none" spc="0" baseline="0" smtClean="0">
                    <a:solidFill>
                      <a:srgbClr val="000000"/>
                    </a:solidFill>
                    <a:uFillTx/>
                    <a:latin typeface="Calibri"/>
                  </a:rPr>
                  <a:t>PC </a:t>
                </a:r>
                <a:r>
                  <a:rPr lang="en-US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monthly (oral) briefings</a:t>
                </a:r>
              </a:p>
            </p:txBody>
          </p:sp>
          <p:sp>
            <p:nvSpPr>
              <p:cNvPr id="26" name="TextBox 110"/>
              <p:cNvSpPr txBox="1"/>
              <p:nvPr/>
            </p:nvSpPr>
            <p:spPr>
              <a:xfrm>
                <a:off x="-761391" y="-439542"/>
                <a:ext cx="1573441" cy="2677656"/>
              </a:xfrm>
              <a:prstGeom prst="rect">
                <a:avLst/>
              </a:prstGeom>
              <a:noFill/>
              <a:ln w="9528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NGO projects written reports (</a:t>
                </a:r>
                <a:r>
                  <a:rPr lang="en-US" sz="2400" b="0" i="0" u="none" strike="noStrike" kern="1200" cap="none" spc="0" baseline="0" smtClean="0">
                    <a:solidFill>
                      <a:srgbClr val="000000"/>
                    </a:solidFill>
                    <a:uFillTx/>
                    <a:latin typeface="Calibri"/>
                  </a:rPr>
                  <a:t>CARE in Vietnam, </a:t>
                </a:r>
                <a:r>
                  <a:rPr lang="en-US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CCD)</a:t>
                </a:r>
              </a:p>
            </p:txBody>
          </p:sp>
          <p:cxnSp>
            <p:nvCxnSpPr>
              <p:cNvPr id="27" name="Straight Arrow Connector 111"/>
              <p:cNvCxnSpPr>
                <a:stCxn id="26" idx="0"/>
                <a:endCxn id="4" idx="2"/>
              </p:cNvCxnSpPr>
              <p:nvPr/>
            </p:nvCxnSpPr>
            <p:spPr>
              <a:xfrm flipH="1" flipV="1">
                <a:off x="-6385480" y="-1512445"/>
                <a:ext cx="6410810" cy="107290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127"/>
              <p:cNvCxnSpPr>
                <a:stCxn id="12" idx="3"/>
              </p:cNvCxnSpPr>
              <p:nvPr/>
            </p:nvCxnSpPr>
            <p:spPr>
              <a:xfrm flipV="1">
                <a:off x="-8245495" y="1473787"/>
                <a:ext cx="649196" cy="1865948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prstDash val="sysDot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130"/>
              <p:cNvCxnSpPr>
                <a:stCxn id="13" idx="1"/>
                <a:endCxn id="12" idx="2"/>
              </p:cNvCxnSpPr>
              <p:nvPr/>
            </p:nvCxnSpPr>
            <p:spPr>
              <a:xfrm rot="10800000">
                <a:off x="-9143567" y="4493898"/>
                <a:ext cx="1539505" cy="31349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prstDash val="sysDot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135"/>
              <p:cNvSpPr txBox="1"/>
              <p:nvPr/>
            </p:nvSpPr>
            <p:spPr>
              <a:xfrm>
                <a:off x="-5559605" y="6026892"/>
                <a:ext cx="2444481" cy="1200329"/>
              </a:xfrm>
              <a:prstGeom prst="rect">
                <a:avLst/>
              </a:prstGeom>
              <a:noFill/>
              <a:ln w="9528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 smtClean="0">
                    <a:solidFill>
                      <a:srgbClr val="000000"/>
                    </a:solidFill>
                    <a:uFillTx/>
                    <a:latin typeface="Calibri"/>
                  </a:rPr>
                  <a:t>Report/Reflection </a:t>
                </a:r>
                <a:r>
                  <a:rPr lang="en-US" sz="2400" b="0" i="0" u="none" strike="noStrike" kern="1200" cap="none" spc="0" baseline="0">
                    <a:uFillTx/>
                    <a:latin typeface="Calibri"/>
                  </a:rPr>
                  <a:t>from village </a:t>
                </a:r>
                <a:r>
                  <a:rPr lang="en-US" sz="2400" b="0" i="0" u="none" strike="noStrike" kern="1200" cap="none" spc="0" baseline="0" smtClean="0">
                    <a:uFillTx/>
                    <a:latin typeface="Calibri"/>
                  </a:rPr>
                  <a:t>leaders</a:t>
                </a:r>
                <a:endParaRPr lang="en-US" sz="2400" b="0" i="0" u="none" strike="noStrike" kern="1200" cap="none" spc="0" baseline="0">
                  <a:uFillTx/>
                  <a:latin typeface="Calibri"/>
                </a:endParaRPr>
              </a:p>
            </p:txBody>
          </p:sp>
          <p:cxnSp>
            <p:nvCxnSpPr>
              <p:cNvPr id="33" name="Elbow Connector 142"/>
              <p:cNvCxnSpPr>
                <a:stCxn id="32" idx="1"/>
                <a:endCxn id="13" idx="2"/>
              </p:cNvCxnSpPr>
              <p:nvPr/>
            </p:nvCxnSpPr>
            <p:spPr>
              <a:xfrm rot="10800000">
                <a:off x="-6705989" y="5776893"/>
                <a:ext cx="1146385" cy="850165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prstDash val="sysDot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Box 110"/>
              <p:cNvSpPr txBox="1"/>
              <p:nvPr/>
            </p:nvSpPr>
            <p:spPr>
              <a:xfrm>
                <a:off x="-2697701" y="-484541"/>
                <a:ext cx="1576080" cy="1938992"/>
              </a:xfrm>
              <a:prstGeom prst="rect">
                <a:avLst/>
              </a:prstGeom>
              <a:noFill/>
              <a:ln w="9528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 smtClean="0">
                    <a:solidFill>
                      <a:srgbClr val="000000"/>
                    </a:solidFill>
                    <a:uFillTx/>
                    <a:latin typeface="Calibri"/>
                  </a:rPr>
                  <a:t>Provincial Women’s Union </a:t>
                </a:r>
                <a:r>
                  <a:rPr lang="en-US" sz="2400">
                    <a:solidFill>
                      <a:srgbClr val="000000"/>
                    </a:solidFill>
                  </a:rPr>
                  <a:t>briefings, </a:t>
                </a:r>
                <a:r>
                  <a:rPr lang="en-US" sz="2400" smtClean="0">
                    <a:solidFill>
                      <a:srgbClr val="000000"/>
                    </a:solidFill>
                  </a:rPr>
                  <a:t>reports</a:t>
                </a:r>
                <a:endPara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83" name="Straight Arrow Connector 58"/>
              <p:cNvCxnSpPr>
                <a:endCxn id="73" idx="2"/>
              </p:cNvCxnSpPr>
              <p:nvPr/>
            </p:nvCxnSpPr>
            <p:spPr>
              <a:xfrm flipV="1">
                <a:off x="-1910687" y="1454451"/>
                <a:ext cx="1026" cy="8396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TextBox 110"/>
              <p:cNvSpPr txBox="1"/>
              <p:nvPr/>
            </p:nvSpPr>
            <p:spPr>
              <a:xfrm>
                <a:off x="-2677454" y="2161494"/>
                <a:ext cx="1513178" cy="1938992"/>
              </a:xfrm>
              <a:prstGeom prst="rect">
                <a:avLst/>
              </a:prstGeom>
              <a:noFill/>
              <a:ln w="9528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 smtClean="0">
                    <a:solidFill>
                      <a:srgbClr val="000000"/>
                    </a:solidFill>
                    <a:uFillTx/>
                    <a:latin typeface="Calibri"/>
                  </a:rPr>
                  <a:t>District Women’s Union briefings, reports</a:t>
                </a:r>
                <a:endPara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85" name="TextBox 110"/>
              <p:cNvSpPr txBox="1"/>
              <p:nvPr/>
            </p:nvSpPr>
            <p:spPr>
              <a:xfrm>
                <a:off x="-2651745" y="4665201"/>
                <a:ext cx="1470844" cy="1938992"/>
              </a:xfrm>
              <a:prstGeom prst="rect">
                <a:avLst/>
              </a:prstGeom>
              <a:noFill/>
              <a:ln w="9528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 smtClean="0">
                    <a:solidFill>
                      <a:srgbClr val="000000"/>
                    </a:solidFill>
                    <a:uFillTx/>
                    <a:latin typeface="Calibri"/>
                  </a:rPr>
                  <a:t>Commune Women’s Union briefings, reports</a:t>
                </a:r>
                <a:endPara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89" name="Straight Arrow Connector 58"/>
              <p:cNvCxnSpPr>
                <a:stCxn id="85" idx="0"/>
                <a:endCxn id="84" idx="2"/>
              </p:cNvCxnSpPr>
              <p:nvPr/>
            </p:nvCxnSpPr>
            <p:spPr>
              <a:xfrm flipH="1" flipV="1">
                <a:off x="-1920865" y="4100486"/>
                <a:ext cx="4542" cy="5647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TextBox 135"/>
              <p:cNvSpPr txBox="1"/>
              <p:nvPr/>
            </p:nvSpPr>
            <p:spPr>
              <a:xfrm>
                <a:off x="-5559605" y="7602735"/>
                <a:ext cx="2444481" cy="830997"/>
              </a:xfrm>
              <a:prstGeom prst="rect">
                <a:avLst/>
              </a:prstGeom>
              <a:noFill/>
              <a:ln w="9528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 smtClean="0">
                    <a:solidFill>
                      <a:srgbClr val="000000"/>
                    </a:solidFill>
                    <a:uFillTx/>
                    <a:latin typeface="Calibri"/>
                  </a:rPr>
                  <a:t>Reflection </a:t>
                </a:r>
                <a:r>
                  <a:rPr lang="en-US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from </a:t>
                </a:r>
                <a:r>
                  <a:rPr lang="en-US" sz="2400" b="0" i="0" u="none" strike="noStrike" kern="1200" cap="none" spc="0" baseline="0" smtClean="0">
                    <a:solidFill>
                      <a:srgbClr val="000000"/>
                    </a:solidFill>
                    <a:uFillTx/>
                    <a:latin typeface="Calibri"/>
                  </a:rPr>
                  <a:t>communities</a:t>
                </a:r>
                <a:endPara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96" name="Straight Arrow Connector 58"/>
              <p:cNvCxnSpPr>
                <a:stCxn id="95" idx="0"/>
                <a:endCxn id="32" idx="2"/>
              </p:cNvCxnSpPr>
              <p:nvPr/>
            </p:nvCxnSpPr>
            <p:spPr>
              <a:xfrm flipV="1">
                <a:off x="-4337364" y="7227221"/>
                <a:ext cx="0" cy="3755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Oval 99"/>
              <p:cNvSpPr/>
              <p:nvPr/>
            </p:nvSpPr>
            <p:spPr>
              <a:xfrm>
                <a:off x="-1814831" y="9154779"/>
                <a:ext cx="6005052" cy="155709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chemeClr val="tx1"/>
                    </a:solidFill>
                  </a:rPr>
                  <a:t>ACS innovations</a:t>
                </a:r>
              </a:p>
              <a:p>
                <a:pPr algn="ctr"/>
                <a:r>
                  <a:rPr lang="en-US" sz="2400" smtClean="0">
                    <a:solidFill>
                      <a:schemeClr val="tx1"/>
                    </a:solidFill>
                  </a:rPr>
                  <a:t>(e.g. down-scaled forecasts, translate forecasts to agro-advice, delivery)</a:t>
                </a:r>
                <a:endParaRPr 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9" name="Elbow Connector 298"/>
              <p:cNvCxnSpPr>
                <a:stCxn id="100" idx="2"/>
                <a:endCxn id="146" idx="2"/>
              </p:cNvCxnSpPr>
              <p:nvPr/>
            </p:nvCxnSpPr>
            <p:spPr>
              <a:xfrm rot="10800000">
                <a:off x="-5607195" y="8543042"/>
                <a:ext cx="3792365" cy="1390285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0" name="TextBox 5"/>
              <p:cNvSpPr txBox="1"/>
              <p:nvPr/>
            </p:nvSpPr>
            <p:spPr>
              <a:xfrm>
                <a:off x="-2968092" y="-2907705"/>
                <a:ext cx="2520585" cy="1384995"/>
              </a:xfrm>
              <a:prstGeom prst="rect">
                <a:avLst/>
              </a:prstGeom>
              <a:noFill/>
              <a:ln w="9528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lvl="0"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8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PPC </a:t>
                </a:r>
                <a:r>
                  <a:rPr lang="en-US" sz="2800" b="1" i="0" u="none" strike="noStrike" kern="1200" cap="none" spc="0" baseline="0" smtClean="0">
                    <a:solidFill>
                      <a:srgbClr val="000000"/>
                    </a:solidFill>
                    <a:uFillTx/>
                    <a:latin typeface="Calibri"/>
                  </a:rPr>
                  <a:t>supports</a:t>
                </a:r>
                <a:r>
                  <a:rPr lang="en-US" sz="2800" b="1" i="0" u="none" strike="noStrike" kern="1200" cap="none" spc="0" smtClean="0">
                    <a:solidFill>
                      <a:srgbClr val="000000"/>
                    </a:solidFill>
                    <a:uFillTx/>
                    <a:latin typeface="Calibri"/>
                  </a:rPr>
                  <a:t> for scaling investment</a:t>
                </a:r>
                <a:endParaRPr lang="en-US" sz="28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42" name="Straight Arrow Connector 341"/>
              <p:cNvCxnSpPr>
                <a:stCxn id="4" idx="3"/>
                <a:endCxn id="340" idx="1"/>
              </p:cNvCxnSpPr>
              <p:nvPr/>
            </p:nvCxnSpPr>
            <p:spPr>
              <a:xfrm flipV="1">
                <a:off x="-4345872" y="-2215207"/>
                <a:ext cx="1377780" cy="102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>
                <a:stCxn id="380" idx="2"/>
                <a:endCxn id="340" idx="0"/>
              </p:cNvCxnSpPr>
              <p:nvPr/>
            </p:nvCxnSpPr>
            <p:spPr>
              <a:xfrm>
                <a:off x="-1712755" y="-4570257"/>
                <a:ext cx="4956" cy="16625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0" name="TextBox 5"/>
              <p:cNvSpPr txBox="1"/>
              <p:nvPr/>
            </p:nvSpPr>
            <p:spPr>
              <a:xfrm>
                <a:off x="-3036985" y="-6139917"/>
                <a:ext cx="2648459" cy="1569660"/>
              </a:xfrm>
              <a:prstGeom prst="rect">
                <a:avLst/>
              </a:prstGeom>
              <a:noFill/>
              <a:ln w="9528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algn="ctr"/>
                <a:r>
                  <a:rPr lang="en-US" sz="2400"/>
                  <a:t>Support from </a:t>
                </a:r>
                <a:r>
                  <a:rPr lang="en-US" sz="2400" smtClean="0"/>
                  <a:t>National Ministries (e.g. MONRE</a:t>
                </a:r>
                <a:r>
                  <a:rPr lang="en-US" sz="2400"/>
                  <a:t>, </a:t>
                </a:r>
                <a:r>
                  <a:rPr lang="en-US" sz="2400" smtClean="0"/>
                  <a:t>MARD, MPI, MOF)</a:t>
                </a:r>
                <a:endParaRPr lang="en-US" sz="2400" dirty="0"/>
              </a:p>
            </p:txBody>
          </p:sp>
          <p:sp>
            <p:nvSpPr>
              <p:cNvPr id="383" name="TextBox 5"/>
              <p:cNvSpPr txBox="1"/>
              <p:nvPr/>
            </p:nvSpPr>
            <p:spPr>
              <a:xfrm>
                <a:off x="-9348242" y="-6330882"/>
                <a:ext cx="4167994" cy="1938992"/>
              </a:xfrm>
              <a:prstGeom prst="rect">
                <a:avLst/>
              </a:prstGeom>
              <a:solidFill>
                <a:schemeClr val="bg1"/>
              </a:solidFill>
              <a:ln w="9528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algn="ctr"/>
                <a:r>
                  <a:rPr lang="en-US" sz="2400"/>
                  <a:t>National workshop co-host by MONRE/MARD and NGOs (share experiences from different provinces; </a:t>
                </a:r>
                <a:r>
                  <a:rPr lang="en-US" sz="2400" smtClean="0"/>
                  <a:t>discuss supporting policies)</a:t>
                </a:r>
                <a:endParaRPr lang="en-US" sz="2400" dirty="0"/>
              </a:p>
            </p:txBody>
          </p:sp>
          <p:cxnSp>
            <p:nvCxnSpPr>
              <p:cNvPr id="384" name="Straight Arrow Connector 383"/>
              <p:cNvCxnSpPr>
                <a:stCxn id="383" idx="3"/>
                <a:endCxn id="380" idx="1"/>
              </p:cNvCxnSpPr>
              <p:nvPr/>
            </p:nvCxnSpPr>
            <p:spPr>
              <a:xfrm>
                <a:off x="-5180248" y="-5361386"/>
                <a:ext cx="2143263" cy="62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4" name="TextBox 8"/>
              <p:cNvSpPr txBox="1"/>
              <p:nvPr/>
            </p:nvSpPr>
            <p:spPr>
              <a:xfrm>
                <a:off x="2358421" y="-366404"/>
                <a:ext cx="1957436" cy="1200329"/>
              </a:xfrm>
              <a:prstGeom prst="rect">
                <a:avLst/>
              </a:prstGeom>
              <a:noFill/>
              <a:ln w="9528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 smtClean="0">
                    <a:solidFill>
                      <a:srgbClr val="000000"/>
                    </a:solidFill>
                    <a:uFillTx/>
                    <a:latin typeface="Calibri"/>
                  </a:rPr>
                  <a:t>Provincial DARD </a:t>
                </a:r>
              </a:p>
              <a:p>
                <a:pPr lvl="0"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 smtClean="0">
                    <a:solidFill>
                      <a:srgbClr val="000000"/>
                    </a:solidFill>
                    <a:uFillTx/>
                    <a:latin typeface="Calibri"/>
                  </a:rPr>
                  <a:t>plan</a:t>
                </a:r>
                <a:endPara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95" name="TextBox 8"/>
              <p:cNvSpPr txBox="1"/>
              <p:nvPr/>
            </p:nvSpPr>
            <p:spPr>
              <a:xfrm>
                <a:off x="2340349" y="1492089"/>
                <a:ext cx="2008757" cy="1200329"/>
              </a:xfrm>
              <a:prstGeom prst="rect">
                <a:avLst/>
              </a:prstGeom>
              <a:noFill/>
              <a:ln w="9528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 smtClean="0">
                    <a:solidFill>
                      <a:srgbClr val="000000"/>
                    </a:solidFill>
                    <a:uFillTx/>
                    <a:latin typeface="Calibri"/>
                  </a:rPr>
                  <a:t>District </a:t>
                </a:r>
              </a:p>
              <a:p>
                <a:pPr lvl="0"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 smtClean="0">
                    <a:solidFill>
                      <a:srgbClr val="000000"/>
                    </a:solidFill>
                    <a:uFillTx/>
                    <a:latin typeface="Calibri"/>
                  </a:rPr>
                  <a:t>DARD </a:t>
                </a:r>
              </a:p>
              <a:p>
                <a:pPr lvl="0"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 smtClean="0">
                    <a:solidFill>
                      <a:srgbClr val="000000"/>
                    </a:solidFill>
                    <a:uFillTx/>
                    <a:latin typeface="Calibri"/>
                  </a:rPr>
                  <a:t>plan</a:t>
                </a:r>
                <a:endPara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96" name="TextBox 8"/>
              <p:cNvSpPr txBox="1"/>
              <p:nvPr/>
            </p:nvSpPr>
            <p:spPr>
              <a:xfrm>
                <a:off x="4630557" y="4534541"/>
                <a:ext cx="2743552" cy="830997"/>
              </a:xfrm>
              <a:prstGeom prst="rect">
                <a:avLst/>
              </a:prstGeom>
              <a:noFill/>
              <a:ln w="9528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 smtClean="0">
                    <a:solidFill>
                      <a:srgbClr val="000000"/>
                    </a:solidFill>
                    <a:uFillTx/>
                    <a:latin typeface="Calibri"/>
                  </a:rPr>
                  <a:t>Commune </a:t>
                </a:r>
              </a:p>
              <a:p>
                <a:pPr lvl="0"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 smtClean="0">
                    <a:solidFill>
                      <a:srgbClr val="000000"/>
                    </a:solidFill>
                    <a:uFillTx/>
                    <a:latin typeface="Calibri"/>
                  </a:rPr>
                  <a:t>SEDP</a:t>
                </a:r>
                <a:endPara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52" name="Down Arrow 51"/>
              <p:cNvSpPr/>
              <p:nvPr/>
            </p:nvSpPr>
            <p:spPr>
              <a:xfrm>
                <a:off x="1339208" y="-439543"/>
                <a:ext cx="922953" cy="8752997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/>
                  <a:t>Guidance</a:t>
                </a:r>
                <a:endParaRPr lang="en-US" sz="4000" dirty="0"/>
              </a:p>
            </p:txBody>
          </p:sp>
          <p:cxnSp>
            <p:nvCxnSpPr>
              <p:cNvPr id="46" name="Straight Arrow Connector 45"/>
              <p:cNvCxnSpPr>
                <a:stCxn id="394" idx="2"/>
                <a:endCxn id="395" idx="0"/>
              </p:cNvCxnSpPr>
              <p:nvPr/>
            </p:nvCxnSpPr>
            <p:spPr>
              <a:xfrm>
                <a:off x="3337139" y="833925"/>
                <a:ext cx="7589" cy="6581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7" idx="2"/>
                <a:endCxn id="394" idx="0"/>
              </p:cNvCxnSpPr>
              <p:nvPr/>
            </p:nvCxnSpPr>
            <p:spPr>
              <a:xfrm>
                <a:off x="3327081" y="-1310725"/>
                <a:ext cx="10058" cy="9443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135"/>
              <p:cNvSpPr txBox="1"/>
              <p:nvPr/>
            </p:nvSpPr>
            <p:spPr>
              <a:xfrm>
                <a:off x="4630121" y="5972537"/>
                <a:ext cx="2733946" cy="830997"/>
              </a:xfrm>
              <a:prstGeom prst="rect">
                <a:avLst/>
              </a:prstGeom>
              <a:noFill/>
              <a:ln w="9528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 smtClean="0">
                    <a:solidFill>
                      <a:srgbClr val="000000"/>
                    </a:solidFill>
                    <a:uFillTx/>
                    <a:latin typeface="Calibri"/>
                  </a:rPr>
                  <a:t>Report/Reflection </a:t>
                </a:r>
                <a:r>
                  <a:rPr lang="en-US" sz="2400" b="0" i="0" u="none" strike="noStrike" kern="1200" cap="none" spc="0" baseline="0">
                    <a:uFillTx/>
                    <a:latin typeface="Calibri"/>
                  </a:rPr>
                  <a:t>from village </a:t>
                </a:r>
                <a:r>
                  <a:rPr lang="en-US" sz="2400" b="0" i="0" u="none" strike="noStrike" kern="1200" cap="none" spc="0" baseline="0" smtClean="0">
                    <a:uFillTx/>
                    <a:latin typeface="Calibri"/>
                  </a:rPr>
                  <a:t>leaders</a:t>
                </a:r>
                <a:endParaRPr lang="en-US" sz="2400" b="0" i="0" u="none" strike="noStrike" kern="1200" cap="none" spc="0" baseline="0">
                  <a:uFillTx/>
                  <a:latin typeface="Calibri"/>
                </a:endParaRPr>
              </a:p>
            </p:txBody>
          </p:sp>
          <p:sp>
            <p:nvSpPr>
              <p:cNvPr id="92" name="TextBox 135"/>
              <p:cNvSpPr txBox="1"/>
              <p:nvPr/>
            </p:nvSpPr>
            <p:spPr>
              <a:xfrm>
                <a:off x="4630120" y="7364377"/>
                <a:ext cx="2733946" cy="830997"/>
              </a:xfrm>
              <a:prstGeom prst="rect">
                <a:avLst/>
              </a:prstGeom>
              <a:noFill/>
              <a:ln w="9528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 smtClean="0">
                    <a:solidFill>
                      <a:srgbClr val="000000"/>
                    </a:solidFill>
                    <a:uFillTx/>
                    <a:latin typeface="Calibri"/>
                  </a:rPr>
                  <a:t>Reflection </a:t>
                </a:r>
                <a:r>
                  <a:rPr lang="en-US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from </a:t>
                </a:r>
                <a:r>
                  <a:rPr lang="en-US" sz="2400" b="0" i="0" u="none" strike="noStrike" kern="1200" cap="none" spc="0" baseline="0" smtClean="0">
                    <a:solidFill>
                      <a:srgbClr val="000000"/>
                    </a:solidFill>
                    <a:uFillTx/>
                    <a:latin typeface="Calibri"/>
                  </a:rPr>
                  <a:t>communities</a:t>
                </a:r>
                <a:endPara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94" name="Straight Arrow Connector 93"/>
              <p:cNvCxnSpPr>
                <a:stCxn id="396" idx="2"/>
                <a:endCxn id="91" idx="0"/>
              </p:cNvCxnSpPr>
              <p:nvPr/>
            </p:nvCxnSpPr>
            <p:spPr>
              <a:xfrm flipH="1">
                <a:off x="5997094" y="5365538"/>
                <a:ext cx="5239" cy="6069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91" idx="2"/>
                <a:endCxn id="92" idx="0"/>
              </p:cNvCxnSpPr>
              <p:nvPr/>
            </p:nvCxnSpPr>
            <p:spPr>
              <a:xfrm flipH="1">
                <a:off x="5997093" y="6803534"/>
                <a:ext cx="1" cy="5608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8"/>
              <p:cNvSpPr txBox="1"/>
              <p:nvPr/>
            </p:nvSpPr>
            <p:spPr>
              <a:xfrm>
                <a:off x="5114150" y="1500274"/>
                <a:ext cx="1796146" cy="1200329"/>
              </a:xfrm>
              <a:prstGeom prst="rect">
                <a:avLst/>
              </a:prstGeom>
              <a:noFill/>
              <a:ln w="9528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 smtClean="0">
                    <a:solidFill>
                      <a:srgbClr val="000000"/>
                    </a:solidFill>
                    <a:uFillTx/>
                    <a:latin typeface="Calibri"/>
                  </a:rPr>
                  <a:t>District</a:t>
                </a:r>
              </a:p>
              <a:p>
                <a:pPr lvl="0"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 smtClean="0">
                    <a:solidFill>
                      <a:srgbClr val="000000"/>
                    </a:solidFill>
                    <a:uFillTx/>
                    <a:latin typeface="Calibri"/>
                  </a:rPr>
                  <a:t>PC</a:t>
                </a:r>
              </a:p>
              <a:p>
                <a:pPr lvl="0"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smtClean="0">
                    <a:solidFill>
                      <a:srgbClr val="000000"/>
                    </a:solidFill>
                    <a:latin typeface="Calibri"/>
                  </a:rPr>
                  <a:t>SEDP</a:t>
                </a:r>
                <a:endPara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05" name="Up Arrow 104"/>
              <p:cNvSpPr/>
              <p:nvPr/>
            </p:nvSpPr>
            <p:spPr>
              <a:xfrm>
                <a:off x="7629739" y="-506693"/>
                <a:ext cx="948688" cy="8873824"/>
              </a:xfrm>
              <a:prstGeom prst="up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/>
                  <a:t>Planning</a:t>
                </a:r>
                <a:endParaRPr lang="en-US" sz="4000" dirty="0"/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8640349" y="2343352"/>
                <a:ext cx="3819314" cy="255578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lvl="0" indent="-285750">
                  <a:buFontTx/>
                  <a:buChar char="-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>
                    <a:solidFill>
                      <a:srgbClr val="000000"/>
                    </a:solidFill>
                  </a:rPr>
                  <a:t>Request for investment</a:t>
                </a:r>
              </a:p>
              <a:p>
                <a:pPr marL="285750" lvl="0" indent="-285750">
                  <a:buFontTx/>
                  <a:buChar char="-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>
                    <a:solidFill>
                      <a:srgbClr val="000000"/>
                    </a:solidFill>
                  </a:rPr>
                  <a:t>Project report + cost-benefit analysis (support from NGOs)</a:t>
                </a:r>
              </a:p>
              <a:p>
                <a:pPr marL="285750" lvl="0" indent="-285750">
                  <a:buFontTx/>
                  <a:buChar char="-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>
                    <a:solidFill>
                      <a:srgbClr val="000000"/>
                    </a:solidFill>
                  </a:rPr>
                  <a:t>Detailed proposal for scaling (support from NGOs)</a:t>
                </a:r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8619961" y="5061086"/>
                <a:ext cx="3839701" cy="270252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lvl="0" indent="-285750">
                  <a:buFontTx/>
                  <a:buChar char="-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>
                    <a:solidFill>
                      <a:srgbClr val="000000"/>
                    </a:solidFill>
                  </a:rPr>
                  <a:t>Scaling workshop in project- communes</a:t>
                </a:r>
              </a:p>
              <a:p>
                <a:pPr marL="285750" lvl="0" indent="-285750">
                  <a:buFontTx/>
                  <a:buChar char="-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>
                    <a:solidFill>
                      <a:srgbClr val="000000"/>
                    </a:solidFill>
                  </a:rPr>
                  <a:t>Scaling workshop in non-project communes</a:t>
                </a:r>
              </a:p>
              <a:p>
                <a:pPr marL="285750" lvl="0" indent="-285750">
                  <a:buFontTx/>
                  <a:buChar char="-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>
                    <a:solidFill>
                      <a:srgbClr val="000000"/>
                    </a:solidFill>
                  </a:rPr>
                  <a:t>Needs from all communes</a:t>
                </a:r>
              </a:p>
            </p:txBody>
          </p:sp>
          <p:cxnSp>
            <p:nvCxnSpPr>
              <p:cNvPr id="194" name="Straight Arrow Connector 10"/>
              <p:cNvCxnSpPr>
                <a:stCxn id="7" idx="3"/>
                <a:endCxn id="221" idx="1"/>
              </p:cNvCxnSpPr>
              <p:nvPr/>
            </p:nvCxnSpPr>
            <p:spPr>
              <a:xfrm flipV="1">
                <a:off x="5813924" y="-2223925"/>
                <a:ext cx="835922" cy="5259"/>
              </a:xfrm>
              <a:prstGeom prst="straightConnector1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/>
                <a:tailEnd type="arrow"/>
              </a:ln>
            </p:spPr>
          </p:cxnSp>
          <p:sp>
            <p:nvSpPr>
              <p:cNvPr id="212" name="TextBox 8"/>
              <p:cNvSpPr txBox="1"/>
              <p:nvPr/>
            </p:nvSpPr>
            <p:spPr>
              <a:xfrm>
                <a:off x="10098978" y="-6084470"/>
                <a:ext cx="2515976" cy="1569660"/>
              </a:xfrm>
              <a:prstGeom prst="rect">
                <a:avLst/>
              </a:prstGeom>
              <a:noFill/>
              <a:ln w="9528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algn="ctr"/>
                <a:endParaRPr lang="en-US" sz="2400" smtClean="0"/>
              </a:p>
              <a:p>
                <a:pPr algn="ctr"/>
                <a:r>
                  <a:rPr lang="en-US" sz="2400" smtClean="0"/>
                  <a:t>National fundind (e.g. state budget)</a:t>
                </a:r>
              </a:p>
              <a:p>
                <a:pPr algn="ctr"/>
                <a:r>
                  <a:rPr lang="en-US" sz="2400" smtClean="0"/>
                  <a:t>  </a:t>
                </a:r>
                <a:endParaRPr lang="en-US" sz="2400" dirty="0"/>
              </a:p>
            </p:txBody>
          </p:sp>
          <p:cxnSp>
            <p:nvCxnSpPr>
              <p:cNvPr id="213" name="Straight Arrow Connector 58"/>
              <p:cNvCxnSpPr>
                <a:stCxn id="216" idx="0"/>
                <a:endCxn id="212" idx="2"/>
              </p:cNvCxnSpPr>
              <p:nvPr/>
            </p:nvCxnSpPr>
            <p:spPr>
              <a:xfrm flipH="1" flipV="1">
                <a:off x="11356966" y="-4514810"/>
                <a:ext cx="6505" cy="14433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>
                <a:stCxn id="215" idx="3"/>
                <a:endCxn id="212" idx="1"/>
              </p:cNvCxnSpPr>
              <p:nvPr/>
            </p:nvCxnSpPr>
            <p:spPr>
              <a:xfrm flipV="1">
                <a:off x="8448034" y="-5299640"/>
                <a:ext cx="1650944" cy="184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ounded Rectangle 214"/>
              <p:cNvSpPr/>
              <p:nvPr/>
            </p:nvSpPr>
            <p:spPr>
              <a:xfrm>
                <a:off x="5307256" y="-6175719"/>
                <a:ext cx="3140778" cy="178912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chemeClr val="tx1"/>
                    </a:solidFill>
                  </a:rPr>
                  <a:t>Propose </a:t>
                </a:r>
                <a:r>
                  <a:rPr lang="en-US" sz="2400">
                    <a:solidFill>
                      <a:schemeClr val="tx1"/>
                    </a:solidFill>
                  </a:rPr>
                  <a:t>(support from NGOs to develop detailed proposal)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TextBox 8"/>
              <p:cNvSpPr txBox="1"/>
              <p:nvPr/>
            </p:nvSpPr>
            <p:spPr>
              <a:xfrm>
                <a:off x="10118028" y="-3071428"/>
                <a:ext cx="2490885" cy="1692771"/>
              </a:xfrm>
              <a:prstGeom prst="rect">
                <a:avLst/>
              </a:prstGeom>
              <a:noFill/>
              <a:ln w="9528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algn="ctr"/>
                <a:r>
                  <a:rPr lang="en-US" sz="2600" b="1"/>
                  <a:t>Dien Bien </a:t>
                </a:r>
                <a:r>
                  <a:rPr lang="en-US" sz="2600" b="1" smtClean="0"/>
                  <a:t>PPC applies </a:t>
                </a:r>
                <a:r>
                  <a:rPr lang="en-US" sz="2600" b="1"/>
                  <a:t>for </a:t>
                </a:r>
              </a:p>
              <a:p>
                <a:pPr algn="ctr"/>
                <a:r>
                  <a:rPr lang="en-US" sz="2600" b="1"/>
                  <a:t>funding  for the investment  </a:t>
                </a:r>
                <a:endParaRPr lang="en-US" sz="2600" b="1" dirty="0"/>
              </a:p>
            </p:txBody>
          </p:sp>
          <p:sp>
            <p:nvSpPr>
              <p:cNvPr id="221" name="TextBox 8"/>
              <p:cNvSpPr txBox="1"/>
              <p:nvPr/>
            </p:nvSpPr>
            <p:spPr>
              <a:xfrm>
                <a:off x="6649846" y="-3070311"/>
                <a:ext cx="2856544" cy="1692771"/>
              </a:xfrm>
              <a:prstGeom prst="rect">
                <a:avLst/>
              </a:prstGeom>
              <a:noFill/>
              <a:ln w="9528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600" b="1" i="0" u="none" strike="noStrike" kern="1200" cap="none" spc="0" baseline="0" smtClean="0">
                    <a:solidFill>
                      <a:srgbClr val="000000"/>
                    </a:solidFill>
                    <a:uFillTx/>
                    <a:latin typeface="Calibri"/>
                  </a:rPr>
                  <a:t>Defending</a:t>
                </a:r>
                <a:r>
                  <a:rPr lang="en-US" sz="2600" b="1" i="0" u="none" strike="noStrike" kern="1200" cap="none" spc="0" smtClean="0">
                    <a:solidFill>
                      <a:srgbClr val="000000"/>
                    </a:solidFill>
                    <a:uFillTx/>
                    <a:latin typeface="Calibri"/>
                  </a:rPr>
                  <a:t> SEDP plan in </a:t>
                </a:r>
              </a:p>
              <a:p>
                <a:pPr lvl="0"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600" b="1" i="0" u="none" strike="noStrike" kern="1200" cap="none" spc="0" smtClean="0">
                    <a:solidFill>
                      <a:srgbClr val="000000"/>
                    </a:solidFill>
                    <a:uFillTx/>
                    <a:latin typeface="Calibri"/>
                  </a:rPr>
                  <a:t>Provincial People’s Council meeting</a:t>
                </a:r>
                <a:endParaRPr lang="en-US" sz="26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222" name="Straight Arrow Connector 10"/>
              <p:cNvCxnSpPr>
                <a:stCxn id="221" idx="3"/>
                <a:endCxn id="216" idx="1"/>
              </p:cNvCxnSpPr>
              <p:nvPr/>
            </p:nvCxnSpPr>
            <p:spPr>
              <a:xfrm flipV="1">
                <a:off x="9506390" y="-2225042"/>
                <a:ext cx="611638" cy="1117"/>
              </a:xfrm>
              <a:prstGeom prst="straightConnector1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/>
                <a:tailEnd type="arrow"/>
              </a:ln>
            </p:spPr>
          </p:cxnSp>
          <p:sp>
            <p:nvSpPr>
              <p:cNvPr id="278" name="Rounded Rectangle 277"/>
              <p:cNvSpPr/>
              <p:nvPr/>
            </p:nvSpPr>
            <p:spPr>
              <a:xfrm>
                <a:off x="8636268" y="-334185"/>
                <a:ext cx="3595602" cy="87471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800">
                    <a:solidFill>
                      <a:srgbClr val="000000"/>
                    </a:solidFill>
                  </a:rPr>
                  <a:t>Plan </a:t>
                </a:r>
                <a:r>
                  <a:rPr lang="en-US" sz="2800" smtClean="0">
                    <a:solidFill>
                      <a:srgbClr val="000000"/>
                    </a:solidFill>
                  </a:rPr>
                  <a:t>drafted by </a:t>
                </a:r>
                <a:r>
                  <a:rPr lang="en-US" sz="2800">
                    <a:solidFill>
                      <a:srgbClr val="000000"/>
                    </a:solidFill>
                  </a:rPr>
                  <a:t>DPI </a:t>
                </a:r>
                <a:r>
                  <a:rPr lang="en-US" sz="2800" smtClean="0">
                    <a:solidFill>
                      <a:srgbClr val="000000"/>
                    </a:solidFill>
                  </a:rPr>
                  <a:t>and checked by </a:t>
                </a:r>
                <a:r>
                  <a:rPr lang="en-US" sz="2800">
                    <a:solidFill>
                      <a:srgbClr val="000000"/>
                    </a:solidFill>
                  </a:rPr>
                  <a:t>DoF</a:t>
                </a:r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18557991" y="10261747"/>
                <a:ext cx="227768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smtClean="0"/>
                  <a:t>Time</a:t>
                </a:r>
                <a:endParaRPr lang="en-US" sz="4400" b="1"/>
              </a:p>
            </p:txBody>
          </p:sp>
          <p:cxnSp>
            <p:nvCxnSpPr>
              <p:cNvPr id="328" name="Elbow Connector 327"/>
              <p:cNvCxnSpPr>
                <a:stCxn id="100" idx="6"/>
                <a:endCxn id="234" idx="2"/>
              </p:cNvCxnSpPr>
              <p:nvPr/>
            </p:nvCxnSpPr>
            <p:spPr>
              <a:xfrm flipV="1">
                <a:off x="4190221" y="8555952"/>
                <a:ext cx="2852541" cy="137737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5" name="TextBox 6"/>
              <p:cNvSpPr txBox="1"/>
              <p:nvPr/>
            </p:nvSpPr>
            <p:spPr>
              <a:xfrm>
                <a:off x="-8690889" y="-4004042"/>
                <a:ext cx="5480538" cy="729251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4000" b="1">
                    <a:solidFill>
                      <a:srgbClr val="000000"/>
                    </a:solidFill>
                  </a:rPr>
                  <a:t>Problem Recoginition</a:t>
                </a:r>
              </a:p>
            </p:txBody>
          </p:sp>
          <p:cxnSp>
            <p:nvCxnSpPr>
              <p:cNvPr id="174" name="Elbow Connector 127"/>
              <p:cNvCxnSpPr/>
              <p:nvPr/>
            </p:nvCxnSpPr>
            <p:spPr>
              <a:xfrm rot="16200000" flipV="1">
                <a:off x="-8169807" y="2374090"/>
                <a:ext cx="2385679" cy="541950"/>
              </a:xfrm>
              <a:prstGeom prst="bentConnector3">
                <a:avLst>
                  <a:gd name="adj1" fmla="val 25412"/>
                </a:avLst>
              </a:prstGeom>
              <a:ln w="38100">
                <a:solidFill>
                  <a:schemeClr val="tx1"/>
                </a:solidFill>
                <a:prstDash val="sysDot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Elbow Connector 260"/>
              <p:cNvCxnSpPr>
                <a:stCxn id="100" idx="0"/>
                <a:endCxn id="318" idx="2"/>
              </p:cNvCxnSpPr>
              <p:nvPr/>
            </p:nvCxnSpPr>
            <p:spPr>
              <a:xfrm rot="16200000" flipV="1">
                <a:off x="326387" y="8293471"/>
                <a:ext cx="611738" cy="1110878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/>
              <p:cNvCxnSpPr>
                <a:stCxn id="101" idx="2"/>
                <a:endCxn id="396" idx="0"/>
              </p:cNvCxnSpPr>
              <p:nvPr/>
            </p:nvCxnSpPr>
            <p:spPr>
              <a:xfrm flipH="1">
                <a:off x="6002333" y="2700603"/>
                <a:ext cx="9890" cy="18339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Elbow Connector 304"/>
              <p:cNvCxnSpPr>
                <a:endCxn id="396" idx="3"/>
              </p:cNvCxnSpPr>
              <p:nvPr/>
            </p:nvCxnSpPr>
            <p:spPr>
              <a:xfrm rot="10800000">
                <a:off x="7374110" y="4950041"/>
                <a:ext cx="1262161" cy="1251937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/>
              <p:nvPr/>
            </p:nvCxnSpPr>
            <p:spPr>
              <a:xfrm rot="16200000" flipV="1">
                <a:off x="8608695" y="402038"/>
                <a:ext cx="242913" cy="363971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Elbow Connector 344"/>
              <p:cNvCxnSpPr>
                <a:stCxn id="278" idx="1"/>
              </p:cNvCxnSpPr>
              <p:nvPr/>
            </p:nvCxnSpPr>
            <p:spPr>
              <a:xfrm rot="10800000">
                <a:off x="5813924" y="-1522710"/>
                <a:ext cx="2822344" cy="1625882"/>
              </a:xfrm>
              <a:prstGeom prst="bentConnector3">
                <a:avLst>
                  <a:gd name="adj1" fmla="val 80856"/>
                </a:avLst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Elbow Connector 388"/>
              <p:cNvCxnSpPr>
                <a:stCxn id="101" idx="0"/>
              </p:cNvCxnSpPr>
              <p:nvPr/>
            </p:nvCxnSpPr>
            <p:spPr>
              <a:xfrm rot="16200000" flipV="1">
                <a:off x="4046904" y="-465046"/>
                <a:ext cx="2761215" cy="1169425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Group 113"/>
              <p:cNvGrpSpPr/>
              <p:nvPr/>
            </p:nvGrpSpPr>
            <p:grpSpPr>
              <a:xfrm>
                <a:off x="-10241280" y="-10037643"/>
                <a:ext cx="23263608" cy="1260691"/>
                <a:chOff x="-10241280" y="-10037643"/>
                <a:chExt cx="23263608" cy="1260691"/>
              </a:xfrm>
            </p:grpSpPr>
            <p:sp>
              <p:nvSpPr>
                <p:cNvPr id="61" name="Freeform 60"/>
                <p:cNvSpPr/>
                <p:nvPr/>
              </p:nvSpPr>
              <p:spPr>
                <a:xfrm>
                  <a:off x="-10241280" y="-10037643"/>
                  <a:ext cx="23088600" cy="1260691"/>
                </a:xfrm>
                <a:custGeom>
                  <a:avLst/>
                  <a:gdLst>
                    <a:gd name="connsiteX0" fmla="*/ 0 w 23088600"/>
                    <a:gd name="connsiteY0" fmla="*/ 550743 h 1260691"/>
                    <a:gd name="connsiteX1" fmla="*/ 2354580 w 23088600"/>
                    <a:gd name="connsiteY1" fmla="*/ 24963 h 1260691"/>
                    <a:gd name="connsiteX2" fmla="*/ 8618220 w 23088600"/>
                    <a:gd name="connsiteY2" fmla="*/ 1259403 h 1260691"/>
                    <a:gd name="connsiteX3" fmla="*/ 14127480 w 23088600"/>
                    <a:gd name="connsiteY3" fmla="*/ 276423 h 1260691"/>
                    <a:gd name="connsiteX4" fmla="*/ 18699480 w 23088600"/>
                    <a:gd name="connsiteY4" fmla="*/ 1076523 h 1260691"/>
                    <a:gd name="connsiteX5" fmla="*/ 23088600 w 23088600"/>
                    <a:gd name="connsiteY5" fmla="*/ 162123 h 126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088600" h="1260691">
                      <a:moveTo>
                        <a:pt x="0" y="550743"/>
                      </a:moveTo>
                      <a:cubicBezTo>
                        <a:pt x="459105" y="228798"/>
                        <a:pt x="918210" y="-93147"/>
                        <a:pt x="2354580" y="24963"/>
                      </a:cubicBezTo>
                      <a:cubicBezTo>
                        <a:pt x="3790950" y="143073"/>
                        <a:pt x="6656070" y="1217493"/>
                        <a:pt x="8618220" y="1259403"/>
                      </a:cubicBezTo>
                      <a:cubicBezTo>
                        <a:pt x="10580370" y="1301313"/>
                        <a:pt x="12447270" y="306903"/>
                        <a:pt x="14127480" y="276423"/>
                      </a:cubicBezTo>
                      <a:cubicBezTo>
                        <a:pt x="15807690" y="245943"/>
                        <a:pt x="17205960" y="1095573"/>
                        <a:pt x="18699480" y="1076523"/>
                      </a:cubicBezTo>
                      <a:cubicBezTo>
                        <a:pt x="20193000" y="1057473"/>
                        <a:pt x="21640800" y="609798"/>
                        <a:pt x="23088600" y="16212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Arrow Connector 64"/>
                <p:cNvCxnSpPr/>
                <p:nvPr/>
              </p:nvCxnSpPr>
              <p:spPr>
                <a:xfrm flipV="1">
                  <a:off x="12917658" y="-9947181"/>
                  <a:ext cx="104670" cy="47708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Freeform 122"/>
              <p:cNvSpPr/>
              <p:nvPr/>
            </p:nvSpPr>
            <p:spPr>
              <a:xfrm>
                <a:off x="-10196168" y="-9499660"/>
                <a:ext cx="23088600" cy="1260691"/>
              </a:xfrm>
              <a:custGeom>
                <a:avLst/>
                <a:gdLst>
                  <a:gd name="connsiteX0" fmla="*/ 0 w 23088600"/>
                  <a:gd name="connsiteY0" fmla="*/ 550743 h 1260691"/>
                  <a:gd name="connsiteX1" fmla="*/ 2354580 w 23088600"/>
                  <a:gd name="connsiteY1" fmla="*/ 24963 h 1260691"/>
                  <a:gd name="connsiteX2" fmla="*/ 8618220 w 23088600"/>
                  <a:gd name="connsiteY2" fmla="*/ 1259403 h 1260691"/>
                  <a:gd name="connsiteX3" fmla="*/ 14127480 w 23088600"/>
                  <a:gd name="connsiteY3" fmla="*/ 276423 h 1260691"/>
                  <a:gd name="connsiteX4" fmla="*/ 18699480 w 23088600"/>
                  <a:gd name="connsiteY4" fmla="*/ 1076523 h 1260691"/>
                  <a:gd name="connsiteX5" fmla="*/ 23088600 w 23088600"/>
                  <a:gd name="connsiteY5" fmla="*/ 162123 h 126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88600" h="1260691">
                    <a:moveTo>
                      <a:pt x="0" y="550743"/>
                    </a:moveTo>
                    <a:cubicBezTo>
                      <a:pt x="459105" y="228798"/>
                      <a:pt x="918210" y="-93147"/>
                      <a:pt x="2354580" y="24963"/>
                    </a:cubicBezTo>
                    <a:cubicBezTo>
                      <a:pt x="3790950" y="143073"/>
                      <a:pt x="6656070" y="1217493"/>
                      <a:pt x="8618220" y="1259403"/>
                    </a:cubicBezTo>
                    <a:cubicBezTo>
                      <a:pt x="10580370" y="1301313"/>
                      <a:pt x="12447270" y="306903"/>
                      <a:pt x="14127480" y="276423"/>
                    </a:cubicBezTo>
                    <a:cubicBezTo>
                      <a:pt x="15807690" y="245943"/>
                      <a:pt x="17205960" y="1095573"/>
                      <a:pt x="18699480" y="1076523"/>
                    </a:cubicBezTo>
                    <a:cubicBezTo>
                      <a:pt x="20193000" y="1057473"/>
                      <a:pt x="21640800" y="609798"/>
                      <a:pt x="23088600" y="162123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Arrow Connector 123"/>
              <p:cNvCxnSpPr/>
              <p:nvPr/>
            </p:nvCxnSpPr>
            <p:spPr>
              <a:xfrm flipV="1">
                <a:off x="12974493" y="-9433230"/>
                <a:ext cx="104670" cy="4770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5277857" y="-8530061"/>
                <a:ext cx="98208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smtClean="0"/>
                  <a:t>Global framework for climate services</a:t>
                </a:r>
                <a:endParaRPr lang="en-US" sz="3200" i="1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-9938475" y="-7471645"/>
                <a:ext cx="66427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smtClean="0"/>
                  <a:t>Nationally Determined Contributions</a:t>
                </a:r>
                <a:endParaRPr lang="en-US" sz="3200" i="1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-6118202" y="-8500862"/>
                <a:ext cx="42075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smtClean="0"/>
                  <a:t>The Paris Agreement</a:t>
                </a:r>
                <a:endParaRPr lang="en-US" sz="3200" i="1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-1548422" y="-7500332"/>
                <a:ext cx="49395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smtClean="0"/>
                  <a:t>National Adaptation Plan</a:t>
                </a:r>
                <a:endParaRPr lang="en-US" sz="3200" i="1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114149" y="-7078334"/>
                <a:ext cx="96954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smtClean="0"/>
                  <a:t>National framework for climate services</a:t>
                </a:r>
                <a:endParaRPr lang="en-US" sz="3200" i="1"/>
              </a:p>
            </p:txBody>
          </p:sp>
          <p:cxnSp>
            <p:nvCxnSpPr>
              <p:cNvPr id="307" name="Straight Arrow Connector 306"/>
              <p:cNvCxnSpPr/>
              <p:nvPr/>
            </p:nvCxnSpPr>
            <p:spPr>
              <a:xfrm flipV="1">
                <a:off x="-11686562" y="10997270"/>
                <a:ext cx="31977533" cy="156704"/>
              </a:xfrm>
              <a:prstGeom prst="straightConnector1">
                <a:avLst/>
              </a:prstGeom>
              <a:ln w="1016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4" name="Straight Arrow Connector 323"/>
              <p:cNvCxnSpPr/>
              <p:nvPr/>
            </p:nvCxnSpPr>
            <p:spPr>
              <a:xfrm flipV="1">
                <a:off x="-11678086" y="-11930743"/>
                <a:ext cx="72015" cy="23141867"/>
              </a:xfrm>
              <a:prstGeom prst="straightConnector1">
                <a:avLst/>
              </a:prstGeom>
              <a:ln w="1016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" name="TextBox 6"/>
              <p:cNvSpPr txBox="1"/>
              <p:nvPr/>
            </p:nvSpPr>
            <p:spPr>
              <a:xfrm>
                <a:off x="6325038" y="-4143418"/>
                <a:ext cx="4208469" cy="70788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4000" b="1" i="0" u="none" strike="noStrike" kern="1200" cap="none" spc="0" baseline="0" smtClean="0">
                    <a:solidFill>
                      <a:srgbClr val="000000"/>
                    </a:solidFill>
                    <a:uFillTx/>
                    <a:latin typeface="Calibri"/>
                  </a:rPr>
                  <a:t>Decision-making</a:t>
                </a:r>
                <a:endParaRPr lang="en-US" sz="40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-10564609" y="-10712376"/>
                <a:ext cx="86437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smtClean="0"/>
                  <a:t>Climate change, risks of natural disasters</a:t>
                </a:r>
                <a:endParaRPr lang="en-US" sz="3200" i="1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1012553" y="-10791467"/>
                <a:ext cx="32215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smtClean="0"/>
                  <a:t>Urbanization</a:t>
                </a:r>
                <a:endParaRPr lang="en-US" sz="3200" i="1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5432009" y="-10184462"/>
                <a:ext cx="32215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smtClean="0"/>
                  <a:t>Digitalization</a:t>
                </a:r>
                <a:endParaRPr lang="en-US" sz="3200" i="1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-3656982" y="-9969597"/>
                <a:ext cx="466953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smtClean="0"/>
                  <a:t>Environmental problems</a:t>
                </a:r>
                <a:endParaRPr lang="en-US" sz="3200" i="1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9121844" y="-10706943"/>
                <a:ext cx="466953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smtClean="0"/>
                  <a:t>Economic growth</a:t>
                </a:r>
                <a:endParaRPr lang="en-US" sz="3200" i="1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 rot="16200000">
                <a:off x="-12905095" y="8679859"/>
                <a:ext cx="34650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smtClean="0"/>
                  <a:t>Niche-innovations</a:t>
                </a:r>
                <a:endParaRPr lang="en-US" sz="3200" b="1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 rot="16200000">
                <a:off x="-13779702" y="-2370095"/>
                <a:ext cx="4874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smtClean="0"/>
                  <a:t>Socio-technical regime</a:t>
                </a:r>
                <a:endParaRPr lang="en-US" sz="3200" b="1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 rot="16200000">
                <a:off x="-13431887" y="-9631840"/>
                <a:ext cx="487420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smtClean="0"/>
                  <a:t>Socio-technilca landscapte</a:t>
                </a:r>
              </a:p>
              <a:p>
                <a:pPr algn="ctr"/>
                <a:r>
                  <a:rPr lang="en-US" sz="3200" b="1" smtClean="0"/>
                  <a:t>(exogenous context)</a:t>
                </a:r>
                <a:endParaRPr lang="en-US" sz="3200" b="1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 rot="16200000">
                <a:off x="-19441743" y="-2875308"/>
                <a:ext cx="1341352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smtClean="0"/>
                  <a:t>Increasing structuration of activities in local practices</a:t>
                </a:r>
                <a:endParaRPr lang="en-US" sz="4400" b="1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3791379" y="-7782742"/>
                <a:ext cx="6710171" cy="97872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2800" smtClean="0"/>
                  <a:t>MONRE: Miniistry of Natural Resources and Environement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800" smtClean="0"/>
                  <a:t>MARD: Ministry of Agriculture and Rural Development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800" smtClean="0"/>
                  <a:t>NGO: Non-government Organization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800" smtClean="0"/>
                  <a:t>MPI: Ministry of Planning and Investment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800" smtClean="0"/>
                  <a:t>MOF: Minitry of Finance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800" smtClean="0"/>
                  <a:t>DPI</a:t>
                </a:r>
                <a:r>
                  <a:rPr lang="en-US" sz="2800"/>
                  <a:t>: </a:t>
                </a:r>
                <a:r>
                  <a:rPr lang="en-US" sz="2800" smtClean="0"/>
                  <a:t> Department of </a:t>
                </a:r>
                <a:r>
                  <a:rPr lang="en-US" sz="2800"/>
                  <a:t>Planning and Investment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800" smtClean="0"/>
                  <a:t>DOF</a:t>
                </a:r>
                <a:r>
                  <a:rPr lang="en-US" sz="2800"/>
                  <a:t>: </a:t>
                </a:r>
                <a:r>
                  <a:rPr lang="en-US" sz="2800" smtClean="0"/>
                  <a:t>Department </a:t>
                </a:r>
                <a:r>
                  <a:rPr lang="en-US" sz="2800"/>
                  <a:t>of Finance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800" smtClean="0"/>
                  <a:t>PPC: Provincial People’s Committee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800" smtClean="0"/>
                  <a:t>ACS: Agro-Climate Services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800" smtClean="0"/>
                  <a:t>SEDP: Socio-Economic Development Plan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800" smtClean="0"/>
                  <a:t>PC: People’s Committee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800" smtClean="0"/>
                  <a:t>ARD: Agriculture and Rural Development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800" smtClean="0"/>
                  <a:t>CCD: The Centre of Community Development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800" smtClean="0"/>
                  <a:t>CARE: </a:t>
                </a:r>
                <a:r>
                  <a:rPr lang="en-US" sz="2800"/>
                  <a:t>Cooperative for Assistance and Relief </a:t>
                </a:r>
                <a:r>
                  <a:rPr lang="en-US" sz="2800" smtClean="0"/>
                  <a:t>Everywhere</a:t>
                </a:r>
                <a:endParaRPr lang="en-US" sz="2400"/>
              </a:p>
            </p:txBody>
          </p:sp>
          <p:sp>
            <p:nvSpPr>
              <p:cNvPr id="217" name="TextBox 8"/>
              <p:cNvSpPr txBox="1"/>
              <p:nvPr/>
            </p:nvSpPr>
            <p:spPr>
              <a:xfrm>
                <a:off x="2112121" y="4351609"/>
                <a:ext cx="1682447" cy="1200329"/>
              </a:xfrm>
              <a:prstGeom prst="rect">
                <a:avLst/>
              </a:prstGeom>
              <a:noFill/>
              <a:ln w="9528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 smtClean="0">
                    <a:solidFill>
                      <a:srgbClr val="000000"/>
                    </a:solidFill>
                    <a:uFillTx/>
                    <a:latin typeface="Calibri"/>
                  </a:rPr>
                  <a:t>Commune </a:t>
                </a:r>
              </a:p>
              <a:p>
                <a:pPr lvl="0"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smtClean="0">
                    <a:solidFill>
                      <a:srgbClr val="000000"/>
                    </a:solidFill>
                    <a:latin typeface="Calibri"/>
                  </a:rPr>
                  <a:t>People’s Council</a:t>
                </a:r>
                <a:endPara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167" name="Straight Arrow Connector 166"/>
              <p:cNvCxnSpPr>
                <a:stCxn id="217" idx="3"/>
                <a:endCxn id="396" idx="1"/>
              </p:cNvCxnSpPr>
              <p:nvPr/>
            </p:nvCxnSpPr>
            <p:spPr>
              <a:xfrm flipV="1">
                <a:off x="3794568" y="4950040"/>
                <a:ext cx="835989" cy="17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TextBox 8"/>
              <p:cNvSpPr txBox="1"/>
              <p:nvPr/>
            </p:nvSpPr>
            <p:spPr>
              <a:xfrm>
                <a:off x="8655415" y="747781"/>
                <a:ext cx="3804247" cy="830997"/>
              </a:xfrm>
              <a:prstGeom prst="rect">
                <a:avLst/>
              </a:prstGeom>
              <a:noFill/>
              <a:ln w="9528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 smtClean="0">
                    <a:solidFill>
                      <a:srgbClr val="000000"/>
                    </a:solidFill>
                    <a:uFillTx/>
                    <a:latin typeface="Calibri"/>
                  </a:rPr>
                  <a:t>District </a:t>
                </a:r>
              </a:p>
              <a:p>
                <a:pPr lvl="0"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smtClean="0">
                    <a:solidFill>
                      <a:srgbClr val="000000"/>
                    </a:solidFill>
                    <a:latin typeface="Calibri"/>
                  </a:rPr>
                  <a:t>People’s Council</a:t>
                </a:r>
                <a:endPara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186" name="Elbow Connector 185"/>
              <p:cNvCxnSpPr/>
              <p:nvPr/>
            </p:nvCxnSpPr>
            <p:spPr>
              <a:xfrm rot="10800000" flipV="1">
                <a:off x="6910296" y="1018628"/>
                <a:ext cx="1725974" cy="834752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TextBox 191"/>
              <p:cNvSpPr txBox="1"/>
              <p:nvPr/>
            </p:nvSpPr>
            <p:spPr>
              <a:xfrm>
                <a:off x="3764050" y="5230450"/>
                <a:ext cx="17146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smtClean="0"/>
                  <a:t>Approve</a:t>
                </a:r>
                <a:endParaRPr lang="en-US" sz="2400"/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6936686" y="1167875"/>
                <a:ext cx="17146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smtClean="0"/>
                  <a:t>Approve</a:t>
                </a:r>
                <a:endParaRPr lang="en-US" sz="24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-1465943" y="9608457"/>
                <a:ext cx="704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smtClean="0"/>
                  <a:t>a)</a:t>
                </a:r>
                <a:endParaRPr lang="en-US" b="1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-9563949" y="7209296"/>
                <a:ext cx="704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smtClean="0"/>
                  <a:t>b)</a:t>
                </a:r>
                <a:endParaRPr lang="en-US" b="1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-801812" y="7209296"/>
                <a:ext cx="704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/>
                  <a:t>c</a:t>
                </a:r>
                <a:r>
                  <a:rPr lang="en-US" sz="2800" b="1" smtClean="0"/>
                  <a:t>)</a:t>
                </a:r>
                <a:endParaRPr lang="en-US" b="1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026590" y="7187973"/>
                <a:ext cx="704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smtClean="0"/>
                  <a:t>d)</a:t>
                </a:r>
                <a:endParaRPr lang="en-US" b="1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-9780007" y="-2541980"/>
                <a:ext cx="704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smtClean="0"/>
                  <a:t>e)</a:t>
                </a:r>
                <a:endParaRPr lang="en-US" b="1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-9957699" y="-5975300"/>
                <a:ext cx="704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/>
                  <a:t>f</a:t>
                </a:r>
                <a:r>
                  <a:rPr lang="en-US" sz="2800" b="1" smtClean="0"/>
                  <a:t>)</a:t>
                </a:r>
                <a:endParaRPr lang="en-US" b="1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-9344666" y="-9256001"/>
                <a:ext cx="704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smtClean="0"/>
                  <a:t>g)</a:t>
                </a:r>
                <a:endParaRPr lang="en-US" b="1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3791378" y="2309968"/>
                <a:ext cx="6685653" cy="61863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sz="2400" smtClean="0"/>
              </a:p>
              <a:p>
                <a:pPr>
                  <a:lnSpc>
                    <a:spcPct val="150000"/>
                  </a:lnSpc>
                </a:pPr>
                <a:endParaRPr lang="en-US" sz="2400"/>
              </a:p>
              <a:p>
                <a:pPr>
                  <a:lnSpc>
                    <a:spcPct val="150000"/>
                  </a:lnSpc>
                </a:pPr>
                <a:endParaRPr lang="en-US" sz="2400" smtClean="0"/>
              </a:p>
              <a:p>
                <a:pPr>
                  <a:lnSpc>
                    <a:spcPct val="150000"/>
                  </a:lnSpc>
                </a:pPr>
                <a:endParaRPr lang="en-US" sz="2400"/>
              </a:p>
              <a:p>
                <a:pPr>
                  <a:lnSpc>
                    <a:spcPct val="150000"/>
                  </a:lnSpc>
                </a:pPr>
                <a:endParaRPr lang="en-US" sz="2400" smtClean="0"/>
              </a:p>
              <a:p>
                <a:pPr>
                  <a:lnSpc>
                    <a:spcPct val="150000"/>
                  </a:lnSpc>
                </a:pPr>
                <a:endParaRPr lang="en-US" sz="2400"/>
              </a:p>
              <a:p>
                <a:pPr>
                  <a:lnSpc>
                    <a:spcPct val="150000"/>
                  </a:lnSpc>
                </a:pPr>
                <a:endParaRPr lang="en-US" sz="2400" smtClean="0"/>
              </a:p>
              <a:p>
                <a:pPr>
                  <a:lnSpc>
                    <a:spcPct val="150000"/>
                  </a:lnSpc>
                </a:pPr>
                <a:endParaRPr lang="en-US" sz="2400"/>
              </a:p>
              <a:p>
                <a:pPr>
                  <a:lnSpc>
                    <a:spcPct val="150000"/>
                  </a:lnSpc>
                </a:pPr>
                <a:endParaRPr lang="en-US" sz="2400" smtClean="0"/>
              </a:p>
              <a:p>
                <a:pPr>
                  <a:lnSpc>
                    <a:spcPct val="150000"/>
                  </a:lnSpc>
                </a:pPr>
                <a:endParaRPr lang="en-US" sz="2400"/>
              </a:p>
              <a:p>
                <a:pPr>
                  <a:lnSpc>
                    <a:spcPct val="150000"/>
                  </a:lnSpc>
                </a:pPr>
                <a:endParaRPr lang="en-US" sz="2400" smtClean="0"/>
              </a:p>
            </p:txBody>
          </p:sp>
          <p:cxnSp>
            <p:nvCxnSpPr>
              <p:cNvPr id="44" name="Elbow Connector 43"/>
              <p:cNvCxnSpPr/>
              <p:nvPr/>
            </p:nvCxnSpPr>
            <p:spPr>
              <a:xfrm rot="16200000" flipH="1">
                <a:off x="3312471" y="2732862"/>
                <a:ext cx="1833938" cy="1769423"/>
              </a:xfrm>
              <a:prstGeom prst="bentConnector3">
                <a:avLst>
                  <a:gd name="adj1" fmla="val 50875"/>
                </a:avLst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4024909" y="2707348"/>
                <a:ext cx="1073776" cy="67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15463004" y="2430808"/>
                <a:ext cx="3600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/>
                  <a:t>Supporting steps</a:t>
                </a:r>
                <a:endParaRPr lang="en-US" sz="2800"/>
              </a:p>
            </p:txBody>
          </p:sp>
          <p:cxnSp>
            <p:nvCxnSpPr>
              <p:cNvPr id="162" name="Straight Arrow Connector 58"/>
              <p:cNvCxnSpPr/>
              <p:nvPr/>
            </p:nvCxnSpPr>
            <p:spPr>
              <a:xfrm flipV="1">
                <a:off x="14024909" y="3518053"/>
                <a:ext cx="1073776" cy="32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6" name="TextBox 165"/>
              <p:cNvSpPr txBox="1"/>
              <p:nvPr/>
            </p:nvSpPr>
            <p:spPr>
              <a:xfrm>
                <a:off x="15463004" y="3186630"/>
                <a:ext cx="3600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/>
                  <a:t>Compulsary steps</a:t>
                </a:r>
                <a:endParaRPr lang="en-US" sz="2800"/>
              </a:p>
            </p:txBody>
          </p:sp>
          <p:cxnSp>
            <p:nvCxnSpPr>
              <p:cNvPr id="171" name="Straight Arrow Connector 170"/>
              <p:cNvCxnSpPr/>
              <p:nvPr/>
            </p:nvCxnSpPr>
            <p:spPr>
              <a:xfrm flipH="1" flipV="1">
                <a:off x="14024909" y="4299511"/>
                <a:ext cx="1044200" cy="37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TextBox 179"/>
              <p:cNvSpPr txBox="1"/>
              <p:nvPr/>
            </p:nvSpPr>
            <p:spPr>
              <a:xfrm>
                <a:off x="15463004" y="3882510"/>
                <a:ext cx="36004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/>
                  <a:t>Guidance and planning (compulsory)</a:t>
                </a:r>
                <a:endParaRPr lang="en-US" sz="2800"/>
              </a:p>
            </p:txBody>
          </p:sp>
          <p:sp>
            <p:nvSpPr>
              <p:cNvPr id="201" name="Down Arrow 200"/>
              <p:cNvSpPr/>
              <p:nvPr/>
            </p:nvSpPr>
            <p:spPr>
              <a:xfrm>
                <a:off x="-6689639" y="-9147505"/>
                <a:ext cx="446901" cy="1146553"/>
              </a:xfrm>
              <a:prstGeom prst="down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Down Arrow 201"/>
              <p:cNvSpPr/>
              <p:nvPr/>
            </p:nvSpPr>
            <p:spPr>
              <a:xfrm>
                <a:off x="4890699" y="-9008760"/>
                <a:ext cx="446901" cy="1146553"/>
              </a:xfrm>
              <a:prstGeom prst="down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Down Arrow 202"/>
              <p:cNvSpPr/>
              <p:nvPr/>
            </p:nvSpPr>
            <p:spPr>
              <a:xfrm>
                <a:off x="-7982257" y="-9192737"/>
                <a:ext cx="446901" cy="1146553"/>
              </a:xfrm>
              <a:prstGeom prst="down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Down Arrow 203"/>
              <p:cNvSpPr/>
              <p:nvPr/>
            </p:nvSpPr>
            <p:spPr>
              <a:xfrm>
                <a:off x="2944253" y="-8980509"/>
                <a:ext cx="446901" cy="1146553"/>
              </a:xfrm>
              <a:prstGeom prst="down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ight Arrow 137"/>
              <p:cNvSpPr/>
              <p:nvPr/>
            </p:nvSpPr>
            <p:spPr>
              <a:xfrm>
                <a:off x="14024909" y="4997078"/>
                <a:ext cx="1109060" cy="425083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15463004" y="4920433"/>
                <a:ext cx="3600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/>
                  <a:t>Landscape pressure</a:t>
                </a:r>
                <a:endParaRPr lang="en-US" sz="2800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14016651" y="5697278"/>
                <a:ext cx="1073775" cy="81577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5430784" y="5547987"/>
                <a:ext cx="52960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/>
                  <a:t>Current system with expected window of opportunies for innovation</a:t>
                </a:r>
                <a:endParaRPr lang="en-US" sz="2800"/>
              </a:p>
            </p:txBody>
          </p:sp>
          <p:sp>
            <p:nvSpPr>
              <p:cNvPr id="228" name="12-Point Star 227"/>
              <p:cNvSpPr/>
              <p:nvPr/>
            </p:nvSpPr>
            <p:spPr>
              <a:xfrm>
                <a:off x="594780" y="-6097539"/>
                <a:ext cx="4083482" cy="1788142"/>
              </a:xfrm>
              <a:prstGeom prst="star12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/>
                  <a:t>New national government policies</a:t>
                </a:r>
                <a:endParaRPr lang="en-US" sz="2400"/>
              </a:p>
            </p:txBody>
          </p:sp>
          <p:cxnSp>
            <p:nvCxnSpPr>
              <p:cNvPr id="229" name="Straight Arrow Connector 228"/>
              <p:cNvCxnSpPr/>
              <p:nvPr/>
            </p:nvCxnSpPr>
            <p:spPr>
              <a:xfrm>
                <a:off x="14090201" y="7389063"/>
                <a:ext cx="1073776" cy="67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/>
              <p:cNvSpPr txBox="1"/>
              <p:nvPr/>
            </p:nvSpPr>
            <p:spPr>
              <a:xfrm>
                <a:off x="15430784" y="6938309"/>
                <a:ext cx="504624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/>
                  <a:t>Effort by small network of actors  to initially link innovations into existing sytem</a:t>
                </a:r>
              </a:p>
              <a:p>
                <a:endParaRPr lang="en-US" sz="2800"/>
              </a:p>
            </p:txBody>
          </p:sp>
        </p:grpSp>
        <p:sp>
          <p:nvSpPr>
            <p:cNvPr id="143" name="Up Arrow 142"/>
            <p:cNvSpPr/>
            <p:nvPr/>
          </p:nvSpPr>
          <p:spPr>
            <a:xfrm>
              <a:off x="-10298947" y="-2388018"/>
              <a:ext cx="881035" cy="9192493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smtClean="0"/>
                <a:t>Reporting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507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https://www.researchgate.net/publication/258211276_Tan_S_2012_Reconsidering_the_Vietnamese_development_vision_of_industrialisation_and_modernisation_by_2020/figures?lo=1</a:t>
            </a:r>
          </a:p>
        </p:txBody>
      </p:sp>
    </p:spTree>
    <p:extLst>
      <p:ext uri="{BB962C8B-B14F-4D97-AF65-F5344CB8AC3E}">
        <p14:creationId xmlns:p14="http://schemas.microsoft.com/office/powerpoint/2010/main" val="254438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3280</TotalTime>
  <Words>515</Words>
  <Application>Microsoft Office PowerPoint</Application>
  <PresentationFormat>Widescreen</PresentationFormat>
  <Paragraphs>130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luulan1 luulan1</dc:creator>
  <cp:lastModifiedBy>luulan1 luulan1</cp:lastModifiedBy>
  <cp:revision>67</cp:revision>
  <dcterms:created xsi:type="dcterms:W3CDTF">2022-05-02T13:16:21Z</dcterms:created>
  <dcterms:modified xsi:type="dcterms:W3CDTF">2022-06-23T08:44:55Z</dcterms:modified>
</cp:coreProperties>
</file>