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4" roundtripDataSignature="AMtx7mhYtHKUbx3kGe/fgIUn2Qiv8q5j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6"/>
          <p:cNvGrpSpPr/>
          <p:nvPr/>
        </p:nvGrpSpPr>
        <p:grpSpPr>
          <a:xfrm>
            <a:off x="255200" y="592"/>
            <a:ext cx="2250363" cy="1044300"/>
            <a:chOff x="255200" y="592"/>
            <a:chExt cx="2250363" cy="1044300"/>
          </a:xfrm>
        </p:grpSpPr>
        <p:sp>
          <p:nvSpPr>
            <p:cNvPr id="15" name="Google Shape;15;p1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6"/>
          <p:cNvGrpSpPr/>
          <p:nvPr/>
        </p:nvGrpSpPr>
        <p:grpSpPr>
          <a:xfrm>
            <a:off x="905395" y="592"/>
            <a:ext cx="2250363" cy="1044300"/>
            <a:chOff x="905395" y="592"/>
            <a:chExt cx="2250363" cy="1044300"/>
          </a:xfrm>
        </p:grpSpPr>
        <p:sp>
          <p:nvSpPr>
            <p:cNvPr id="19" name="Google Shape;19;p1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6"/>
          <p:cNvGrpSpPr/>
          <p:nvPr/>
        </p:nvGrpSpPr>
        <p:grpSpPr>
          <a:xfrm>
            <a:off x="7057468" y="5088"/>
            <a:ext cx="1851281" cy="752108"/>
            <a:chOff x="6917201" y="0"/>
            <a:chExt cx="2227776" cy="863400"/>
          </a:xfrm>
        </p:grpSpPr>
        <p:sp>
          <p:nvSpPr>
            <p:cNvPr id="23" name="Google Shape;23;p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6"/>
          <p:cNvGrpSpPr/>
          <p:nvPr/>
        </p:nvGrpSpPr>
        <p:grpSpPr>
          <a:xfrm>
            <a:off x="6553032" y="4217852"/>
            <a:ext cx="2389067" cy="925737"/>
            <a:chOff x="6917201" y="0"/>
            <a:chExt cx="2227776" cy="863400"/>
          </a:xfrm>
        </p:grpSpPr>
        <p:sp>
          <p:nvSpPr>
            <p:cNvPr id="27" name="Google Shape;27;p1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6"/>
          <p:cNvGrpSpPr/>
          <p:nvPr/>
        </p:nvGrpSpPr>
        <p:grpSpPr>
          <a:xfrm>
            <a:off x="199149" y="4055652"/>
            <a:ext cx="2795413" cy="1083308"/>
            <a:chOff x="6917201" y="0"/>
            <a:chExt cx="2227776" cy="863400"/>
          </a:xfrm>
        </p:grpSpPr>
        <p:sp>
          <p:nvSpPr>
            <p:cNvPr id="31" name="Google Shape;31;p1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6"/>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6"/>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5"/>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5"/>
          <p:cNvGrpSpPr/>
          <p:nvPr/>
        </p:nvGrpSpPr>
        <p:grpSpPr>
          <a:xfrm>
            <a:off x="5959222" y="4119576"/>
            <a:ext cx="2520951" cy="1024165"/>
            <a:chOff x="6917201" y="0"/>
            <a:chExt cx="2227776" cy="863400"/>
          </a:xfrm>
        </p:grpSpPr>
        <p:sp>
          <p:nvSpPr>
            <p:cNvPr id="112" name="Google Shape;112;p2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5"/>
          <p:cNvGrpSpPr/>
          <p:nvPr/>
        </p:nvGrpSpPr>
        <p:grpSpPr>
          <a:xfrm>
            <a:off x="199149" y="2"/>
            <a:ext cx="2795413" cy="1083308"/>
            <a:chOff x="6917201" y="0"/>
            <a:chExt cx="2227776" cy="863400"/>
          </a:xfrm>
        </p:grpSpPr>
        <p:sp>
          <p:nvSpPr>
            <p:cNvPr id="116" name="Google Shape;116;p2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5"/>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5"/>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44" name="Shape 44"/>
        <p:cNvGrpSpPr/>
        <p:nvPr/>
      </p:nvGrpSpPr>
      <p:grpSpPr>
        <a:xfrm>
          <a:off x="0" y="0"/>
          <a:ext cx="0" cy="0"/>
          <a:chOff x="0" y="0"/>
          <a:chExt cx="0" cy="0"/>
        </a:xfrm>
      </p:grpSpPr>
      <p:sp>
        <p:nvSpPr>
          <p:cNvPr id="45" name="Google Shape;45;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0" name="Shape 50"/>
        <p:cNvGrpSpPr/>
        <p:nvPr/>
      </p:nvGrpSpPr>
      <p:grpSpPr>
        <a:xfrm>
          <a:off x="0" y="0"/>
          <a:ext cx="0" cy="0"/>
          <a:chOff x="0" y="0"/>
          <a:chExt cx="0" cy="0"/>
        </a:xfrm>
      </p:grpSpPr>
      <p:sp>
        <p:nvSpPr>
          <p:cNvPr id="51" name="Google Shape;51;p19"/>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19"/>
          <p:cNvGrpSpPr/>
          <p:nvPr/>
        </p:nvGrpSpPr>
        <p:grpSpPr>
          <a:xfrm>
            <a:off x="5594191" y="3961115"/>
            <a:ext cx="2910144" cy="1182340"/>
            <a:chOff x="6917201" y="0"/>
            <a:chExt cx="2227776" cy="863400"/>
          </a:xfrm>
        </p:grpSpPr>
        <p:sp>
          <p:nvSpPr>
            <p:cNvPr id="53" name="Google Shape;53;p1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19"/>
          <p:cNvGrpSpPr/>
          <p:nvPr/>
        </p:nvGrpSpPr>
        <p:grpSpPr>
          <a:xfrm>
            <a:off x="199149" y="2"/>
            <a:ext cx="2795413" cy="1083308"/>
            <a:chOff x="6917201" y="0"/>
            <a:chExt cx="2227776" cy="863400"/>
          </a:xfrm>
        </p:grpSpPr>
        <p:sp>
          <p:nvSpPr>
            <p:cNvPr id="57" name="Google Shape;57;p1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9"/>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1" name="Google Shape;61;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2" name="Shape 62"/>
        <p:cNvGrpSpPr/>
        <p:nvPr/>
      </p:nvGrpSpPr>
      <p:grpSpPr>
        <a:xfrm>
          <a:off x="0" y="0"/>
          <a:ext cx="0" cy="0"/>
          <a:chOff x="0" y="0"/>
          <a:chExt cx="0" cy="0"/>
        </a:xfrm>
      </p:grpSpPr>
      <p:sp>
        <p:nvSpPr>
          <p:cNvPr id="63" name="Google Shape;63;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7" name="Google Shape;67;p20"/>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20"/>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1"/>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1"/>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21"/>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2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22"/>
          <p:cNvGrpSpPr/>
          <p:nvPr/>
        </p:nvGrpSpPr>
        <p:grpSpPr>
          <a:xfrm>
            <a:off x="255991" y="-118"/>
            <a:ext cx="2251347" cy="1043408"/>
            <a:chOff x="3961956" y="4383950"/>
            <a:chExt cx="1160548" cy="548700"/>
          </a:xfrm>
        </p:grpSpPr>
        <p:sp>
          <p:nvSpPr>
            <p:cNvPr id="81" name="Google Shape;81;p2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22"/>
          <p:cNvGrpSpPr/>
          <p:nvPr/>
        </p:nvGrpSpPr>
        <p:grpSpPr>
          <a:xfrm>
            <a:off x="34934" y="4522125"/>
            <a:ext cx="1593305" cy="617072"/>
            <a:chOff x="6917201" y="0"/>
            <a:chExt cx="2227776" cy="863400"/>
          </a:xfrm>
        </p:grpSpPr>
        <p:sp>
          <p:nvSpPr>
            <p:cNvPr id="86" name="Google Shape;86;p2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2"/>
          <p:cNvGrpSpPr/>
          <p:nvPr/>
        </p:nvGrpSpPr>
        <p:grpSpPr>
          <a:xfrm>
            <a:off x="5886353" y="1243"/>
            <a:ext cx="3257454" cy="1261514"/>
            <a:chOff x="6917201" y="0"/>
            <a:chExt cx="2227776" cy="863400"/>
          </a:xfrm>
        </p:grpSpPr>
        <p:sp>
          <p:nvSpPr>
            <p:cNvPr id="90" name="Google Shape;90;p2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3"/>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23"/>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4"/>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4"/>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5"/>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
          <p:cNvPicPr preferRelativeResize="0"/>
          <p:nvPr/>
        </p:nvPicPr>
        <p:blipFill rotWithShape="1">
          <a:blip r:embed="rId3">
            <a:alphaModFix/>
          </a:blip>
          <a:srcRect b="0" l="26420" r="-26418" t="0"/>
          <a:stretch/>
        </p:blipFill>
        <p:spPr>
          <a:xfrm>
            <a:off x="530378" y="3169275"/>
            <a:ext cx="1091516" cy="1644750"/>
          </a:xfrm>
          <a:prstGeom prst="rect">
            <a:avLst/>
          </a:prstGeom>
          <a:noFill/>
          <a:ln>
            <a:noFill/>
          </a:ln>
        </p:spPr>
      </p:pic>
      <p:sp>
        <p:nvSpPr>
          <p:cNvPr id="129" name="Google Shape;129;p1"/>
          <p:cNvSpPr txBox="1"/>
          <p:nvPr>
            <p:ph type="ctrTitle"/>
          </p:nvPr>
        </p:nvSpPr>
        <p:spPr>
          <a:xfrm>
            <a:off x="930300" y="1458000"/>
            <a:ext cx="7291200" cy="260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85"/>
              </a:spcBef>
              <a:spcAft>
                <a:spcPts val="0"/>
              </a:spcAft>
              <a:buSzPts val="3800"/>
              <a:buNone/>
            </a:pPr>
            <a:r>
              <a:rPr lang="pt-BR" sz="1700">
                <a:solidFill>
                  <a:srgbClr val="000000"/>
                </a:solidFill>
                <a:latin typeface="Times New Roman"/>
                <a:ea typeface="Times New Roman"/>
                <a:cs typeface="Times New Roman"/>
                <a:sym typeface="Times New Roman"/>
              </a:rPr>
              <a:t> </a:t>
            </a:r>
            <a:r>
              <a:rPr b="1" lang="pt-BR" sz="1700">
                <a:solidFill>
                  <a:srgbClr val="000000"/>
                </a:solidFill>
                <a:latin typeface="Times New Roman"/>
                <a:ea typeface="Times New Roman"/>
                <a:cs typeface="Times New Roman"/>
                <a:sym typeface="Times New Roman"/>
              </a:rPr>
              <a:t>   </a:t>
            </a:r>
            <a:endParaRPr b="1" sz="1700">
              <a:solidFill>
                <a:srgbClr val="000000"/>
              </a:solidFill>
              <a:latin typeface="Times New Roman"/>
              <a:ea typeface="Times New Roman"/>
              <a:cs typeface="Times New Roman"/>
              <a:sym typeface="Times New Roman"/>
            </a:endParaRPr>
          </a:p>
          <a:p>
            <a:pPr indent="0" lvl="0" marL="67945" rtl="0" algn="l">
              <a:lnSpc>
                <a:spcPct val="102916"/>
              </a:lnSpc>
              <a:spcBef>
                <a:spcPts val="0"/>
              </a:spcBef>
              <a:spcAft>
                <a:spcPts val="0"/>
              </a:spcAft>
              <a:buSzPts val="3800"/>
              <a:buNone/>
            </a:pPr>
            <a:r>
              <a:rPr lang="pt-BR" sz="1700">
                <a:solidFill>
                  <a:srgbClr val="000000"/>
                </a:solidFill>
                <a:latin typeface="Times New Roman"/>
                <a:ea typeface="Times New Roman"/>
                <a:cs typeface="Times New Roman"/>
                <a:sym typeface="Times New Roman"/>
              </a:rPr>
              <a:t>TÍTULO: </a:t>
            </a:r>
            <a:r>
              <a:rPr b="1" lang="pt-BR" sz="1700">
                <a:solidFill>
                  <a:srgbClr val="000000"/>
                </a:solidFill>
                <a:latin typeface="Times New Roman"/>
                <a:ea typeface="Times New Roman"/>
                <a:cs typeface="Times New Roman"/>
                <a:sym typeface="Times New Roman"/>
              </a:rPr>
              <a:t>IMPLICAÇÕES DA PANDEMIA DO CORONAVÍRUS NA RELAÇÃO PEDAGÓGICA ENTRE PROFESSORES E ALUNOS NA UNIVERSIDADE  </a:t>
            </a:r>
            <a:endParaRPr b="1" sz="1700">
              <a:solidFill>
                <a:srgbClr val="000000"/>
              </a:solidFill>
              <a:latin typeface="Times New Roman"/>
              <a:ea typeface="Times New Roman"/>
              <a:cs typeface="Times New Roman"/>
              <a:sym typeface="Times New Roman"/>
            </a:endParaRPr>
          </a:p>
          <a:p>
            <a:pPr indent="0" lvl="0" marL="67945" rtl="0" algn="l">
              <a:lnSpc>
                <a:spcPct val="102916"/>
              </a:lnSpc>
              <a:spcBef>
                <a:spcPts val="0"/>
              </a:spcBef>
              <a:spcAft>
                <a:spcPts val="0"/>
              </a:spcAft>
              <a:buSzPts val="3800"/>
              <a:buNone/>
            </a:pPr>
            <a:r>
              <a:t/>
            </a:r>
            <a:endParaRPr b="1" sz="1700">
              <a:solidFill>
                <a:srgbClr val="000000"/>
              </a:solidFill>
              <a:latin typeface="Times New Roman"/>
              <a:ea typeface="Times New Roman"/>
              <a:cs typeface="Times New Roman"/>
              <a:sym typeface="Times New Roman"/>
            </a:endParaRPr>
          </a:p>
          <a:p>
            <a:pPr indent="0" lvl="0" marL="0" rtl="0" algn="l">
              <a:spcBef>
                <a:spcPts val="85"/>
              </a:spcBef>
              <a:spcAft>
                <a:spcPts val="0"/>
              </a:spcAft>
              <a:buSzPts val="3800"/>
              <a:buNone/>
            </a:pPr>
            <a:r>
              <a:rPr lang="pt-BR" sz="1700">
                <a:solidFill>
                  <a:srgbClr val="000000"/>
                </a:solidFill>
                <a:latin typeface="Times New Roman"/>
                <a:ea typeface="Times New Roman"/>
                <a:cs typeface="Times New Roman"/>
                <a:sym typeface="Times New Roman"/>
              </a:rPr>
              <a:t>Orientando: </a:t>
            </a:r>
            <a:r>
              <a:rPr b="1" lang="pt-BR" sz="1700">
                <a:solidFill>
                  <a:srgbClr val="000000"/>
                </a:solidFill>
                <a:latin typeface="Times New Roman"/>
                <a:ea typeface="Times New Roman"/>
                <a:cs typeface="Times New Roman"/>
                <a:sym typeface="Times New Roman"/>
              </a:rPr>
              <a:t>Thauan Nery Braga da Silva  </a:t>
            </a:r>
            <a:endParaRPr sz="1700">
              <a:solidFill>
                <a:srgbClr val="000000"/>
              </a:solidFill>
              <a:latin typeface="Times New Roman"/>
              <a:ea typeface="Times New Roman"/>
              <a:cs typeface="Times New Roman"/>
              <a:sym typeface="Times New Roman"/>
            </a:endParaRPr>
          </a:p>
          <a:p>
            <a:pPr indent="0" lvl="0" marL="67945" rtl="0" algn="l">
              <a:lnSpc>
                <a:spcPct val="102916"/>
              </a:lnSpc>
              <a:spcBef>
                <a:spcPts val="0"/>
              </a:spcBef>
              <a:spcAft>
                <a:spcPts val="0"/>
              </a:spcAft>
              <a:buSzPts val="3800"/>
              <a:buNone/>
            </a:pPr>
            <a:r>
              <a:rPr lang="pt-BR" sz="1700">
                <a:solidFill>
                  <a:srgbClr val="000000"/>
                </a:solidFill>
                <a:latin typeface="Times New Roman"/>
                <a:ea typeface="Times New Roman"/>
                <a:cs typeface="Times New Roman"/>
                <a:sym typeface="Times New Roman"/>
              </a:rPr>
              <a:t>Orientador: </a:t>
            </a:r>
            <a:r>
              <a:rPr b="1" lang="pt-BR" sz="1700">
                <a:solidFill>
                  <a:srgbClr val="000000"/>
                </a:solidFill>
                <a:latin typeface="Times New Roman"/>
                <a:ea typeface="Times New Roman"/>
                <a:cs typeface="Times New Roman"/>
                <a:sym typeface="Times New Roman"/>
              </a:rPr>
              <a:t>Fabrício Oliveira da Silva </a:t>
            </a:r>
            <a:endParaRPr b="1" sz="1700">
              <a:solidFill>
                <a:srgbClr val="000000"/>
              </a:solidFill>
              <a:latin typeface="Times New Roman"/>
              <a:ea typeface="Times New Roman"/>
              <a:cs typeface="Times New Roman"/>
              <a:sym typeface="Times New Roman"/>
            </a:endParaRPr>
          </a:p>
          <a:p>
            <a:pPr indent="0" lvl="0" marL="67945" rtl="0" algn="l">
              <a:lnSpc>
                <a:spcPct val="102916"/>
              </a:lnSpc>
              <a:spcBef>
                <a:spcPts val="0"/>
              </a:spcBef>
              <a:spcAft>
                <a:spcPts val="0"/>
              </a:spcAft>
              <a:buSzPts val="3800"/>
              <a:buNone/>
            </a:pPr>
            <a:r>
              <a:t/>
            </a:r>
            <a:endParaRPr b="1" sz="1700">
              <a:solidFill>
                <a:srgbClr val="000000"/>
              </a:solidFill>
              <a:latin typeface="Times New Roman"/>
              <a:ea typeface="Times New Roman"/>
              <a:cs typeface="Times New Roman"/>
              <a:sym typeface="Times New Roman"/>
            </a:endParaRPr>
          </a:p>
          <a:p>
            <a:pPr indent="0" lvl="0" marL="67945" rtl="0" algn="l">
              <a:lnSpc>
                <a:spcPct val="102916"/>
              </a:lnSpc>
              <a:spcBef>
                <a:spcPts val="0"/>
              </a:spcBef>
              <a:spcAft>
                <a:spcPts val="0"/>
              </a:spcAft>
              <a:buSzPts val="3800"/>
              <a:buNone/>
            </a:pPr>
            <a:r>
              <a:rPr b="1" lang="pt-BR" sz="1700">
                <a:solidFill>
                  <a:srgbClr val="000000"/>
                </a:solidFill>
                <a:latin typeface="Times New Roman"/>
                <a:ea typeface="Times New Roman"/>
                <a:cs typeface="Times New Roman"/>
                <a:sym typeface="Times New Roman"/>
              </a:rPr>
              <a:t>  </a:t>
            </a:r>
            <a:endParaRPr b="1" sz="1700">
              <a:solidFill>
                <a:srgbClr val="000000"/>
              </a:solidFill>
              <a:latin typeface="Times New Roman"/>
              <a:ea typeface="Times New Roman"/>
              <a:cs typeface="Times New Roman"/>
              <a:sym typeface="Times New Roman"/>
            </a:endParaRPr>
          </a:p>
        </p:txBody>
      </p:sp>
      <p:sp>
        <p:nvSpPr>
          <p:cNvPr id="130" name="Google Shape;130;p1"/>
          <p:cNvSpPr txBox="1"/>
          <p:nvPr>
            <p:ph idx="1" type="subTitle"/>
          </p:nvPr>
        </p:nvSpPr>
        <p:spPr>
          <a:xfrm>
            <a:off x="1265625" y="3604500"/>
            <a:ext cx="6955800" cy="617700"/>
          </a:xfrm>
          <a:prstGeom prst="rect">
            <a:avLst/>
          </a:prstGeom>
          <a:noFill/>
          <a:ln>
            <a:noFill/>
          </a:ln>
        </p:spPr>
        <p:txBody>
          <a:bodyPr anchorCtr="0" anchor="t" bIns="91425" lIns="91425" spcFirstLastPara="1" rIns="91425" wrap="square" tIns="91425">
            <a:noAutofit/>
          </a:bodyPr>
          <a:lstStyle/>
          <a:p>
            <a:pPr indent="0" lvl="0" marL="67945" rtl="0" algn="l">
              <a:lnSpc>
                <a:spcPct val="105000"/>
              </a:lnSpc>
              <a:spcBef>
                <a:spcPts val="0"/>
              </a:spcBef>
              <a:spcAft>
                <a:spcPts val="0"/>
              </a:spcAft>
              <a:buSzPts val="1600"/>
              <a:buNone/>
            </a:pPr>
            <a:r>
              <a:rPr lang="pt-BR" sz="1500">
                <a:solidFill>
                  <a:srgbClr val="000000"/>
                </a:solidFill>
                <a:latin typeface="Times New Roman"/>
                <a:ea typeface="Times New Roman"/>
                <a:cs typeface="Times New Roman"/>
                <a:sym typeface="Times New Roman"/>
              </a:rPr>
              <a:t>PALAVRAS-CHAVE (três): Pandemia. Relação pedagógica. Ensino e aprendizagem </a:t>
            </a:r>
            <a:endParaRPr sz="2000">
              <a:latin typeface="Times New Roman"/>
              <a:ea typeface="Times New Roman"/>
              <a:cs typeface="Times New Roman"/>
              <a:sym typeface="Times New Roman"/>
            </a:endParaRPr>
          </a:p>
        </p:txBody>
      </p:sp>
      <p:pic>
        <p:nvPicPr>
          <p:cNvPr id="131" name="Google Shape;131;p1"/>
          <p:cNvPicPr preferRelativeResize="0"/>
          <p:nvPr/>
        </p:nvPicPr>
        <p:blipFill rotWithShape="1">
          <a:blip r:embed="rId4">
            <a:alphaModFix/>
          </a:blip>
          <a:srcRect b="0" l="0" r="0" t="0"/>
          <a:stretch/>
        </p:blipFill>
        <p:spPr>
          <a:xfrm>
            <a:off x="5391925" y="389500"/>
            <a:ext cx="2829575" cy="178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324000" y="429000"/>
            <a:ext cx="8454300" cy="53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51"/>
              </a:spcBef>
              <a:spcAft>
                <a:spcPts val="0"/>
              </a:spcAft>
              <a:buSzPts val="3333"/>
              <a:buNone/>
            </a:pPr>
            <a:r>
              <a:rPr lang="pt-BR" sz="2300">
                <a:solidFill>
                  <a:srgbClr val="000000"/>
                </a:solidFill>
                <a:latin typeface="Times New Roman"/>
                <a:ea typeface="Times New Roman"/>
                <a:cs typeface="Times New Roman"/>
                <a:sym typeface="Times New Roman"/>
              </a:rPr>
              <a:t>ROTEIRO  PARA ENTREVISTA SEMI-ESTRUTURADAS: PROFESSORES</a:t>
            </a:r>
            <a:endParaRPr sz="2300">
              <a:solidFill>
                <a:srgbClr val="000000"/>
              </a:solidFill>
              <a:latin typeface="Times New Roman"/>
              <a:ea typeface="Times New Roman"/>
              <a:cs typeface="Times New Roman"/>
              <a:sym typeface="Times New Roman"/>
            </a:endParaRPr>
          </a:p>
          <a:p>
            <a:pPr indent="0" lvl="0" marL="0" rtl="0" algn="l">
              <a:lnSpc>
                <a:spcPct val="100000"/>
              </a:lnSpc>
              <a:spcBef>
                <a:spcPts val="1651"/>
              </a:spcBef>
              <a:spcAft>
                <a:spcPts val="0"/>
              </a:spcAft>
              <a:buSzPts val="3333"/>
              <a:buNone/>
            </a:pPr>
            <a:r>
              <a:t/>
            </a:r>
            <a:endParaRPr sz="2300">
              <a:solidFill>
                <a:srgbClr val="000000"/>
              </a:solidFill>
              <a:latin typeface="Times New Roman"/>
              <a:ea typeface="Times New Roman"/>
              <a:cs typeface="Times New Roman"/>
              <a:sym typeface="Times New Roman"/>
            </a:endParaRPr>
          </a:p>
          <a:p>
            <a:pPr indent="0" lvl="0" marL="0" rtl="0" algn="l">
              <a:lnSpc>
                <a:spcPct val="100000"/>
              </a:lnSpc>
              <a:spcBef>
                <a:spcPts val="1651"/>
              </a:spcBef>
              <a:spcAft>
                <a:spcPts val="0"/>
              </a:spcAft>
              <a:buSzPts val="3333"/>
              <a:buNone/>
            </a:pPr>
            <a:r>
              <a:rPr lang="pt-BR" sz="2300">
                <a:solidFill>
                  <a:srgbClr val="000000"/>
                </a:solidFill>
                <a:latin typeface="Times New Roman"/>
                <a:ea typeface="Times New Roman"/>
                <a:cs typeface="Times New Roman"/>
                <a:sym typeface="Times New Roman"/>
              </a:rPr>
              <a:t> </a:t>
            </a:r>
            <a:endParaRPr sz="2300"/>
          </a:p>
        </p:txBody>
      </p:sp>
      <p:sp>
        <p:nvSpPr>
          <p:cNvPr id="183" name="Google Shape;183;p10"/>
          <p:cNvSpPr txBox="1"/>
          <p:nvPr>
            <p:ph idx="1" type="body"/>
          </p:nvPr>
        </p:nvSpPr>
        <p:spPr>
          <a:xfrm>
            <a:off x="384750" y="1437750"/>
            <a:ext cx="8301600" cy="3000900"/>
          </a:xfrm>
          <a:prstGeom prst="rect">
            <a:avLst/>
          </a:prstGeom>
          <a:noFill/>
          <a:ln>
            <a:noFill/>
          </a:ln>
        </p:spPr>
        <p:txBody>
          <a:bodyPr anchorCtr="0" anchor="t" bIns="91425" lIns="91425" spcFirstLastPara="1" rIns="91425" wrap="square" tIns="91425">
            <a:normAutofit fontScale="85000" lnSpcReduction="20000"/>
          </a:bodyPr>
          <a:lstStyle/>
          <a:p>
            <a:pPr indent="0" lvl="0" marL="0" marR="18153" rtl="0" algn="just">
              <a:lnSpc>
                <a:spcPct val="110154"/>
              </a:lnSpc>
              <a:spcBef>
                <a:spcPts val="1773"/>
              </a:spcBef>
              <a:spcAft>
                <a:spcPts val="0"/>
              </a:spcAft>
              <a:buSzPct val="60465"/>
              <a:buNone/>
            </a:pPr>
            <a:r>
              <a:rPr lang="pt-BR" sz="2150">
                <a:solidFill>
                  <a:srgbClr val="000000"/>
                </a:solidFill>
                <a:latin typeface="Times New Roman"/>
                <a:ea typeface="Times New Roman"/>
                <a:cs typeface="Times New Roman"/>
                <a:sym typeface="Times New Roman"/>
              </a:rPr>
              <a:t>1. </a:t>
            </a:r>
            <a:r>
              <a:rPr lang="pt-BR" sz="2150">
                <a:solidFill>
                  <a:srgbClr val="000000"/>
                </a:solidFill>
                <a:highlight>
                  <a:srgbClr val="FFFFFF"/>
                </a:highlight>
                <a:latin typeface="Times New Roman"/>
                <a:ea typeface="Times New Roman"/>
                <a:cs typeface="Times New Roman"/>
                <a:sym typeface="Times New Roman"/>
              </a:rPr>
              <a:t>Como foi sua experiência com o uso das tecnologias em suas aulas durante o isolamento físico? A universidade te deu algum tipo de apoio? Comente.</a:t>
            </a:r>
            <a:endParaRPr sz="2150">
              <a:solidFill>
                <a:srgbClr val="000000"/>
              </a:solidFill>
              <a:highlight>
                <a:srgbClr val="FFFFFF"/>
              </a:highlight>
              <a:latin typeface="Times New Roman"/>
              <a:ea typeface="Times New Roman"/>
              <a:cs typeface="Times New Roman"/>
              <a:sym typeface="Times New Roman"/>
            </a:endParaRPr>
          </a:p>
          <a:p>
            <a:pPr indent="0" lvl="0" marL="0" marR="18153" rtl="0" algn="just">
              <a:lnSpc>
                <a:spcPct val="110154"/>
              </a:lnSpc>
              <a:spcBef>
                <a:spcPts val="1773"/>
              </a:spcBef>
              <a:spcAft>
                <a:spcPts val="0"/>
              </a:spcAft>
              <a:buSzPct val="60465"/>
              <a:buNone/>
            </a:pPr>
            <a:r>
              <a:t/>
            </a:r>
            <a:endParaRPr sz="2150">
              <a:solidFill>
                <a:srgbClr val="000000"/>
              </a:solidFill>
              <a:highlight>
                <a:srgbClr val="FFFFFF"/>
              </a:highlight>
              <a:latin typeface="Times New Roman"/>
              <a:ea typeface="Times New Roman"/>
              <a:cs typeface="Times New Roman"/>
              <a:sym typeface="Times New Roman"/>
            </a:endParaRPr>
          </a:p>
          <a:p>
            <a:pPr indent="0" lvl="0" marL="0" marR="22359" rtl="0" algn="just">
              <a:lnSpc>
                <a:spcPct val="110154"/>
              </a:lnSpc>
              <a:spcBef>
                <a:spcPts val="65"/>
              </a:spcBef>
              <a:spcAft>
                <a:spcPts val="0"/>
              </a:spcAft>
              <a:buSzPct val="60465"/>
              <a:buNone/>
            </a:pPr>
            <a:r>
              <a:rPr lang="pt-BR" sz="2150">
                <a:solidFill>
                  <a:srgbClr val="000000"/>
                </a:solidFill>
                <a:latin typeface="Times New Roman"/>
                <a:ea typeface="Times New Roman"/>
                <a:cs typeface="Times New Roman"/>
                <a:sym typeface="Times New Roman"/>
              </a:rPr>
              <a:t>2. </a:t>
            </a:r>
            <a:r>
              <a:rPr lang="pt-BR" sz="2150">
                <a:solidFill>
                  <a:srgbClr val="000000"/>
                </a:solidFill>
                <a:highlight>
                  <a:srgbClr val="FFFFFF"/>
                </a:highlight>
                <a:latin typeface="Times New Roman"/>
                <a:ea typeface="Times New Roman"/>
                <a:cs typeface="Times New Roman"/>
                <a:sym typeface="Times New Roman"/>
              </a:rPr>
              <a:t>Como você avalia a realização do planejamento e a execução de suas aulas, nesse período?</a:t>
            </a:r>
            <a:endParaRPr sz="2150">
              <a:solidFill>
                <a:srgbClr val="000000"/>
              </a:solidFill>
              <a:highlight>
                <a:srgbClr val="FFFFFF"/>
              </a:highlight>
              <a:latin typeface="Times New Roman"/>
              <a:ea typeface="Times New Roman"/>
              <a:cs typeface="Times New Roman"/>
              <a:sym typeface="Times New Roman"/>
            </a:endParaRPr>
          </a:p>
          <a:p>
            <a:pPr indent="0" lvl="0" marL="0" marR="22360" rtl="0" algn="just">
              <a:lnSpc>
                <a:spcPct val="110154"/>
              </a:lnSpc>
              <a:spcBef>
                <a:spcPts val="65"/>
              </a:spcBef>
              <a:spcAft>
                <a:spcPts val="0"/>
              </a:spcAft>
              <a:buSzPct val="60465"/>
              <a:buNone/>
            </a:pPr>
            <a:r>
              <a:t/>
            </a:r>
            <a:endParaRPr sz="2150">
              <a:solidFill>
                <a:srgbClr val="000000"/>
              </a:solidFill>
              <a:highlight>
                <a:srgbClr val="FFFFFF"/>
              </a:highlight>
              <a:latin typeface="Times New Roman"/>
              <a:ea typeface="Times New Roman"/>
              <a:cs typeface="Times New Roman"/>
              <a:sym typeface="Times New Roman"/>
            </a:endParaRPr>
          </a:p>
          <a:p>
            <a:pPr indent="0" lvl="0" marL="0" marR="22360" rtl="0" algn="just">
              <a:lnSpc>
                <a:spcPct val="110154"/>
              </a:lnSpc>
              <a:spcBef>
                <a:spcPts val="65"/>
              </a:spcBef>
              <a:spcAft>
                <a:spcPts val="0"/>
              </a:spcAft>
              <a:buSzPct val="60465"/>
              <a:buNone/>
            </a:pPr>
            <a:r>
              <a:rPr lang="pt-BR" sz="2150">
                <a:solidFill>
                  <a:srgbClr val="000000"/>
                </a:solidFill>
                <a:latin typeface="Times New Roman"/>
                <a:ea typeface="Times New Roman"/>
                <a:cs typeface="Times New Roman"/>
                <a:sym typeface="Times New Roman"/>
              </a:rPr>
              <a:t>3. </a:t>
            </a:r>
            <a:r>
              <a:rPr lang="pt-BR" sz="2150">
                <a:solidFill>
                  <a:srgbClr val="000000"/>
                </a:solidFill>
                <a:highlight>
                  <a:srgbClr val="FFFFFF"/>
                </a:highlight>
                <a:latin typeface="Times New Roman"/>
                <a:ea typeface="Times New Roman"/>
                <a:cs typeface="Times New Roman"/>
                <a:sym typeface="Times New Roman"/>
              </a:rPr>
              <a:t>Durante suas aulas, você conversava com a turma sobre as dificuldades enfrentadas pelos estudantes no desenvolvimento das aulas remotas? Você possibilitou alguma ajuda aos estudantes? Comente.</a:t>
            </a:r>
            <a:endParaRPr sz="215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425250" y="419875"/>
            <a:ext cx="8229000" cy="3957900"/>
          </a:xfrm>
          <a:prstGeom prst="rect">
            <a:avLst/>
          </a:prstGeom>
          <a:noFill/>
          <a:ln>
            <a:noFill/>
          </a:ln>
        </p:spPr>
        <p:txBody>
          <a:bodyPr anchorCtr="0" anchor="t" bIns="91425" lIns="91425" spcFirstLastPara="1" rIns="91425" wrap="square" tIns="91425">
            <a:normAutofit/>
          </a:bodyPr>
          <a:lstStyle/>
          <a:p>
            <a:pPr indent="0" lvl="0" marL="254508" rtl="0" algn="just">
              <a:lnSpc>
                <a:spcPct val="100000"/>
              </a:lnSpc>
              <a:spcBef>
                <a:spcPts val="65"/>
              </a:spcBef>
              <a:spcAft>
                <a:spcPts val="0"/>
              </a:spcAft>
              <a:buSzPts val="3000"/>
              <a:buNone/>
            </a:pPr>
            <a:r>
              <a:rPr lang="pt-BR" sz="2000">
                <a:solidFill>
                  <a:srgbClr val="000000"/>
                </a:solidFill>
                <a:latin typeface="Times New Roman"/>
                <a:ea typeface="Times New Roman"/>
                <a:cs typeface="Times New Roman"/>
                <a:sym typeface="Times New Roman"/>
              </a:rPr>
              <a:t>4. Foi possível tirar algo bom daquele momento? </a:t>
            </a:r>
            <a:endParaRPr sz="2000">
              <a:solidFill>
                <a:srgbClr val="000000"/>
              </a:solidFill>
              <a:latin typeface="Times New Roman"/>
              <a:ea typeface="Times New Roman"/>
              <a:cs typeface="Times New Roman"/>
              <a:sym typeface="Times New Roman"/>
            </a:endParaRPr>
          </a:p>
          <a:p>
            <a:pPr indent="0" lvl="0" marL="254508" rtl="0" algn="just">
              <a:lnSpc>
                <a:spcPct val="100000"/>
              </a:lnSpc>
              <a:spcBef>
                <a:spcPts val="65"/>
              </a:spcBef>
              <a:spcAft>
                <a:spcPts val="0"/>
              </a:spcAft>
              <a:buSzPts val="3000"/>
              <a:buNone/>
            </a:pPr>
            <a:r>
              <a:t/>
            </a:r>
            <a:endParaRPr sz="2000">
              <a:solidFill>
                <a:srgbClr val="000000"/>
              </a:solidFill>
              <a:latin typeface="Times New Roman"/>
              <a:ea typeface="Times New Roman"/>
              <a:cs typeface="Times New Roman"/>
              <a:sym typeface="Times New Roman"/>
            </a:endParaRPr>
          </a:p>
          <a:p>
            <a:pPr indent="-227990" lvl="0" marL="479298" marR="17443" rtl="0" algn="just">
              <a:lnSpc>
                <a:spcPct val="110154"/>
              </a:lnSpc>
              <a:spcBef>
                <a:spcPts val="186"/>
              </a:spcBef>
              <a:spcAft>
                <a:spcPts val="0"/>
              </a:spcAft>
              <a:buSzPts val="3000"/>
              <a:buNone/>
            </a:pPr>
            <a:r>
              <a:rPr lang="pt-BR" sz="2000">
                <a:solidFill>
                  <a:srgbClr val="000000"/>
                </a:solidFill>
                <a:latin typeface="Times New Roman"/>
                <a:ea typeface="Times New Roman"/>
                <a:cs typeface="Times New Roman"/>
                <a:sym typeface="Times New Roman"/>
              </a:rPr>
              <a:t>5. </a:t>
            </a:r>
            <a:r>
              <a:rPr lang="pt-BR" sz="2000">
                <a:solidFill>
                  <a:srgbClr val="000000"/>
                </a:solidFill>
                <a:highlight>
                  <a:srgbClr val="FFFFFF"/>
                </a:highlight>
                <a:latin typeface="Times New Roman"/>
                <a:ea typeface="Times New Roman"/>
                <a:cs typeface="Times New Roman"/>
                <a:sym typeface="Times New Roman"/>
              </a:rPr>
              <a:t>Quais aprendizagens pedagógicas você construiu sobre a pandemia e a partir dela? Você desenvolveu estratégias de ensino nesse período? Comente.</a:t>
            </a:r>
            <a:endParaRPr sz="2000">
              <a:solidFill>
                <a:srgbClr val="000000"/>
              </a:solidFill>
              <a:highlight>
                <a:srgbClr val="FFFFFF"/>
              </a:highlight>
              <a:latin typeface="Times New Roman"/>
              <a:ea typeface="Times New Roman"/>
              <a:cs typeface="Times New Roman"/>
              <a:sym typeface="Times New Roman"/>
            </a:endParaRPr>
          </a:p>
          <a:p>
            <a:pPr indent="-227990" lvl="0" marL="479298" marR="17443" rtl="0" algn="just">
              <a:lnSpc>
                <a:spcPct val="110154"/>
              </a:lnSpc>
              <a:spcBef>
                <a:spcPts val="186"/>
              </a:spcBef>
              <a:spcAft>
                <a:spcPts val="0"/>
              </a:spcAft>
              <a:buSzPts val="3000"/>
              <a:buNone/>
            </a:pPr>
            <a:r>
              <a:t/>
            </a:r>
            <a:endParaRPr sz="2000">
              <a:solidFill>
                <a:srgbClr val="000000"/>
              </a:solidFill>
              <a:highlight>
                <a:srgbClr val="FFFFFF"/>
              </a:highlight>
              <a:latin typeface="Times New Roman"/>
              <a:ea typeface="Times New Roman"/>
              <a:cs typeface="Times New Roman"/>
              <a:sym typeface="Times New Roman"/>
            </a:endParaRPr>
          </a:p>
          <a:p>
            <a:pPr indent="-216407" lvl="0" marL="479450" marR="23220" rtl="0" algn="just">
              <a:lnSpc>
                <a:spcPct val="110155"/>
              </a:lnSpc>
              <a:spcBef>
                <a:spcPts val="65"/>
              </a:spcBef>
              <a:spcAft>
                <a:spcPts val="0"/>
              </a:spcAft>
              <a:buSzPts val="3000"/>
              <a:buNone/>
            </a:pPr>
            <a:r>
              <a:rPr lang="pt-BR" sz="2000">
                <a:solidFill>
                  <a:srgbClr val="000000"/>
                </a:solidFill>
                <a:latin typeface="Times New Roman"/>
                <a:ea typeface="Times New Roman"/>
                <a:cs typeface="Times New Roman"/>
                <a:sym typeface="Times New Roman"/>
              </a:rPr>
              <a:t>6. </a:t>
            </a:r>
            <a:r>
              <a:rPr lang="pt-BR" sz="2000">
                <a:solidFill>
                  <a:srgbClr val="000000"/>
                </a:solidFill>
                <a:highlight>
                  <a:srgbClr val="FFFFFF"/>
                </a:highlight>
                <a:latin typeface="Times New Roman"/>
                <a:ea typeface="Times New Roman"/>
                <a:cs typeface="Times New Roman"/>
                <a:sym typeface="Times New Roman"/>
              </a:rPr>
              <a:t>Como se deu a relação com seus estudantes, do ponto de vista de acolhimento, de afetividade e de cuidado com o outro? Você poderia falar um pouco sobre suas impressões?</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819150" y="501350"/>
            <a:ext cx="3210600" cy="541500"/>
          </a:xfrm>
          <a:prstGeom prst="rect">
            <a:avLst/>
          </a:prstGeom>
          <a:noFill/>
          <a:ln>
            <a:noFill/>
          </a:ln>
        </p:spPr>
        <p:txBody>
          <a:bodyPr anchorCtr="0" anchor="t" bIns="91425" lIns="91425" spcFirstLastPara="1" rIns="91425" wrap="square" tIns="91425">
            <a:normAutofit/>
          </a:bodyPr>
          <a:lstStyle/>
          <a:p>
            <a:pPr indent="0" lvl="0" marL="153670" marR="62864" rtl="0" algn="just">
              <a:lnSpc>
                <a:spcPct val="100000"/>
              </a:lnSpc>
              <a:spcBef>
                <a:spcPts val="0"/>
              </a:spcBef>
              <a:spcAft>
                <a:spcPts val="0"/>
              </a:spcAft>
              <a:buSzPts val="3000"/>
              <a:buNone/>
            </a:pPr>
            <a:r>
              <a:rPr b="1" lang="pt-BR" sz="1600">
                <a:solidFill>
                  <a:srgbClr val="000000"/>
                </a:solidFill>
                <a:latin typeface="Times New Roman"/>
                <a:ea typeface="Times New Roman"/>
                <a:cs typeface="Times New Roman"/>
                <a:sym typeface="Times New Roman"/>
              </a:rPr>
              <a:t>REFERÊNCIAS:</a:t>
            </a:r>
            <a:endParaRPr sz="1600"/>
          </a:p>
        </p:txBody>
      </p:sp>
      <p:sp>
        <p:nvSpPr>
          <p:cNvPr id="194" name="Google Shape;194;p12"/>
          <p:cNvSpPr txBox="1"/>
          <p:nvPr>
            <p:ph idx="1" type="body"/>
          </p:nvPr>
        </p:nvSpPr>
        <p:spPr>
          <a:xfrm>
            <a:off x="819150" y="1042850"/>
            <a:ext cx="7746600" cy="3472800"/>
          </a:xfrm>
          <a:prstGeom prst="rect">
            <a:avLst/>
          </a:prstGeom>
          <a:noFill/>
          <a:ln>
            <a:noFill/>
          </a:ln>
        </p:spPr>
        <p:txBody>
          <a:bodyPr anchorCtr="0" anchor="t" bIns="91425" lIns="91425" spcFirstLastPara="1" rIns="91425" wrap="square" tIns="91425">
            <a:normAutofit fontScale="92500" lnSpcReduction="20000"/>
          </a:bodyPr>
          <a:lstStyle/>
          <a:p>
            <a:pPr indent="0" lvl="0" marL="0" marR="62864" rtl="0" algn="l">
              <a:lnSpc>
                <a:spcPct val="100000"/>
              </a:lnSpc>
              <a:spcBef>
                <a:spcPts val="0"/>
              </a:spcBef>
              <a:spcAft>
                <a:spcPts val="0"/>
              </a:spcAft>
              <a:buSzPct val="82670"/>
              <a:buNone/>
            </a:pPr>
            <a:r>
              <a:rPr lang="pt-BR" sz="1700">
                <a:solidFill>
                  <a:srgbClr val="000000"/>
                </a:solidFill>
                <a:highlight>
                  <a:srgbClr val="FFFFFF"/>
                </a:highlight>
                <a:latin typeface="Times New Roman"/>
                <a:ea typeface="Times New Roman"/>
                <a:cs typeface="Times New Roman"/>
                <a:sym typeface="Times New Roman"/>
              </a:rPr>
              <a:t>ANASTASIOU, L. das G. C.; ALVES, L. P. (Orgs.). </a:t>
            </a:r>
            <a:r>
              <a:rPr b="1" lang="pt-BR" sz="1700">
                <a:solidFill>
                  <a:srgbClr val="000000"/>
                </a:solidFill>
                <a:highlight>
                  <a:srgbClr val="FFFFFF"/>
                </a:highlight>
                <a:latin typeface="Times New Roman"/>
                <a:ea typeface="Times New Roman"/>
                <a:cs typeface="Times New Roman"/>
                <a:sym typeface="Times New Roman"/>
              </a:rPr>
              <a:t>Processos de ensinagem na universidade</a:t>
            </a:r>
            <a:r>
              <a:rPr lang="pt-BR" sz="1700">
                <a:solidFill>
                  <a:srgbClr val="000000"/>
                </a:solidFill>
                <a:highlight>
                  <a:srgbClr val="FFFFFF"/>
                </a:highlight>
                <a:latin typeface="Times New Roman"/>
                <a:ea typeface="Times New Roman"/>
                <a:cs typeface="Times New Roman"/>
                <a:sym typeface="Times New Roman"/>
              </a:rPr>
              <a:t>: pressupostos para as estratégias de trabalho em aula. Joinville, SC: UNIVILLE, 2009.</a:t>
            </a:r>
            <a:endParaRPr sz="1700">
              <a:solidFill>
                <a:srgbClr val="000000"/>
              </a:solidFill>
              <a:highlight>
                <a:srgbClr val="FFFFFF"/>
              </a:highlight>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82670"/>
              <a:buNone/>
            </a:pPr>
            <a:r>
              <a:t/>
            </a:r>
            <a:endParaRPr sz="170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82670"/>
              <a:buNone/>
            </a:pPr>
            <a:r>
              <a:rPr lang="pt-BR" sz="1700">
                <a:solidFill>
                  <a:srgbClr val="000000"/>
                </a:solidFill>
                <a:latin typeface="Times New Roman"/>
                <a:ea typeface="Times New Roman"/>
                <a:cs typeface="Times New Roman"/>
                <a:sym typeface="Times New Roman"/>
              </a:rPr>
              <a:t>BAHIA. Decreto Estadual nº. 19.529, de 16 de Março de 2020. regulamenta, no Estado da Bahia, as medidas temporárias para enfrentamento da emergência de saúde pública de importância internacional decorrente do coronavírus. </a:t>
            </a:r>
            <a:r>
              <a:rPr b="1" lang="pt-BR" sz="1700">
                <a:solidFill>
                  <a:srgbClr val="000000"/>
                </a:solidFill>
                <a:latin typeface="Times New Roman"/>
                <a:ea typeface="Times New Roman"/>
                <a:cs typeface="Times New Roman"/>
                <a:sym typeface="Times New Roman"/>
              </a:rPr>
              <a:t>Diário Oficial do Estado</a:t>
            </a:r>
            <a:r>
              <a:rPr lang="pt-BR"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0" lvl="0" marL="0" marR="62864" rtl="0" algn="l">
              <a:lnSpc>
                <a:spcPct val="100000"/>
              </a:lnSpc>
              <a:spcBef>
                <a:spcPts val="1400"/>
              </a:spcBef>
              <a:spcAft>
                <a:spcPts val="0"/>
              </a:spcAft>
              <a:buSzPct val="82670"/>
              <a:buNone/>
            </a:pPr>
            <a:r>
              <a:rPr lang="pt-BR" sz="1700">
                <a:solidFill>
                  <a:srgbClr val="000000"/>
                </a:solidFill>
                <a:latin typeface="Times New Roman"/>
                <a:ea typeface="Times New Roman"/>
                <a:cs typeface="Times New Roman"/>
                <a:sym typeface="Times New Roman"/>
              </a:rPr>
              <a:t>BAUMAN, Zygmunt. </a:t>
            </a:r>
            <a:r>
              <a:rPr b="1" lang="pt-BR" sz="1700">
                <a:solidFill>
                  <a:srgbClr val="000000"/>
                </a:solidFill>
                <a:latin typeface="Times New Roman"/>
                <a:ea typeface="Times New Roman"/>
                <a:cs typeface="Times New Roman"/>
                <a:sym typeface="Times New Roman"/>
              </a:rPr>
              <a:t>Tempos líquidos</a:t>
            </a:r>
            <a:r>
              <a:rPr lang="pt-BR" sz="1700">
                <a:solidFill>
                  <a:srgbClr val="000000"/>
                </a:solidFill>
                <a:latin typeface="Times New Roman"/>
                <a:ea typeface="Times New Roman"/>
                <a:cs typeface="Times New Roman"/>
                <a:sym typeface="Times New Roman"/>
              </a:rPr>
              <a:t>. Tradução Carlos Alberto Medeiros. Rio de Janeiro: Jorge Zahar, 2007</a:t>
            </a:r>
            <a:endParaRPr sz="1700">
              <a:solidFill>
                <a:srgbClr val="000000"/>
              </a:solidFill>
              <a:latin typeface="Times New Roman"/>
              <a:ea typeface="Times New Roman"/>
              <a:cs typeface="Times New Roman"/>
              <a:sym typeface="Times New Roman"/>
            </a:endParaRPr>
          </a:p>
          <a:p>
            <a:pPr indent="0" lvl="0" marL="0" rtl="0" algn="just">
              <a:lnSpc>
                <a:spcPct val="100000"/>
              </a:lnSpc>
              <a:spcBef>
                <a:spcPts val="1400"/>
              </a:spcBef>
              <a:spcAft>
                <a:spcPts val="0"/>
              </a:spcAft>
              <a:buSzPct val="82670"/>
              <a:buNone/>
            </a:pPr>
            <a:r>
              <a:rPr lang="pt-BR" sz="1700">
                <a:solidFill>
                  <a:srgbClr val="000000"/>
                </a:solidFill>
                <a:latin typeface="Times New Roman"/>
                <a:ea typeface="Times New Roman"/>
                <a:cs typeface="Times New Roman"/>
                <a:sym typeface="Times New Roman"/>
              </a:rPr>
              <a:t>BERTAUX, Daniel. </a:t>
            </a:r>
            <a:r>
              <a:rPr b="1" lang="pt-BR" sz="1700">
                <a:solidFill>
                  <a:srgbClr val="000000"/>
                </a:solidFill>
                <a:latin typeface="Times New Roman"/>
                <a:ea typeface="Times New Roman"/>
                <a:cs typeface="Times New Roman"/>
                <a:sym typeface="Times New Roman"/>
              </a:rPr>
              <a:t>Narrativas de Vida</a:t>
            </a:r>
            <a:r>
              <a:rPr lang="pt-BR" sz="1700">
                <a:solidFill>
                  <a:srgbClr val="000000"/>
                </a:solidFill>
                <a:latin typeface="Times New Roman"/>
                <a:ea typeface="Times New Roman"/>
                <a:cs typeface="Times New Roman"/>
                <a:sym typeface="Times New Roman"/>
              </a:rPr>
              <a:t>: a pesquisa e seus métodos. Trad. Zuleide Alves Cardoso Cavalcante e Denise Maria Gurgel Lavallée. 2. ed. Sâo Paulo: Paulus, 2010.</a:t>
            </a:r>
            <a:endParaRPr sz="1700">
              <a:solidFill>
                <a:srgbClr val="000000"/>
              </a:solidFill>
              <a:latin typeface="Times New Roman"/>
              <a:ea typeface="Times New Roman"/>
              <a:cs typeface="Times New Roman"/>
              <a:sym typeface="Times New Roman"/>
            </a:endParaRPr>
          </a:p>
          <a:p>
            <a:pPr indent="0" lvl="0" marL="0" rtl="0" algn="just">
              <a:lnSpc>
                <a:spcPct val="100000"/>
              </a:lnSpc>
              <a:spcBef>
                <a:spcPts val="1400"/>
              </a:spcBef>
              <a:spcAft>
                <a:spcPts val="0"/>
              </a:spcAft>
              <a:buSzPct val="82670"/>
              <a:buNone/>
            </a:pPr>
            <a:r>
              <a:rPr lang="pt-BR" sz="1700">
                <a:solidFill>
                  <a:srgbClr val="000000"/>
                </a:solidFill>
                <a:latin typeface="Times New Roman"/>
                <a:ea typeface="Times New Roman"/>
                <a:cs typeface="Times New Roman"/>
                <a:sym typeface="Times New Roman"/>
              </a:rPr>
              <a:t>FREIRE P. </a:t>
            </a:r>
            <a:r>
              <a:rPr b="1" lang="pt-BR" sz="1700">
                <a:solidFill>
                  <a:srgbClr val="000000"/>
                </a:solidFill>
                <a:latin typeface="Times New Roman"/>
                <a:ea typeface="Times New Roman"/>
                <a:cs typeface="Times New Roman"/>
                <a:sym typeface="Times New Roman"/>
              </a:rPr>
              <a:t>Educação e Mudança</a:t>
            </a:r>
            <a:r>
              <a:rPr lang="pt-BR" sz="1700">
                <a:solidFill>
                  <a:srgbClr val="000000"/>
                </a:solidFill>
                <a:latin typeface="Times New Roman"/>
                <a:ea typeface="Times New Roman"/>
                <a:cs typeface="Times New Roman"/>
                <a:sym typeface="Times New Roman"/>
              </a:rPr>
              <a:t>. Paz e Terra. Ed. São Paulo; 2011. 112 p.</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1200"/>
              </a:spcAft>
              <a:buSzPct val="108108"/>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738150" y="470975"/>
            <a:ext cx="7505700" cy="42372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1400"/>
              </a:spcBef>
              <a:spcAft>
                <a:spcPts val="0"/>
              </a:spcAft>
              <a:buSzPct val="190476"/>
              <a:buNone/>
            </a:pPr>
            <a:r>
              <a:rPr lang="pt-BR" sz="1750">
                <a:solidFill>
                  <a:srgbClr val="000000"/>
                </a:solidFill>
                <a:highlight>
                  <a:srgbClr val="FFFFFF"/>
                </a:highlight>
                <a:latin typeface="Times New Roman"/>
                <a:ea typeface="Times New Roman"/>
                <a:cs typeface="Times New Roman"/>
                <a:sym typeface="Times New Roman"/>
              </a:rPr>
              <a:t>LYOTARD, J. F. </a:t>
            </a:r>
            <a:r>
              <a:rPr b="1" lang="pt-BR" sz="1750">
                <a:solidFill>
                  <a:srgbClr val="000000"/>
                </a:solidFill>
                <a:highlight>
                  <a:srgbClr val="FFFFFF"/>
                </a:highlight>
                <a:latin typeface="Times New Roman"/>
                <a:ea typeface="Times New Roman"/>
                <a:cs typeface="Times New Roman"/>
                <a:sym typeface="Times New Roman"/>
              </a:rPr>
              <a:t>O Pós-Moderno explicado às crianças</a:t>
            </a:r>
            <a:r>
              <a:rPr i="1" lang="pt-BR" sz="1750">
                <a:solidFill>
                  <a:srgbClr val="000000"/>
                </a:solidFill>
                <a:highlight>
                  <a:srgbClr val="FFFFFF"/>
                </a:highlight>
                <a:latin typeface="Times New Roman"/>
                <a:ea typeface="Times New Roman"/>
                <a:cs typeface="Times New Roman"/>
                <a:sym typeface="Times New Roman"/>
              </a:rPr>
              <a:t>.</a:t>
            </a:r>
            <a:r>
              <a:rPr lang="pt-BR" sz="1750">
                <a:solidFill>
                  <a:srgbClr val="000000"/>
                </a:solidFill>
                <a:highlight>
                  <a:srgbClr val="FFFFFF"/>
                </a:highlight>
                <a:latin typeface="Times New Roman"/>
                <a:ea typeface="Times New Roman"/>
                <a:cs typeface="Times New Roman"/>
                <a:sym typeface="Times New Roman"/>
              </a:rPr>
              <a:t> 2. ed. Lisboa: Dom Quixote, 1993. </a:t>
            </a:r>
            <a:endParaRPr sz="1750">
              <a:solidFill>
                <a:srgbClr val="000000"/>
              </a:solidFill>
              <a:highlight>
                <a:srgbClr val="FFFFFF"/>
              </a:highlight>
              <a:latin typeface="Times New Roman"/>
              <a:ea typeface="Times New Roman"/>
              <a:cs typeface="Times New Roman"/>
              <a:sym typeface="Times New Roman"/>
            </a:endParaRPr>
          </a:p>
          <a:p>
            <a:pPr indent="0" lvl="0" marL="0" marR="62864" rtl="0" algn="l">
              <a:lnSpc>
                <a:spcPct val="100000"/>
              </a:lnSpc>
              <a:spcBef>
                <a:spcPts val="1400"/>
              </a:spcBef>
              <a:spcAft>
                <a:spcPts val="0"/>
              </a:spcAft>
              <a:buSzPct val="190476"/>
              <a:buNone/>
            </a:pPr>
            <a:r>
              <a:rPr lang="pt-BR" sz="1750">
                <a:solidFill>
                  <a:srgbClr val="000000"/>
                </a:solidFill>
                <a:latin typeface="Times New Roman"/>
                <a:ea typeface="Times New Roman"/>
                <a:cs typeface="Times New Roman"/>
                <a:sym typeface="Times New Roman"/>
              </a:rPr>
              <a:t>MINAYO, Maria Cecília de Souza (Org.). </a:t>
            </a:r>
            <a:r>
              <a:rPr b="1" lang="pt-BR" sz="1750">
                <a:solidFill>
                  <a:srgbClr val="000000"/>
                </a:solidFill>
                <a:latin typeface="Times New Roman"/>
                <a:ea typeface="Times New Roman"/>
                <a:cs typeface="Times New Roman"/>
                <a:sym typeface="Times New Roman"/>
              </a:rPr>
              <a:t>Pesquisa Social</a:t>
            </a:r>
            <a:r>
              <a:rPr lang="pt-BR" sz="1750">
                <a:solidFill>
                  <a:srgbClr val="000000"/>
                </a:solidFill>
                <a:latin typeface="Times New Roman"/>
                <a:ea typeface="Times New Roman"/>
                <a:cs typeface="Times New Roman"/>
                <a:sym typeface="Times New Roman"/>
              </a:rPr>
              <a:t>. Teoria, método e criatividade. 18 ed. Petrópolis: Vozes, 2008</a:t>
            </a:r>
            <a:endParaRPr sz="175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190476"/>
              <a:buNone/>
            </a:pPr>
            <a:r>
              <a:t/>
            </a:r>
            <a:endParaRPr sz="175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190476"/>
              <a:buNone/>
            </a:pPr>
            <a:r>
              <a:rPr lang="pt-BR" sz="1750">
                <a:solidFill>
                  <a:srgbClr val="000000"/>
                </a:solidFill>
                <a:latin typeface="Times New Roman"/>
                <a:ea typeface="Times New Roman"/>
                <a:cs typeface="Times New Roman"/>
                <a:sym typeface="Times New Roman"/>
              </a:rPr>
              <a:t>PENNA, Alessandra Costa. </a:t>
            </a:r>
            <a:r>
              <a:rPr b="1" lang="pt-BR" sz="1750">
                <a:solidFill>
                  <a:srgbClr val="000000"/>
                </a:solidFill>
                <a:latin typeface="Times New Roman"/>
                <a:ea typeface="Times New Roman"/>
                <a:cs typeface="Times New Roman"/>
                <a:sym typeface="Times New Roman"/>
              </a:rPr>
              <a:t>Estilos de Aprendizagem e ambientes de ensino</a:t>
            </a:r>
            <a:r>
              <a:rPr lang="pt-BR" sz="1750">
                <a:solidFill>
                  <a:srgbClr val="000000"/>
                </a:solidFill>
                <a:latin typeface="Times New Roman"/>
                <a:ea typeface="Times New Roman"/>
                <a:cs typeface="Times New Roman"/>
                <a:sym typeface="Times New Roman"/>
              </a:rPr>
              <a:t>: Estudo comparativo dos estilos verbalizados e verbalizador nos contextos presencial e a distância. Rio de Janeiro: UFRJ. 2007</a:t>
            </a:r>
            <a:endParaRPr b="1" sz="175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190476"/>
              <a:buNone/>
            </a:pPr>
            <a:r>
              <a:t/>
            </a:r>
            <a:endParaRPr sz="175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190476"/>
              <a:buNone/>
            </a:pPr>
            <a:r>
              <a:rPr lang="pt-BR" sz="1750">
                <a:solidFill>
                  <a:srgbClr val="000000"/>
                </a:solidFill>
                <a:latin typeface="Times New Roman"/>
                <a:ea typeface="Times New Roman"/>
                <a:cs typeface="Times New Roman"/>
                <a:sym typeface="Times New Roman"/>
              </a:rPr>
              <a:t>POZO, Juan Ignácio. </a:t>
            </a:r>
            <a:r>
              <a:rPr b="1" lang="pt-BR" sz="1750">
                <a:solidFill>
                  <a:srgbClr val="000000"/>
                </a:solidFill>
                <a:latin typeface="Times New Roman"/>
                <a:ea typeface="Times New Roman"/>
                <a:cs typeface="Times New Roman"/>
                <a:sym typeface="Times New Roman"/>
              </a:rPr>
              <a:t>Aprendizes e mestres</a:t>
            </a:r>
            <a:r>
              <a:rPr lang="pt-BR" sz="1750">
                <a:solidFill>
                  <a:srgbClr val="000000"/>
                </a:solidFill>
                <a:latin typeface="Times New Roman"/>
                <a:ea typeface="Times New Roman"/>
                <a:cs typeface="Times New Roman"/>
                <a:sym typeface="Times New Roman"/>
              </a:rPr>
              <a:t>: a nova cultura da aprendizagem. Porto Alegre: Artmed, 2002</a:t>
            </a:r>
            <a:endParaRPr sz="175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190476"/>
              <a:buNone/>
            </a:pPr>
            <a:r>
              <a:t/>
            </a:r>
            <a:endParaRPr sz="175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190476"/>
              <a:buNone/>
            </a:pPr>
            <a:r>
              <a:rPr lang="pt-BR" sz="1750">
                <a:solidFill>
                  <a:srgbClr val="000000"/>
                </a:solidFill>
                <a:latin typeface="Times New Roman"/>
                <a:ea typeface="Times New Roman"/>
                <a:cs typeface="Times New Roman"/>
                <a:sym typeface="Times New Roman"/>
              </a:rPr>
              <a:t>RICOEUR, P. </a:t>
            </a:r>
            <a:r>
              <a:rPr b="1" lang="pt-BR" sz="1750">
                <a:solidFill>
                  <a:srgbClr val="000000"/>
                </a:solidFill>
                <a:latin typeface="Times New Roman"/>
                <a:ea typeface="Times New Roman"/>
                <a:cs typeface="Times New Roman"/>
                <a:sym typeface="Times New Roman"/>
              </a:rPr>
              <a:t>Teoria da interpretação</a:t>
            </a:r>
            <a:r>
              <a:rPr lang="pt-BR" sz="1750">
                <a:solidFill>
                  <a:srgbClr val="000000"/>
                </a:solidFill>
                <a:latin typeface="Times New Roman"/>
                <a:ea typeface="Times New Roman"/>
                <a:cs typeface="Times New Roman"/>
                <a:sym typeface="Times New Roman"/>
              </a:rPr>
              <a:t>. Trad. de Artur Morão. Lisboa: Edições 70, 1996</a:t>
            </a:r>
            <a:endParaRPr sz="1750">
              <a:solidFill>
                <a:srgbClr val="000000"/>
              </a:solidFill>
              <a:latin typeface="Times New Roman"/>
              <a:ea typeface="Times New Roman"/>
              <a:cs typeface="Times New Roman"/>
              <a:sym typeface="Times New Roman"/>
            </a:endParaRPr>
          </a:p>
          <a:p>
            <a:pPr indent="0" lvl="0" marL="0" marR="62864" rtl="0" algn="l">
              <a:lnSpc>
                <a:spcPct val="100000"/>
              </a:lnSpc>
              <a:spcBef>
                <a:spcPts val="1400"/>
              </a:spcBef>
              <a:spcAft>
                <a:spcPts val="0"/>
              </a:spcAft>
              <a:buSzPct val="217438"/>
              <a:buNone/>
            </a:pPr>
            <a:r>
              <a:t/>
            </a:r>
            <a:endParaRPr sz="1533">
              <a:solidFill>
                <a:srgbClr val="000000"/>
              </a:solidFill>
              <a:latin typeface="Times New Roman"/>
              <a:ea typeface="Times New Roman"/>
              <a:cs typeface="Times New Roman"/>
              <a:sym typeface="Times New Roman"/>
            </a:endParaRPr>
          </a:p>
          <a:p>
            <a:pPr indent="0" lvl="0" marL="0" rtl="0" algn="l">
              <a:lnSpc>
                <a:spcPct val="100000"/>
              </a:lnSpc>
              <a:spcBef>
                <a:spcPts val="1400"/>
              </a:spcBef>
              <a:spcAft>
                <a:spcPts val="0"/>
              </a:spcAft>
              <a:buSzPct val="111111"/>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19150" y="845600"/>
            <a:ext cx="7544100" cy="3386700"/>
          </a:xfrm>
          <a:prstGeom prst="rect">
            <a:avLst/>
          </a:prstGeom>
          <a:noFill/>
          <a:ln>
            <a:noFill/>
          </a:ln>
        </p:spPr>
        <p:txBody>
          <a:bodyPr anchorCtr="0" anchor="t" bIns="91425" lIns="91425" spcFirstLastPara="1" rIns="91425" wrap="square" tIns="91425">
            <a:normAutofit/>
          </a:bodyPr>
          <a:lstStyle/>
          <a:p>
            <a:pPr indent="0" lvl="0" marL="0" marR="62864" rtl="0" algn="l">
              <a:lnSpc>
                <a:spcPct val="100000"/>
              </a:lnSpc>
              <a:spcBef>
                <a:spcPts val="0"/>
              </a:spcBef>
              <a:spcAft>
                <a:spcPts val="0"/>
              </a:spcAft>
              <a:buSzPts val="3000"/>
              <a:buNone/>
            </a:pPr>
            <a:r>
              <a:rPr lang="pt-BR" sz="1600">
                <a:solidFill>
                  <a:srgbClr val="000000"/>
                </a:solidFill>
                <a:latin typeface="Times New Roman"/>
                <a:ea typeface="Times New Roman"/>
                <a:cs typeface="Times New Roman"/>
                <a:sym typeface="Times New Roman"/>
              </a:rPr>
              <a:t> RIOS, Jane Adriana Vasconcelos Pacheco. </a:t>
            </a:r>
            <a:r>
              <a:rPr b="1" lang="pt-BR" sz="1600">
                <a:solidFill>
                  <a:srgbClr val="000000"/>
                </a:solidFill>
                <a:latin typeface="Times New Roman"/>
                <a:ea typeface="Times New Roman"/>
                <a:cs typeface="Times New Roman"/>
                <a:sym typeface="Times New Roman"/>
              </a:rPr>
              <a:t>Diferenças e Desigualdades No Cotidiano Da Educação Básica. </a:t>
            </a:r>
            <a:r>
              <a:rPr lang="pt-BR" sz="1600">
                <a:solidFill>
                  <a:srgbClr val="000000"/>
                </a:solidFill>
                <a:latin typeface="Times New Roman"/>
                <a:ea typeface="Times New Roman"/>
                <a:cs typeface="Times New Roman"/>
                <a:sym typeface="Times New Roman"/>
              </a:rPr>
              <a:t>editora Mercado de Letras.2017</a:t>
            </a:r>
            <a:endParaRPr sz="1600">
              <a:solidFill>
                <a:srgbClr val="000000"/>
              </a:solidFill>
              <a:latin typeface="Times New Roman"/>
              <a:ea typeface="Times New Roman"/>
              <a:cs typeface="Times New Roman"/>
              <a:sym typeface="Times New Roman"/>
            </a:endParaRPr>
          </a:p>
          <a:p>
            <a:pPr indent="0" lvl="0" marL="0" marR="62864" rtl="0" algn="l">
              <a:lnSpc>
                <a:spcPct val="100000"/>
              </a:lnSpc>
              <a:spcBef>
                <a:spcPts val="1400"/>
              </a:spcBef>
              <a:spcAft>
                <a:spcPts val="0"/>
              </a:spcAft>
              <a:buSzPts val="3000"/>
              <a:buNone/>
            </a:pPr>
            <a:r>
              <a:rPr lang="pt-BR" sz="1600">
                <a:solidFill>
                  <a:srgbClr val="000000"/>
                </a:solidFill>
                <a:latin typeface="Times New Roman"/>
                <a:ea typeface="Times New Roman"/>
                <a:cs typeface="Times New Roman"/>
                <a:sym typeface="Times New Roman"/>
              </a:rPr>
              <a:t>UNIVERSIDADE ESTADUAL DE FEIRA DE SANTANA. Resolução Consepe 044/2020. </a:t>
            </a:r>
            <a:r>
              <a:rPr b="1" lang="pt-BR" sz="1600">
                <a:solidFill>
                  <a:srgbClr val="000000"/>
                </a:solidFill>
                <a:latin typeface="Times New Roman"/>
                <a:ea typeface="Times New Roman"/>
                <a:cs typeface="Times New Roman"/>
                <a:sym typeface="Times New Roman"/>
              </a:rPr>
              <a:t>Diário Oficial do Estado da Bahia</a:t>
            </a:r>
            <a:r>
              <a:rPr lang="pt-BR" sz="1600">
                <a:solidFill>
                  <a:srgbClr val="000000"/>
                </a:solidFill>
                <a:latin typeface="Times New Roman"/>
                <a:ea typeface="Times New Roman"/>
                <a:cs typeface="Times New Roman"/>
                <a:sym typeface="Times New Roman"/>
              </a:rPr>
              <a:t>. Ed. 27/03/2020.</a:t>
            </a:r>
            <a:endParaRPr sz="1600">
              <a:solidFill>
                <a:srgbClr val="000000"/>
              </a:solidFill>
              <a:latin typeface="Times New Roman"/>
              <a:ea typeface="Times New Roman"/>
              <a:cs typeface="Times New Roman"/>
              <a:sym typeface="Times New Roman"/>
            </a:endParaRPr>
          </a:p>
          <a:p>
            <a:pPr indent="0" lvl="0" marL="0" marR="62864" rtl="0" algn="l">
              <a:lnSpc>
                <a:spcPct val="100000"/>
              </a:lnSpc>
              <a:spcBef>
                <a:spcPts val="1400"/>
              </a:spcBef>
              <a:spcAft>
                <a:spcPts val="0"/>
              </a:spcAft>
              <a:buSzPts val="3000"/>
              <a:buNone/>
            </a:pPr>
            <a:r>
              <a:rPr lang="pt-BR" sz="1600">
                <a:solidFill>
                  <a:srgbClr val="000000"/>
                </a:solidFill>
                <a:latin typeface="Times New Roman"/>
                <a:ea typeface="Times New Roman"/>
                <a:cs typeface="Times New Roman"/>
                <a:sym typeface="Times New Roman"/>
              </a:rPr>
              <a:t>SPINOZA. </a:t>
            </a:r>
            <a:r>
              <a:rPr b="1" lang="pt-BR" sz="1600">
                <a:solidFill>
                  <a:srgbClr val="000000"/>
                </a:solidFill>
                <a:latin typeface="Times New Roman"/>
                <a:ea typeface="Times New Roman"/>
                <a:cs typeface="Times New Roman"/>
                <a:sym typeface="Times New Roman"/>
              </a:rPr>
              <a:t>Ética</a:t>
            </a:r>
            <a:r>
              <a:rPr lang="pt-BR" sz="1600">
                <a:solidFill>
                  <a:srgbClr val="000000"/>
                </a:solidFill>
                <a:latin typeface="Times New Roman"/>
                <a:ea typeface="Times New Roman"/>
                <a:cs typeface="Times New Roman"/>
                <a:sym typeface="Times New Roman"/>
              </a:rPr>
              <a:t>. Tradução de Tomaz Tadeu. 2º edição editora Autêntica.</a:t>
            </a:r>
            <a:endParaRPr sz="1600">
              <a:solidFill>
                <a:srgbClr val="000000"/>
              </a:solidFill>
              <a:latin typeface="Times New Roman"/>
              <a:ea typeface="Times New Roman"/>
              <a:cs typeface="Times New Roman"/>
              <a:sym typeface="Times New Roman"/>
            </a:endParaRPr>
          </a:p>
          <a:p>
            <a:pPr indent="0" lvl="0" marL="0" marR="62864" rtl="0" algn="l">
              <a:lnSpc>
                <a:spcPct val="100000"/>
              </a:lnSpc>
              <a:spcBef>
                <a:spcPts val="1400"/>
              </a:spcBef>
              <a:spcAft>
                <a:spcPts val="0"/>
              </a:spcAft>
              <a:buSzPts val="3000"/>
              <a:buNone/>
            </a:pPr>
            <a:r>
              <a:rPr lang="pt-BR" sz="1600">
                <a:solidFill>
                  <a:srgbClr val="000000"/>
                </a:solidFill>
                <a:highlight>
                  <a:srgbClr val="FFFFFF"/>
                </a:highlight>
                <a:latin typeface="Times New Roman"/>
                <a:ea typeface="Times New Roman"/>
                <a:cs typeface="Times New Roman"/>
                <a:sym typeface="Times New Roman"/>
              </a:rPr>
              <a:t>SANTOS, Boaventura de Sousa. </a:t>
            </a:r>
            <a:r>
              <a:rPr b="1" lang="pt-BR" sz="1600">
                <a:solidFill>
                  <a:srgbClr val="000000"/>
                </a:solidFill>
                <a:highlight>
                  <a:srgbClr val="FFFFFF"/>
                </a:highlight>
                <a:latin typeface="Times New Roman"/>
                <a:ea typeface="Times New Roman"/>
                <a:cs typeface="Times New Roman"/>
                <a:sym typeface="Times New Roman"/>
              </a:rPr>
              <a:t>A Cruel pedagogia do Vírus.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type="title"/>
          </p:nvPr>
        </p:nvSpPr>
        <p:spPr>
          <a:xfrm>
            <a:off x="2607750" y="693725"/>
            <a:ext cx="3928500" cy="480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460"/>
              </a:spcBef>
              <a:spcAft>
                <a:spcPts val="0"/>
              </a:spcAft>
              <a:buSzPct val="190476"/>
              <a:buNone/>
            </a:pPr>
            <a:r>
              <a:rPr b="1" lang="pt-BR" sz="1750">
                <a:solidFill>
                  <a:srgbClr val="000000"/>
                </a:solidFill>
                <a:latin typeface="Times New Roman"/>
                <a:ea typeface="Times New Roman"/>
                <a:cs typeface="Times New Roman"/>
                <a:sym typeface="Times New Roman"/>
              </a:rPr>
              <a:t>INTRODUÇÃO E JUSTIFICATIVA</a:t>
            </a:r>
            <a:endParaRPr b="1" sz="175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111111"/>
              <a:buNone/>
            </a:pPr>
            <a:r>
              <a:t/>
            </a:r>
            <a:endParaRPr/>
          </a:p>
          <a:p>
            <a:pPr indent="450215" lvl="0" marL="0" rtl="0" algn="just">
              <a:lnSpc>
                <a:spcPct val="150000"/>
              </a:lnSpc>
              <a:spcBef>
                <a:spcPts val="0"/>
              </a:spcBef>
              <a:spcAft>
                <a:spcPts val="0"/>
              </a:spcAft>
              <a:buSzPct val="111111"/>
              <a:buNone/>
            </a:pPr>
            <a:r>
              <a:t/>
            </a:r>
            <a:endParaRPr/>
          </a:p>
        </p:txBody>
      </p:sp>
      <p:sp>
        <p:nvSpPr>
          <p:cNvPr id="137" name="Google Shape;137;p2"/>
          <p:cNvSpPr txBox="1"/>
          <p:nvPr>
            <p:ph idx="1" type="body"/>
          </p:nvPr>
        </p:nvSpPr>
        <p:spPr>
          <a:xfrm>
            <a:off x="819150" y="1589625"/>
            <a:ext cx="7505700" cy="3098400"/>
          </a:xfrm>
          <a:prstGeom prst="rect">
            <a:avLst/>
          </a:prstGeom>
          <a:noFill/>
          <a:ln>
            <a:noFill/>
          </a:ln>
        </p:spPr>
        <p:txBody>
          <a:bodyPr anchorCtr="0" anchor="t" bIns="91425" lIns="91425" spcFirstLastPara="1" rIns="91425" wrap="square" tIns="91425">
            <a:normAutofit/>
          </a:bodyPr>
          <a:lstStyle/>
          <a:p>
            <a:pPr indent="-374650" lvl="0" marL="457200" rtl="0" algn="just">
              <a:lnSpc>
                <a:spcPct val="150000"/>
              </a:lnSpc>
              <a:spcBef>
                <a:spcPts val="0"/>
              </a:spcBef>
              <a:spcAft>
                <a:spcPts val="0"/>
              </a:spcAft>
              <a:buClr>
                <a:srgbClr val="000000"/>
              </a:buClr>
              <a:buSzPts val="2300"/>
              <a:buFont typeface="Times New Roman"/>
              <a:buChar char="●"/>
            </a:pPr>
            <a:r>
              <a:rPr lang="pt-BR" sz="2300">
                <a:solidFill>
                  <a:srgbClr val="000000"/>
                </a:solidFill>
                <a:latin typeface="Times New Roman"/>
                <a:ea typeface="Times New Roman"/>
                <a:cs typeface="Times New Roman"/>
                <a:sym typeface="Times New Roman"/>
              </a:rPr>
              <a:t>Implicações na pandemia </a:t>
            </a:r>
            <a:endParaRPr sz="2300">
              <a:solidFill>
                <a:srgbClr val="000000"/>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rgbClr val="000000"/>
              </a:buClr>
              <a:buSzPts val="2300"/>
              <a:buFont typeface="Times New Roman"/>
              <a:buChar char="●"/>
            </a:pPr>
            <a:r>
              <a:rPr lang="pt-BR" sz="2300">
                <a:solidFill>
                  <a:srgbClr val="000000"/>
                </a:solidFill>
                <a:latin typeface="Times New Roman"/>
                <a:ea typeface="Times New Roman"/>
                <a:cs typeface="Times New Roman"/>
                <a:sym typeface="Times New Roman"/>
              </a:rPr>
              <a:t>Relação entre professores e alunos na universidade</a:t>
            </a:r>
            <a:endParaRPr sz="2300">
              <a:solidFill>
                <a:srgbClr val="000000"/>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rgbClr val="000000"/>
              </a:buClr>
              <a:buSzPts val="2300"/>
              <a:buFont typeface="Times New Roman"/>
              <a:buChar char="●"/>
            </a:pPr>
            <a:r>
              <a:rPr lang="pt-BR" sz="2300">
                <a:solidFill>
                  <a:srgbClr val="000000"/>
                </a:solidFill>
                <a:latin typeface="Times New Roman"/>
                <a:ea typeface="Times New Roman"/>
                <a:cs typeface="Times New Roman"/>
                <a:sym typeface="Times New Roman"/>
              </a:rPr>
              <a:t>Relação pedagógica: desafios e superações</a:t>
            </a:r>
            <a:endParaRPr sz="23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ctrTitle"/>
          </p:nvPr>
        </p:nvSpPr>
        <p:spPr>
          <a:xfrm>
            <a:off x="1858700" y="1053325"/>
            <a:ext cx="2474700" cy="404700"/>
          </a:xfrm>
          <a:prstGeom prst="rect">
            <a:avLst/>
          </a:prstGeom>
          <a:noFill/>
          <a:ln>
            <a:noFill/>
          </a:ln>
        </p:spPr>
        <p:txBody>
          <a:bodyPr anchorCtr="0" anchor="ctr" bIns="91425" lIns="91425" spcFirstLastPara="1" rIns="91425" wrap="square" tIns="91425">
            <a:noAutofit/>
          </a:bodyPr>
          <a:lstStyle/>
          <a:p>
            <a:pPr indent="0" lvl="0" marL="0" marR="62864" rtl="0" algn="just">
              <a:lnSpc>
                <a:spcPct val="150000"/>
              </a:lnSpc>
              <a:spcBef>
                <a:spcPts val="5"/>
              </a:spcBef>
              <a:spcAft>
                <a:spcPts val="0"/>
              </a:spcAft>
              <a:buSzPts val="990"/>
              <a:buNone/>
            </a:pPr>
            <a:r>
              <a:rPr b="1" lang="pt-BR" sz="1679">
                <a:solidFill>
                  <a:srgbClr val="000000"/>
                </a:solidFill>
                <a:latin typeface="Times New Roman"/>
                <a:ea typeface="Times New Roman"/>
                <a:cs typeface="Times New Roman"/>
                <a:sym typeface="Times New Roman"/>
              </a:rPr>
              <a:t>OBJETIVO GERAL:</a:t>
            </a:r>
            <a:endParaRPr sz="4020"/>
          </a:p>
        </p:txBody>
      </p:sp>
      <p:sp>
        <p:nvSpPr>
          <p:cNvPr id="143" name="Google Shape;143;p3"/>
          <p:cNvSpPr txBox="1"/>
          <p:nvPr>
            <p:ph idx="1" type="subTitle"/>
          </p:nvPr>
        </p:nvSpPr>
        <p:spPr>
          <a:xfrm>
            <a:off x="1858700" y="1781975"/>
            <a:ext cx="6474300" cy="2153700"/>
          </a:xfrm>
          <a:prstGeom prst="rect">
            <a:avLst/>
          </a:prstGeom>
          <a:noFill/>
          <a:ln>
            <a:noFill/>
          </a:ln>
        </p:spPr>
        <p:txBody>
          <a:bodyPr anchorCtr="0" anchor="t" bIns="91425" lIns="91425" spcFirstLastPara="1" rIns="91425" wrap="square" tIns="91425">
            <a:normAutofit/>
          </a:bodyPr>
          <a:lstStyle/>
          <a:p>
            <a:pPr indent="0" lvl="0" marL="153670" marR="62864" rtl="0" algn="just">
              <a:lnSpc>
                <a:spcPct val="150000"/>
              </a:lnSpc>
              <a:spcBef>
                <a:spcPts val="5"/>
              </a:spcBef>
              <a:spcAft>
                <a:spcPts val="0"/>
              </a:spcAft>
              <a:buSzPts val="1600"/>
              <a:buNone/>
            </a:pPr>
            <a:r>
              <a:rPr lang="pt-BR" sz="2300">
                <a:solidFill>
                  <a:srgbClr val="000000"/>
                </a:solidFill>
                <a:latin typeface="Times New Roman"/>
                <a:ea typeface="Times New Roman"/>
                <a:cs typeface="Times New Roman"/>
                <a:sym typeface="Times New Roman"/>
              </a:rPr>
              <a:t>Compreender quais as implicações pedagógicas vivenciadas na relação professor e estudante no curso de Filosofia da UEFS durante o isolamento físico causado pela pandemia do COVID 19.</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ctrTitle"/>
          </p:nvPr>
        </p:nvSpPr>
        <p:spPr>
          <a:xfrm>
            <a:off x="1858700" y="708750"/>
            <a:ext cx="5269200" cy="486000"/>
          </a:xfrm>
          <a:prstGeom prst="rect">
            <a:avLst/>
          </a:prstGeom>
          <a:noFill/>
          <a:ln>
            <a:noFill/>
          </a:ln>
        </p:spPr>
        <p:txBody>
          <a:bodyPr anchorCtr="0" anchor="ctr" bIns="91425" lIns="91425" spcFirstLastPara="1" rIns="91425" wrap="square" tIns="91425">
            <a:noAutofit/>
          </a:bodyPr>
          <a:lstStyle/>
          <a:p>
            <a:pPr indent="0" lvl="0" marL="0" marR="62864" rtl="0" algn="just">
              <a:lnSpc>
                <a:spcPct val="150000"/>
              </a:lnSpc>
              <a:spcBef>
                <a:spcPts val="0"/>
              </a:spcBef>
              <a:spcAft>
                <a:spcPts val="0"/>
              </a:spcAft>
              <a:buSzPts val="3800"/>
              <a:buNone/>
            </a:pPr>
            <a:r>
              <a:rPr b="1" lang="pt-BR" sz="2300">
                <a:solidFill>
                  <a:srgbClr val="000000"/>
                </a:solidFill>
                <a:latin typeface="Times New Roman"/>
                <a:ea typeface="Times New Roman"/>
                <a:cs typeface="Times New Roman"/>
                <a:sym typeface="Times New Roman"/>
              </a:rPr>
              <a:t>OBJETIVOS ESPECÍFICOS</a:t>
            </a:r>
            <a:endParaRPr sz="2300"/>
          </a:p>
        </p:txBody>
      </p:sp>
      <p:sp>
        <p:nvSpPr>
          <p:cNvPr id="149" name="Google Shape;149;p4"/>
          <p:cNvSpPr txBox="1"/>
          <p:nvPr>
            <p:ph idx="1" type="subTitle"/>
          </p:nvPr>
        </p:nvSpPr>
        <p:spPr>
          <a:xfrm>
            <a:off x="496125" y="1356750"/>
            <a:ext cx="8231700" cy="2528100"/>
          </a:xfrm>
          <a:prstGeom prst="rect">
            <a:avLst/>
          </a:prstGeom>
          <a:noFill/>
          <a:ln>
            <a:noFill/>
          </a:ln>
        </p:spPr>
        <p:txBody>
          <a:bodyPr anchorCtr="0" anchor="t" bIns="91425" lIns="91425" spcFirstLastPara="1" rIns="91425" wrap="square" tIns="91425">
            <a:noAutofit/>
          </a:bodyPr>
          <a:lstStyle/>
          <a:p>
            <a:pPr indent="-374648" lvl="0" marL="610870" marR="62863" rtl="0" algn="just">
              <a:lnSpc>
                <a:spcPct val="150000"/>
              </a:lnSpc>
              <a:spcBef>
                <a:spcPts val="5"/>
              </a:spcBef>
              <a:spcAft>
                <a:spcPts val="0"/>
              </a:spcAft>
              <a:buClr>
                <a:srgbClr val="000000"/>
              </a:buClr>
              <a:buSzPts val="2300"/>
              <a:buFont typeface="Times New Roman"/>
              <a:buAutoNum type="alphaLcParenR"/>
            </a:pPr>
            <a:r>
              <a:rPr lang="pt-BR" sz="2300">
                <a:solidFill>
                  <a:srgbClr val="000000"/>
                </a:solidFill>
                <a:latin typeface="Times New Roman"/>
                <a:ea typeface="Times New Roman"/>
                <a:cs typeface="Times New Roman"/>
                <a:sym typeface="Times New Roman"/>
              </a:rPr>
              <a:t>Proceder levantamento e síntese analítica dos trabalhos publicados que discutem sobre a relação professores e estudantes universitários;</a:t>
            </a:r>
            <a:endParaRPr sz="2300">
              <a:solidFill>
                <a:srgbClr val="000000"/>
              </a:solidFill>
              <a:latin typeface="Times New Roman"/>
              <a:ea typeface="Times New Roman"/>
              <a:cs typeface="Times New Roman"/>
              <a:sym typeface="Times New Roman"/>
            </a:endParaRPr>
          </a:p>
          <a:p>
            <a:pPr indent="-374648" lvl="0" marL="610870" marR="62864" rtl="0" algn="just">
              <a:lnSpc>
                <a:spcPct val="150000"/>
              </a:lnSpc>
              <a:spcBef>
                <a:spcPts val="0"/>
              </a:spcBef>
              <a:spcAft>
                <a:spcPts val="0"/>
              </a:spcAft>
              <a:buClr>
                <a:srgbClr val="000000"/>
              </a:buClr>
              <a:buSzPts val="2300"/>
              <a:buFont typeface="Times New Roman"/>
              <a:buAutoNum type="alphaLcParenR"/>
            </a:pPr>
            <a:r>
              <a:rPr lang="pt-BR" sz="2300">
                <a:solidFill>
                  <a:srgbClr val="000000"/>
                </a:solidFill>
                <a:latin typeface="Times New Roman"/>
                <a:ea typeface="Times New Roman"/>
                <a:cs typeface="Times New Roman"/>
                <a:sym typeface="Times New Roman"/>
              </a:rPr>
              <a:t>Saber como os docentes e estudantes desenvolveram estratégias de ensino e de aprendizagem durante o isolamento físico.</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ctrTitle"/>
          </p:nvPr>
        </p:nvSpPr>
        <p:spPr>
          <a:xfrm>
            <a:off x="1144650" y="830250"/>
            <a:ext cx="6854700" cy="617700"/>
          </a:xfrm>
          <a:prstGeom prst="rect">
            <a:avLst/>
          </a:prstGeom>
          <a:noFill/>
          <a:ln>
            <a:noFill/>
          </a:ln>
        </p:spPr>
        <p:txBody>
          <a:bodyPr anchorCtr="0" anchor="ctr" bIns="91425" lIns="91425" spcFirstLastPara="1" rIns="91425" wrap="square" tIns="91425">
            <a:noAutofit/>
          </a:bodyPr>
          <a:lstStyle/>
          <a:p>
            <a:pPr indent="0" lvl="0" marL="153670" marR="62864" rtl="0" algn="just">
              <a:lnSpc>
                <a:spcPct val="150000"/>
              </a:lnSpc>
              <a:spcBef>
                <a:spcPts val="5"/>
              </a:spcBef>
              <a:spcAft>
                <a:spcPts val="0"/>
              </a:spcAft>
              <a:buSzPts val="3800"/>
              <a:buNone/>
            </a:pPr>
            <a:r>
              <a:rPr b="1" lang="pt-BR" sz="2300">
                <a:solidFill>
                  <a:srgbClr val="000000"/>
                </a:solidFill>
                <a:latin typeface="Times New Roman"/>
                <a:ea typeface="Times New Roman"/>
                <a:cs typeface="Times New Roman"/>
                <a:sym typeface="Times New Roman"/>
              </a:rPr>
              <a:t>PERCURSO METODOLÓGICO</a:t>
            </a:r>
            <a:endParaRPr sz="2300"/>
          </a:p>
        </p:txBody>
      </p:sp>
      <p:sp>
        <p:nvSpPr>
          <p:cNvPr id="155" name="Google Shape;155;p5"/>
          <p:cNvSpPr txBox="1"/>
          <p:nvPr>
            <p:ph idx="1" type="subTitle"/>
          </p:nvPr>
        </p:nvSpPr>
        <p:spPr>
          <a:xfrm>
            <a:off x="1296000" y="1650375"/>
            <a:ext cx="7462200" cy="2285400"/>
          </a:xfrm>
          <a:prstGeom prst="rect">
            <a:avLst/>
          </a:prstGeom>
          <a:noFill/>
          <a:ln>
            <a:noFill/>
          </a:ln>
        </p:spPr>
        <p:txBody>
          <a:bodyPr anchorCtr="0" anchor="t" bIns="91425" lIns="91425" spcFirstLastPara="1" rIns="91425" wrap="square" tIns="91425">
            <a:noAutofit/>
          </a:bodyPr>
          <a:lstStyle/>
          <a:p>
            <a:pPr indent="-374650" lvl="0" marL="457200" marR="62864" rtl="0" algn="just">
              <a:lnSpc>
                <a:spcPct val="150000"/>
              </a:lnSpc>
              <a:spcBef>
                <a:spcPts val="360"/>
              </a:spcBef>
              <a:spcAft>
                <a:spcPts val="0"/>
              </a:spcAft>
              <a:buClr>
                <a:srgbClr val="000000"/>
              </a:buClr>
              <a:buSzPts val="2300"/>
              <a:buFont typeface="Times New Roman"/>
              <a:buChar char="●"/>
            </a:pPr>
            <a:r>
              <a:rPr lang="pt-BR" sz="2300">
                <a:solidFill>
                  <a:srgbClr val="000000"/>
                </a:solidFill>
                <a:latin typeface="Times New Roman"/>
                <a:ea typeface="Times New Roman"/>
                <a:cs typeface="Times New Roman"/>
                <a:sym typeface="Times New Roman"/>
              </a:rPr>
              <a:t>Pesquisa qualitativa </a:t>
            </a:r>
            <a:endParaRPr sz="2300">
              <a:solidFill>
                <a:srgbClr val="000000"/>
              </a:solidFill>
              <a:latin typeface="Times New Roman"/>
              <a:ea typeface="Times New Roman"/>
              <a:cs typeface="Times New Roman"/>
              <a:sym typeface="Times New Roman"/>
            </a:endParaRPr>
          </a:p>
          <a:p>
            <a:pPr indent="-374650" lvl="0" marL="457200" marR="62863" rtl="0" algn="just">
              <a:lnSpc>
                <a:spcPct val="150000"/>
              </a:lnSpc>
              <a:spcBef>
                <a:spcPts val="0"/>
              </a:spcBef>
              <a:spcAft>
                <a:spcPts val="0"/>
              </a:spcAft>
              <a:buClr>
                <a:srgbClr val="000000"/>
              </a:buClr>
              <a:buSzPts val="2300"/>
              <a:buFont typeface="Times New Roman"/>
              <a:buChar char="●"/>
            </a:pPr>
            <a:r>
              <a:rPr lang="pt-BR" sz="2300">
                <a:solidFill>
                  <a:srgbClr val="000000"/>
                </a:solidFill>
                <a:latin typeface="Times New Roman"/>
                <a:ea typeface="Times New Roman"/>
                <a:cs typeface="Times New Roman"/>
                <a:sym typeface="Times New Roman"/>
              </a:rPr>
              <a:t>Abordagem  (auto)biográfica</a:t>
            </a:r>
            <a:endParaRPr sz="2300">
              <a:solidFill>
                <a:srgbClr val="000000"/>
              </a:solidFill>
              <a:latin typeface="Times New Roman"/>
              <a:ea typeface="Times New Roman"/>
              <a:cs typeface="Times New Roman"/>
              <a:sym typeface="Times New Roman"/>
            </a:endParaRPr>
          </a:p>
          <a:p>
            <a:pPr indent="-374650" lvl="0" marL="457200" marR="62864" rtl="0" algn="just">
              <a:lnSpc>
                <a:spcPct val="150000"/>
              </a:lnSpc>
              <a:spcBef>
                <a:spcPts val="0"/>
              </a:spcBef>
              <a:spcAft>
                <a:spcPts val="0"/>
              </a:spcAft>
              <a:buClr>
                <a:srgbClr val="000000"/>
              </a:buClr>
              <a:buSzPts val="2300"/>
              <a:buFont typeface="Times New Roman"/>
              <a:buChar char="●"/>
            </a:pPr>
            <a:r>
              <a:rPr lang="pt-BR" sz="2300">
                <a:solidFill>
                  <a:srgbClr val="000000"/>
                </a:solidFill>
                <a:latin typeface="Times New Roman"/>
                <a:ea typeface="Times New Roman"/>
                <a:cs typeface="Times New Roman"/>
                <a:sym typeface="Times New Roman"/>
              </a:rPr>
              <a:t>Dispositivo, entrevistas semi-estruturadas </a:t>
            </a:r>
            <a:endParaRPr sz="2300">
              <a:solidFill>
                <a:srgbClr val="000000"/>
              </a:solidFill>
              <a:latin typeface="Times New Roman"/>
              <a:ea typeface="Times New Roman"/>
              <a:cs typeface="Times New Roman"/>
              <a:sym typeface="Times New Roman"/>
            </a:endParaRPr>
          </a:p>
          <a:p>
            <a:pPr indent="303530" lvl="0" marL="153670" marR="62864" rtl="0" algn="just">
              <a:lnSpc>
                <a:spcPct val="150000"/>
              </a:lnSpc>
              <a:spcBef>
                <a:spcPts val="360"/>
              </a:spcBef>
              <a:spcAft>
                <a:spcPts val="0"/>
              </a:spcAft>
              <a:buSzPts val="1600"/>
              <a:buNone/>
            </a:pPr>
            <a:r>
              <a:t/>
            </a:r>
            <a:endParaRPr>
              <a:solidFill>
                <a:srgbClr val="000000"/>
              </a:solidFill>
              <a:latin typeface="Times New Roman"/>
              <a:ea typeface="Times New Roman"/>
              <a:cs typeface="Times New Roman"/>
              <a:sym typeface="Times New Roman"/>
            </a:endParaRPr>
          </a:p>
          <a:p>
            <a:pPr indent="303530" lvl="0" marL="153670" marR="62864" rtl="0" algn="just">
              <a:lnSpc>
                <a:spcPct val="150000"/>
              </a:lnSpc>
              <a:spcBef>
                <a:spcPts val="360"/>
              </a:spcBef>
              <a:spcAft>
                <a:spcPts val="0"/>
              </a:spcAft>
              <a:buSzPts val="1600"/>
              <a:buNone/>
            </a:pPr>
            <a:r>
              <a:t/>
            </a:r>
            <a:endParaRPr>
              <a:solidFill>
                <a:srgbClr val="000000"/>
              </a:solidFill>
              <a:latin typeface="Times New Roman"/>
              <a:ea typeface="Times New Roman"/>
              <a:cs typeface="Times New Roman"/>
              <a:sym typeface="Times New Roman"/>
            </a:endParaRPr>
          </a:p>
          <a:p>
            <a:pPr indent="303530" lvl="0" marL="153670" marR="62864" rtl="0" algn="just">
              <a:lnSpc>
                <a:spcPct val="150000"/>
              </a:lnSpc>
              <a:spcBef>
                <a:spcPts val="360"/>
              </a:spcBef>
              <a:spcAft>
                <a:spcPts val="0"/>
              </a:spcAft>
              <a:buSzPts val="16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819150" y="415125"/>
            <a:ext cx="7505700" cy="3543900"/>
          </a:xfrm>
          <a:prstGeom prst="rect">
            <a:avLst/>
          </a:prstGeom>
          <a:noFill/>
          <a:ln>
            <a:noFill/>
          </a:ln>
        </p:spPr>
        <p:txBody>
          <a:bodyPr anchorCtr="0" anchor="t" bIns="91425" lIns="91425" spcFirstLastPara="1" rIns="91425" wrap="square" tIns="91425">
            <a:normAutofit fontScale="90000"/>
          </a:bodyPr>
          <a:lstStyle/>
          <a:p>
            <a:pPr indent="0" lvl="0" marL="153670" marR="62863" rtl="0" algn="ctr">
              <a:lnSpc>
                <a:spcPct val="150000"/>
              </a:lnSpc>
              <a:spcBef>
                <a:spcPts val="5"/>
              </a:spcBef>
              <a:spcAft>
                <a:spcPts val="0"/>
              </a:spcAft>
              <a:buNone/>
            </a:pPr>
            <a:r>
              <a:rPr b="1" lang="pt-BR" sz="2300">
                <a:solidFill>
                  <a:srgbClr val="000000"/>
                </a:solidFill>
                <a:latin typeface="Times New Roman"/>
                <a:ea typeface="Times New Roman"/>
                <a:cs typeface="Times New Roman"/>
                <a:sym typeface="Times New Roman"/>
              </a:rPr>
              <a:t>PERCURSO METODOLÓGICO</a:t>
            </a:r>
            <a:endParaRPr b="1" sz="2000">
              <a:solidFill>
                <a:srgbClr val="000000"/>
              </a:solidFill>
              <a:latin typeface="Times New Roman"/>
              <a:ea typeface="Times New Roman"/>
              <a:cs typeface="Times New Roman"/>
              <a:sym typeface="Times New Roman"/>
            </a:endParaRPr>
          </a:p>
          <a:p>
            <a:pPr indent="0" lvl="0" marL="0" marR="62863" rtl="0" algn="just">
              <a:lnSpc>
                <a:spcPct val="150000"/>
              </a:lnSpc>
              <a:spcBef>
                <a:spcPts val="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marR="62863" rtl="0" algn="just">
              <a:lnSpc>
                <a:spcPct val="150000"/>
              </a:lnSpc>
              <a:spcBef>
                <a:spcPts val="0"/>
              </a:spcBef>
              <a:spcAft>
                <a:spcPts val="0"/>
              </a:spcAft>
              <a:buNone/>
            </a:pPr>
            <a:r>
              <a:t/>
            </a:r>
            <a:endParaRPr b="1" sz="2000">
              <a:solidFill>
                <a:srgbClr val="000000"/>
              </a:solidFill>
              <a:latin typeface="Times New Roman"/>
              <a:ea typeface="Times New Roman"/>
              <a:cs typeface="Times New Roman"/>
              <a:sym typeface="Times New Roman"/>
            </a:endParaRPr>
          </a:p>
          <a:p>
            <a:pPr indent="-374332" lvl="0" marL="457200" marR="62864" rtl="0" algn="just">
              <a:lnSpc>
                <a:spcPct val="150000"/>
              </a:lnSpc>
              <a:spcBef>
                <a:spcPts val="0"/>
              </a:spcBef>
              <a:spcAft>
                <a:spcPts val="0"/>
              </a:spcAft>
              <a:buClr>
                <a:srgbClr val="000000"/>
              </a:buClr>
              <a:buSzPct val="100000"/>
              <a:buFont typeface="Times New Roman"/>
              <a:buChar char="●"/>
            </a:pPr>
            <a:r>
              <a:rPr lang="pt-BR" sz="2550">
                <a:solidFill>
                  <a:srgbClr val="000000"/>
                </a:solidFill>
                <a:latin typeface="Times New Roman"/>
                <a:ea typeface="Times New Roman"/>
                <a:cs typeface="Times New Roman"/>
                <a:sym typeface="Times New Roman"/>
              </a:rPr>
              <a:t>Colaboradores da pesquisa</a:t>
            </a:r>
            <a:endParaRPr sz="2550">
              <a:solidFill>
                <a:srgbClr val="000000"/>
              </a:solidFill>
              <a:latin typeface="Times New Roman"/>
              <a:ea typeface="Times New Roman"/>
              <a:cs typeface="Times New Roman"/>
              <a:sym typeface="Times New Roman"/>
            </a:endParaRPr>
          </a:p>
          <a:p>
            <a:pPr indent="-374332" lvl="0" marL="457200" marR="62864" rtl="0" algn="just">
              <a:lnSpc>
                <a:spcPct val="150000"/>
              </a:lnSpc>
              <a:spcBef>
                <a:spcPts val="0"/>
              </a:spcBef>
              <a:spcAft>
                <a:spcPts val="0"/>
              </a:spcAft>
              <a:buClr>
                <a:srgbClr val="000000"/>
              </a:buClr>
              <a:buSzPct val="100000"/>
              <a:buFont typeface="Times New Roman"/>
              <a:buChar char="●"/>
            </a:pPr>
            <a:r>
              <a:rPr lang="pt-BR" sz="2550">
                <a:solidFill>
                  <a:srgbClr val="000000"/>
                </a:solidFill>
                <a:latin typeface="Times New Roman"/>
                <a:ea typeface="Times New Roman"/>
                <a:cs typeface="Times New Roman"/>
                <a:sym typeface="Times New Roman"/>
              </a:rPr>
              <a:t>Paradigma de análise - Compreensivo-interpretativo</a:t>
            </a:r>
            <a:endParaRPr sz="2550">
              <a:solidFill>
                <a:srgbClr val="000000"/>
              </a:solidFill>
              <a:latin typeface="Times New Roman"/>
              <a:ea typeface="Times New Roman"/>
              <a:cs typeface="Times New Roman"/>
              <a:sym typeface="Times New Roman"/>
            </a:endParaRPr>
          </a:p>
          <a:p>
            <a:pPr indent="-374332" lvl="0" marL="457200" marR="62864" rtl="0" algn="l">
              <a:lnSpc>
                <a:spcPct val="150000"/>
              </a:lnSpc>
              <a:spcBef>
                <a:spcPts val="0"/>
              </a:spcBef>
              <a:spcAft>
                <a:spcPts val="0"/>
              </a:spcAft>
              <a:buClr>
                <a:srgbClr val="000000"/>
              </a:buClr>
              <a:buSzPct val="100000"/>
              <a:buFont typeface="Times New Roman"/>
              <a:buChar char="●"/>
            </a:pPr>
            <a:r>
              <a:rPr lang="pt-BR" sz="2550">
                <a:solidFill>
                  <a:srgbClr val="000000"/>
                </a:solidFill>
                <a:latin typeface="Times New Roman"/>
                <a:ea typeface="Times New Roman"/>
                <a:cs typeface="Times New Roman"/>
                <a:sym typeface="Times New Roman"/>
              </a:rPr>
              <a:t>Resultados esperados</a:t>
            </a:r>
            <a:endParaRPr sz="2550">
              <a:solidFill>
                <a:srgbClr val="000000"/>
              </a:solidFill>
              <a:latin typeface="Times New Roman"/>
              <a:ea typeface="Times New Roman"/>
              <a:cs typeface="Times New Roman"/>
              <a:sym typeface="Times New Roman"/>
            </a:endParaRPr>
          </a:p>
          <a:p>
            <a:pPr indent="-374332" lvl="0" marL="457200" marR="62864" rtl="0" algn="l">
              <a:lnSpc>
                <a:spcPct val="150000"/>
              </a:lnSpc>
              <a:spcBef>
                <a:spcPts val="0"/>
              </a:spcBef>
              <a:spcAft>
                <a:spcPts val="0"/>
              </a:spcAft>
              <a:buClr>
                <a:srgbClr val="000000"/>
              </a:buClr>
              <a:buSzPct val="100000"/>
              <a:buFont typeface="Times New Roman"/>
              <a:buChar char="●"/>
            </a:pPr>
            <a:r>
              <a:rPr lang="pt-BR" sz="2550">
                <a:solidFill>
                  <a:srgbClr val="000000"/>
                </a:solidFill>
                <a:latin typeface="Times New Roman"/>
                <a:ea typeface="Times New Roman"/>
                <a:cs typeface="Times New Roman"/>
                <a:sym typeface="Times New Roman"/>
              </a:rPr>
              <a:t>Viabilidade do estudo</a:t>
            </a:r>
            <a:endParaRPr sz="2550">
              <a:solidFill>
                <a:srgbClr val="000000"/>
              </a:solidFill>
              <a:latin typeface="Times New Roman"/>
              <a:ea typeface="Times New Roman"/>
              <a:cs typeface="Times New Roman"/>
              <a:sym typeface="Times New Roman"/>
            </a:endParaRPr>
          </a:p>
          <a:p>
            <a:pPr indent="0" lvl="0" marL="0" marR="62864" rtl="0" algn="l">
              <a:lnSpc>
                <a:spcPct val="100000"/>
              </a:lnSpc>
              <a:spcBef>
                <a:spcPts val="0"/>
              </a:spcBef>
              <a:spcAft>
                <a:spcPts val="0"/>
              </a:spcAft>
              <a:buSzPct val="250000"/>
              <a:buNone/>
            </a:pPr>
            <a:r>
              <a:t/>
            </a:r>
            <a:endParaRPr b="1"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1629150" y="488050"/>
            <a:ext cx="588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pt-BR" sz="2300">
                <a:solidFill>
                  <a:srgbClr val="000000"/>
                </a:solidFill>
                <a:latin typeface="Times New Roman"/>
                <a:ea typeface="Times New Roman"/>
                <a:cs typeface="Times New Roman"/>
                <a:sym typeface="Times New Roman"/>
              </a:rPr>
              <a:t>CATEGORIAS TEÓRICAS JÁ MAPEADAS</a:t>
            </a:r>
            <a:endParaRPr b="1" sz="2300">
              <a:solidFill>
                <a:srgbClr val="000000"/>
              </a:solidFill>
              <a:latin typeface="Times New Roman"/>
              <a:ea typeface="Times New Roman"/>
              <a:cs typeface="Times New Roman"/>
              <a:sym typeface="Times New Roman"/>
            </a:endParaRPr>
          </a:p>
        </p:txBody>
      </p:sp>
      <p:sp>
        <p:nvSpPr>
          <p:cNvPr id="166" name="Google Shape;166;p7"/>
          <p:cNvSpPr txBox="1"/>
          <p:nvPr>
            <p:ph idx="1" type="body"/>
          </p:nvPr>
        </p:nvSpPr>
        <p:spPr>
          <a:xfrm>
            <a:off x="556875" y="1012500"/>
            <a:ext cx="7818600" cy="34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pt-BR" sz="2000">
                <a:solidFill>
                  <a:srgbClr val="000000"/>
                </a:solidFill>
                <a:highlight>
                  <a:schemeClr val="dk1"/>
                </a:highlight>
              </a:rPr>
              <a:t>APRENDIZAGEM DOCENTE</a:t>
            </a:r>
            <a:r>
              <a:rPr lang="pt-BR" sz="2000">
                <a:solidFill>
                  <a:srgbClr val="000000"/>
                </a:solidFill>
                <a:highlight>
                  <a:schemeClr val="dk1"/>
                </a:highlight>
              </a:rPr>
              <a:t> - </a:t>
            </a:r>
            <a:r>
              <a:rPr lang="pt-BR" sz="2000">
                <a:solidFill>
                  <a:srgbClr val="000000"/>
                </a:solidFill>
                <a:highlight>
                  <a:schemeClr val="dk1"/>
                </a:highlight>
                <a:latin typeface="Times New Roman"/>
                <a:ea typeface="Times New Roman"/>
                <a:cs typeface="Times New Roman"/>
                <a:sym typeface="Times New Roman"/>
              </a:rPr>
              <a:t>FREIRE P. Educação e Mudança (2016)</a:t>
            </a:r>
            <a:endParaRPr sz="2000">
              <a:solidFill>
                <a:srgbClr val="000000"/>
              </a:solidFill>
              <a:highlight>
                <a:schemeClr val="dk1"/>
              </a:highlight>
            </a:endParaRPr>
          </a:p>
          <a:p>
            <a:pPr indent="0" lvl="0" marL="0" rtl="0" algn="l">
              <a:lnSpc>
                <a:spcPct val="115000"/>
              </a:lnSpc>
              <a:spcBef>
                <a:spcPts val="1200"/>
              </a:spcBef>
              <a:spcAft>
                <a:spcPts val="0"/>
              </a:spcAft>
              <a:buSzPts val="1300"/>
              <a:buNone/>
            </a:pPr>
            <a:r>
              <a:rPr b="1" lang="pt-BR" sz="2000">
                <a:solidFill>
                  <a:srgbClr val="000000"/>
                </a:solidFill>
                <a:highlight>
                  <a:schemeClr val="dk1"/>
                </a:highlight>
              </a:rPr>
              <a:t>RELAÇÃO PEDAGÓGICA</a:t>
            </a:r>
            <a:r>
              <a:rPr lang="pt-BR" sz="2000">
                <a:solidFill>
                  <a:srgbClr val="000000"/>
                </a:solidFill>
                <a:highlight>
                  <a:schemeClr val="dk1"/>
                </a:highlight>
              </a:rPr>
              <a:t> - </a:t>
            </a:r>
            <a:r>
              <a:rPr lang="pt-BR" sz="2000">
                <a:solidFill>
                  <a:srgbClr val="000000"/>
                </a:solidFill>
                <a:highlight>
                  <a:schemeClr val="dk1"/>
                </a:highlight>
                <a:latin typeface="Times New Roman"/>
                <a:ea typeface="Times New Roman"/>
                <a:cs typeface="Times New Roman"/>
                <a:sym typeface="Times New Roman"/>
              </a:rPr>
              <a:t>ANASTASIOU, L. das G. C.; ALVES, L. P. (Orgs.). Processos de ensinagem na universidade (2009)</a:t>
            </a:r>
            <a:endParaRPr sz="2000">
              <a:solidFill>
                <a:srgbClr val="000000"/>
              </a:solidFill>
              <a:highlight>
                <a:schemeClr val="dk1"/>
              </a:highlight>
            </a:endParaRPr>
          </a:p>
          <a:p>
            <a:pPr indent="0" lvl="0" marL="0" rtl="0" algn="l">
              <a:lnSpc>
                <a:spcPct val="115000"/>
              </a:lnSpc>
              <a:spcBef>
                <a:spcPts val="1200"/>
              </a:spcBef>
              <a:spcAft>
                <a:spcPts val="0"/>
              </a:spcAft>
              <a:buSzPts val="1300"/>
              <a:buNone/>
            </a:pPr>
            <a:r>
              <a:rPr b="1" lang="pt-BR" sz="2000">
                <a:solidFill>
                  <a:srgbClr val="000000"/>
                </a:solidFill>
                <a:highlight>
                  <a:schemeClr val="dk1"/>
                </a:highlight>
              </a:rPr>
              <a:t>PANDEMIA DO CORONA VÍRUS</a:t>
            </a:r>
            <a:r>
              <a:rPr lang="pt-BR" sz="2000">
                <a:solidFill>
                  <a:srgbClr val="000000"/>
                </a:solidFill>
                <a:highlight>
                  <a:schemeClr val="dk1"/>
                </a:highlight>
              </a:rPr>
              <a:t> </a:t>
            </a:r>
            <a:r>
              <a:rPr lang="pt-BR" sz="2000">
                <a:solidFill>
                  <a:srgbClr val="000000"/>
                </a:solidFill>
                <a:latin typeface="Times New Roman"/>
                <a:ea typeface="Times New Roman"/>
                <a:cs typeface="Times New Roman"/>
                <a:sym typeface="Times New Roman"/>
              </a:rPr>
              <a:t>(BAHIA. Decreto Estadual nº. 19.529, de 16 de Março de 2020. ) - </a:t>
            </a:r>
            <a:r>
              <a:rPr lang="pt-BR" sz="2000">
                <a:solidFill>
                  <a:srgbClr val="000000"/>
                </a:solidFill>
                <a:highlight>
                  <a:srgbClr val="FFFFFF"/>
                </a:highlight>
                <a:latin typeface="Times New Roman"/>
                <a:ea typeface="Times New Roman"/>
                <a:cs typeface="Times New Roman"/>
                <a:sym typeface="Times New Roman"/>
              </a:rPr>
              <a:t>SANTOS, Boaventura de Sousa. A Cruel pedagogia do Vírus.</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pt-BR" sz="2000">
                <a:solidFill>
                  <a:srgbClr val="000000"/>
                </a:solidFill>
                <a:latin typeface="Times New Roman"/>
                <a:ea typeface="Times New Roman"/>
                <a:cs typeface="Times New Roman"/>
                <a:sym typeface="Times New Roman"/>
              </a:rPr>
              <a:t>AFETO</a:t>
            </a:r>
            <a:r>
              <a:rPr lang="pt-BR" sz="2000">
                <a:solidFill>
                  <a:srgbClr val="000000"/>
                </a:solidFill>
                <a:latin typeface="Times New Roman"/>
                <a:ea typeface="Times New Roman"/>
                <a:cs typeface="Times New Roman"/>
                <a:sym typeface="Times New Roman"/>
              </a:rPr>
              <a:t> e </a:t>
            </a:r>
            <a:r>
              <a:rPr b="1" lang="pt-BR" sz="2000">
                <a:solidFill>
                  <a:srgbClr val="000000"/>
                </a:solidFill>
                <a:latin typeface="Times New Roman"/>
                <a:ea typeface="Times New Roman"/>
                <a:cs typeface="Times New Roman"/>
                <a:sym typeface="Times New Roman"/>
              </a:rPr>
              <a:t>AFETIVIDADE</a:t>
            </a:r>
            <a:r>
              <a:rPr lang="pt-BR" sz="2000">
                <a:solidFill>
                  <a:srgbClr val="000000"/>
                </a:solidFill>
                <a:latin typeface="Times New Roman"/>
                <a:ea typeface="Times New Roman"/>
                <a:cs typeface="Times New Roman"/>
                <a:sym typeface="Times New Roman"/>
              </a:rPr>
              <a:t> - SPINOZA; RIBEIRO, M.</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rPr b="1" lang="pt-BR" sz="2000">
                <a:solidFill>
                  <a:srgbClr val="000000"/>
                </a:solidFill>
                <a:latin typeface="Times New Roman"/>
                <a:ea typeface="Times New Roman"/>
                <a:cs typeface="Times New Roman"/>
                <a:sym typeface="Times New Roman"/>
              </a:rPr>
              <a:t>TECNOLOGIA</a:t>
            </a:r>
            <a:r>
              <a:rPr lang="pt-BR" sz="2000">
                <a:solidFill>
                  <a:srgbClr val="000000"/>
                </a:solidFill>
                <a:latin typeface="Times New Roman"/>
                <a:ea typeface="Times New Roman"/>
                <a:cs typeface="Times New Roman"/>
                <a:sym typeface="Times New Roman"/>
              </a:rPr>
              <a:t> - BAUMAN, Zygmunt. Tempos líquidos.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475875" y="477100"/>
            <a:ext cx="7971000" cy="711900"/>
          </a:xfrm>
          <a:prstGeom prst="rect">
            <a:avLst/>
          </a:prstGeom>
          <a:noFill/>
          <a:ln>
            <a:noFill/>
          </a:ln>
        </p:spPr>
        <p:txBody>
          <a:bodyPr anchorCtr="0" anchor="t" bIns="91425" lIns="91425" spcFirstLastPara="1" rIns="91425" wrap="square" tIns="91425">
            <a:normAutofit fontScale="90000"/>
          </a:bodyPr>
          <a:lstStyle/>
          <a:p>
            <a:pPr indent="461772" lvl="0" marL="17526" marR="12963" rtl="0" algn="just">
              <a:lnSpc>
                <a:spcPct val="110155"/>
              </a:lnSpc>
              <a:spcBef>
                <a:spcPts val="1773"/>
              </a:spcBef>
              <a:spcAft>
                <a:spcPts val="0"/>
              </a:spcAft>
              <a:buSzPct val="130434"/>
              <a:buNone/>
            </a:pPr>
            <a:r>
              <a:rPr b="1" lang="pt-BR" sz="2300">
                <a:solidFill>
                  <a:srgbClr val="000000"/>
                </a:solidFill>
                <a:latin typeface="Times New Roman"/>
                <a:ea typeface="Times New Roman"/>
                <a:cs typeface="Times New Roman"/>
                <a:sym typeface="Times New Roman"/>
              </a:rPr>
              <a:t>ROTEIRO PARA ENTREVISTA SEMI ESTRUTURADA: Estudantes</a:t>
            </a:r>
            <a:endParaRPr b="1" sz="2300">
              <a:solidFill>
                <a:srgbClr val="000000"/>
              </a:solidFill>
            </a:endParaRPr>
          </a:p>
          <a:p>
            <a:pPr indent="0" lvl="0" marL="0" rtl="0" algn="just">
              <a:lnSpc>
                <a:spcPct val="100000"/>
              </a:lnSpc>
              <a:spcBef>
                <a:spcPts val="0"/>
              </a:spcBef>
              <a:spcAft>
                <a:spcPts val="0"/>
              </a:spcAft>
              <a:buSzPct val="187500"/>
              <a:buNone/>
            </a:pPr>
            <a:r>
              <a:t/>
            </a:r>
            <a:endParaRPr sz="1600"/>
          </a:p>
        </p:txBody>
      </p:sp>
      <p:sp>
        <p:nvSpPr>
          <p:cNvPr id="172" name="Google Shape;172;p8"/>
          <p:cNvSpPr txBox="1"/>
          <p:nvPr>
            <p:ph idx="1" type="body"/>
          </p:nvPr>
        </p:nvSpPr>
        <p:spPr>
          <a:xfrm>
            <a:off x="819150" y="1189000"/>
            <a:ext cx="7505700" cy="3249600"/>
          </a:xfrm>
          <a:prstGeom prst="rect">
            <a:avLst/>
          </a:prstGeom>
          <a:noFill/>
          <a:ln>
            <a:noFill/>
          </a:ln>
        </p:spPr>
        <p:txBody>
          <a:bodyPr anchorCtr="0" anchor="t" bIns="91425" lIns="91425" spcFirstLastPara="1" rIns="91425" wrap="square" tIns="91425">
            <a:normAutofit fontScale="92500" lnSpcReduction="20000"/>
          </a:bodyPr>
          <a:lstStyle/>
          <a:p>
            <a:pPr indent="0" lvl="0" marL="0" marR="21413" rtl="0" algn="just">
              <a:lnSpc>
                <a:spcPct val="110155"/>
              </a:lnSpc>
              <a:spcBef>
                <a:spcPts val="1773"/>
              </a:spcBef>
              <a:spcAft>
                <a:spcPts val="0"/>
              </a:spcAft>
              <a:buSzPct val="81250"/>
              <a:buNone/>
            </a:pPr>
            <a:r>
              <a:rPr lang="pt-BR" sz="1600">
                <a:solidFill>
                  <a:srgbClr val="000000"/>
                </a:solidFill>
                <a:latin typeface="Times New Roman"/>
                <a:ea typeface="Times New Roman"/>
                <a:cs typeface="Times New Roman"/>
                <a:sym typeface="Times New Roman"/>
              </a:rPr>
              <a:t>1 - </a:t>
            </a:r>
            <a:r>
              <a:rPr lang="pt-BR" sz="2000">
                <a:solidFill>
                  <a:srgbClr val="000000"/>
                </a:solidFill>
                <a:highlight>
                  <a:srgbClr val="FFFFFF"/>
                </a:highlight>
                <a:latin typeface="Times New Roman"/>
                <a:ea typeface="Times New Roman"/>
                <a:cs typeface="Times New Roman"/>
                <a:sym typeface="Times New Roman"/>
              </a:rPr>
              <a:t>Como foi sua experiência com o uso das tecnologias em suas aulas durante o isolamento físico? A universidade te deu algum tipo de apoio? Comente.</a:t>
            </a:r>
            <a:endParaRPr sz="2000">
              <a:solidFill>
                <a:srgbClr val="000000"/>
              </a:solidFill>
              <a:highlight>
                <a:srgbClr val="FFFFFF"/>
              </a:highlight>
              <a:latin typeface="Times New Roman"/>
              <a:ea typeface="Times New Roman"/>
              <a:cs typeface="Times New Roman"/>
              <a:sym typeface="Times New Roman"/>
            </a:endParaRPr>
          </a:p>
          <a:p>
            <a:pPr indent="0" lvl="0" marL="0" marR="21413" rtl="0" algn="just">
              <a:lnSpc>
                <a:spcPct val="110155"/>
              </a:lnSpc>
              <a:spcBef>
                <a:spcPts val="1773"/>
              </a:spcBef>
              <a:spcAft>
                <a:spcPts val="0"/>
              </a:spcAft>
              <a:buSzPct val="64999"/>
              <a:buNone/>
            </a:pPr>
            <a:r>
              <a:t/>
            </a:r>
            <a:endParaRPr sz="2000">
              <a:solidFill>
                <a:srgbClr val="000000"/>
              </a:solidFill>
              <a:highlight>
                <a:srgbClr val="FFFFFF"/>
              </a:highlight>
              <a:latin typeface="Times New Roman"/>
              <a:ea typeface="Times New Roman"/>
              <a:cs typeface="Times New Roman"/>
              <a:sym typeface="Times New Roman"/>
            </a:endParaRPr>
          </a:p>
          <a:p>
            <a:pPr indent="0" lvl="0" marL="0" marR="25796" rtl="0" algn="just">
              <a:lnSpc>
                <a:spcPct val="110154"/>
              </a:lnSpc>
              <a:spcBef>
                <a:spcPts val="65"/>
              </a:spcBef>
              <a:spcAft>
                <a:spcPts val="0"/>
              </a:spcAft>
              <a:buSzPct val="64999"/>
              <a:buNone/>
            </a:pPr>
            <a:r>
              <a:rPr lang="pt-BR" sz="2000">
                <a:solidFill>
                  <a:srgbClr val="000000"/>
                </a:solidFill>
                <a:latin typeface="Times New Roman"/>
                <a:ea typeface="Times New Roman"/>
                <a:cs typeface="Times New Roman"/>
                <a:sym typeface="Times New Roman"/>
              </a:rPr>
              <a:t>2 - </a:t>
            </a:r>
            <a:r>
              <a:rPr lang="pt-BR" sz="2000">
                <a:solidFill>
                  <a:srgbClr val="000000"/>
                </a:solidFill>
                <a:highlight>
                  <a:srgbClr val="FFFFFF"/>
                </a:highlight>
                <a:latin typeface="Times New Roman"/>
                <a:ea typeface="Times New Roman"/>
                <a:cs typeface="Times New Roman"/>
                <a:sym typeface="Times New Roman"/>
              </a:rPr>
              <a:t>Como você avalia a realização do planejamento e a execução das aulas, nesse período, por parte de seus professores?</a:t>
            </a:r>
            <a:endParaRPr sz="2000">
              <a:solidFill>
                <a:srgbClr val="000000"/>
              </a:solidFill>
              <a:highlight>
                <a:srgbClr val="FFFFFF"/>
              </a:highlight>
              <a:latin typeface="Times New Roman"/>
              <a:ea typeface="Times New Roman"/>
              <a:cs typeface="Times New Roman"/>
              <a:sym typeface="Times New Roman"/>
            </a:endParaRPr>
          </a:p>
          <a:p>
            <a:pPr indent="0" lvl="0" marL="0" marR="25796" rtl="0" algn="just">
              <a:lnSpc>
                <a:spcPct val="110154"/>
              </a:lnSpc>
              <a:spcBef>
                <a:spcPts val="65"/>
              </a:spcBef>
              <a:spcAft>
                <a:spcPts val="0"/>
              </a:spcAft>
              <a:buSzPct val="64999"/>
              <a:buNone/>
            </a:pPr>
            <a:r>
              <a:t/>
            </a:r>
            <a:endParaRPr sz="2000">
              <a:solidFill>
                <a:srgbClr val="000000"/>
              </a:solidFill>
              <a:highlight>
                <a:srgbClr val="FFFFFF"/>
              </a:highlight>
              <a:latin typeface="Times New Roman"/>
              <a:ea typeface="Times New Roman"/>
              <a:cs typeface="Times New Roman"/>
              <a:sym typeface="Times New Roman"/>
            </a:endParaRPr>
          </a:p>
          <a:p>
            <a:pPr indent="0" lvl="0" marL="0" marR="23534" rtl="0" algn="just">
              <a:lnSpc>
                <a:spcPct val="110154"/>
              </a:lnSpc>
              <a:spcBef>
                <a:spcPts val="65"/>
              </a:spcBef>
              <a:spcAft>
                <a:spcPts val="0"/>
              </a:spcAft>
              <a:buSzPct val="64999"/>
              <a:buNone/>
            </a:pPr>
            <a:r>
              <a:rPr lang="pt-BR" sz="2000">
                <a:solidFill>
                  <a:srgbClr val="000000"/>
                </a:solidFill>
                <a:latin typeface="Times New Roman"/>
                <a:ea typeface="Times New Roman"/>
                <a:cs typeface="Times New Roman"/>
                <a:sym typeface="Times New Roman"/>
              </a:rPr>
              <a:t>3 - </a:t>
            </a:r>
            <a:r>
              <a:rPr lang="pt-BR" sz="2000">
                <a:solidFill>
                  <a:srgbClr val="000000"/>
                </a:solidFill>
                <a:latin typeface="Times New Roman"/>
                <a:ea typeface="Times New Roman"/>
                <a:cs typeface="Times New Roman"/>
                <a:sym typeface="Times New Roman"/>
              </a:rPr>
              <a:t>Com relação à infraestrutura, isto é, o ambiente de estudo e com relação também aos aparelhos tecnológicos, como foi para você estudar remotamente? </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ct val="64999"/>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435375" y="384750"/>
            <a:ext cx="7889400" cy="4185300"/>
          </a:xfrm>
          <a:prstGeom prst="rect">
            <a:avLst/>
          </a:prstGeom>
          <a:noFill/>
          <a:ln>
            <a:noFill/>
          </a:ln>
        </p:spPr>
        <p:txBody>
          <a:bodyPr anchorCtr="0" anchor="t" bIns="91425" lIns="91425" spcFirstLastPara="1" rIns="91425" wrap="square" tIns="91425">
            <a:noAutofit/>
          </a:bodyPr>
          <a:lstStyle/>
          <a:p>
            <a:pPr indent="-221742" lvl="0" marL="473505" marR="13605" rtl="0" algn="just">
              <a:lnSpc>
                <a:spcPct val="110154"/>
              </a:lnSpc>
              <a:spcBef>
                <a:spcPts val="65"/>
              </a:spcBef>
              <a:spcAft>
                <a:spcPts val="0"/>
              </a:spcAft>
              <a:buSzPts val="3000"/>
              <a:buNone/>
            </a:pPr>
            <a:r>
              <a:rPr lang="pt-BR" sz="1600">
                <a:solidFill>
                  <a:srgbClr val="000000"/>
                </a:solidFill>
                <a:latin typeface="Times New Roman"/>
                <a:ea typeface="Times New Roman"/>
                <a:cs typeface="Times New Roman"/>
                <a:sym typeface="Times New Roman"/>
              </a:rPr>
              <a:t>4. </a:t>
            </a:r>
            <a:r>
              <a:rPr lang="pt-BR" sz="2000">
                <a:solidFill>
                  <a:srgbClr val="000000"/>
                </a:solidFill>
                <a:highlight>
                  <a:srgbClr val="FFFFFF"/>
                </a:highlight>
                <a:latin typeface="Times New Roman"/>
                <a:ea typeface="Times New Roman"/>
                <a:cs typeface="Times New Roman"/>
                <a:sym typeface="Times New Roman"/>
              </a:rPr>
              <a:t>Durante as aulas, seus professores conversavam com a turma sobre as dificuldades enfrentadas pelos estudantes no desenvolvimento das aulas remotas? Você percebeu alguma ajuda dos professores a você e a seus colegas? Comente.</a:t>
            </a:r>
            <a:endParaRPr sz="2000">
              <a:solidFill>
                <a:srgbClr val="000000"/>
              </a:solidFill>
              <a:highlight>
                <a:srgbClr val="FFFFFF"/>
              </a:highlight>
              <a:latin typeface="Times New Roman"/>
              <a:ea typeface="Times New Roman"/>
              <a:cs typeface="Times New Roman"/>
              <a:sym typeface="Times New Roman"/>
            </a:endParaRPr>
          </a:p>
          <a:p>
            <a:pPr indent="-221741" lvl="0" marL="473505" marR="13605" rtl="0" algn="just">
              <a:lnSpc>
                <a:spcPct val="110154"/>
              </a:lnSpc>
              <a:spcBef>
                <a:spcPts val="65"/>
              </a:spcBef>
              <a:spcAft>
                <a:spcPts val="0"/>
              </a:spcAft>
              <a:buSzPts val="3000"/>
              <a:buNone/>
            </a:pPr>
            <a:r>
              <a:t/>
            </a:r>
            <a:endParaRPr sz="2000">
              <a:solidFill>
                <a:srgbClr val="000000"/>
              </a:solidFill>
              <a:highlight>
                <a:srgbClr val="FFFFFF"/>
              </a:highlight>
              <a:latin typeface="Times New Roman"/>
              <a:ea typeface="Times New Roman"/>
              <a:cs typeface="Times New Roman"/>
              <a:sym typeface="Times New Roman"/>
            </a:endParaRPr>
          </a:p>
          <a:p>
            <a:pPr indent="-228447" lvl="0" marL="479298" marR="5059" rtl="0" algn="just">
              <a:lnSpc>
                <a:spcPct val="110154"/>
              </a:lnSpc>
              <a:spcBef>
                <a:spcPts val="0"/>
              </a:spcBef>
              <a:spcAft>
                <a:spcPts val="0"/>
              </a:spcAft>
              <a:buSzPts val="3000"/>
              <a:buNone/>
            </a:pPr>
            <a:r>
              <a:rPr lang="pt-BR" sz="2000">
                <a:solidFill>
                  <a:srgbClr val="000000"/>
                </a:solidFill>
                <a:latin typeface="Times New Roman"/>
                <a:ea typeface="Times New Roman"/>
                <a:cs typeface="Times New Roman"/>
                <a:sym typeface="Times New Roman"/>
              </a:rPr>
              <a:t>5. </a:t>
            </a:r>
            <a:r>
              <a:rPr lang="pt-BR" sz="2000">
                <a:solidFill>
                  <a:srgbClr val="000000"/>
                </a:solidFill>
                <a:highlight>
                  <a:srgbClr val="FFFFFF"/>
                </a:highlight>
                <a:latin typeface="Times New Roman"/>
                <a:ea typeface="Times New Roman"/>
                <a:cs typeface="Times New Roman"/>
                <a:sym typeface="Times New Roman"/>
              </a:rPr>
              <a:t>Quais aprendizagens você construiu sobre a pandemia e a partir dela? Você desenvolveu estratégias de estudos nesse período? Comente.</a:t>
            </a:r>
            <a:endParaRPr sz="2000">
              <a:solidFill>
                <a:srgbClr val="000000"/>
              </a:solidFill>
              <a:highlight>
                <a:srgbClr val="FFFFFF"/>
              </a:highlight>
              <a:latin typeface="Times New Roman"/>
              <a:ea typeface="Times New Roman"/>
              <a:cs typeface="Times New Roman"/>
              <a:sym typeface="Times New Roman"/>
            </a:endParaRPr>
          </a:p>
          <a:p>
            <a:pPr indent="-228447" lvl="0" marL="479298" marR="5060" rtl="0" algn="just">
              <a:lnSpc>
                <a:spcPct val="110154"/>
              </a:lnSpc>
              <a:spcBef>
                <a:spcPts val="0"/>
              </a:spcBef>
              <a:spcAft>
                <a:spcPts val="0"/>
              </a:spcAft>
              <a:buSzPts val="3000"/>
              <a:buNone/>
            </a:pPr>
            <a:r>
              <a:t/>
            </a:r>
            <a:endParaRPr sz="2000">
              <a:solidFill>
                <a:srgbClr val="000000"/>
              </a:solidFill>
              <a:highlight>
                <a:srgbClr val="FFFFFF"/>
              </a:highlight>
              <a:latin typeface="Times New Roman"/>
              <a:ea typeface="Times New Roman"/>
              <a:cs typeface="Times New Roman"/>
              <a:sym typeface="Times New Roman"/>
            </a:endParaRPr>
          </a:p>
          <a:p>
            <a:pPr indent="-227990" lvl="0" marL="479298" marR="17443" rtl="0" algn="just">
              <a:lnSpc>
                <a:spcPct val="110154"/>
              </a:lnSpc>
              <a:spcBef>
                <a:spcPts val="186"/>
              </a:spcBef>
              <a:spcAft>
                <a:spcPts val="0"/>
              </a:spcAft>
              <a:buSzPts val="3000"/>
              <a:buNone/>
            </a:pPr>
            <a:r>
              <a:rPr lang="pt-BR" sz="2000">
                <a:solidFill>
                  <a:srgbClr val="000000"/>
                </a:solidFill>
                <a:latin typeface="Times New Roman"/>
                <a:ea typeface="Times New Roman"/>
                <a:cs typeface="Times New Roman"/>
                <a:sym typeface="Times New Roman"/>
              </a:rPr>
              <a:t>6. </a:t>
            </a:r>
            <a:r>
              <a:rPr lang="pt-BR" sz="2000">
                <a:solidFill>
                  <a:srgbClr val="000000"/>
                </a:solidFill>
                <a:highlight>
                  <a:srgbClr val="FFFFFF"/>
                </a:highlight>
                <a:latin typeface="Times New Roman"/>
                <a:ea typeface="Times New Roman"/>
                <a:cs typeface="Times New Roman"/>
                <a:sym typeface="Times New Roman"/>
              </a:rPr>
              <a:t>Como se deu a relação com seus professores, do ponto de vista de acolhimento, de afetividade e de cuidado com o outro? Você poderia falar um pouco sobre suas impressões?</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