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11"/>
  </p:notesMasterIdLst>
  <p:sldIdLst>
    <p:sldId id="256" r:id="rId2"/>
    <p:sldId id="332" r:id="rId3"/>
    <p:sldId id="333" r:id="rId4"/>
    <p:sldId id="334" r:id="rId5"/>
    <p:sldId id="335" r:id="rId6"/>
    <p:sldId id="336" r:id="rId7"/>
    <p:sldId id="341" r:id="rId8"/>
    <p:sldId id="339" r:id="rId9"/>
    <p:sldId id="32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6F2ABC0-7D91-4C4F-A01B-525A6DAE23DF}" v="1" dt="2021-08-27T06:20:21.62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Estilo com Tema 1 - Ênfase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90" autoAdjust="0"/>
    <p:restoredTop sz="93651" autoAdjust="0"/>
  </p:normalViewPr>
  <p:slideViewPr>
    <p:cSldViewPr>
      <p:cViewPr>
        <p:scale>
          <a:sx n="150" d="100"/>
          <a:sy n="150" d="100"/>
        </p:scale>
        <p:origin x="652" y="28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dson Santiago" userId="ebb108da2f256286" providerId="LiveId" clId="{D6F2ABC0-7D91-4C4F-A01B-525A6DAE23DF}"/>
    <pc:docChg chg="custSel modSld">
      <pc:chgData name="Judson Santiago" userId="ebb108da2f256286" providerId="LiveId" clId="{D6F2ABC0-7D91-4C4F-A01B-525A6DAE23DF}" dt="2021-08-27T06:20:24.845" v="4" actId="1076"/>
      <pc:docMkLst>
        <pc:docMk/>
      </pc:docMkLst>
      <pc:sldChg chg="addSp delSp modSp mod delAnim">
        <pc:chgData name="Judson Santiago" userId="ebb108da2f256286" providerId="LiveId" clId="{D6F2ABC0-7D91-4C4F-A01B-525A6DAE23DF}" dt="2021-08-27T06:20:24.845" v="4" actId="1076"/>
        <pc:sldMkLst>
          <pc:docMk/>
          <pc:sldMk cId="3870021878" sldId="332"/>
        </pc:sldMkLst>
        <pc:picChg chg="del">
          <ac:chgData name="Judson Santiago" userId="ebb108da2f256286" providerId="LiveId" clId="{D6F2ABC0-7D91-4C4F-A01B-525A6DAE23DF}" dt="2021-08-27T06:20:08.163" v="0" actId="478"/>
          <ac:picMkLst>
            <pc:docMk/>
            <pc:sldMk cId="3870021878" sldId="332"/>
            <ac:picMk id="8" creationId="{0358A87E-39B3-4E96-8BB7-B7B991B4772E}"/>
          </ac:picMkLst>
        </pc:picChg>
        <pc:picChg chg="del">
          <ac:chgData name="Judson Santiago" userId="ebb108da2f256286" providerId="LiveId" clId="{D6F2ABC0-7D91-4C4F-A01B-525A6DAE23DF}" dt="2021-08-27T06:20:10.284" v="1" actId="478"/>
          <ac:picMkLst>
            <pc:docMk/>
            <pc:sldMk cId="3870021878" sldId="332"/>
            <ac:picMk id="9" creationId="{00000000-0000-0000-0000-000000000000}"/>
          </ac:picMkLst>
        </pc:picChg>
        <pc:picChg chg="del">
          <ac:chgData name="Judson Santiago" userId="ebb108da2f256286" providerId="LiveId" clId="{D6F2ABC0-7D91-4C4F-A01B-525A6DAE23DF}" dt="2021-08-27T06:20:21.251" v="2" actId="478"/>
          <ac:picMkLst>
            <pc:docMk/>
            <pc:sldMk cId="3870021878" sldId="332"/>
            <ac:picMk id="10" creationId="{EFEBCA92-5C15-4429-9BA0-C336D597D1CC}"/>
          </ac:picMkLst>
        </pc:picChg>
        <pc:picChg chg="add mod">
          <ac:chgData name="Judson Santiago" userId="ebb108da2f256286" providerId="LiveId" clId="{D6F2ABC0-7D91-4C4F-A01B-525A6DAE23DF}" dt="2021-08-27T06:20:24.845" v="4" actId="1076"/>
          <ac:picMkLst>
            <pc:docMk/>
            <pc:sldMk cId="3870021878" sldId="332"/>
            <ac:picMk id="11" creationId="{55B706AC-291E-4BE8-AAFD-38BE1CF8727A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457FC9-8E1D-4A40-BFF1-0E630693B1AB}" type="datetimeFigureOut">
              <a:rPr lang="pt-BR" smtClean="0"/>
              <a:pPr/>
              <a:t>26/08/2021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334A8D-C5BE-432D-90D0-92D67DD437A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52945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Link para vídeo completo no canal do </a:t>
            </a:r>
            <a:r>
              <a:rPr lang="pt-BR" dirty="0" err="1"/>
              <a:t>Andymation</a:t>
            </a:r>
            <a:r>
              <a:rPr lang="pt-BR" dirty="0"/>
              <a:t>: https://www.youtube.com/watch?v=jIR9RPlWWsg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68580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Jogo em destaque: Seaquest (Atari 2600)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98631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Esse exemplo </a:t>
            </a:r>
            <a:r>
              <a:rPr lang="pt-BR" dirty="0"/>
              <a:t>considera quadros de mesmo tamanho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27646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solidFill>
                  <a:schemeClr val="bg1"/>
                </a:solidFill>
              </a:rPr>
              <a:t>» Mostrar implementação da animação no projeto </a:t>
            </a:r>
            <a:r>
              <a:rPr lang="pt-BR" sz="1200" b="1" dirty="0" err="1">
                <a:solidFill>
                  <a:schemeClr val="bg1"/>
                </a:solidFill>
              </a:rPr>
              <a:t>Animation</a:t>
            </a:r>
            <a:r>
              <a:rPr lang="pt-BR" dirty="0"/>
              <a:t>,</a:t>
            </a:r>
            <a:r>
              <a:rPr lang="pt-BR" sz="1200" b="1" dirty="0">
                <a:solidFill>
                  <a:schemeClr val="bg1"/>
                </a:solidFill>
              </a:rPr>
              <a:t> </a:t>
            </a:r>
            <a:r>
              <a:rPr lang="pt-BR" sz="1200" b="1" dirty="0" err="1">
                <a:solidFill>
                  <a:schemeClr val="bg1"/>
                </a:solidFill>
              </a:rPr>
              <a:t>AnimaCtrl</a:t>
            </a:r>
            <a:r>
              <a:rPr lang="pt-BR" sz="1200" b="1" dirty="0">
                <a:solidFill>
                  <a:schemeClr val="bg1"/>
                </a:solidFill>
              </a:rPr>
              <a:t> </a:t>
            </a:r>
            <a:r>
              <a:rPr lang="pt-BR" dirty="0"/>
              <a:t>e </a:t>
            </a:r>
            <a:r>
              <a:rPr lang="pt-BR" sz="1200" b="1" dirty="0" err="1">
                <a:solidFill>
                  <a:schemeClr val="bg1"/>
                </a:solidFill>
              </a:rPr>
              <a:t>AnimaMax</a:t>
            </a:r>
            <a:r>
              <a:rPr lang="pt-BR" sz="1200" dirty="0">
                <a:solidFill>
                  <a:schemeClr val="bg1"/>
                </a:solidFill>
              </a:rPr>
              <a:t> do material de apoio</a:t>
            </a:r>
            <a:r>
              <a:rPr lang="pt-BR" dirty="0"/>
              <a:t>. 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36543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Agrupar 9">
            <a:extLst>
              <a:ext uri="{FF2B5EF4-FFF2-40B4-BE49-F238E27FC236}">
                <a16:creationId xmlns:a16="http://schemas.microsoft.com/office/drawing/2014/main" id="{6751AEFD-DF06-4D9C-A6B0-F6C1BBF4AC6F}"/>
              </a:ext>
            </a:extLst>
          </p:cNvPr>
          <p:cNvGrpSpPr/>
          <p:nvPr userDrawn="1"/>
        </p:nvGrpSpPr>
        <p:grpSpPr>
          <a:xfrm>
            <a:off x="-2" y="5142592"/>
            <a:ext cx="12192002" cy="1728726"/>
            <a:chOff x="-2" y="5142592"/>
            <a:chExt cx="12192002" cy="1728726"/>
          </a:xfrm>
        </p:grpSpPr>
        <p:sp>
          <p:nvSpPr>
            <p:cNvPr id="13" name="Triângulo retângulo 13">
              <a:extLst>
                <a:ext uri="{FF2B5EF4-FFF2-40B4-BE49-F238E27FC236}">
                  <a16:creationId xmlns:a16="http://schemas.microsoft.com/office/drawing/2014/main" id="{5161C085-77A1-4A26-B094-0646CD2613B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-2" y="5142592"/>
              <a:ext cx="9192346" cy="1715408"/>
            </a:xfrm>
            <a:prstGeom prst="rtTriangle">
              <a:avLst/>
            </a:pr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 sz="1800" dirty="0"/>
            </a:p>
          </p:txBody>
        </p:sp>
        <p:sp>
          <p:nvSpPr>
            <p:cNvPr id="14" name="Forma livre 12">
              <a:extLst>
                <a:ext uri="{FF2B5EF4-FFF2-40B4-BE49-F238E27FC236}">
                  <a16:creationId xmlns:a16="http://schemas.microsoft.com/office/drawing/2014/main" id="{C1653DBD-ED09-4D07-80DB-1AD1A9F4787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-2" y="5186981"/>
              <a:ext cx="12192002" cy="167102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7485" h="337">
                  <a:moveTo>
                    <a:pt x="0" y="2"/>
                  </a:moveTo>
                  <a:lnTo>
                    <a:pt x="7485" y="337"/>
                  </a:lnTo>
                  <a:lnTo>
                    <a:pt x="5558" y="337"/>
                  </a:lnTo>
                  <a:lnTo>
                    <a:pt x="1" y="0"/>
                  </a:lnTo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800"/>
            </a:p>
          </p:txBody>
        </p:sp>
        <p:sp>
          <p:nvSpPr>
            <p:cNvPr id="15" name="TextBox 20">
              <a:extLst>
                <a:ext uri="{FF2B5EF4-FFF2-40B4-BE49-F238E27FC236}">
                  <a16:creationId xmlns:a16="http://schemas.microsoft.com/office/drawing/2014/main" id="{D29B0752-A67B-442B-BE61-C204EC6F9EFA}"/>
                </a:ext>
              </a:extLst>
            </p:cNvPr>
            <p:cNvSpPr txBox="1"/>
            <p:nvPr userDrawn="1"/>
          </p:nvSpPr>
          <p:spPr>
            <a:xfrm>
              <a:off x="983432" y="6274667"/>
              <a:ext cx="28773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sz="1800" b="1" dirty="0">
                  <a:solidFill>
                    <a:schemeClr val="tx1"/>
                  </a:solidFill>
                </a:rPr>
                <a:t>Judson</a:t>
              </a:r>
              <a:r>
                <a:rPr lang="pt-BR" sz="1800" b="1" baseline="0" dirty="0">
                  <a:solidFill>
                    <a:schemeClr val="tx1"/>
                  </a:solidFill>
                </a:rPr>
                <a:t> Santos Santiago</a:t>
              </a:r>
              <a:endParaRPr lang="pt-BR" sz="1800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Forma livre 11">
              <a:extLst>
                <a:ext uri="{FF2B5EF4-FFF2-40B4-BE49-F238E27FC236}">
                  <a16:creationId xmlns:a16="http://schemas.microsoft.com/office/drawing/2014/main" id="{3AF6D5D9-23B7-4C11-AECC-BEE585208CA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-2" y="5142592"/>
              <a:ext cx="9408370" cy="172872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591" h="588">
                  <a:moveTo>
                    <a:pt x="0" y="0"/>
                  </a:moveTo>
                  <a:lnTo>
                    <a:pt x="5591" y="585"/>
                  </a:lnTo>
                  <a:lnTo>
                    <a:pt x="4415" y="588"/>
                  </a:lnTo>
                  <a:lnTo>
                    <a:pt x="12" y="4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800"/>
            </a:p>
          </p:txBody>
        </p:sp>
      </p:grp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C0F26400-87EB-4EDE-AD46-DFE3B443CAEA}"/>
              </a:ext>
            </a:extLst>
          </p:cNvPr>
          <p:cNvGrpSpPr/>
          <p:nvPr userDrawn="1"/>
        </p:nvGrpSpPr>
        <p:grpSpPr>
          <a:xfrm>
            <a:off x="-2" y="-5"/>
            <a:ext cx="12192002" cy="892457"/>
            <a:chOff x="-2" y="-5"/>
            <a:chExt cx="12192002" cy="892457"/>
          </a:xfrm>
        </p:grpSpPr>
        <p:sp>
          <p:nvSpPr>
            <p:cNvPr id="19" name="Triângulo retângulo 13">
              <a:extLst>
                <a:ext uri="{FF2B5EF4-FFF2-40B4-BE49-F238E27FC236}">
                  <a16:creationId xmlns:a16="http://schemas.microsoft.com/office/drawing/2014/main" id="{8B7CDE92-F9DB-4540-9916-0CFC14B1B5E6}"/>
                </a:ext>
              </a:extLst>
            </p:cNvPr>
            <p:cNvSpPr>
              <a:spLocks/>
            </p:cNvSpPr>
            <p:nvPr userDrawn="1"/>
          </p:nvSpPr>
          <p:spPr bwMode="auto">
            <a:xfrm rot="10800000" flipH="1">
              <a:off x="0" y="-5"/>
              <a:ext cx="6600056" cy="836713"/>
            </a:xfrm>
            <a:prstGeom prst="rtTriangle">
              <a:avLst/>
            </a:pr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 sz="1800"/>
            </a:p>
          </p:txBody>
        </p:sp>
        <p:sp>
          <p:nvSpPr>
            <p:cNvPr id="20" name="Forma livre 12">
              <a:extLst>
                <a:ext uri="{FF2B5EF4-FFF2-40B4-BE49-F238E27FC236}">
                  <a16:creationId xmlns:a16="http://schemas.microsoft.com/office/drawing/2014/main" id="{8BA57CAB-E77C-4B58-BD6C-E9687467D12A}"/>
                </a:ext>
              </a:extLst>
            </p:cNvPr>
            <p:cNvSpPr>
              <a:spLocks/>
            </p:cNvSpPr>
            <p:nvPr userDrawn="1"/>
          </p:nvSpPr>
          <p:spPr bwMode="auto">
            <a:xfrm flipV="1">
              <a:off x="-2" y="0"/>
              <a:ext cx="12192002" cy="8924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7485" h="337">
                  <a:moveTo>
                    <a:pt x="0" y="2"/>
                  </a:moveTo>
                  <a:lnTo>
                    <a:pt x="7485" y="337"/>
                  </a:lnTo>
                  <a:lnTo>
                    <a:pt x="5558" y="337"/>
                  </a:lnTo>
                  <a:lnTo>
                    <a:pt x="1" y="0"/>
                  </a:lnTo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800"/>
            </a:p>
          </p:txBody>
        </p:sp>
      </p:grpSp>
      <p:sp>
        <p:nvSpPr>
          <p:cNvPr id="26" name="TextBox 20">
            <a:extLst>
              <a:ext uri="{FF2B5EF4-FFF2-40B4-BE49-F238E27FC236}">
                <a16:creationId xmlns:a16="http://schemas.microsoft.com/office/drawing/2014/main" id="{C28FC44A-6B13-40C9-9871-D25B506A3B9B}"/>
              </a:ext>
            </a:extLst>
          </p:cNvPr>
          <p:cNvSpPr txBox="1"/>
          <p:nvPr userDrawn="1"/>
        </p:nvSpPr>
        <p:spPr>
          <a:xfrm>
            <a:off x="983432" y="6274667"/>
            <a:ext cx="2877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800" dirty="0">
                <a:solidFill>
                  <a:schemeClr val="tx1"/>
                </a:solidFill>
              </a:rPr>
              <a:t>Judson</a:t>
            </a:r>
            <a:r>
              <a:rPr lang="pt-BR" sz="1800" baseline="0" dirty="0">
                <a:solidFill>
                  <a:schemeClr val="tx1"/>
                </a:solidFill>
              </a:rPr>
              <a:t> Santos Santiago</a:t>
            </a:r>
            <a:endParaRPr lang="pt-BR" sz="1800" dirty="0">
              <a:solidFill>
                <a:schemeClr val="tx1"/>
              </a:solidFill>
            </a:endParaRPr>
          </a:p>
        </p:txBody>
      </p:sp>
      <p:sp>
        <p:nvSpPr>
          <p:cNvPr id="11" name="Triângulo retângulo 9">
            <a:extLst>
              <a:ext uri="{FF2B5EF4-FFF2-40B4-BE49-F238E27FC236}">
                <a16:creationId xmlns:a16="http://schemas.microsoft.com/office/drawing/2014/main" id="{160C89F7-CDFD-49F8-BECE-ECCE1F4C80CC}"/>
              </a:ext>
            </a:extLst>
          </p:cNvPr>
          <p:cNvSpPr/>
          <p:nvPr userDrawn="1"/>
        </p:nvSpPr>
        <p:spPr>
          <a:xfrm>
            <a:off x="-2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Espaço Reservado para Número de Slide 26">
            <a:extLst>
              <a:ext uri="{FF2B5EF4-FFF2-40B4-BE49-F238E27FC236}">
                <a16:creationId xmlns:a16="http://schemas.microsoft.com/office/drawing/2014/main" id="{339D8D8F-2CD2-4B58-8E76-B65A845DB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29696" y="6407945"/>
            <a:ext cx="48768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  <p:sp>
        <p:nvSpPr>
          <p:cNvPr id="24" name="Título 8">
            <a:extLst>
              <a:ext uri="{FF2B5EF4-FFF2-40B4-BE49-F238E27FC236}">
                <a16:creationId xmlns:a16="http://schemas.microsoft.com/office/drawing/2014/main" id="{88B0E32E-63B6-479B-8D72-69274CE17A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>
              <a:defRPr sz="4800" b="1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dirty="0"/>
              <a:t>Clique para editar o título mestre</a:t>
            </a:r>
            <a:endParaRPr kumimoji="0" lang="en-US" dirty="0"/>
          </a:p>
        </p:txBody>
      </p:sp>
      <p:sp>
        <p:nvSpPr>
          <p:cNvPr id="25" name="Subtítulo 16">
            <a:extLst>
              <a:ext uri="{FF2B5EF4-FFF2-40B4-BE49-F238E27FC236}">
                <a16:creationId xmlns:a16="http://schemas.microsoft.com/office/drawing/2014/main" id="{3BDB74D3-6C46-4D90-90D9-B2F14C29FFE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0" y="3611607"/>
            <a:ext cx="10363200" cy="1199704"/>
          </a:xfrm>
        </p:spPr>
        <p:txBody>
          <a:bodyPr lIns="108000" tIns="72000" rIns="108000" bIns="72000"/>
          <a:lstStyle>
            <a:lvl1pPr marL="0" marR="64008" indent="0" algn="l">
              <a:buNone/>
              <a:defRPr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 dirty="0"/>
              <a:t>Clique para editar o estilo do subtítulo mestre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1481330"/>
            <a:ext cx="10972800" cy="4386071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8/26/2021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125351" y="274641"/>
            <a:ext cx="2369960" cy="5592761"/>
          </a:xfrm>
        </p:spPr>
        <p:txBody>
          <a:bodyPr vert="eaVert"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8/26/2021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3pPr>
            <a:lvl4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4pPr>
            <a:lvl5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lang="pt-BR" dirty="0"/>
              <a:t>Clique para editar o texto mestre</a:t>
            </a:r>
          </a:p>
          <a:p>
            <a:pPr lvl="1" eaLnBrk="1" latinLnBrk="0" hangingPunct="1"/>
            <a:r>
              <a:rPr lang="pt-BR" dirty="0"/>
              <a:t>Segundo nível</a:t>
            </a:r>
          </a:p>
          <a:p>
            <a:pPr lvl="2" eaLnBrk="1" latinLnBrk="0" hangingPunct="1"/>
            <a:r>
              <a:rPr lang="pt-BR" dirty="0"/>
              <a:t>Terceiro nível</a:t>
            </a:r>
          </a:p>
          <a:p>
            <a:pPr lvl="3" eaLnBrk="1" latinLnBrk="0" hangingPunct="1"/>
            <a:r>
              <a:rPr lang="pt-BR" dirty="0"/>
              <a:t>Quarto nível</a:t>
            </a:r>
          </a:p>
          <a:p>
            <a:pPr lvl="4" eaLnBrk="1" latinLnBrk="0" hangingPunct="1"/>
            <a:r>
              <a:rPr lang="pt-BR" dirty="0"/>
              <a:t>Quinto nível</a:t>
            </a:r>
            <a:endParaRPr kumimoji="0"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8/26/2021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extLst/>
          </a:lstStyle>
          <a:p>
            <a:r>
              <a:rPr kumimoji="0" lang="pt-BR" dirty="0"/>
              <a:t>Clique para editar o título mestre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8/26/2021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  <p:sp>
        <p:nvSpPr>
          <p:cNvPr id="7" name="Divisa 6"/>
          <p:cNvSpPr/>
          <p:nvPr/>
        </p:nvSpPr>
        <p:spPr>
          <a:xfrm>
            <a:off x="4848907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800"/>
          </a:p>
        </p:txBody>
      </p:sp>
      <p:sp>
        <p:nvSpPr>
          <p:cNvPr id="8" name="Divisa 7"/>
          <p:cNvSpPr/>
          <p:nvPr/>
        </p:nvSpPr>
        <p:spPr>
          <a:xfrm>
            <a:off x="4600352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80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8/26/2021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6193369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609600" y="1444295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93368" y="1444295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8/26/2021</a:t>
            </a:fld>
            <a:endParaRPr lang="en-US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8/26/2021</a:t>
            </a:fld>
            <a:endParaRPr lang="en-US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8/26/2021</a:t>
            </a:fld>
            <a:endParaRPr lang="en-US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</p:spPr>
        <p:txBody>
          <a:bodyPr/>
          <a:lstStyle/>
          <a:p>
            <a:fld id="{B41ABA4E-CD72-497B-97AA-7213B3980F60}" type="datetimeFigureOut">
              <a:rPr lang="en-US" smtClean="0"/>
              <a:pPr/>
              <a:t>8/26/2021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t-BR"/>
              <a:t>Clique no ícone para adicionar uma imagem</a:t>
            </a:r>
            <a:endParaRPr kumimoji="0"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41ABA4E-CD72-497B-97AA-7213B3980F60}" type="datetimeFigureOut">
              <a:rPr lang="en-US" smtClean="0"/>
              <a:pPr/>
              <a:t>8/26/2021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5840097" y="6407945"/>
            <a:ext cx="313424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kumimoji="0"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4800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9" name="Forma livre 8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0" name="Triângulo retângulo 9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 sz="1800"/>
          </a:p>
        </p:txBody>
      </p:sp>
      <p:cxnSp>
        <p:nvCxnSpPr>
          <p:cNvPr id="11" name="Conector reto 10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Divisa 11"/>
          <p:cNvSpPr/>
          <p:nvPr/>
        </p:nvSpPr>
        <p:spPr>
          <a:xfrm>
            <a:off x="11552149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800"/>
          </a:p>
        </p:txBody>
      </p:sp>
      <p:sp>
        <p:nvSpPr>
          <p:cNvPr id="13" name="Divisa 12"/>
          <p:cNvSpPr/>
          <p:nvPr/>
        </p:nvSpPr>
        <p:spPr>
          <a:xfrm>
            <a:off x="11303595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80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riângulo retângulo 13">
            <a:extLst>
              <a:ext uri="{FF2B5EF4-FFF2-40B4-BE49-F238E27FC236}">
                <a16:creationId xmlns:a16="http://schemas.microsoft.com/office/drawing/2014/main" id="{CC335618-882B-4C56-A506-8D1661568CF0}"/>
              </a:ext>
            </a:extLst>
          </p:cNvPr>
          <p:cNvSpPr>
            <a:spLocks/>
          </p:cNvSpPr>
          <p:nvPr userDrawn="1"/>
        </p:nvSpPr>
        <p:spPr bwMode="auto">
          <a:xfrm rot="10800000">
            <a:off x="6600056" y="-2"/>
            <a:ext cx="5600000" cy="836713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 sz="1800"/>
          </a:p>
        </p:txBody>
      </p: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0913E363-DF0A-44EC-ACA2-C4912B436F8F}"/>
              </a:ext>
            </a:extLst>
          </p:cNvPr>
          <p:cNvGrpSpPr/>
          <p:nvPr userDrawn="1"/>
        </p:nvGrpSpPr>
        <p:grpSpPr>
          <a:xfrm>
            <a:off x="0" y="6007292"/>
            <a:ext cx="5591944" cy="850708"/>
            <a:chOff x="0" y="6317566"/>
            <a:chExt cx="4759907" cy="540434"/>
          </a:xfrm>
        </p:grpSpPr>
        <p:sp>
          <p:nvSpPr>
            <p:cNvPr id="20" name="Forma livre 12">
              <a:extLst>
                <a:ext uri="{FF2B5EF4-FFF2-40B4-BE49-F238E27FC236}">
                  <a16:creationId xmlns:a16="http://schemas.microsoft.com/office/drawing/2014/main" id="{90332201-FC8F-4F7F-9875-E672D8212AA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754" y="6391353"/>
              <a:ext cx="4086153" cy="460538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7485" h="337">
                  <a:moveTo>
                    <a:pt x="0" y="2"/>
                  </a:moveTo>
                  <a:lnTo>
                    <a:pt x="7485" y="337"/>
                  </a:lnTo>
                  <a:lnTo>
                    <a:pt x="5558" y="337"/>
                  </a:lnTo>
                  <a:lnTo>
                    <a:pt x="1" y="0"/>
                  </a:lnTo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800"/>
            </a:p>
          </p:txBody>
        </p:sp>
        <p:sp>
          <p:nvSpPr>
            <p:cNvPr id="21" name="Forma livre 11">
              <a:extLst>
                <a:ext uri="{FF2B5EF4-FFF2-40B4-BE49-F238E27FC236}">
                  <a16:creationId xmlns:a16="http://schemas.microsoft.com/office/drawing/2014/main" id="{352DD276-1C67-4786-A32D-AB7087B11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5680" y="6404539"/>
              <a:ext cx="3052195" cy="447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591" h="588">
                  <a:moveTo>
                    <a:pt x="0" y="0"/>
                  </a:moveTo>
                  <a:lnTo>
                    <a:pt x="5591" y="585"/>
                  </a:lnTo>
                  <a:lnTo>
                    <a:pt x="4415" y="588"/>
                  </a:lnTo>
                  <a:lnTo>
                    <a:pt x="12" y="4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800"/>
            </a:p>
          </p:txBody>
        </p:sp>
        <p:sp>
          <p:nvSpPr>
            <p:cNvPr id="23" name="Triângulo retângulo 13">
              <a:extLst>
                <a:ext uri="{FF2B5EF4-FFF2-40B4-BE49-F238E27FC236}">
                  <a16:creationId xmlns:a16="http://schemas.microsoft.com/office/drawing/2014/main" id="{6E4E49EA-A94E-4A0D-B1A1-01DEB68B994A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6317566"/>
              <a:ext cx="2813891" cy="540434"/>
            </a:xfrm>
            <a:prstGeom prst="rtTriangle">
              <a:avLst/>
            </a:prstGeom>
            <a:blipFill>
              <a:blip r:embed="rId13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 sz="1800"/>
            </a:p>
          </p:txBody>
        </p:sp>
      </p:grp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609600" y="1481329"/>
            <a:ext cx="10972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41ABA4E-CD72-497B-97AA-7213B3980F60}" type="datetimeFigureOut">
              <a:rPr lang="en-US" smtClean="0"/>
              <a:pPr/>
              <a:t>8/27/2021</a:t>
            </a:fld>
            <a:endParaRPr lang="en-US" dirty="0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kumimoji="0" lang="en-US" dirty="0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/>
          <a:lstStyle/>
          <a:p>
            <a:r>
              <a:rPr lang="pt-BR" sz="6600" dirty="0"/>
              <a:t>Animação</a:t>
            </a:r>
            <a:endParaRPr lang="pt-BR" dirty="0"/>
          </a:p>
        </p:txBody>
      </p:sp>
      <p:sp>
        <p:nvSpPr>
          <p:cNvPr id="2" name="Subtítulo 1"/>
          <p:cNvSpPr>
            <a:spLocks noGrp="1"/>
          </p:cNvSpPr>
          <p:nvPr>
            <p:ph type="subTitle" idx="4294967295"/>
          </p:nvPr>
        </p:nvSpPr>
        <p:spPr>
          <a:xfrm>
            <a:off x="914400" y="3611607"/>
            <a:ext cx="10363200" cy="1199704"/>
          </a:xfrm>
        </p:spPr>
        <p:txBody>
          <a:bodyPr lIns="0" rIns="0">
            <a:normAutofit/>
          </a:bodyPr>
          <a:lstStyle/>
          <a:p>
            <a:pPr marL="109728" indent="0">
              <a:buNone/>
            </a:pPr>
            <a:r>
              <a:rPr lang="pt-BR" sz="3600" dirty="0">
                <a:solidFill>
                  <a:schemeClr val="accent1">
                    <a:lumMod val="50000"/>
                  </a:schemeClr>
                </a:solidFill>
              </a:rPr>
              <a:t>Programação de Jogos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512" y="3199479"/>
            <a:ext cx="2381250" cy="1714500"/>
          </a:xfrm>
          <a:prstGeom prst="rect">
            <a:avLst/>
          </a:prstGeom>
        </p:spPr>
      </p:pic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Uma animação é um efeito visual obtido a partir </a:t>
            </a:r>
            <a:br>
              <a:rPr lang="pt-BR" dirty="0"/>
            </a:br>
            <a:r>
              <a:rPr lang="pt-BR" dirty="0"/>
              <a:t>da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exibição rápida de várias imagens</a:t>
            </a:r>
            <a:r>
              <a:rPr lang="pt-BR" dirty="0"/>
              <a:t> ligeiramente diferentes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2927648" y="5049108"/>
            <a:ext cx="1212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>
                    <a:lumMod val="85000"/>
                  </a:schemeClr>
                </a:solidFill>
              </a:rPr>
              <a:t>Flip Book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55B706AC-291E-4BE8-AAFD-38BE1CF8727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prstClr val="black"/>
              <a:schemeClr val="accent1">
                <a:lumMod val="5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78674" y="2879599"/>
            <a:ext cx="5106712" cy="2489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021878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09600" y="1481328"/>
            <a:ext cx="10972800" cy="5116024"/>
          </a:xfrm>
        </p:spPr>
        <p:txBody>
          <a:bodyPr>
            <a:normAutofit/>
          </a:bodyPr>
          <a:lstStyle/>
          <a:p>
            <a:r>
              <a:rPr lang="pt-BR" dirty="0"/>
              <a:t>Uma animação também pode ser obtida a partir da </a:t>
            </a:r>
            <a:br>
              <a:rPr lang="pt-BR" dirty="0"/>
            </a:br>
            <a:r>
              <a:rPr lang="pt-BR" dirty="0"/>
              <a:t>exibição de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uma única imagem </a:t>
            </a:r>
            <a:r>
              <a:rPr lang="pt-BR" dirty="0"/>
              <a:t>em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 posições </a:t>
            </a:r>
            <a:br>
              <a:rPr lang="pt-BR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ligeiramente diferentes</a:t>
            </a:r>
            <a:br>
              <a:rPr lang="pt-BR" dirty="0"/>
            </a:br>
            <a:endParaRPr lang="pt-BR" dirty="0"/>
          </a:p>
          <a:p>
            <a:r>
              <a:rPr lang="pt-BR" dirty="0"/>
              <a:t>As animações podem ser feitas:</a:t>
            </a:r>
          </a:p>
          <a:p>
            <a:pPr lvl="1"/>
            <a:r>
              <a:rPr lang="pt-BR" dirty="0"/>
              <a:t>Movimentando uma única imagem</a:t>
            </a:r>
            <a:br>
              <a:rPr lang="pt-BR" dirty="0"/>
            </a:br>
            <a:r>
              <a:rPr lang="pt-BR" sz="2000" dirty="0">
                <a:solidFill>
                  <a:schemeClr val="accent2">
                    <a:lumMod val="75000"/>
                  </a:schemeClr>
                </a:solidFill>
              </a:rPr>
              <a:t>Ex.: Bola do Breakout</a:t>
            </a:r>
            <a:endParaRPr lang="pt-BR" dirty="0">
              <a:solidFill>
                <a:schemeClr val="accent2">
                  <a:lumMod val="75000"/>
                </a:schemeClr>
              </a:solidFill>
            </a:endParaRPr>
          </a:p>
          <a:p>
            <a:pPr lvl="1"/>
            <a:r>
              <a:rPr lang="pt-BR" dirty="0"/>
              <a:t>Apresentando imagens ligeiramente diferentes</a:t>
            </a:r>
            <a:br>
              <a:rPr lang="pt-BR" dirty="0"/>
            </a:br>
            <a:r>
              <a:rPr lang="pt-BR" sz="2000" dirty="0">
                <a:solidFill>
                  <a:schemeClr val="accent2">
                    <a:lumMod val="75000"/>
                  </a:schemeClr>
                </a:solidFill>
              </a:rPr>
              <a:t>Ex.: Explosão</a:t>
            </a:r>
            <a:endParaRPr lang="pt-BR" dirty="0">
              <a:solidFill>
                <a:schemeClr val="accent2">
                  <a:lumMod val="75000"/>
                </a:schemeClr>
              </a:solidFill>
            </a:endParaRPr>
          </a:p>
          <a:p>
            <a:pPr lvl="1"/>
            <a:r>
              <a:rPr lang="pt-BR" dirty="0"/>
              <a:t>Combinando os dois métodos anteriores</a:t>
            </a:r>
            <a:br>
              <a:rPr lang="pt-BR" dirty="0"/>
            </a:br>
            <a:r>
              <a:rPr lang="pt-BR" sz="2000" dirty="0">
                <a:solidFill>
                  <a:schemeClr val="accent2">
                    <a:lumMod val="75000"/>
                  </a:schemeClr>
                </a:solidFill>
              </a:rPr>
              <a:t>Ex.: Cavalo correndo</a:t>
            </a:r>
            <a:endParaRPr lang="pt-BR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CD54644D-FDB1-4544-AF38-1799B42D3A89}"/>
              </a:ext>
            </a:extLst>
          </p:cNvPr>
          <p:cNvGrpSpPr/>
          <p:nvPr/>
        </p:nvGrpSpPr>
        <p:grpSpPr>
          <a:xfrm>
            <a:off x="8544272" y="2852936"/>
            <a:ext cx="2779494" cy="2455404"/>
            <a:chOff x="8698469" y="2864634"/>
            <a:chExt cx="2779494" cy="2455404"/>
          </a:xfrm>
        </p:grpSpPr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173C0767-1EA0-4632-91F3-89FFC9999853}"/>
                </a:ext>
              </a:extLst>
            </p:cNvPr>
            <p:cNvSpPr txBox="1"/>
            <p:nvPr/>
          </p:nvSpPr>
          <p:spPr>
            <a:xfrm>
              <a:off x="8732422" y="4673707"/>
              <a:ext cx="2232248" cy="646331"/>
            </a:xfrm>
            <a:prstGeom prst="rect">
              <a:avLst/>
            </a:prstGeom>
            <a:noFill/>
            <a:scene3d>
              <a:camera prst="isometricOffAxis2Left"/>
              <a:lightRig rig="threePt" dir="t"/>
            </a:scene3d>
          </p:spPr>
          <p:txBody>
            <a:bodyPr wrap="square">
              <a:spAutoFit/>
            </a:bodyPr>
            <a:lstStyle/>
            <a:p>
              <a:pPr algn="ctr"/>
              <a:r>
                <a:rPr lang="pt-BR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Um jogo é uma grande animação</a:t>
              </a:r>
            </a:p>
          </p:txBody>
        </p:sp>
        <p:grpSp>
          <p:nvGrpSpPr>
            <p:cNvPr id="6" name="Agrupar 5">
              <a:extLst>
                <a:ext uri="{FF2B5EF4-FFF2-40B4-BE49-F238E27FC236}">
                  <a16:creationId xmlns:a16="http://schemas.microsoft.com/office/drawing/2014/main" id="{4FF65320-6EC6-4615-9789-7B02B0BB7C95}"/>
                </a:ext>
              </a:extLst>
            </p:cNvPr>
            <p:cNvGrpSpPr/>
            <p:nvPr/>
          </p:nvGrpSpPr>
          <p:grpSpPr>
            <a:xfrm>
              <a:off x="8698469" y="2864634"/>
              <a:ext cx="2779494" cy="1745537"/>
              <a:chOff x="8698469" y="2864634"/>
              <a:chExt cx="2779494" cy="1745537"/>
            </a:xfrm>
          </p:grpSpPr>
          <p:pic>
            <p:nvPicPr>
              <p:cNvPr id="11" name="Picture 2" descr="Seaquest - Atari 2600 | Atari 2600 games, Atari, Retro gaming">
                <a:extLst>
                  <a:ext uri="{FF2B5EF4-FFF2-40B4-BE49-F238E27FC236}">
                    <a16:creationId xmlns:a16="http://schemas.microsoft.com/office/drawing/2014/main" id="{61586DA4-F34A-49A3-8CD0-82FB7F77873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7134"/>
              <a:stretch/>
            </p:blipFill>
            <p:spPr bwMode="auto">
              <a:xfrm>
                <a:off x="9120336" y="2864634"/>
                <a:ext cx="2357627" cy="1397195"/>
              </a:xfrm>
              <a:prstGeom prst="roundRect">
                <a:avLst>
                  <a:gd name="adj" fmla="val 16667"/>
                </a:avLst>
              </a:prstGeom>
              <a:ln>
                <a:noFill/>
              </a:ln>
              <a:effectLst>
                <a:outerShdw blurRad="76200" dist="38100" dir="7800000" algn="tl" rotWithShape="0">
                  <a:srgbClr val="000000">
                    <a:alpha val="40000"/>
                  </a:srgbClr>
                </a:outerShdw>
              </a:effectLst>
              <a:scene3d>
                <a:camera prst="isometricOffAxis2Left"/>
                <a:lightRig rig="contrasting" dir="t">
                  <a:rot lat="0" lon="0" rev="4200000"/>
                </a:lightRig>
              </a:scene3d>
              <a:sp3d prstMaterial="plastic">
                <a:bevelT w="381000" h="114300" prst="relaxedInset"/>
                <a:contourClr>
                  <a:srgbClr val="969696"/>
                </a:contourClr>
              </a:sp3d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" name="Picture 2" descr="Seaquest - Atari 2600 | Atari 2600 games, Atari, Retro gaming">
                <a:extLst>
                  <a:ext uri="{FF2B5EF4-FFF2-40B4-BE49-F238E27FC236}">
                    <a16:creationId xmlns:a16="http://schemas.microsoft.com/office/drawing/2014/main" id="{6658D946-D2C5-4237-AABB-9D7ABD03760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7134"/>
              <a:stretch/>
            </p:blipFill>
            <p:spPr bwMode="auto">
              <a:xfrm>
                <a:off x="8905274" y="3023035"/>
                <a:ext cx="2357627" cy="1397195"/>
              </a:xfrm>
              <a:prstGeom prst="roundRect">
                <a:avLst>
                  <a:gd name="adj" fmla="val 16667"/>
                </a:avLst>
              </a:prstGeom>
              <a:ln>
                <a:noFill/>
              </a:ln>
              <a:effectLst>
                <a:outerShdw blurRad="76200" dist="38100" dir="7800000" algn="tl" rotWithShape="0">
                  <a:srgbClr val="000000">
                    <a:alpha val="40000"/>
                  </a:srgbClr>
                </a:outerShdw>
              </a:effectLst>
              <a:scene3d>
                <a:camera prst="isometricOffAxis2Left"/>
                <a:lightRig rig="contrasting" dir="t">
                  <a:rot lat="0" lon="0" rev="4200000"/>
                </a:lightRig>
              </a:scene3d>
              <a:sp3d prstMaterial="plastic">
                <a:bevelT w="381000" h="114300" prst="relaxedInset"/>
                <a:contourClr>
                  <a:srgbClr val="969696"/>
                </a:contourClr>
              </a:sp3d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6" name="Picture 2" descr="Seaquest - Atari 2600 | Atari 2600 games, Atari, Retro gaming">
                <a:extLst>
                  <a:ext uri="{FF2B5EF4-FFF2-40B4-BE49-F238E27FC236}">
                    <a16:creationId xmlns:a16="http://schemas.microsoft.com/office/drawing/2014/main" id="{E31CAD34-B1C2-42EA-9629-4858F780ACD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7134"/>
              <a:stretch/>
            </p:blipFill>
            <p:spPr bwMode="auto">
              <a:xfrm>
                <a:off x="8698469" y="3212976"/>
                <a:ext cx="2357627" cy="1397195"/>
              </a:xfrm>
              <a:prstGeom prst="roundRect">
                <a:avLst>
                  <a:gd name="adj" fmla="val 16667"/>
                </a:avLst>
              </a:prstGeom>
              <a:ln>
                <a:noFill/>
              </a:ln>
              <a:effectLst>
                <a:outerShdw blurRad="76200" dist="38100" dir="7800000" algn="tl" rotWithShape="0">
                  <a:srgbClr val="000000">
                    <a:alpha val="40000"/>
                  </a:srgbClr>
                </a:outerShdw>
              </a:effectLst>
              <a:scene3d>
                <a:camera prst="isometricOffAxis2Left"/>
                <a:lightRig rig="contrasting" dir="t">
                  <a:rot lat="0" lon="0" rev="4200000"/>
                </a:lightRig>
              </a:scene3d>
              <a:sp3d prstMaterial="plastic">
                <a:bevelT w="381000" h="114300" prst="relaxedInset"/>
                <a:contourClr>
                  <a:srgbClr val="969696"/>
                </a:contourClr>
              </a:sp3d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3777458062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pt-BR" dirty="0"/>
              <a:t>Para construir uma animação a partir de imagens </a:t>
            </a:r>
            <a:br>
              <a:rPr lang="pt-BR" dirty="0"/>
            </a:br>
            <a:r>
              <a:rPr lang="pt-BR" dirty="0"/>
              <a:t>diferentes é preciso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carregar as imagens</a:t>
            </a:r>
            <a:r>
              <a:rPr lang="pt-BR" dirty="0"/>
              <a:t>, que podem estar:</a:t>
            </a:r>
          </a:p>
          <a:p>
            <a:pPr lvl="1">
              <a:spcAft>
                <a:spcPts val="600"/>
              </a:spcAft>
            </a:pPr>
            <a:r>
              <a:rPr lang="pt-BR" dirty="0"/>
              <a:t>Em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arquivos</a:t>
            </a:r>
            <a:r>
              <a:rPr lang="pt-BR" dirty="0"/>
              <a:t> diferentes</a:t>
            </a:r>
          </a:p>
          <a:p>
            <a:pPr lvl="1"/>
            <a:r>
              <a:rPr lang="pt-BR" dirty="0"/>
              <a:t>Em uma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folha de sprites 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 cstate="print">
            <a:duotone>
              <a:prstClr val="black"/>
              <a:schemeClr val="accent1">
                <a:lumMod val="5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63952" y="3068960"/>
            <a:ext cx="5106712" cy="2489019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9201004" y="5640902"/>
            <a:ext cx="15696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bg1">
                    <a:lumMod val="85000"/>
                  </a:schemeClr>
                </a:solidFill>
              </a:rPr>
              <a:t>Folha de </a:t>
            </a:r>
            <a:r>
              <a:rPr lang="pt-BR" sz="1400" dirty="0" err="1">
                <a:solidFill>
                  <a:schemeClr val="bg1">
                    <a:lumMod val="85000"/>
                  </a:schemeClr>
                </a:solidFill>
              </a:rPr>
              <a:t>Sprites</a:t>
            </a:r>
            <a:endParaRPr lang="pt-BR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95DEDBDD-8DCC-4099-A032-28730C49FE3B}"/>
              </a:ext>
            </a:extLst>
          </p:cNvPr>
          <p:cNvGrpSpPr/>
          <p:nvPr/>
        </p:nvGrpSpPr>
        <p:grpSpPr>
          <a:xfrm>
            <a:off x="1919536" y="3933056"/>
            <a:ext cx="2194341" cy="1246702"/>
            <a:chOff x="1370760" y="3750516"/>
            <a:chExt cx="2194341" cy="1246702"/>
          </a:xfrm>
        </p:grpSpPr>
        <p:pic>
          <p:nvPicPr>
            <p:cNvPr id="9" name="Imagem 8">
              <a:extLst>
                <a:ext uri="{FF2B5EF4-FFF2-40B4-BE49-F238E27FC236}">
                  <a16:creationId xmlns:a16="http://schemas.microsoft.com/office/drawing/2014/main" id="{CC9EBAF9-E53A-4684-9AD6-524434F99CF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prstClr val="black"/>
                <a:schemeClr val="accent1">
                  <a:lumMod val="5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267300" y="3750516"/>
              <a:ext cx="1297801" cy="865166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  <a:scene3d>
              <a:camera prst="isometricOffAxis2Left"/>
              <a:lightRig rig="threePt" dir="t"/>
            </a:scene3d>
          </p:spPr>
        </p:pic>
        <p:pic>
          <p:nvPicPr>
            <p:cNvPr id="8" name="Imagem 7">
              <a:extLst>
                <a:ext uri="{FF2B5EF4-FFF2-40B4-BE49-F238E27FC236}">
                  <a16:creationId xmlns:a16="http://schemas.microsoft.com/office/drawing/2014/main" id="{388F4FBA-F9D8-42F4-9AD7-B8BA468A190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prstClr val="black"/>
                <a:schemeClr val="accent1">
                  <a:lumMod val="5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968454" y="3877695"/>
              <a:ext cx="1297801" cy="865166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  <a:scene3d>
              <a:camera prst="isometricOffAxis2Left"/>
              <a:lightRig rig="threePt" dir="t"/>
            </a:scene3d>
          </p:spPr>
        </p:pic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F2ED17D7-F317-4A21-AC91-B52BB181EC5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prstClr val="black"/>
                <a:schemeClr val="accent1">
                  <a:lumMod val="5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669607" y="4004874"/>
              <a:ext cx="1297801" cy="865166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  <a:scene3d>
              <a:camera prst="isometricOffAxis2Left"/>
              <a:lightRig rig="threePt" dir="t"/>
            </a:scene3d>
          </p:spPr>
        </p:pic>
        <p:pic>
          <p:nvPicPr>
            <p:cNvPr id="6" name="Imagem 5">
              <a:extLst>
                <a:ext uri="{FF2B5EF4-FFF2-40B4-BE49-F238E27FC236}">
                  <a16:creationId xmlns:a16="http://schemas.microsoft.com/office/drawing/2014/main" id="{479AA76E-7627-47D1-B113-7D6326DEC39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prstClr val="black"/>
                <a:schemeClr val="accent1">
                  <a:lumMod val="5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370760" y="4132052"/>
              <a:ext cx="1297801" cy="865166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  <a:scene3d>
              <a:camera prst="isometricOffAxis2Left"/>
              <a:lightRig rig="threePt" dir="t"/>
            </a:scene3d>
          </p:spPr>
        </p:pic>
      </p:grp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4941F7D6-5D48-4524-98BF-C4501897EBE6}"/>
              </a:ext>
            </a:extLst>
          </p:cNvPr>
          <p:cNvSpPr txBox="1"/>
          <p:nvPr/>
        </p:nvSpPr>
        <p:spPr>
          <a:xfrm>
            <a:off x="1753239" y="5176860"/>
            <a:ext cx="1527982" cy="30777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isometricOffAxis2Left"/>
              <a:lightRig rig="threePt" dir="t"/>
            </a:scene3d>
          </a:bodyPr>
          <a:lstStyle/>
          <a:p>
            <a:r>
              <a:rPr lang="pt-BR" sz="1400" dirty="0">
                <a:solidFill>
                  <a:schemeClr val="bg1">
                    <a:lumMod val="85000"/>
                  </a:schemeClr>
                </a:solidFill>
              </a:rPr>
              <a:t>Vários arquivos</a:t>
            </a:r>
          </a:p>
        </p:txBody>
      </p:sp>
    </p:spTree>
    <p:extLst>
      <p:ext uri="{BB962C8B-B14F-4D97-AF65-F5344CB8AC3E}">
        <p14:creationId xmlns:p14="http://schemas.microsoft.com/office/powerpoint/2010/main" val="726869547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Renderizador de Sprites </a:t>
            </a:r>
            <a:r>
              <a:rPr lang="pt-BR" dirty="0"/>
              <a:t>pode ser facilmente </a:t>
            </a:r>
            <a:br>
              <a:rPr lang="pt-BR" dirty="0"/>
            </a:br>
            <a:r>
              <a:rPr lang="pt-BR" dirty="0"/>
              <a:t>adaptado para trabalhar com folhas de sprites</a:t>
            </a:r>
          </a:p>
        </p:txBody>
      </p:sp>
      <p:sp>
        <p:nvSpPr>
          <p:cNvPr id="26" name="Retângulo 25"/>
          <p:cNvSpPr/>
          <p:nvPr/>
        </p:nvSpPr>
        <p:spPr>
          <a:xfrm>
            <a:off x="1453843" y="3546122"/>
            <a:ext cx="3812602" cy="432048"/>
          </a:xfrm>
          <a:prstGeom prst="rect">
            <a:avLst/>
          </a:prstGeom>
          <a:solidFill>
            <a:schemeClr val="tx2">
              <a:lumMod val="60000"/>
              <a:lumOff val="40000"/>
              <a:alpha val="3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1271464" y="2420889"/>
            <a:ext cx="6908946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struct</a:t>
            </a:r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SpriteData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pt-BR" sz="140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            x, y;</a:t>
            </a:r>
            <a:b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pt-BR" sz="140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                 </a:t>
            </a:r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scale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depth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rotation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  <a:b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pt-BR" sz="140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uint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                  </a:t>
            </a:r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width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height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ID3D11ShaderResourceView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* </a:t>
            </a:r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texture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XMFLOAT2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              </a:t>
            </a:r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texCoord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XMFLOAT2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              </a:t>
            </a:r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texSize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};</a:t>
            </a:r>
          </a:p>
          <a:p>
            <a:endParaRPr lang="pt-BR" sz="1400" dirty="0">
              <a:solidFill>
                <a:schemeClr val="bg1">
                  <a:lumMod val="8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sz="140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SpriteData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sprite;</a:t>
            </a:r>
          </a:p>
          <a:p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sprite.TexCoord.x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= 0.5f;  </a:t>
            </a:r>
            <a:r>
              <a:rPr lang="pt-B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// 0.0f</a:t>
            </a:r>
          </a:p>
          <a:p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sprite.TexCoord.y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= 0.5f;  </a:t>
            </a:r>
            <a:r>
              <a:rPr lang="pt-B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// 0.0f</a:t>
            </a:r>
          </a:p>
          <a:p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sprite.TexSize.x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= 0.5f;  </a:t>
            </a:r>
            <a:r>
              <a:rPr lang="pt-B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// 1.0f</a:t>
            </a:r>
          </a:p>
          <a:p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sprite.TexSize.y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= 0.5f;  </a:t>
            </a:r>
            <a:r>
              <a:rPr lang="pt-B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// 1.0f</a:t>
            </a:r>
          </a:p>
          <a:p>
            <a:endParaRPr lang="pt-BR" sz="1400" dirty="0">
              <a:solidFill>
                <a:schemeClr val="accent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sz="140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Engine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::</a:t>
            </a:r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renderer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-&gt;Draw(&amp;sprite);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Animação com </a:t>
            </a:r>
            <a:r>
              <a:rPr lang="pt-BR" dirty="0" err="1"/>
              <a:t>Sprites</a:t>
            </a:r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829749" y="3281792"/>
            <a:ext cx="2908409" cy="2326090"/>
          </a:xfrm>
          <a:prstGeom prst="rect">
            <a:avLst/>
          </a:prstGeom>
        </p:spPr>
      </p:pic>
      <p:sp>
        <p:nvSpPr>
          <p:cNvPr id="8" name="Retângulo 7"/>
          <p:cNvSpPr/>
          <p:nvPr/>
        </p:nvSpPr>
        <p:spPr>
          <a:xfrm>
            <a:off x="7829749" y="3270313"/>
            <a:ext cx="2908409" cy="2326091"/>
          </a:xfrm>
          <a:prstGeom prst="rect">
            <a:avLst/>
          </a:prstGeom>
          <a:noFill/>
          <a:ln w="25400">
            <a:solidFill>
              <a:schemeClr val="accent1">
                <a:lumMod val="75000"/>
              </a:schemeClr>
            </a:solidFill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2" name="Conector de seta reta 11"/>
          <p:cNvCxnSpPr/>
          <p:nvPr/>
        </p:nvCxnSpPr>
        <p:spPr>
          <a:xfrm>
            <a:off x="9317407" y="5757330"/>
            <a:ext cx="1429664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tângulo 12"/>
          <p:cNvSpPr/>
          <p:nvPr/>
        </p:nvSpPr>
        <p:spPr>
          <a:xfrm>
            <a:off x="9357491" y="5829342"/>
            <a:ext cx="13244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texSize.x</a:t>
            </a:r>
            <a:endParaRPr lang="pt-B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Retângulo 14"/>
          <p:cNvSpPr/>
          <p:nvPr/>
        </p:nvSpPr>
        <p:spPr>
          <a:xfrm rot="16200000">
            <a:off x="10589175" y="4828549"/>
            <a:ext cx="13244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texSize.y</a:t>
            </a:r>
            <a:endParaRPr lang="pt-BR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9287033" y="4400580"/>
            <a:ext cx="1451126" cy="1195823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7824192" y="2708920"/>
            <a:ext cx="131318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texCoord</a:t>
            </a:r>
            <a:endParaRPr lang="pt-BR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3" name="Retângulo 22"/>
          <p:cNvSpPr/>
          <p:nvPr/>
        </p:nvSpPr>
        <p:spPr>
          <a:xfrm>
            <a:off x="9292589" y="3270313"/>
            <a:ext cx="1454482" cy="112155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3"/>
          <p:cNvSpPr/>
          <p:nvPr/>
        </p:nvSpPr>
        <p:spPr>
          <a:xfrm>
            <a:off x="7824192" y="3270313"/>
            <a:ext cx="1462840" cy="1130267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/>
          <p:cNvSpPr/>
          <p:nvPr/>
        </p:nvSpPr>
        <p:spPr>
          <a:xfrm>
            <a:off x="7824192" y="4396169"/>
            <a:ext cx="1462840" cy="119593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lipse 9"/>
          <p:cNvSpPr/>
          <p:nvPr/>
        </p:nvSpPr>
        <p:spPr>
          <a:xfrm>
            <a:off x="9243264" y="4351014"/>
            <a:ext cx="99125" cy="93179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1" name="Conector em curva 10"/>
          <p:cNvCxnSpPr>
            <a:stCxn id="9" idx="2"/>
            <a:endCxn id="10" idx="2"/>
          </p:cNvCxnSpPr>
          <p:nvPr/>
        </p:nvCxnSpPr>
        <p:spPr>
          <a:xfrm rot="16200000" flipH="1">
            <a:off x="8217736" y="3372076"/>
            <a:ext cx="1288574" cy="762482"/>
          </a:xfrm>
          <a:prstGeom prst="curvedConnector2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6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de seta reta 38"/>
          <p:cNvCxnSpPr/>
          <p:nvPr/>
        </p:nvCxnSpPr>
        <p:spPr>
          <a:xfrm flipV="1">
            <a:off x="10952908" y="4400581"/>
            <a:ext cx="2793" cy="119151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5075831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As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coordenadas de um quadro </a:t>
            </a:r>
            <a:br>
              <a:rPr lang="pt-BR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pt-BR" dirty="0"/>
              <a:t>podem ser definidas </a:t>
            </a:r>
            <a:br>
              <a:rPr lang="pt-BR" dirty="0"/>
            </a:br>
            <a:r>
              <a:rPr lang="pt-BR" dirty="0"/>
              <a:t>por: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Animação com </a:t>
            </a:r>
            <a:r>
              <a:rPr lang="pt-BR" dirty="0" err="1"/>
              <a:t>Sprites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1732851" y="3385508"/>
            <a:ext cx="572850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// define um quadro da </a:t>
            </a:r>
            <a:br>
              <a:rPr lang="pt-B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pt-B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// folha de sprites</a:t>
            </a:r>
          </a:p>
          <a:p>
            <a:r>
              <a:rPr lang="pt-BR" sz="160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SpriteData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sprite;</a:t>
            </a:r>
          </a:p>
          <a:p>
            <a:endParaRPr lang="pt-BR" sz="1600" dirty="0">
              <a:solidFill>
                <a:schemeClr val="bg1">
                  <a:lumMod val="8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sprite.texCoord.x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= 0.0f;</a:t>
            </a:r>
          </a:p>
          <a:p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sprite.texCoord.y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= 0.0f;</a:t>
            </a:r>
          </a:p>
          <a:p>
            <a:endParaRPr lang="pt-BR" sz="1600" dirty="0">
              <a:solidFill>
                <a:schemeClr val="bg1">
                  <a:lumMod val="8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sprite.texSize.x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tileWidth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/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image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-&gt;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Width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sprite.texSize.y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tileHeight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/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image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-&gt;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Height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();</a:t>
            </a:r>
          </a:p>
        </p:txBody>
      </p: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28EDBA65-ACB1-4562-AC1C-78B3AF09B639}"/>
              </a:ext>
            </a:extLst>
          </p:cNvPr>
          <p:cNvGrpSpPr/>
          <p:nvPr/>
        </p:nvGrpSpPr>
        <p:grpSpPr>
          <a:xfrm>
            <a:off x="5163344" y="2278748"/>
            <a:ext cx="4749080" cy="2167978"/>
            <a:chOff x="2194047" y="4122807"/>
            <a:chExt cx="5505537" cy="2513303"/>
          </a:xfrm>
        </p:grpSpPr>
        <p:pic>
          <p:nvPicPr>
            <p:cNvPr id="24" name="Imagem 23"/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prstClr val="black"/>
                <a:schemeClr val="accent1">
                  <a:lumMod val="5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/>
            <a:stretch/>
          </p:blipFill>
          <p:spPr>
            <a:xfrm>
              <a:off x="3477125" y="4636168"/>
              <a:ext cx="3747635" cy="1588169"/>
            </a:xfrm>
            <a:prstGeom prst="rect">
              <a:avLst/>
            </a:prstGeom>
          </p:spPr>
        </p:pic>
        <p:sp>
          <p:nvSpPr>
            <p:cNvPr id="25" name="CaixaDeTexto 24"/>
            <p:cNvSpPr txBox="1"/>
            <p:nvPr/>
          </p:nvSpPr>
          <p:spPr>
            <a:xfrm>
              <a:off x="2194047" y="4861453"/>
              <a:ext cx="1055908" cy="3211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err="1">
                  <a:solidFill>
                    <a:schemeClr val="bg1">
                      <a:lumMod val="85000"/>
                    </a:schemeClr>
                  </a:solidFill>
                </a:rPr>
                <a:t>tileHeight</a:t>
              </a:r>
              <a:endParaRPr lang="pt-BR" sz="12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cxnSp>
          <p:nvCxnSpPr>
            <p:cNvPr id="26" name="Conector reto 25"/>
            <p:cNvCxnSpPr>
              <a:cxnSpLocks/>
            </p:cNvCxnSpPr>
            <p:nvPr/>
          </p:nvCxnSpPr>
          <p:spPr>
            <a:xfrm flipH="1">
              <a:off x="3485566" y="4437112"/>
              <a:ext cx="1207619" cy="0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to 28"/>
            <p:cNvCxnSpPr>
              <a:cxnSpLocks/>
            </p:cNvCxnSpPr>
            <p:nvPr/>
          </p:nvCxnSpPr>
          <p:spPr>
            <a:xfrm>
              <a:off x="3250814" y="4635996"/>
              <a:ext cx="0" cy="788522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de seta reta 31"/>
            <p:cNvCxnSpPr>
              <a:cxnSpLocks/>
            </p:cNvCxnSpPr>
            <p:nvPr/>
          </p:nvCxnSpPr>
          <p:spPr>
            <a:xfrm>
              <a:off x="3391272" y="4623961"/>
              <a:ext cx="4233414" cy="7130"/>
            </a:xfrm>
            <a:prstGeom prst="straightConnector1">
              <a:avLst/>
            </a:prstGeom>
            <a:ln w="19050">
              <a:solidFill>
                <a:schemeClr val="accent1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de seta reta 32"/>
            <p:cNvCxnSpPr>
              <a:cxnSpLocks/>
            </p:cNvCxnSpPr>
            <p:nvPr/>
          </p:nvCxnSpPr>
          <p:spPr>
            <a:xfrm flipH="1">
              <a:off x="3460279" y="4550346"/>
              <a:ext cx="4607" cy="2023773"/>
            </a:xfrm>
            <a:prstGeom prst="straightConnector1">
              <a:avLst/>
            </a:prstGeom>
            <a:ln w="19050">
              <a:solidFill>
                <a:schemeClr val="accent1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CaixaDeTexto 33"/>
            <p:cNvSpPr txBox="1"/>
            <p:nvPr/>
          </p:nvSpPr>
          <p:spPr>
            <a:xfrm>
              <a:off x="2923976" y="4325158"/>
              <a:ext cx="561590" cy="2943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50" dirty="0">
                  <a:solidFill>
                    <a:schemeClr val="accent1">
                      <a:lumMod val="75000"/>
                    </a:schemeClr>
                  </a:solidFill>
                </a:rPr>
                <a:t>(0,0)</a:t>
              </a:r>
            </a:p>
          </p:txBody>
        </p:sp>
        <p:sp>
          <p:nvSpPr>
            <p:cNvPr id="35" name="Retângulo 34"/>
            <p:cNvSpPr/>
            <p:nvPr/>
          </p:nvSpPr>
          <p:spPr>
            <a:xfrm>
              <a:off x="3477125" y="4642045"/>
              <a:ext cx="1216060" cy="782473"/>
            </a:xfrm>
            <a:prstGeom prst="rect">
              <a:avLst/>
            </a:prstGeom>
            <a:noFill/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36" name="CaixaDeTexto 35"/>
            <p:cNvSpPr txBox="1"/>
            <p:nvPr/>
          </p:nvSpPr>
          <p:spPr>
            <a:xfrm>
              <a:off x="7385153" y="4230821"/>
              <a:ext cx="314431" cy="3032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solidFill>
                    <a:schemeClr val="bg1">
                      <a:lumMod val="85000"/>
                    </a:schemeClr>
                  </a:solidFill>
                </a:rPr>
                <a:t>x</a:t>
              </a:r>
            </a:p>
          </p:txBody>
        </p:sp>
        <p:sp>
          <p:nvSpPr>
            <p:cNvPr id="37" name="CaixaDeTexto 36"/>
            <p:cNvSpPr txBox="1"/>
            <p:nvPr/>
          </p:nvSpPr>
          <p:spPr>
            <a:xfrm>
              <a:off x="3093938" y="6332830"/>
              <a:ext cx="299564" cy="3032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solidFill>
                    <a:schemeClr val="bg1">
                      <a:lumMod val="85000"/>
                    </a:schemeClr>
                  </a:solidFill>
                </a:rPr>
                <a:t>y</a:t>
              </a:r>
            </a:p>
          </p:txBody>
        </p:sp>
        <p:sp>
          <p:nvSpPr>
            <p:cNvPr id="39" name="CaixaDeTexto 38"/>
            <p:cNvSpPr txBox="1"/>
            <p:nvPr/>
          </p:nvSpPr>
          <p:spPr>
            <a:xfrm>
              <a:off x="3612221" y="4122807"/>
              <a:ext cx="977858" cy="3211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err="1">
                  <a:solidFill>
                    <a:schemeClr val="bg1">
                      <a:lumMod val="85000"/>
                    </a:schemeClr>
                  </a:solidFill>
                </a:rPr>
                <a:t>tileWidth</a:t>
              </a:r>
              <a:endParaRPr lang="pt-BR" sz="14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23" name="Retângulo 22"/>
            <p:cNvSpPr/>
            <p:nvPr/>
          </p:nvSpPr>
          <p:spPr>
            <a:xfrm>
              <a:off x="4696527" y="4642045"/>
              <a:ext cx="1264770" cy="788186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90000"/>
              </a:schemeClr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38" name="Retângulo 37"/>
            <p:cNvSpPr/>
            <p:nvPr/>
          </p:nvSpPr>
          <p:spPr>
            <a:xfrm>
              <a:off x="5955075" y="4642045"/>
              <a:ext cx="1252216" cy="791365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90000"/>
              </a:schemeClr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41" name="Retângulo 40"/>
            <p:cNvSpPr/>
            <p:nvPr/>
          </p:nvSpPr>
          <p:spPr>
            <a:xfrm>
              <a:off x="3476067" y="5430231"/>
              <a:ext cx="1217118" cy="782473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90000"/>
              </a:schemeClr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42" name="Retângulo 41"/>
            <p:cNvSpPr/>
            <p:nvPr/>
          </p:nvSpPr>
          <p:spPr>
            <a:xfrm>
              <a:off x="4694245" y="5424745"/>
              <a:ext cx="1267052" cy="791364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90000"/>
              </a:schemeClr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43" name="Retângulo 42"/>
            <p:cNvSpPr/>
            <p:nvPr/>
          </p:nvSpPr>
          <p:spPr>
            <a:xfrm>
              <a:off x="5952793" y="5432911"/>
              <a:ext cx="1252215" cy="788186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90000"/>
              </a:schemeClr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</p:grpSp>
    </p:spTree>
    <p:extLst>
      <p:ext uri="{BB962C8B-B14F-4D97-AF65-F5344CB8AC3E}">
        <p14:creationId xmlns:p14="http://schemas.microsoft.com/office/powerpoint/2010/main" val="912883556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Agrupar 6">
            <a:extLst>
              <a:ext uri="{FF2B5EF4-FFF2-40B4-BE49-F238E27FC236}">
                <a16:creationId xmlns:a16="http://schemas.microsoft.com/office/drawing/2014/main" id="{D3923EFA-DBE6-4267-86C5-6A7FFF103725}"/>
              </a:ext>
            </a:extLst>
          </p:cNvPr>
          <p:cNvGrpSpPr/>
          <p:nvPr/>
        </p:nvGrpSpPr>
        <p:grpSpPr>
          <a:xfrm>
            <a:off x="1732851" y="3568948"/>
            <a:ext cx="8126424" cy="2311152"/>
            <a:chOff x="1732851" y="3568948"/>
            <a:chExt cx="8126424" cy="2311152"/>
          </a:xfrm>
        </p:grpSpPr>
        <p:sp>
          <p:nvSpPr>
            <p:cNvPr id="84" name="Retângulo: Cantos Arredondados 83">
              <a:extLst>
                <a:ext uri="{FF2B5EF4-FFF2-40B4-BE49-F238E27FC236}">
                  <a16:creationId xmlns:a16="http://schemas.microsoft.com/office/drawing/2014/main" id="{612C586B-696A-428C-A47E-B1D4CE0A1106}"/>
                </a:ext>
              </a:extLst>
            </p:cNvPr>
            <p:cNvSpPr/>
            <p:nvPr/>
          </p:nvSpPr>
          <p:spPr>
            <a:xfrm>
              <a:off x="3992033" y="5283200"/>
              <a:ext cx="4203700" cy="596900"/>
            </a:xfrm>
            <a:prstGeom prst="roundRect">
              <a:avLst/>
            </a:prstGeom>
            <a:solidFill>
              <a:schemeClr val="tx2">
                <a:lumMod val="60000"/>
                <a:lumOff val="40000"/>
                <a:alpha val="30000"/>
              </a:schemeClr>
            </a:solidFill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5" name="Retângulo 84">
              <a:extLst>
                <a:ext uri="{FF2B5EF4-FFF2-40B4-BE49-F238E27FC236}">
                  <a16:creationId xmlns:a16="http://schemas.microsoft.com/office/drawing/2014/main" id="{B9796C3C-081C-4C2B-93D7-65F937ADCBCE}"/>
                </a:ext>
              </a:extLst>
            </p:cNvPr>
            <p:cNvSpPr/>
            <p:nvPr/>
          </p:nvSpPr>
          <p:spPr>
            <a:xfrm>
              <a:off x="1732851" y="3568948"/>
              <a:ext cx="8126424" cy="23083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// define um quadro da </a:t>
              </a:r>
              <a:br>
                <a:rPr lang="pt-BR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onsolas" pitchFamily="49" charset="0"/>
                  <a:cs typeface="Consolas" pitchFamily="49" charset="0"/>
                </a:rPr>
              </a:br>
              <a:r>
                <a:rPr lang="pt-BR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// folha de sprites</a:t>
              </a:r>
            </a:p>
            <a:p>
              <a:r>
                <a:rPr lang="pt-BR" sz="1600" dirty="0" err="1">
                  <a:solidFill>
                    <a:schemeClr val="accent1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SpriteData</a:t>
              </a:r>
              <a:r>
                <a:rPr lang="pt-BR" sz="1600" dirty="0">
                  <a:solidFill>
                    <a:schemeClr val="accent1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pt-BR" sz="1600" dirty="0">
                  <a:solidFill>
                    <a:schemeClr val="bg1">
                      <a:lumMod val="85000"/>
                    </a:schemeClr>
                  </a:solidFill>
                  <a:latin typeface="Consolas" pitchFamily="49" charset="0"/>
                  <a:cs typeface="Consolas" pitchFamily="49" charset="0"/>
                </a:rPr>
                <a:t>sprite;</a:t>
              </a:r>
              <a:br>
                <a:rPr lang="pt-BR" sz="1600" dirty="0">
                  <a:solidFill>
                    <a:schemeClr val="bg1">
                      <a:lumMod val="85000"/>
                    </a:schemeClr>
                  </a:solidFill>
                  <a:latin typeface="Consolas" pitchFamily="49" charset="0"/>
                  <a:cs typeface="Consolas" pitchFamily="49" charset="0"/>
                </a:rPr>
              </a:br>
              <a:endPara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endParaRPr>
            </a:p>
            <a:p>
              <a:r>
                <a:rPr lang="pt-BR" sz="1600" dirty="0" err="1">
                  <a:solidFill>
                    <a:schemeClr val="bg1">
                      <a:lumMod val="85000"/>
                    </a:schemeClr>
                  </a:solidFill>
                  <a:latin typeface="Consolas" pitchFamily="49" charset="0"/>
                  <a:cs typeface="Consolas" pitchFamily="49" charset="0"/>
                </a:rPr>
                <a:t>sprite.texSize.x</a:t>
              </a:r>
              <a:r>
                <a:rPr lang="pt-BR" sz="1600" dirty="0">
                  <a:solidFill>
                    <a:schemeClr val="bg1">
                      <a:lumMod val="85000"/>
                    </a:schemeClr>
                  </a:solidFill>
                  <a:latin typeface="Consolas" pitchFamily="49" charset="0"/>
                  <a:cs typeface="Consolas" pitchFamily="49" charset="0"/>
                </a:rPr>
                <a:t>  = </a:t>
              </a:r>
              <a:r>
                <a:rPr lang="pt-BR" sz="1600" dirty="0" err="1">
                  <a:solidFill>
                    <a:schemeClr val="bg1">
                      <a:lumMod val="85000"/>
                    </a:schemeClr>
                  </a:solidFill>
                  <a:latin typeface="Consolas" pitchFamily="49" charset="0"/>
                  <a:cs typeface="Consolas" pitchFamily="49" charset="0"/>
                </a:rPr>
                <a:t>tileWidth</a:t>
              </a:r>
              <a:r>
                <a:rPr lang="pt-BR" sz="1600" dirty="0">
                  <a:solidFill>
                    <a:schemeClr val="bg1">
                      <a:lumMod val="85000"/>
                    </a:schemeClr>
                  </a:solidFill>
                  <a:latin typeface="Consolas" pitchFamily="49" charset="0"/>
                  <a:cs typeface="Consolas" pitchFamily="49" charset="0"/>
                </a:rPr>
                <a:t>  / </a:t>
              </a:r>
              <a:r>
                <a:rPr lang="pt-BR" sz="1600" dirty="0" err="1">
                  <a:solidFill>
                    <a:schemeClr val="bg1">
                      <a:lumMod val="85000"/>
                    </a:schemeClr>
                  </a:solidFill>
                  <a:latin typeface="Consolas" pitchFamily="49" charset="0"/>
                  <a:cs typeface="Consolas" pitchFamily="49" charset="0"/>
                </a:rPr>
                <a:t>image</a:t>
              </a:r>
              <a:r>
                <a:rPr lang="pt-BR" sz="1600" dirty="0">
                  <a:solidFill>
                    <a:schemeClr val="bg1">
                      <a:lumMod val="85000"/>
                    </a:schemeClr>
                  </a:solidFill>
                  <a:latin typeface="Consolas" pitchFamily="49" charset="0"/>
                  <a:cs typeface="Consolas" pitchFamily="49" charset="0"/>
                </a:rPr>
                <a:t>-&gt;</a:t>
              </a:r>
              <a:r>
                <a:rPr lang="pt-BR" sz="1600" dirty="0" err="1">
                  <a:solidFill>
                    <a:schemeClr val="bg1">
                      <a:lumMod val="85000"/>
                    </a:schemeClr>
                  </a:solidFill>
                  <a:latin typeface="Consolas" pitchFamily="49" charset="0"/>
                  <a:cs typeface="Consolas" pitchFamily="49" charset="0"/>
                </a:rPr>
                <a:t>Width</a:t>
              </a:r>
              <a:r>
                <a:rPr lang="pt-BR" sz="1600" dirty="0">
                  <a:solidFill>
                    <a:schemeClr val="bg1">
                      <a:lumMod val="85000"/>
                    </a:schemeClr>
                  </a:solidFill>
                  <a:latin typeface="Consolas" pitchFamily="49" charset="0"/>
                  <a:cs typeface="Consolas" pitchFamily="49" charset="0"/>
                </a:rPr>
                <a:t>();</a:t>
              </a:r>
            </a:p>
            <a:p>
              <a:r>
                <a:rPr lang="pt-BR" sz="1600" dirty="0" err="1">
                  <a:solidFill>
                    <a:schemeClr val="bg1">
                      <a:lumMod val="85000"/>
                    </a:schemeClr>
                  </a:solidFill>
                  <a:latin typeface="Consolas" pitchFamily="49" charset="0"/>
                  <a:cs typeface="Consolas" pitchFamily="49" charset="0"/>
                </a:rPr>
                <a:t>sprite.texSize.y</a:t>
              </a:r>
              <a:r>
                <a:rPr lang="pt-BR" sz="1600" dirty="0">
                  <a:solidFill>
                    <a:schemeClr val="bg1">
                      <a:lumMod val="85000"/>
                    </a:schemeClr>
                  </a:solidFill>
                  <a:latin typeface="Consolas" pitchFamily="49" charset="0"/>
                  <a:cs typeface="Consolas" pitchFamily="49" charset="0"/>
                </a:rPr>
                <a:t>  = </a:t>
              </a:r>
              <a:r>
                <a:rPr lang="pt-BR" sz="1600" dirty="0" err="1">
                  <a:solidFill>
                    <a:schemeClr val="bg1">
                      <a:lumMod val="85000"/>
                    </a:schemeClr>
                  </a:solidFill>
                  <a:latin typeface="Consolas" pitchFamily="49" charset="0"/>
                  <a:cs typeface="Consolas" pitchFamily="49" charset="0"/>
                </a:rPr>
                <a:t>tileHeight</a:t>
              </a:r>
              <a:r>
                <a:rPr lang="pt-BR" sz="1600" dirty="0">
                  <a:solidFill>
                    <a:schemeClr val="bg1">
                      <a:lumMod val="85000"/>
                    </a:schemeClr>
                  </a:solidFill>
                  <a:latin typeface="Consolas" pitchFamily="49" charset="0"/>
                  <a:cs typeface="Consolas" pitchFamily="49" charset="0"/>
                </a:rPr>
                <a:t> / </a:t>
              </a:r>
              <a:r>
                <a:rPr lang="pt-BR" sz="1600" dirty="0" err="1">
                  <a:solidFill>
                    <a:schemeClr val="bg1">
                      <a:lumMod val="85000"/>
                    </a:schemeClr>
                  </a:solidFill>
                  <a:latin typeface="Consolas" pitchFamily="49" charset="0"/>
                  <a:cs typeface="Consolas" pitchFamily="49" charset="0"/>
                </a:rPr>
                <a:t>image</a:t>
              </a:r>
              <a:r>
                <a:rPr lang="pt-BR" sz="1600" dirty="0">
                  <a:solidFill>
                    <a:schemeClr val="bg1">
                      <a:lumMod val="85000"/>
                    </a:schemeClr>
                  </a:solidFill>
                  <a:latin typeface="Consolas" pitchFamily="49" charset="0"/>
                  <a:cs typeface="Consolas" pitchFamily="49" charset="0"/>
                </a:rPr>
                <a:t>-&gt;</a:t>
              </a:r>
              <a:r>
                <a:rPr lang="pt-BR" sz="1600" dirty="0" err="1">
                  <a:solidFill>
                    <a:schemeClr val="bg1">
                      <a:lumMod val="85000"/>
                    </a:schemeClr>
                  </a:solidFill>
                  <a:latin typeface="Consolas" pitchFamily="49" charset="0"/>
                  <a:cs typeface="Consolas" pitchFamily="49" charset="0"/>
                </a:rPr>
                <a:t>Height</a:t>
              </a:r>
              <a:r>
                <a:rPr lang="pt-BR" sz="1600" dirty="0">
                  <a:solidFill>
                    <a:schemeClr val="bg1">
                      <a:lumMod val="85000"/>
                    </a:schemeClr>
                  </a:solidFill>
                  <a:latin typeface="Consolas" pitchFamily="49" charset="0"/>
                  <a:cs typeface="Consolas" pitchFamily="49" charset="0"/>
                </a:rPr>
                <a:t>();</a:t>
              </a:r>
              <a:br>
                <a:rPr lang="pt-BR" sz="1600" dirty="0">
                  <a:solidFill>
                    <a:schemeClr val="bg1">
                      <a:lumMod val="85000"/>
                    </a:schemeClr>
                  </a:solidFill>
                  <a:latin typeface="Consolas" pitchFamily="49" charset="0"/>
                  <a:cs typeface="Consolas" pitchFamily="49" charset="0"/>
                </a:rPr>
              </a:br>
              <a:endPara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endParaRPr>
            </a:p>
            <a:p>
              <a:r>
                <a:rPr lang="pt-BR" sz="1600" dirty="0" err="1">
                  <a:solidFill>
                    <a:schemeClr val="bg1">
                      <a:lumMod val="85000"/>
                    </a:schemeClr>
                  </a:solidFill>
                  <a:latin typeface="Consolas" pitchFamily="49" charset="0"/>
                  <a:cs typeface="Consolas" pitchFamily="49" charset="0"/>
                </a:rPr>
                <a:t>sprite.texCoord.x</a:t>
              </a:r>
              <a:r>
                <a:rPr lang="pt-BR" sz="1600" dirty="0">
                  <a:solidFill>
                    <a:schemeClr val="bg1">
                      <a:lumMod val="85000"/>
                    </a:schemeClr>
                  </a:solidFill>
                  <a:latin typeface="Consolas" pitchFamily="49" charset="0"/>
                  <a:cs typeface="Consolas" pitchFamily="49" charset="0"/>
                </a:rPr>
                <a:t> = (frame % </a:t>
              </a:r>
              <a:r>
                <a:rPr lang="pt-BR" sz="1600" dirty="0" err="1">
                  <a:solidFill>
                    <a:schemeClr val="bg1">
                      <a:lumMod val="85000"/>
                    </a:schemeClr>
                  </a:solidFill>
                  <a:latin typeface="Consolas" pitchFamily="49" charset="0"/>
                  <a:cs typeface="Consolas" pitchFamily="49" charset="0"/>
                </a:rPr>
                <a:t>columns</a:t>
              </a:r>
              <a:r>
                <a:rPr lang="pt-BR" sz="1600" dirty="0">
                  <a:solidFill>
                    <a:schemeClr val="bg1">
                      <a:lumMod val="85000"/>
                    </a:schemeClr>
                  </a:solidFill>
                  <a:latin typeface="Consolas" pitchFamily="49" charset="0"/>
                  <a:cs typeface="Consolas" pitchFamily="49" charset="0"/>
                </a:rPr>
                <a:t>) * </a:t>
              </a:r>
              <a:r>
                <a:rPr lang="pt-BR" sz="1600" dirty="0" err="1">
                  <a:solidFill>
                    <a:schemeClr val="bg1">
                      <a:lumMod val="85000"/>
                    </a:schemeClr>
                  </a:solidFill>
                  <a:latin typeface="Consolas" pitchFamily="49" charset="0"/>
                  <a:cs typeface="Consolas" pitchFamily="49" charset="0"/>
                </a:rPr>
                <a:t>sprite.texSize.x</a:t>
              </a:r>
              <a:r>
                <a:rPr lang="pt-BR" sz="1600" dirty="0">
                  <a:solidFill>
                    <a:schemeClr val="bg1">
                      <a:lumMod val="85000"/>
                    </a:schemeClr>
                  </a:solidFill>
                  <a:latin typeface="Consolas" pitchFamily="49" charset="0"/>
                  <a:cs typeface="Consolas" pitchFamily="49" charset="0"/>
                </a:rPr>
                <a:t>;</a:t>
              </a:r>
            </a:p>
            <a:p>
              <a:r>
                <a:rPr lang="pt-BR" sz="1600" dirty="0" err="1">
                  <a:solidFill>
                    <a:schemeClr val="bg1">
                      <a:lumMod val="85000"/>
                    </a:schemeClr>
                  </a:solidFill>
                  <a:latin typeface="Consolas" pitchFamily="49" charset="0"/>
                  <a:cs typeface="Consolas" pitchFamily="49" charset="0"/>
                </a:rPr>
                <a:t>sprite.texCoord.y</a:t>
              </a:r>
              <a:r>
                <a:rPr lang="pt-BR" sz="1600" dirty="0">
                  <a:solidFill>
                    <a:schemeClr val="bg1">
                      <a:lumMod val="85000"/>
                    </a:schemeClr>
                  </a:solidFill>
                  <a:latin typeface="Consolas" pitchFamily="49" charset="0"/>
                  <a:cs typeface="Consolas" pitchFamily="49" charset="0"/>
                </a:rPr>
                <a:t> = (frame / </a:t>
              </a:r>
              <a:r>
                <a:rPr lang="pt-BR" sz="1600" dirty="0" err="1">
                  <a:solidFill>
                    <a:schemeClr val="bg1">
                      <a:lumMod val="85000"/>
                    </a:schemeClr>
                  </a:solidFill>
                  <a:latin typeface="Consolas" pitchFamily="49" charset="0"/>
                  <a:cs typeface="Consolas" pitchFamily="49" charset="0"/>
                </a:rPr>
                <a:t>columns</a:t>
              </a:r>
              <a:r>
                <a:rPr lang="pt-BR" sz="1600" dirty="0">
                  <a:solidFill>
                    <a:schemeClr val="bg1">
                      <a:lumMod val="85000"/>
                    </a:schemeClr>
                  </a:solidFill>
                  <a:latin typeface="Consolas" pitchFamily="49" charset="0"/>
                  <a:cs typeface="Consolas" pitchFamily="49" charset="0"/>
                </a:rPr>
                <a:t>) * </a:t>
              </a:r>
              <a:r>
                <a:rPr lang="pt-BR" sz="1600" dirty="0" err="1">
                  <a:solidFill>
                    <a:schemeClr val="bg1">
                      <a:lumMod val="85000"/>
                    </a:schemeClr>
                  </a:solidFill>
                  <a:latin typeface="Consolas" pitchFamily="49" charset="0"/>
                  <a:cs typeface="Consolas" pitchFamily="49" charset="0"/>
                </a:rPr>
                <a:t>sprite.texSize.y</a:t>
              </a:r>
              <a:r>
                <a:rPr lang="pt-BR" sz="1600" dirty="0">
                  <a:solidFill>
                    <a:schemeClr val="bg1">
                      <a:lumMod val="85000"/>
                    </a:schemeClr>
                  </a:solidFill>
                  <a:latin typeface="Consolas" pitchFamily="49" charset="0"/>
                  <a:cs typeface="Consolas" pitchFamily="49" charset="0"/>
                </a:rPr>
                <a:t>;</a:t>
              </a:r>
            </a:p>
          </p:txBody>
        </p:sp>
      </p:grp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É possível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desenhar qualquer quadro </a:t>
            </a:r>
            <a:br>
              <a:rPr lang="pt-BR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pt-BR" dirty="0"/>
              <a:t>ajustando o campo </a:t>
            </a:r>
            <a:br>
              <a:rPr lang="pt-BR" dirty="0"/>
            </a:br>
            <a:r>
              <a:rPr lang="pt-BR" dirty="0"/>
              <a:t>TexCoord: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Animação com </a:t>
            </a:r>
            <a:r>
              <a:rPr lang="pt-BR" dirty="0" err="1"/>
              <a:t>Sprites</a:t>
            </a:r>
            <a:endParaRPr lang="pt-BR" dirty="0"/>
          </a:p>
        </p:txBody>
      </p:sp>
      <p:grpSp>
        <p:nvGrpSpPr>
          <p:cNvPr id="65" name="Agrupar 64">
            <a:extLst>
              <a:ext uri="{FF2B5EF4-FFF2-40B4-BE49-F238E27FC236}">
                <a16:creationId xmlns:a16="http://schemas.microsoft.com/office/drawing/2014/main" id="{8A1F2CD8-86AB-4ECC-829C-948FE5B29F34}"/>
              </a:ext>
            </a:extLst>
          </p:cNvPr>
          <p:cNvGrpSpPr/>
          <p:nvPr/>
        </p:nvGrpSpPr>
        <p:grpSpPr>
          <a:xfrm>
            <a:off x="5015880" y="2132856"/>
            <a:ext cx="4749080" cy="2167978"/>
            <a:chOff x="6456040" y="2564904"/>
            <a:chExt cx="4749080" cy="2167978"/>
          </a:xfrm>
        </p:grpSpPr>
        <p:pic>
          <p:nvPicPr>
            <p:cNvPr id="66" name="Imagem 65">
              <a:extLst>
                <a:ext uri="{FF2B5EF4-FFF2-40B4-BE49-F238E27FC236}">
                  <a16:creationId xmlns:a16="http://schemas.microsoft.com/office/drawing/2014/main" id="{D411C222-5717-47ED-BCE1-214BABBE5D9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/>
            <a:stretch/>
          </p:blipFill>
          <p:spPr>
            <a:xfrm>
              <a:off x="7562824" y="3007730"/>
              <a:ext cx="3232713" cy="1369956"/>
            </a:xfrm>
            <a:prstGeom prst="rect">
              <a:avLst/>
            </a:prstGeom>
          </p:spPr>
        </p:pic>
        <p:sp>
          <p:nvSpPr>
            <p:cNvPr id="67" name="CaixaDeTexto 66">
              <a:extLst>
                <a:ext uri="{FF2B5EF4-FFF2-40B4-BE49-F238E27FC236}">
                  <a16:creationId xmlns:a16="http://schemas.microsoft.com/office/drawing/2014/main" id="{E4E9F11F-5FEE-4415-BD47-14955F9DEF70}"/>
                </a:ext>
              </a:extLst>
            </p:cNvPr>
            <p:cNvSpPr txBox="1"/>
            <p:nvPr/>
          </p:nvSpPr>
          <p:spPr>
            <a:xfrm>
              <a:off x="6456040" y="3202061"/>
              <a:ext cx="91082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err="1">
                  <a:solidFill>
                    <a:schemeClr val="bg1">
                      <a:lumMod val="85000"/>
                    </a:schemeClr>
                  </a:solidFill>
                </a:rPr>
                <a:t>tileHeight</a:t>
              </a:r>
              <a:endParaRPr lang="pt-BR" sz="12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cxnSp>
          <p:nvCxnSpPr>
            <p:cNvPr id="68" name="Conector reto 67">
              <a:extLst>
                <a:ext uri="{FF2B5EF4-FFF2-40B4-BE49-F238E27FC236}">
                  <a16:creationId xmlns:a16="http://schemas.microsoft.com/office/drawing/2014/main" id="{4844E471-CF67-45ED-9351-755F92D83FE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70105" y="2836024"/>
              <a:ext cx="1041693" cy="0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ector reto 68">
              <a:extLst>
                <a:ext uri="{FF2B5EF4-FFF2-40B4-BE49-F238E27FC236}">
                  <a16:creationId xmlns:a16="http://schemas.microsoft.com/office/drawing/2014/main" id="{C8BAAAA0-F712-4957-AF34-E0E10B0201CC}"/>
                </a:ext>
              </a:extLst>
            </p:cNvPr>
            <p:cNvCxnSpPr>
              <a:cxnSpLocks/>
            </p:cNvCxnSpPr>
            <p:nvPr/>
          </p:nvCxnSpPr>
          <p:spPr>
            <a:xfrm>
              <a:off x="7367608" y="3007581"/>
              <a:ext cx="0" cy="680180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ector de seta reta 31">
              <a:extLst>
                <a:ext uri="{FF2B5EF4-FFF2-40B4-BE49-F238E27FC236}">
                  <a16:creationId xmlns:a16="http://schemas.microsoft.com/office/drawing/2014/main" id="{9043F0F1-6181-4D15-B6E2-EBEC833F4F77}"/>
                </a:ext>
              </a:extLst>
            </p:cNvPr>
            <p:cNvCxnSpPr>
              <a:cxnSpLocks/>
            </p:cNvCxnSpPr>
            <p:nvPr/>
          </p:nvCxnSpPr>
          <p:spPr>
            <a:xfrm>
              <a:off x="7488767" y="2997200"/>
              <a:ext cx="3651746" cy="6150"/>
            </a:xfrm>
            <a:prstGeom prst="straightConnector1">
              <a:avLst/>
            </a:prstGeom>
            <a:ln w="19050">
              <a:solidFill>
                <a:schemeClr val="accent1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ector de seta reta 32">
              <a:extLst>
                <a:ext uri="{FF2B5EF4-FFF2-40B4-BE49-F238E27FC236}">
                  <a16:creationId xmlns:a16="http://schemas.microsoft.com/office/drawing/2014/main" id="{9C94F970-50DE-4C68-8178-DAB992D7659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48293" y="2933700"/>
              <a:ext cx="3974" cy="1745709"/>
            </a:xfrm>
            <a:prstGeom prst="straightConnector1">
              <a:avLst/>
            </a:prstGeom>
            <a:ln w="19050">
              <a:solidFill>
                <a:schemeClr val="accent1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CaixaDeTexto 71">
              <a:extLst>
                <a:ext uri="{FF2B5EF4-FFF2-40B4-BE49-F238E27FC236}">
                  <a16:creationId xmlns:a16="http://schemas.microsoft.com/office/drawing/2014/main" id="{3C118B07-9779-400E-99C5-5AB7E9FDD0B7}"/>
                </a:ext>
              </a:extLst>
            </p:cNvPr>
            <p:cNvSpPr txBox="1"/>
            <p:nvPr/>
          </p:nvSpPr>
          <p:spPr>
            <a:xfrm>
              <a:off x="7085677" y="2739452"/>
              <a:ext cx="48442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50" dirty="0">
                  <a:solidFill>
                    <a:schemeClr val="accent1">
                      <a:lumMod val="75000"/>
                    </a:schemeClr>
                  </a:solidFill>
                </a:rPr>
                <a:t>(0,0)</a:t>
              </a:r>
            </a:p>
          </p:txBody>
        </p:sp>
        <p:sp>
          <p:nvSpPr>
            <p:cNvPr id="73" name="Retângulo 72">
              <a:extLst>
                <a:ext uri="{FF2B5EF4-FFF2-40B4-BE49-F238E27FC236}">
                  <a16:creationId xmlns:a16="http://schemas.microsoft.com/office/drawing/2014/main" id="{C6A4740C-FF5C-4EC0-A115-7689679D75B4}"/>
                </a:ext>
              </a:extLst>
            </p:cNvPr>
            <p:cNvSpPr/>
            <p:nvPr/>
          </p:nvSpPr>
          <p:spPr>
            <a:xfrm>
              <a:off x="7562824" y="3012799"/>
              <a:ext cx="1048974" cy="674962"/>
            </a:xfrm>
            <a:prstGeom prst="rect">
              <a:avLst/>
            </a:prstGeom>
            <a:noFill/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74" name="CaixaDeTexto 73">
              <a:extLst>
                <a:ext uri="{FF2B5EF4-FFF2-40B4-BE49-F238E27FC236}">
                  <a16:creationId xmlns:a16="http://schemas.microsoft.com/office/drawing/2014/main" id="{0E144C66-281B-4A44-B44B-1F689EE6A57C}"/>
                </a:ext>
              </a:extLst>
            </p:cNvPr>
            <p:cNvSpPr txBox="1"/>
            <p:nvPr/>
          </p:nvSpPr>
          <p:spPr>
            <a:xfrm>
              <a:off x="10933892" y="2658077"/>
              <a:ext cx="27122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solidFill>
                    <a:schemeClr val="bg1">
                      <a:lumMod val="85000"/>
                    </a:schemeClr>
                  </a:solidFill>
                </a:rPr>
                <a:t>x</a:t>
              </a:r>
            </a:p>
          </p:txBody>
        </p:sp>
        <p:sp>
          <p:nvSpPr>
            <p:cNvPr id="75" name="CaixaDeTexto 74">
              <a:extLst>
                <a:ext uri="{FF2B5EF4-FFF2-40B4-BE49-F238E27FC236}">
                  <a16:creationId xmlns:a16="http://schemas.microsoft.com/office/drawing/2014/main" id="{0AD43CEF-B15A-4FE4-8170-89EEE731913B}"/>
                </a:ext>
              </a:extLst>
            </p:cNvPr>
            <p:cNvSpPr txBox="1"/>
            <p:nvPr/>
          </p:nvSpPr>
          <p:spPr>
            <a:xfrm>
              <a:off x="7232287" y="4471272"/>
              <a:ext cx="25840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solidFill>
                    <a:schemeClr val="bg1">
                      <a:lumMod val="85000"/>
                    </a:schemeClr>
                  </a:solidFill>
                </a:rPr>
                <a:t>y</a:t>
              </a:r>
            </a:p>
          </p:txBody>
        </p:sp>
        <p:sp>
          <p:nvSpPr>
            <p:cNvPr id="76" name="CaixaDeTexto 75">
              <a:extLst>
                <a:ext uri="{FF2B5EF4-FFF2-40B4-BE49-F238E27FC236}">
                  <a16:creationId xmlns:a16="http://schemas.microsoft.com/office/drawing/2014/main" id="{C6344255-6B82-4055-9F7C-EF58DD75BE05}"/>
                </a:ext>
              </a:extLst>
            </p:cNvPr>
            <p:cNvSpPr txBox="1"/>
            <p:nvPr/>
          </p:nvSpPr>
          <p:spPr>
            <a:xfrm>
              <a:off x="7679358" y="2564904"/>
              <a:ext cx="84350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err="1">
                  <a:solidFill>
                    <a:schemeClr val="bg1">
                      <a:lumMod val="85000"/>
                    </a:schemeClr>
                  </a:solidFill>
                </a:rPr>
                <a:t>tileWidth</a:t>
              </a:r>
              <a:endParaRPr lang="pt-BR" sz="14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77" name="Retângulo 76">
              <a:extLst>
                <a:ext uri="{FF2B5EF4-FFF2-40B4-BE49-F238E27FC236}">
                  <a16:creationId xmlns:a16="http://schemas.microsoft.com/office/drawing/2014/main" id="{1DAA9FAA-77D7-408C-8CDC-27C3378938C0}"/>
                </a:ext>
              </a:extLst>
            </p:cNvPr>
            <p:cNvSpPr/>
            <p:nvPr/>
          </p:nvSpPr>
          <p:spPr>
            <a:xfrm>
              <a:off x="8614681" y="3012799"/>
              <a:ext cx="1090991" cy="679890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90000"/>
              </a:schemeClr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b="1" dirty="0">
                  <a:solidFill>
                    <a:schemeClr val="accent1">
                      <a:lumMod val="75000"/>
                    </a:schemeClr>
                  </a:solidFill>
                </a:rPr>
                <a:t>1</a:t>
              </a:r>
            </a:p>
          </p:txBody>
        </p:sp>
        <p:sp>
          <p:nvSpPr>
            <p:cNvPr id="78" name="Retângulo 77">
              <a:extLst>
                <a:ext uri="{FF2B5EF4-FFF2-40B4-BE49-F238E27FC236}">
                  <a16:creationId xmlns:a16="http://schemas.microsoft.com/office/drawing/2014/main" id="{E88AC889-784D-4413-8281-D2B7203D27A9}"/>
                </a:ext>
              </a:extLst>
            </p:cNvPr>
            <p:cNvSpPr/>
            <p:nvPr/>
          </p:nvSpPr>
          <p:spPr>
            <a:xfrm>
              <a:off x="9700305" y="3012799"/>
              <a:ext cx="1080162" cy="682632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90000"/>
              </a:schemeClr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b="1" dirty="0">
                  <a:solidFill>
                    <a:schemeClr val="accent1">
                      <a:lumMod val="75000"/>
                    </a:schemeClr>
                  </a:solidFill>
                </a:rPr>
                <a:t>2</a:t>
              </a:r>
            </a:p>
          </p:txBody>
        </p:sp>
        <p:sp>
          <p:nvSpPr>
            <p:cNvPr id="79" name="Retângulo 78">
              <a:extLst>
                <a:ext uri="{FF2B5EF4-FFF2-40B4-BE49-F238E27FC236}">
                  <a16:creationId xmlns:a16="http://schemas.microsoft.com/office/drawing/2014/main" id="{E01B01A1-A8F6-4E58-8063-4199EE5A2A24}"/>
                </a:ext>
              </a:extLst>
            </p:cNvPr>
            <p:cNvSpPr/>
            <p:nvPr/>
          </p:nvSpPr>
          <p:spPr>
            <a:xfrm>
              <a:off x="7561911" y="3692689"/>
              <a:ext cx="1049887" cy="674962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90000"/>
              </a:schemeClr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b="1" dirty="0">
                  <a:solidFill>
                    <a:schemeClr val="accent1">
                      <a:lumMod val="75000"/>
                    </a:schemeClr>
                  </a:solidFill>
                </a:rPr>
                <a:t>3</a:t>
              </a:r>
            </a:p>
          </p:txBody>
        </p:sp>
        <p:sp>
          <p:nvSpPr>
            <p:cNvPr id="80" name="Retângulo 79">
              <a:extLst>
                <a:ext uri="{FF2B5EF4-FFF2-40B4-BE49-F238E27FC236}">
                  <a16:creationId xmlns:a16="http://schemas.microsoft.com/office/drawing/2014/main" id="{A0989944-8D26-48C8-8DD1-D71BDF296C41}"/>
                </a:ext>
              </a:extLst>
            </p:cNvPr>
            <p:cNvSpPr/>
            <p:nvPr/>
          </p:nvSpPr>
          <p:spPr>
            <a:xfrm>
              <a:off x="8612713" y="3687957"/>
              <a:ext cx="1092960" cy="682631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90000"/>
              </a:schemeClr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b="1" dirty="0">
                  <a:solidFill>
                    <a:schemeClr val="accent1">
                      <a:lumMod val="75000"/>
                    </a:schemeClr>
                  </a:solidFill>
                </a:rPr>
                <a:t>4</a:t>
              </a:r>
            </a:p>
          </p:txBody>
        </p:sp>
        <p:sp>
          <p:nvSpPr>
            <p:cNvPr id="81" name="Retângulo 80">
              <a:extLst>
                <a:ext uri="{FF2B5EF4-FFF2-40B4-BE49-F238E27FC236}">
                  <a16:creationId xmlns:a16="http://schemas.microsoft.com/office/drawing/2014/main" id="{1C9E04CD-147C-43AB-AC43-0293FD47084B}"/>
                </a:ext>
              </a:extLst>
            </p:cNvPr>
            <p:cNvSpPr/>
            <p:nvPr/>
          </p:nvSpPr>
          <p:spPr>
            <a:xfrm>
              <a:off x="9698337" y="3695001"/>
              <a:ext cx="1080162" cy="679890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90000"/>
              </a:schemeClr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b="1" dirty="0">
                  <a:solidFill>
                    <a:schemeClr val="accent1">
                      <a:lumMod val="75000"/>
                    </a:schemeClr>
                  </a:solidFill>
                </a:rPr>
                <a:t>5</a:t>
              </a:r>
            </a:p>
          </p:txBody>
        </p:sp>
        <p:sp>
          <p:nvSpPr>
            <p:cNvPr id="82" name="Retângulo 81">
              <a:extLst>
                <a:ext uri="{FF2B5EF4-FFF2-40B4-BE49-F238E27FC236}">
                  <a16:creationId xmlns:a16="http://schemas.microsoft.com/office/drawing/2014/main" id="{383CBF50-986D-4C6A-81D0-661E47B322D2}"/>
                </a:ext>
              </a:extLst>
            </p:cNvPr>
            <p:cNvSpPr/>
            <p:nvPr/>
          </p:nvSpPr>
          <p:spPr>
            <a:xfrm>
              <a:off x="7570105" y="3009862"/>
              <a:ext cx="1040909" cy="677116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90000"/>
              </a:schemeClr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b="1" dirty="0">
                  <a:solidFill>
                    <a:schemeClr val="accent1">
                      <a:lumMod val="75000"/>
                    </a:schemeClr>
                  </a:solidFill>
                </a:rPr>
                <a:t>0</a:t>
              </a:r>
              <a:endParaRPr lang="pt-BR" sz="160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660642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Desenhando Quadros</a:t>
            </a:r>
          </a:p>
        </p:txBody>
      </p:sp>
      <p:sp>
        <p:nvSpPr>
          <p:cNvPr id="4" name="Retângulo 3"/>
          <p:cNvSpPr/>
          <p:nvPr/>
        </p:nvSpPr>
        <p:spPr>
          <a:xfrm>
            <a:off x="609600" y="1834946"/>
            <a:ext cx="109728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Animation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::Draw(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unsigned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frame</a:t>
            </a:r>
            <a:r>
              <a:rPr lang="pt-BR" b="1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</a:t>
            </a:r>
            <a:r>
              <a:rPr lang="pt-BR" b="1" dirty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pt-BR" b="1" dirty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pt-BR" b="1" dirty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pt-BR" b="1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y</a:t>
            </a:r>
            <a:r>
              <a:rPr lang="pt-BR" b="1" dirty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pt-BR" b="1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z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// configura dados básicos do </a:t>
            </a:r>
            <a:r>
              <a:rPr lang="pt-BR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sprite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pt-BR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sprite.x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= x;</a:t>
            </a:r>
          </a:p>
          <a:p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pt-BR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sprite.y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= y;</a:t>
            </a:r>
          </a:p>
          <a:p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pt-BR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sprite.depth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= z;</a:t>
            </a:r>
          </a:p>
          <a:p>
            <a:endParaRPr lang="pt-BR" dirty="0">
              <a:solidFill>
                <a:schemeClr val="bg1">
                  <a:lumMod val="8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   // configura coordenadas da textura do </a:t>
            </a:r>
            <a:r>
              <a:rPr lang="pt-BR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sprite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pt-BR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sprite.TexCoord.x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= (frame % </a:t>
            </a:r>
            <a:r>
              <a:rPr lang="pt-BR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columns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) * </a:t>
            </a:r>
            <a:r>
              <a:rPr lang="pt-BR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sprite.texSize.x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pt-BR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sprite.TexCoord.y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= (frame / </a:t>
            </a:r>
            <a:r>
              <a:rPr lang="pt-BR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columns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) * </a:t>
            </a:r>
            <a:r>
              <a:rPr lang="pt-BR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sprite.texSize.y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endParaRPr lang="pt-BR" dirty="0">
              <a:solidFill>
                <a:schemeClr val="bg1">
                  <a:lumMod val="8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endParaRPr lang="pt-BR" dirty="0">
              <a:solidFill>
                <a:schemeClr val="bg1">
                  <a:lumMod val="8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// adiciona Sprite a lista de desenho</a:t>
            </a:r>
          </a:p>
          <a:p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Engine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::</a:t>
            </a:r>
            <a:r>
              <a:rPr lang="pt-BR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renderer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-&gt;Draw(&amp;</a:t>
            </a:r>
            <a:r>
              <a:rPr lang="pt-BR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sprite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);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B9091820-C4F3-47F9-848B-087DD68C9BDF}"/>
              </a:ext>
            </a:extLst>
          </p:cNvPr>
          <p:cNvGrpSpPr/>
          <p:nvPr/>
        </p:nvGrpSpPr>
        <p:grpSpPr>
          <a:xfrm>
            <a:off x="11574734" y="6372414"/>
            <a:ext cx="617266" cy="495111"/>
            <a:chOff x="11574734" y="6372414"/>
            <a:chExt cx="617266" cy="495111"/>
          </a:xfrm>
        </p:grpSpPr>
        <p:sp>
          <p:nvSpPr>
            <p:cNvPr id="6" name="Triângulo isósceles 6">
              <a:extLst>
                <a:ext uri="{FF2B5EF4-FFF2-40B4-BE49-F238E27FC236}">
                  <a16:creationId xmlns:a16="http://schemas.microsoft.com/office/drawing/2014/main" id="{36A209CE-CC30-4617-839E-77F2350987BC}"/>
                </a:ext>
              </a:extLst>
            </p:cNvPr>
            <p:cNvSpPr/>
            <p:nvPr/>
          </p:nvSpPr>
          <p:spPr>
            <a:xfrm>
              <a:off x="11574734" y="6372414"/>
              <a:ext cx="593516" cy="464210"/>
            </a:xfrm>
            <a:custGeom>
              <a:avLst/>
              <a:gdLst>
                <a:gd name="connsiteX0" fmla="*/ 0 w 864096"/>
                <a:gd name="connsiteY0" fmla="*/ 1512168 h 1512168"/>
                <a:gd name="connsiteX1" fmla="*/ 432048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0" fmla="*/ 0 w 864096"/>
                <a:gd name="connsiteY0" fmla="*/ 787773 h 787773"/>
                <a:gd name="connsiteX1" fmla="*/ 847684 w 864096"/>
                <a:gd name="connsiteY1" fmla="*/ 0 h 787773"/>
                <a:gd name="connsiteX2" fmla="*/ 864096 w 864096"/>
                <a:gd name="connsiteY2" fmla="*/ 787773 h 787773"/>
                <a:gd name="connsiteX3" fmla="*/ 0 w 864096"/>
                <a:gd name="connsiteY3" fmla="*/ 787773 h 787773"/>
                <a:gd name="connsiteX0" fmla="*/ 0 w 864096"/>
                <a:gd name="connsiteY0" fmla="*/ 797298 h 797298"/>
                <a:gd name="connsiteX1" fmla="*/ 857209 w 864096"/>
                <a:gd name="connsiteY1" fmla="*/ 0 h 797298"/>
                <a:gd name="connsiteX2" fmla="*/ 864096 w 864096"/>
                <a:gd name="connsiteY2" fmla="*/ 797298 h 797298"/>
                <a:gd name="connsiteX3" fmla="*/ 0 w 864096"/>
                <a:gd name="connsiteY3" fmla="*/ 797298 h 797298"/>
                <a:gd name="connsiteX0" fmla="*/ 0 w 864096"/>
                <a:gd name="connsiteY0" fmla="*/ 799680 h 799680"/>
                <a:gd name="connsiteX1" fmla="*/ 861971 w 864096"/>
                <a:gd name="connsiteY1" fmla="*/ 0 h 799680"/>
                <a:gd name="connsiteX2" fmla="*/ 864096 w 864096"/>
                <a:gd name="connsiteY2" fmla="*/ 799680 h 799680"/>
                <a:gd name="connsiteX3" fmla="*/ 0 w 864096"/>
                <a:gd name="connsiteY3" fmla="*/ 799680 h 79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096" h="799680">
                  <a:moveTo>
                    <a:pt x="0" y="799680"/>
                  </a:moveTo>
                  <a:lnTo>
                    <a:pt x="861971" y="0"/>
                  </a:lnTo>
                  <a:cubicBezTo>
                    <a:pt x="864267" y="265766"/>
                    <a:pt x="861800" y="533914"/>
                    <a:pt x="864096" y="799680"/>
                  </a:cubicBezTo>
                  <a:lnTo>
                    <a:pt x="0" y="79968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402B9B49-F0E0-4CCD-AFE5-5145B643EF70}"/>
                </a:ext>
              </a:extLst>
            </p:cNvPr>
            <p:cNvSpPr/>
            <p:nvPr/>
          </p:nvSpPr>
          <p:spPr>
            <a:xfrm>
              <a:off x="11800716" y="6467415"/>
              <a:ext cx="39128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8580" indent="0">
                <a:buNone/>
              </a:pPr>
              <a:r>
                <a:rPr lang="pt-BR" sz="2000" dirty="0">
                  <a:solidFill>
                    <a:schemeClr val="bg1"/>
                  </a:solidFill>
                  <a:latin typeface="Consolas" panose="020B0609020204030204" pitchFamily="49" charset="0"/>
                </a:rPr>
                <a:t>»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22334793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09600" y="1481328"/>
            <a:ext cx="10972800" cy="4972008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pt-BR" dirty="0"/>
              <a:t>Uma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animação </a:t>
            </a:r>
            <a:r>
              <a:rPr lang="pt-BR" dirty="0"/>
              <a:t>é obtida pela apresentação:</a:t>
            </a:r>
          </a:p>
          <a:p>
            <a:pPr lvl="1"/>
            <a:r>
              <a:rPr lang="pt-BR" dirty="0"/>
              <a:t>De várias imagens ligeiramente diferentes</a:t>
            </a:r>
          </a:p>
          <a:p>
            <a:pPr lvl="1"/>
            <a:r>
              <a:rPr lang="pt-BR" dirty="0"/>
              <a:t>De uma única imagem em posições diferentes</a:t>
            </a:r>
          </a:p>
          <a:p>
            <a:pPr lvl="1"/>
            <a:r>
              <a:rPr lang="pt-BR" dirty="0"/>
              <a:t>Combinação dos métodos anteriores</a:t>
            </a:r>
            <a:br>
              <a:rPr lang="pt-BR" dirty="0"/>
            </a:br>
            <a:endParaRPr lang="pt-BR" dirty="0"/>
          </a:p>
          <a:p>
            <a:pPr>
              <a:spcAft>
                <a:spcPts val="600"/>
              </a:spcAft>
            </a:pPr>
            <a:r>
              <a:rPr lang="pt-BR" dirty="0"/>
              <a:t>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Renderizador de Sprites </a:t>
            </a:r>
            <a:r>
              <a:rPr lang="pt-BR" dirty="0"/>
              <a:t>pode ser utilizado para animar folhas de sprites, sendo preciso apenas conhecer:</a:t>
            </a:r>
          </a:p>
          <a:p>
            <a:pPr lvl="1"/>
            <a:r>
              <a:rPr lang="pt-BR" dirty="0"/>
              <a:t>O número do quadro a ser desenhado</a:t>
            </a:r>
          </a:p>
          <a:p>
            <a:pPr lvl="1"/>
            <a:r>
              <a:rPr lang="pt-BR" dirty="0"/>
              <a:t>O tamanho (largura </a:t>
            </a:r>
            <a:r>
              <a:rPr lang="pt-BR" sz="1800" dirty="0"/>
              <a:t>x</a:t>
            </a:r>
            <a:r>
              <a:rPr lang="pt-BR" dirty="0"/>
              <a:t> comprimento) do quadro</a:t>
            </a:r>
          </a:p>
          <a:p>
            <a:pPr lvl="1"/>
            <a:r>
              <a:rPr lang="pt-BR" dirty="0"/>
              <a:t>O número de colunas da folha de Sprites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Resumo</a:t>
            </a:r>
          </a:p>
        </p:txBody>
      </p:sp>
    </p:spTree>
    <p:extLst>
      <p:ext uri="{BB962C8B-B14F-4D97-AF65-F5344CB8AC3E}">
        <p14:creationId xmlns:p14="http://schemas.microsoft.com/office/powerpoint/2010/main" val="904695914"/>
      </p:ext>
    </p:extLst>
  </p:cSld>
  <p:clrMapOvr>
    <a:masterClrMapping/>
  </p:clrMapOvr>
  <p:transition spd="slow">
    <p:wip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so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Concurso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urso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5999</TotalTime>
  <Words>653</Words>
  <Application>Microsoft Office PowerPoint</Application>
  <PresentationFormat>Widescreen</PresentationFormat>
  <Paragraphs>105</Paragraphs>
  <Slides>9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7" baseType="lpstr">
      <vt:lpstr>Arial</vt:lpstr>
      <vt:lpstr>Calibri</vt:lpstr>
      <vt:lpstr>Consolas</vt:lpstr>
      <vt:lpstr>Lucida Sans Unicode</vt:lpstr>
      <vt:lpstr>Verdana</vt:lpstr>
      <vt:lpstr>Wingdings 2</vt:lpstr>
      <vt:lpstr>Wingdings 3</vt:lpstr>
      <vt:lpstr>Concurso</vt:lpstr>
      <vt:lpstr>Animação</vt:lpstr>
      <vt:lpstr>Introdução</vt:lpstr>
      <vt:lpstr>Introdução</vt:lpstr>
      <vt:lpstr>Introdução</vt:lpstr>
      <vt:lpstr>Animação com Sprites</vt:lpstr>
      <vt:lpstr>Animação com Sprites</vt:lpstr>
      <vt:lpstr>Animação com Sprites</vt:lpstr>
      <vt:lpstr>Desenhando Quadros</vt:lpstr>
      <vt:lpstr>Resumo</vt:lpstr>
    </vt:vector>
  </TitlesOfParts>
  <Company>Anabele Studios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 a Ciência da Computação</dc:title>
  <dc:creator>Judson Santiago</dc:creator>
  <cp:keywords>Jogos;Animação;Sprites</cp:keywords>
  <cp:lastModifiedBy>Judson Santiago</cp:lastModifiedBy>
  <cp:revision>611</cp:revision>
  <dcterms:created xsi:type="dcterms:W3CDTF">2009-02-25T19:16:57Z</dcterms:created>
  <dcterms:modified xsi:type="dcterms:W3CDTF">2021-08-27T06:20:38Z</dcterms:modified>
</cp:coreProperties>
</file>