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6" r:id="rId3"/>
    <p:sldId id="334" r:id="rId4"/>
    <p:sldId id="335" r:id="rId5"/>
    <p:sldId id="336" r:id="rId6"/>
    <p:sldId id="327" r:id="rId7"/>
    <p:sldId id="337" r:id="rId8"/>
    <p:sldId id="328" r:id="rId9"/>
    <p:sldId id="338" r:id="rId10"/>
    <p:sldId id="32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10CB2C-5DBA-4FF6-89CD-FFBC9DDCD88A}" v="2" dt="2021-11-04T00:02:55.4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93302" autoAdjust="0"/>
  </p:normalViewPr>
  <p:slideViewPr>
    <p:cSldViewPr>
      <p:cViewPr>
        <p:scale>
          <a:sx n="110" d="100"/>
          <a:sy n="110" d="100"/>
        </p:scale>
        <p:origin x="579" y="1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201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6010CB2C-5DBA-4FF6-89CD-FFBC9DDCD88A}"/>
    <pc:docChg chg="custSel modSld">
      <pc:chgData name="Judson Santiago" userId="ebb108da2f256286" providerId="LiveId" clId="{6010CB2C-5DBA-4FF6-89CD-FFBC9DDCD88A}" dt="2021-11-04T00:02:33.838" v="9" actId="478"/>
      <pc:docMkLst>
        <pc:docMk/>
      </pc:docMkLst>
      <pc:sldChg chg="addSp delSp modSp mod delAnim">
        <pc:chgData name="Judson Santiago" userId="ebb108da2f256286" providerId="LiveId" clId="{6010CB2C-5DBA-4FF6-89CD-FFBC9DDCD88A}" dt="2021-11-04T00:02:25.662" v="8" actId="1036"/>
        <pc:sldMkLst>
          <pc:docMk/>
          <pc:sldMk cId="3955443384" sldId="334"/>
        </pc:sldMkLst>
        <pc:picChg chg="del">
          <ac:chgData name="Judson Santiago" userId="ebb108da2f256286" providerId="LiveId" clId="{6010CB2C-5DBA-4FF6-89CD-FFBC9DDCD88A}" dt="2021-11-04T00:02:23.162" v="4" actId="478"/>
          <ac:picMkLst>
            <pc:docMk/>
            <pc:sldMk cId="3955443384" sldId="334"/>
            <ac:picMk id="4" creationId="{00B29D26-5021-4481-B455-0D081A5F342E}"/>
          </ac:picMkLst>
        </pc:picChg>
        <pc:picChg chg="add mod modCrop">
          <ac:chgData name="Judson Santiago" userId="ebb108da2f256286" providerId="LiveId" clId="{6010CB2C-5DBA-4FF6-89CD-FFBC9DDCD88A}" dt="2021-11-04T00:02:25.662" v="8" actId="1036"/>
          <ac:picMkLst>
            <pc:docMk/>
            <pc:sldMk cId="3955443384" sldId="334"/>
            <ac:picMk id="6" creationId="{66F46292-2AE1-4ADB-BEA0-647EB4FC6016}"/>
          </ac:picMkLst>
        </pc:picChg>
      </pc:sldChg>
      <pc:sldChg chg="delSp mod delAnim">
        <pc:chgData name="Judson Santiago" userId="ebb108da2f256286" providerId="LiveId" clId="{6010CB2C-5DBA-4FF6-89CD-FFBC9DDCD88A}" dt="2021-11-04T00:02:33.838" v="9" actId="478"/>
        <pc:sldMkLst>
          <pc:docMk/>
          <pc:sldMk cId="4269587202" sldId="335"/>
        </pc:sldMkLst>
        <pc:picChg chg="del">
          <ac:chgData name="Judson Santiago" userId="ebb108da2f256286" providerId="LiveId" clId="{6010CB2C-5DBA-4FF6-89CD-FFBC9DDCD88A}" dt="2021-11-04T00:02:33.838" v="9" actId="478"/>
          <ac:picMkLst>
            <pc:docMk/>
            <pc:sldMk cId="4269587202" sldId="335"/>
            <ac:picMk id="4" creationId="{FC10FED2-74D9-4C0D-90CA-8C5A039FB2A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124E1-33A7-455C-8CC3-2478ADA7C92A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C007E-BF41-4F18-A98C-3F5FE5DFC7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912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03/11/2021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Construção do jogo Geometry Wars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Definindo uma área de jogo maior que a janela. 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Usando uma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viewport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para desenhar objetos no mundo do jogo. 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Mantendo o jogador centralizado na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viewport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Movimentação do jogador através de vetores. 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Implementação do rastro do jogador com o sistema de partículas. 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Criação da classe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Random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para abstrair a geração de números pseudoaleatórios (Ex.: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GeoWars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</a:t>
            </a:r>
            <a:endParaRPr lang="pt-BR" b="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Apresentação do Trabalho Prático 3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703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242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 título foi desenvolvido pela </a:t>
            </a:r>
            <a:r>
              <a:rPr lang="pt-BR" dirty="0" err="1"/>
              <a:t>Lucid</a:t>
            </a:r>
            <a:r>
              <a:rPr lang="pt-BR" dirty="0"/>
              <a:t> Games. O antigo estúdio, </a:t>
            </a:r>
            <a:r>
              <a:rPr lang="pt-BR" dirty="0" err="1"/>
              <a:t>Bizarre</a:t>
            </a:r>
            <a:r>
              <a:rPr lang="pt-BR" dirty="0"/>
              <a:t> </a:t>
            </a:r>
            <a:r>
              <a:rPr lang="pt-BR" dirty="0" err="1"/>
              <a:t>Creations</a:t>
            </a:r>
            <a:r>
              <a:rPr lang="pt-BR" dirty="0"/>
              <a:t> foi fechado pela </a:t>
            </a:r>
            <a:r>
              <a:rPr lang="pt-BR" dirty="0" err="1"/>
              <a:t>Activision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260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cada frame a ViewPort deve ser ajustada para a posição do jogador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032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cada frame a ViewPort deve ser ajustada para a posição do jogador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902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 curvas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799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ângulo começa em 270 mas é ajustado a cada quadro de acordo com a rotação da nave.</a:t>
            </a:r>
            <a:br>
              <a:rPr lang="pt-BR" dirty="0"/>
            </a:br>
            <a:r>
              <a:rPr lang="pt-BR" dirty="0"/>
              <a:t>A direção da explosão é regulada conforme o local de impacto.</a:t>
            </a:r>
            <a:br>
              <a:rPr lang="pt-BR" dirty="0"/>
            </a:br>
            <a:br>
              <a:rPr lang="pt-BR" dirty="0"/>
            </a:br>
            <a:r>
              <a:rPr lang="pt-BR" sz="1200" dirty="0">
                <a:solidFill>
                  <a:schemeClr val="bg1"/>
                </a:solidFill>
              </a:rPr>
              <a:t>» Mostrar projeto </a:t>
            </a:r>
            <a:r>
              <a:rPr lang="pt-BR" sz="1200" b="1" dirty="0" err="1">
                <a:solidFill>
                  <a:schemeClr val="bg1"/>
                </a:solidFill>
              </a:rPr>
              <a:t>GeoWars</a:t>
            </a:r>
            <a:r>
              <a:rPr lang="pt-BR" sz="1200" dirty="0">
                <a:solidFill>
                  <a:schemeClr val="bg1"/>
                </a:solidFill>
              </a:rPr>
              <a:t> do material de apoio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838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21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C1011A8D-F2A6-46D9-8D8F-30560F07B555}"/>
              </a:ext>
            </a:extLst>
          </p:cNvPr>
          <p:cNvGrpSpPr/>
          <p:nvPr userDrawn="1"/>
        </p:nvGrpSpPr>
        <p:grpSpPr>
          <a:xfrm>
            <a:off x="-2" y="5142592"/>
            <a:ext cx="12192002" cy="1728726"/>
            <a:chOff x="-2" y="5142592"/>
            <a:chExt cx="12192002" cy="1728726"/>
          </a:xfrm>
        </p:grpSpPr>
        <p:sp>
          <p:nvSpPr>
            <p:cNvPr id="13" name="Triângulo retângulo 13">
              <a:extLst>
                <a:ext uri="{FF2B5EF4-FFF2-40B4-BE49-F238E27FC236}">
                  <a16:creationId xmlns:a16="http://schemas.microsoft.com/office/drawing/2014/main" id="{23385ADF-ABE2-49B5-99BE-2496F4955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192346" cy="1715408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 dirty="0"/>
            </a:p>
          </p:txBody>
        </p:sp>
        <p:sp>
          <p:nvSpPr>
            <p:cNvPr id="14" name="Forma livre 12">
              <a:extLst>
                <a:ext uri="{FF2B5EF4-FFF2-40B4-BE49-F238E27FC236}">
                  <a16:creationId xmlns:a16="http://schemas.microsoft.com/office/drawing/2014/main" id="{3BCD55FB-788C-436F-BA3A-A124F129C1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86981"/>
              <a:ext cx="12192002" cy="167102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5" name="TextBox 20">
              <a:extLst>
                <a:ext uri="{FF2B5EF4-FFF2-40B4-BE49-F238E27FC236}">
                  <a16:creationId xmlns:a16="http://schemas.microsoft.com/office/drawing/2014/main" id="{5897997F-4BAC-407F-83E5-5262E9A19346}"/>
                </a:ext>
              </a:extLst>
            </p:cNvPr>
            <p:cNvSpPr txBox="1"/>
            <p:nvPr userDrawn="1"/>
          </p:nvSpPr>
          <p:spPr>
            <a:xfrm>
              <a:off x="983432" y="6274667"/>
              <a:ext cx="2877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800" b="1" dirty="0">
                  <a:solidFill>
                    <a:schemeClr val="tx1"/>
                  </a:solidFill>
                </a:rPr>
                <a:t>Judson</a:t>
              </a:r>
              <a:r>
                <a:rPr lang="pt-BR" sz="1800" b="1" baseline="0" dirty="0">
                  <a:solidFill>
                    <a:schemeClr val="tx1"/>
                  </a:solidFill>
                </a:rPr>
                <a:t> Santos Santiago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Forma livre 11">
              <a:extLst>
                <a:ext uri="{FF2B5EF4-FFF2-40B4-BE49-F238E27FC236}">
                  <a16:creationId xmlns:a16="http://schemas.microsoft.com/office/drawing/2014/main" id="{34E90D50-F98A-4EBA-A43A-4BA8F114A7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408370" cy="172872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DC7390AE-F977-4386-B554-BBE8DA25EDE9}"/>
              </a:ext>
            </a:extLst>
          </p:cNvPr>
          <p:cNvGrpSpPr/>
          <p:nvPr userDrawn="1"/>
        </p:nvGrpSpPr>
        <p:grpSpPr>
          <a:xfrm>
            <a:off x="-2" y="-5"/>
            <a:ext cx="12192002" cy="892457"/>
            <a:chOff x="-2" y="-5"/>
            <a:chExt cx="12192002" cy="892457"/>
          </a:xfrm>
        </p:grpSpPr>
        <p:sp>
          <p:nvSpPr>
            <p:cNvPr id="19" name="Triângulo retângulo 13">
              <a:extLst>
                <a:ext uri="{FF2B5EF4-FFF2-40B4-BE49-F238E27FC236}">
                  <a16:creationId xmlns:a16="http://schemas.microsoft.com/office/drawing/2014/main" id="{F0E2F6FD-6FBD-4242-AF4F-03B2D6063611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H="1">
              <a:off x="0" y="-5"/>
              <a:ext cx="6600056" cy="836713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A1A7F74E-0148-4447-A52D-A29716C2AE1F}"/>
                </a:ext>
              </a:extLst>
            </p:cNvPr>
            <p:cNvSpPr>
              <a:spLocks/>
            </p:cNvSpPr>
            <p:nvPr userDrawn="1"/>
          </p:nvSpPr>
          <p:spPr bwMode="auto">
            <a:xfrm flipV="1">
              <a:off x="-2" y="0"/>
              <a:ext cx="12192002" cy="8924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sp>
        <p:nvSpPr>
          <p:cNvPr id="26" name="TextBox 20">
            <a:extLst>
              <a:ext uri="{FF2B5EF4-FFF2-40B4-BE49-F238E27FC236}">
                <a16:creationId xmlns:a16="http://schemas.microsoft.com/office/drawing/2014/main" id="{E94A4E18-C79F-4447-AF65-E626B38B2491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Judson</a:t>
            </a:r>
            <a:r>
              <a:rPr lang="pt-BR" sz="1800" baseline="0" dirty="0">
                <a:solidFill>
                  <a:schemeClr val="tx1"/>
                </a:solidFill>
              </a:rPr>
              <a:t> Santos Santiago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22CD6D64-AA57-49C7-903D-5EBAC2ABAFB9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Espaço Reservado para Número de Slide 26">
            <a:extLst>
              <a:ext uri="{FF2B5EF4-FFF2-40B4-BE49-F238E27FC236}">
                <a16:creationId xmlns:a16="http://schemas.microsoft.com/office/drawing/2014/main" id="{B0BF4FF9-4120-4DFC-AD47-CF368592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4" name="Título 8">
            <a:extLst>
              <a:ext uri="{FF2B5EF4-FFF2-40B4-BE49-F238E27FC236}">
                <a16:creationId xmlns:a16="http://schemas.microsoft.com/office/drawing/2014/main" id="{5B537319-E5E5-4933-84F0-5D403AEB2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5" name="Subtítulo 16">
            <a:extLst>
              <a:ext uri="{FF2B5EF4-FFF2-40B4-BE49-F238E27FC236}">
                <a16:creationId xmlns:a16="http://schemas.microsoft.com/office/drawing/2014/main" id="{32168729-59F9-4D4C-B8A9-FF33C5F8FE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ângulo retângulo 13">
            <a:extLst>
              <a:ext uri="{FF2B5EF4-FFF2-40B4-BE49-F238E27FC236}">
                <a16:creationId xmlns:a16="http://schemas.microsoft.com/office/drawing/2014/main" id="{5ADC4908-63D1-45BC-8713-1778752AE8F1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600056" y="-2"/>
            <a:ext cx="5600000" cy="836713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A604FBE-7298-4E07-A4CE-D2485310FB4F}"/>
              </a:ext>
            </a:extLst>
          </p:cNvPr>
          <p:cNvGrpSpPr/>
          <p:nvPr userDrawn="1"/>
        </p:nvGrpSpPr>
        <p:grpSpPr>
          <a:xfrm>
            <a:off x="0" y="6007292"/>
            <a:ext cx="5591944" cy="850708"/>
            <a:chOff x="0" y="6317566"/>
            <a:chExt cx="4759907" cy="540434"/>
          </a:xfrm>
        </p:grpSpPr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CC47529C-154F-4F08-8BF1-335035480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54" y="6391353"/>
              <a:ext cx="4086153" cy="46053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1" name="Forma livre 11">
              <a:extLst>
                <a:ext uri="{FF2B5EF4-FFF2-40B4-BE49-F238E27FC236}">
                  <a16:creationId xmlns:a16="http://schemas.microsoft.com/office/drawing/2014/main" id="{78AAF604-230E-41B4-983A-CB5A5486F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80" y="6404539"/>
              <a:ext cx="3052195" cy="447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3" name="Triângulo retângulo 13">
              <a:extLst>
                <a:ext uri="{FF2B5EF4-FFF2-40B4-BE49-F238E27FC236}">
                  <a16:creationId xmlns:a16="http://schemas.microsoft.com/office/drawing/2014/main" id="{C9732CE7-BD7B-4335-87EE-5E01C2404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17566"/>
              <a:ext cx="2813891" cy="540434"/>
            </a:xfrm>
            <a:prstGeom prst="rtTriangle">
              <a:avLst/>
            </a:prstGeom>
            <a:blipFill>
              <a:blip r:embed="rId1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6.e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6.e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>
            <a:normAutofit/>
          </a:bodyPr>
          <a:lstStyle/>
          <a:p>
            <a:r>
              <a:rPr lang="pt-BR" sz="6600" dirty="0"/>
              <a:t>Construção do Jogo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914400" y="3611607"/>
            <a:ext cx="10363200" cy="1199704"/>
          </a:xfrm>
        </p:spPr>
        <p:txBody>
          <a:bodyPr lIns="36000" rIns="36000">
            <a:normAutofit/>
          </a:bodyPr>
          <a:lstStyle/>
          <a:p>
            <a:pPr marL="109728" indent="0">
              <a:buNone/>
            </a:pPr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Programação de Jogos</a:t>
            </a:r>
          </a:p>
        </p:txBody>
      </p:sp>
      <p:sp>
        <p:nvSpPr>
          <p:cNvPr id="10" name="Paralelogramo 9">
            <a:extLst>
              <a:ext uri="{FF2B5EF4-FFF2-40B4-BE49-F238E27FC236}">
                <a16:creationId xmlns:a16="http://schemas.microsoft.com/office/drawing/2014/main" id="{84CE726F-9644-45D7-840B-928397D4BDBC}"/>
              </a:ext>
            </a:extLst>
          </p:cNvPr>
          <p:cNvSpPr/>
          <p:nvPr/>
        </p:nvSpPr>
        <p:spPr>
          <a:xfrm rot="21288654">
            <a:off x="6957695" y="4068259"/>
            <a:ext cx="3562020" cy="350815"/>
          </a:xfrm>
          <a:prstGeom prst="parallelogram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BA67733-0FE3-4665-8DC0-59E6229769B3}"/>
              </a:ext>
            </a:extLst>
          </p:cNvPr>
          <p:cNvSpPr txBox="1"/>
          <p:nvPr/>
        </p:nvSpPr>
        <p:spPr>
          <a:xfrm rot="21237023">
            <a:off x="6903323" y="3819719"/>
            <a:ext cx="3584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Geometry Wars</a:t>
            </a:r>
            <a:endParaRPr lang="pt-BR" sz="1200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7200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O jogo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Geometry Wars</a:t>
            </a:r>
            <a:r>
              <a:rPr lang="pt-BR" dirty="0"/>
              <a:t> requer a utilização de </a:t>
            </a:r>
            <a:br>
              <a:rPr lang="pt-BR" dirty="0"/>
            </a:br>
            <a:r>
              <a:rPr lang="pt-BR" dirty="0"/>
              <a:t>praticamente todos os assuntos estudados </a:t>
            </a:r>
            <a:br>
              <a:rPr lang="pt-BR" dirty="0"/>
            </a:br>
            <a:r>
              <a:rPr lang="pt-BR" dirty="0"/>
              <a:t>no curso:</a:t>
            </a:r>
          </a:p>
          <a:p>
            <a:pPr lvl="1"/>
            <a:r>
              <a:rPr lang="pt-BR" dirty="0"/>
              <a:t>Sprites</a:t>
            </a:r>
          </a:p>
          <a:p>
            <a:pPr lvl="1"/>
            <a:r>
              <a:rPr lang="pt-BR" dirty="0"/>
              <a:t>Áudio</a:t>
            </a:r>
          </a:p>
          <a:p>
            <a:pPr lvl="1"/>
            <a:r>
              <a:rPr lang="pt-BR" dirty="0"/>
              <a:t>Colisão</a:t>
            </a:r>
          </a:p>
          <a:p>
            <a:pPr lvl="1"/>
            <a:r>
              <a:rPr lang="pt-BR" dirty="0"/>
              <a:t>Vetores</a:t>
            </a:r>
          </a:p>
          <a:p>
            <a:pPr lvl="1"/>
            <a:r>
              <a:rPr lang="pt-BR" dirty="0"/>
              <a:t>Transformações</a:t>
            </a:r>
          </a:p>
          <a:p>
            <a:pPr lvl="1"/>
            <a:r>
              <a:rPr lang="pt-BR" dirty="0"/>
              <a:t>Exibição de Texto</a:t>
            </a:r>
          </a:p>
          <a:p>
            <a:pPr lvl="1"/>
            <a:r>
              <a:rPr lang="pt-BR" dirty="0"/>
              <a:t>Sistema de Partículas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36835E4-40AE-4278-AE52-10B23F86298F}"/>
              </a:ext>
            </a:extLst>
          </p:cNvPr>
          <p:cNvGrpSpPr/>
          <p:nvPr/>
        </p:nvGrpSpPr>
        <p:grpSpPr>
          <a:xfrm>
            <a:off x="4943872" y="2276872"/>
            <a:ext cx="6248066" cy="3506962"/>
            <a:chOff x="4943872" y="2276872"/>
            <a:chExt cx="6248066" cy="350696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1AFBD601-AC6C-45DC-B682-A186D2C702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8841" t="20550"/>
            <a:stretch/>
          </p:blipFill>
          <p:spPr>
            <a:xfrm>
              <a:off x="9881509" y="3605888"/>
              <a:ext cx="1234230" cy="2091555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CCD474F0-F35B-4CB2-B5D9-C91A9E240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6824317">
              <a:off x="10450999" y="4213849"/>
              <a:ext cx="120731" cy="555362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7A4ACD3F-E608-4BC8-9FD4-3C9772FED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54033" y="4157444"/>
              <a:ext cx="334086" cy="334086"/>
            </a:xfrm>
            <a:prstGeom prst="rect">
              <a:avLst/>
            </a:prstGeom>
          </p:spPr>
        </p:pic>
        <p:pic>
          <p:nvPicPr>
            <p:cNvPr id="8" name="Imagem 7" descr="Uma imagem contendo laser, cena&#10;&#10;Descrição gerada automaticamente">
              <a:extLst>
                <a:ext uri="{FF2B5EF4-FFF2-40B4-BE49-F238E27FC236}">
                  <a16:creationId xmlns:a16="http://schemas.microsoft.com/office/drawing/2014/main" id="{5EB700A0-3A78-4B83-B346-E01F3D254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47819" y="2439625"/>
              <a:ext cx="381087" cy="381087"/>
            </a:xfrm>
            <a:prstGeom prst="rect">
              <a:avLst/>
            </a:prstGeom>
          </p:spPr>
        </p:pic>
        <p:pic>
          <p:nvPicPr>
            <p:cNvPr id="9" name="Imagem 8" descr="Uma imagem contendo laser, cena&#10;&#10;Descrição gerada automaticamente">
              <a:extLst>
                <a:ext uri="{FF2B5EF4-FFF2-40B4-BE49-F238E27FC236}">
                  <a16:creationId xmlns:a16="http://schemas.microsoft.com/office/drawing/2014/main" id="{03918CCE-76AF-4E22-8D5A-0A2ABAF18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11662" y="2276872"/>
              <a:ext cx="381087" cy="381087"/>
            </a:xfrm>
            <a:prstGeom prst="rect">
              <a:avLst/>
            </a:prstGeom>
          </p:spPr>
        </p:pic>
        <p:pic>
          <p:nvPicPr>
            <p:cNvPr id="10" name="Imagem 9" descr="Uma imagem contendo laser, cena&#10;&#10;Descrição gerada automaticamente">
              <a:extLst>
                <a:ext uri="{FF2B5EF4-FFF2-40B4-BE49-F238E27FC236}">
                  <a16:creationId xmlns:a16="http://schemas.microsoft.com/office/drawing/2014/main" id="{E65BDE68-920E-49BF-8BC9-CFED072C3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32774" y="4623503"/>
              <a:ext cx="381087" cy="381087"/>
            </a:xfrm>
            <a:prstGeom prst="rect">
              <a:avLst/>
            </a:prstGeom>
          </p:spPr>
        </p:pic>
        <p:pic>
          <p:nvPicPr>
            <p:cNvPr id="11" name="Imagem 10" descr="Uma imagem contendo laser, cena&#10;&#10;Descrição gerada automaticamente">
              <a:extLst>
                <a:ext uri="{FF2B5EF4-FFF2-40B4-BE49-F238E27FC236}">
                  <a16:creationId xmlns:a16="http://schemas.microsoft.com/office/drawing/2014/main" id="{353B66E2-FFA6-47FB-A041-7645E2F8C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03714" y="4882625"/>
              <a:ext cx="381087" cy="381087"/>
            </a:xfrm>
            <a:prstGeom prst="rect">
              <a:avLst/>
            </a:prstGeom>
          </p:spPr>
        </p:pic>
        <p:pic>
          <p:nvPicPr>
            <p:cNvPr id="12" name="Imagem 11" descr="Uma imagem contendo laser, cena&#10;&#10;Descrição gerada automaticamente">
              <a:extLst>
                <a:ext uri="{FF2B5EF4-FFF2-40B4-BE49-F238E27FC236}">
                  <a16:creationId xmlns:a16="http://schemas.microsoft.com/office/drawing/2014/main" id="{07A98F1C-7A4C-4819-8794-8D8FA6B23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88419" y="5088715"/>
              <a:ext cx="381087" cy="381087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8C65EC81-4253-4082-B575-C9B0EFA32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82958" y="4466371"/>
              <a:ext cx="243926" cy="243926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5597EBF0-22C7-460D-9D61-9AA28DB7A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60294" y="4698936"/>
              <a:ext cx="243926" cy="243926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6E0FDB5-07B9-4334-82A7-C655CA1E4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55841" y="4942862"/>
              <a:ext cx="334086" cy="334086"/>
            </a:xfrm>
            <a:prstGeom prst="rect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DB1E8410-CB9A-4FDE-9014-85B509E2F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03401" y="4824225"/>
              <a:ext cx="243926" cy="243926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376DF55C-9FB7-46FB-88CC-4F7AD9AB2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96524" y="4882627"/>
              <a:ext cx="243926" cy="243926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CB9ECB56-F6B2-4719-B7F4-4C0CDF072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59315" y="4814046"/>
              <a:ext cx="243926" cy="243926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172874F-5A35-42AE-B499-5A976C3FF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55767" y="2831519"/>
              <a:ext cx="334086" cy="334086"/>
            </a:xfrm>
            <a:prstGeom prst="rect">
              <a:avLst/>
            </a:prstGeom>
          </p:spPr>
        </p:pic>
        <p:pic>
          <p:nvPicPr>
            <p:cNvPr id="20" name="Imagem 19" descr="Uma imagem contendo laser, cena&#10;&#10;Descrição gerada automaticamente">
              <a:extLst>
                <a:ext uri="{FF2B5EF4-FFF2-40B4-BE49-F238E27FC236}">
                  <a16:creationId xmlns:a16="http://schemas.microsoft.com/office/drawing/2014/main" id="{DDF8693C-CB60-495B-9CFE-A5696789D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55466" y="2743867"/>
              <a:ext cx="381087" cy="381087"/>
            </a:xfrm>
            <a:prstGeom prst="rect">
              <a:avLst/>
            </a:prstGeom>
          </p:spPr>
        </p:pic>
        <p:pic>
          <p:nvPicPr>
            <p:cNvPr id="21" name="Imagem 20" descr="Uma imagem contendo laser, cena&#10;&#10;Descrição gerada automaticamente">
              <a:extLst>
                <a:ext uri="{FF2B5EF4-FFF2-40B4-BE49-F238E27FC236}">
                  <a16:creationId xmlns:a16="http://schemas.microsoft.com/office/drawing/2014/main" id="{09AB1206-AF1E-458D-BC65-89C48AE1A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51437" y="2753739"/>
              <a:ext cx="381087" cy="381087"/>
            </a:xfrm>
            <a:prstGeom prst="rect">
              <a:avLst/>
            </a:prstGeom>
          </p:spPr>
        </p:pic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7B225971-EFA9-4905-90D8-055C8DBC9D90}"/>
                </a:ext>
              </a:extLst>
            </p:cNvPr>
            <p:cNvSpPr/>
            <p:nvPr/>
          </p:nvSpPr>
          <p:spPr>
            <a:xfrm>
              <a:off x="11115756" y="2409565"/>
              <a:ext cx="76182" cy="329706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tx1">
                  <a:lumMod val="75000"/>
                  <a:lumOff val="25000"/>
                </a:schemeClr>
              </a:bgClr>
            </a:patt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3FA99E23-E73D-4984-9134-7B87807BFB6E}"/>
                </a:ext>
              </a:extLst>
            </p:cNvPr>
            <p:cNvSpPr/>
            <p:nvPr/>
          </p:nvSpPr>
          <p:spPr>
            <a:xfrm rot="16200000">
              <a:off x="7994498" y="2662593"/>
              <a:ext cx="70615" cy="6171868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tx1">
                  <a:lumMod val="75000"/>
                  <a:lumOff val="25000"/>
                </a:schemeClr>
              </a:bgClr>
            </a:patt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ADCB374A-8E59-45C6-84D8-395FD2F5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6824317">
              <a:off x="8605475" y="3353011"/>
              <a:ext cx="120731" cy="555362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714DAA36-228E-46BB-A0F8-E3DE01658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6824317">
              <a:off x="9263491" y="3663189"/>
              <a:ext cx="120731" cy="555362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99642116-A9CB-4243-9146-E2C1F43A2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6824317">
              <a:off x="9846624" y="3940486"/>
              <a:ext cx="120731" cy="555362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A7623AE5-BDFE-4025-9B8D-8804A184F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6962012">
              <a:off x="7947453" y="3236440"/>
              <a:ext cx="339132" cy="266461"/>
            </a:xfrm>
            <a:prstGeom prst="rect">
              <a:avLst/>
            </a:prstGeom>
          </p:spPr>
        </p:pic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8F578C2C-A30E-4DFF-AFCA-B7F2541D62D1}"/>
                </a:ext>
              </a:extLst>
            </p:cNvPr>
            <p:cNvSpPr/>
            <p:nvPr/>
          </p:nvSpPr>
          <p:spPr>
            <a:xfrm rot="6771986">
              <a:off x="6911239" y="3115656"/>
              <a:ext cx="936531" cy="893403"/>
            </a:xfrm>
            <a:custGeom>
              <a:avLst/>
              <a:gdLst>
                <a:gd name="connsiteX0" fmla="*/ 0 w 658714"/>
                <a:gd name="connsiteY0" fmla="*/ 0 h 628379"/>
                <a:gd name="connsiteX1" fmla="*/ 190680 w 658714"/>
                <a:gd name="connsiteY1" fmla="*/ 429031 h 628379"/>
                <a:gd name="connsiteX2" fmla="*/ 658714 w 658714"/>
                <a:gd name="connsiteY2" fmla="*/ 628379 h 62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8714" h="628379">
                  <a:moveTo>
                    <a:pt x="0" y="0"/>
                  </a:moveTo>
                  <a:cubicBezTo>
                    <a:pt x="40447" y="162150"/>
                    <a:pt x="80894" y="324301"/>
                    <a:pt x="190680" y="429031"/>
                  </a:cubicBezTo>
                  <a:cubicBezTo>
                    <a:pt x="300466" y="533761"/>
                    <a:pt x="443476" y="577098"/>
                    <a:pt x="658714" y="628379"/>
                  </a:cubicBezTo>
                </a:path>
              </a:pathLst>
            </a:custGeom>
            <a:ln w="285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000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Geometry Wars </a:t>
            </a:r>
            <a:r>
              <a:rPr lang="pt-BR" dirty="0"/>
              <a:t>foi desenvolvido pela </a:t>
            </a:r>
            <a:r>
              <a:rPr lang="pt-BR" dirty="0" err="1"/>
              <a:t>Bizarre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Creations</a:t>
            </a:r>
            <a:r>
              <a:rPr lang="pt-BR" dirty="0"/>
              <a:t> inicialmente como um </a:t>
            </a:r>
            <a:r>
              <a:rPr lang="pt-BR" dirty="0" err="1"/>
              <a:t>minigame</a:t>
            </a:r>
            <a:r>
              <a:rPr lang="pt-BR" dirty="0"/>
              <a:t> dentro do </a:t>
            </a:r>
            <a:br>
              <a:rPr lang="pt-BR" dirty="0"/>
            </a:br>
            <a:r>
              <a:rPr lang="pt-BR" dirty="0"/>
              <a:t>jogo Project Gotham Racing 2</a:t>
            </a:r>
          </a:p>
          <a:p>
            <a:pPr lvl="1"/>
            <a:r>
              <a:rPr lang="pt-BR" dirty="0"/>
              <a:t>Em 2005 ganhou versão para Xbox 360 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Quebrou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recorde de jogo mais baixado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da Xbox Live Arcade</a:t>
            </a:r>
          </a:p>
          <a:p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 algn="ctr">
              <a:buNone/>
            </a:pPr>
            <a:endParaRPr lang="pt-BR" dirty="0"/>
          </a:p>
          <a:p>
            <a:pPr marL="393192" lvl="1" indent="0" algn="ctr">
              <a:buNone/>
            </a:pP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70861C2-A707-45B4-97AE-D0B4F580AD65}"/>
              </a:ext>
            </a:extLst>
          </p:cNvPr>
          <p:cNvSpPr txBox="1"/>
          <p:nvPr/>
        </p:nvSpPr>
        <p:spPr>
          <a:xfrm>
            <a:off x="2063553" y="4476778"/>
            <a:ext cx="46085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 objetivo do jogo é sobreviver e marcar a maior quantidade de pontos possíveis, enquanto destrói ondas crescentes de inimigos.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5E64CD5A-B709-4DFE-97B1-8DDED97F8362}"/>
              </a:ext>
            </a:extLst>
          </p:cNvPr>
          <p:cNvGrpSpPr/>
          <p:nvPr/>
        </p:nvGrpSpPr>
        <p:grpSpPr>
          <a:xfrm>
            <a:off x="8328248" y="2749500"/>
            <a:ext cx="2088232" cy="3454556"/>
            <a:chOff x="7824192" y="2852936"/>
            <a:chExt cx="2088232" cy="3454556"/>
          </a:xfrm>
        </p:grpSpPr>
        <p:pic>
          <p:nvPicPr>
            <p:cNvPr id="5" name="Picture 2" descr="Время прохождения Geometry Wars: Retro Evolved: 🕒 сколько часов геймплея в  игре">
              <a:extLst>
                <a:ext uri="{FF2B5EF4-FFF2-40B4-BE49-F238E27FC236}">
                  <a16:creationId xmlns:a16="http://schemas.microsoft.com/office/drawing/2014/main" id="{261EA932-CB6E-4969-9E75-B871F90E18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4192" y="2852936"/>
              <a:ext cx="2085975" cy="28575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ACAA54A5-857C-44B8-A507-5CF96D889F3D}"/>
                </a:ext>
              </a:extLst>
            </p:cNvPr>
            <p:cNvSpPr txBox="1"/>
            <p:nvPr/>
          </p:nvSpPr>
          <p:spPr>
            <a:xfrm>
              <a:off x="7824192" y="5784272"/>
              <a:ext cx="208823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Geometry Wars: </a:t>
              </a:r>
              <a:b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Retro Evolved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099201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010DB3C-C0DE-49CB-90AF-D114E3999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sequência,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Retro Evolved 2</a:t>
            </a:r>
            <a:r>
              <a:rPr lang="pt-BR" dirty="0"/>
              <a:t>, foi lançada em 2008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244D1B3-EC13-4C66-B81D-45AB8FE8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902BEDC-4CE3-4758-BAD7-BFFBABD81DEC}"/>
              </a:ext>
            </a:extLst>
          </p:cNvPr>
          <p:cNvSpPr txBox="1"/>
          <p:nvPr/>
        </p:nvSpPr>
        <p:spPr>
          <a:xfrm>
            <a:off x="8328247" y="5684656"/>
            <a:ext cx="2085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Geometry Wars: 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Retro Evolved 2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C7B7269-5165-4461-99B2-BB28CEECB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8" y="2745680"/>
            <a:ext cx="2085975" cy="28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6F46292-2AE1-4ADB-BEA0-647EB4FC601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5560" y="2314034"/>
            <a:ext cx="4824536" cy="356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4338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Geometry Wars™ 3: Dimensions Evolved on Steam">
            <a:extLst>
              <a:ext uri="{FF2B5EF4-FFF2-40B4-BE49-F238E27FC236}">
                <a16:creationId xmlns:a16="http://schemas.microsoft.com/office/drawing/2014/main" id="{5EFDAE27-BD37-40A2-ACC0-70E0E076BF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89865" y="2509236"/>
            <a:ext cx="5596114" cy="30180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7A3121D-D458-42B8-89C1-74E5F3C14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Geometry Wars 3: Dimensions</a:t>
            </a:r>
            <a:r>
              <a:rPr lang="pt-BR" dirty="0"/>
              <a:t> foi lançado em 2014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D1044E0-85B2-4282-BE37-B6544D8F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1028" name="Picture 4" descr="Geometry Wars™ 3: Dimensions Evolved">
            <a:extLst>
              <a:ext uri="{FF2B5EF4-FFF2-40B4-BE49-F238E27FC236}">
                <a16:creationId xmlns:a16="http://schemas.microsoft.com/office/drawing/2014/main" id="{AB8A9125-507B-4204-9E5F-3BFF8A695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2803805"/>
            <a:ext cx="2428901" cy="24289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A59BDB9-4CAE-49C4-B919-93ABA15B1F34}"/>
              </a:ext>
            </a:extLst>
          </p:cNvPr>
          <p:cNvSpPr txBox="1"/>
          <p:nvPr/>
        </p:nvSpPr>
        <p:spPr>
          <a:xfrm>
            <a:off x="8283687" y="5570076"/>
            <a:ext cx="2085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Geometry Wars 3: 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Dimensions Evolved</a:t>
            </a:r>
          </a:p>
        </p:txBody>
      </p:sp>
    </p:spTree>
    <p:extLst>
      <p:ext uri="{BB962C8B-B14F-4D97-AF65-F5344CB8AC3E}">
        <p14:creationId xmlns:p14="http://schemas.microsoft.com/office/powerpoint/2010/main" val="426958720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316C17F-7D32-47F7-B070-15DDDFE63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581" y="4572634"/>
            <a:ext cx="457304" cy="457304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941A4D2-2D73-4F22-A673-023CAE8A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do Jogo</a:t>
            </a:r>
          </a:p>
        </p:txBody>
      </p:sp>
      <p:pic>
        <p:nvPicPr>
          <p:cNvPr id="7" name="Imagem 6" descr="Uma imagem contendo laser, cena&#10;&#10;Descrição gerada automaticamente">
            <a:extLst>
              <a:ext uri="{FF2B5EF4-FFF2-40B4-BE49-F238E27FC236}">
                <a16:creationId xmlns:a16="http://schemas.microsoft.com/office/drawing/2014/main" id="{2909E073-6B2F-4934-A137-A55D91F29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648" y="4420199"/>
            <a:ext cx="762174" cy="76217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70B05DF-5348-410C-B497-C3C8A30A7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644" y="4509120"/>
            <a:ext cx="584333" cy="58433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D51050B-8D3C-43AA-BF44-7195F87ACB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663" y="2152997"/>
            <a:ext cx="254058" cy="116866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285B72E-FF3C-45CD-AF65-7536BCE720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18519" y="4586145"/>
            <a:ext cx="609739" cy="45730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459F91F-3DAD-4869-A783-1DE4F08134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648" y="2635875"/>
            <a:ext cx="711362" cy="558927"/>
          </a:xfrm>
          <a:prstGeom prst="rect">
            <a:avLst/>
          </a:prstGeom>
        </p:spPr>
      </p:pic>
      <p:pic>
        <p:nvPicPr>
          <p:cNvPr id="19" name="Imagem 18" descr="Uma imagem contendo céu noturno, monitor, estrela, rua&#10;&#10;Descrição gerada automaticamente">
            <a:extLst>
              <a:ext uri="{FF2B5EF4-FFF2-40B4-BE49-F238E27FC236}">
                <a16:creationId xmlns:a16="http://schemas.microsoft.com/office/drawing/2014/main" id="{2E27ED03-0A77-4395-96FE-6A6177B67DD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3" y="2708920"/>
            <a:ext cx="4608509" cy="2592288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AAF8B8E5-E59B-420D-BB26-9986BE3D39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2856420"/>
            <a:ext cx="126984" cy="50794"/>
          </a:xfrm>
          <a:prstGeom prst="rect">
            <a:avLst/>
          </a:prstGeom>
        </p:spPr>
      </p:pic>
      <p:pic>
        <p:nvPicPr>
          <p:cNvPr id="9" name="Imagem 8" descr="Texto&#10;&#10;Descrição gerada automaticamente com confiança média">
            <a:extLst>
              <a:ext uri="{FF2B5EF4-FFF2-40B4-BE49-F238E27FC236}">
                <a16:creationId xmlns:a16="http://schemas.microsoft.com/office/drawing/2014/main" id="{CDE43603-9EB2-4FC6-9E31-6D2A2D36205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3586179"/>
            <a:ext cx="1152128" cy="576064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AF06CEB0-5116-4CBE-BF04-90E9D1626A77}"/>
              </a:ext>
            </a:extLst>
          </p:cNvPr>
          <p:cNvSpPr txBox="1"/>
          <p:nvPr/>
        </p:nvSpPr>
        <p:spPr>
          <a:xfrm>
            <a:off x="1031616" y="2002645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Jogador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37E71E3-D652-4837-A9F2-DF46A91EBBB0}"/>
              </a:ext>
            </a:extLst>
          </p:cNvPr>
          <p:cNvSpPr txBox="1"/>
          <p:nvPr/>
        </p:nvSpPr>
        <p:spPr>
          <a:xfrm>
            <a:off x="2852365" y="2002645"/>
            <a:ext cx="103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Míssil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A1D07BE-D629-4C0C-865C-0EDDBB387643}"/>
              </a:ext>
            </a:extLst>
          </p:cNvPr>
          <p:cNvSpPr txBox="1"/>
          <p:nvPr/>
        </p:nvSpPr>
        <p:spPr>
          <a:xfrm>
            <a:off x="1036916" y="3643379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Inimigos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7CB6734-3387-4C02-AC21-6F9053B562A0}"/>
              </a:ext>
            </a:extLst>
          </p:cNvPr>
          <p:cNvSpPr txBox="1"/>
          <p:nvPr/>
        </p:nvSpPr>
        <p:spPr>
          <a:xfrm>
            <a:off x="4491457" y="2002645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Partícula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B0E3974-76CC-4C00-BE56-5DA31F05261E}"/>
              </a:ext>
            </a:extLst>
          </p:cNvPr>
          <p:cNvSpPr txBox="1"/>
          <p:nvPr/>
        </p:nvSpPr>
        <p:spPr>
          <a:xfrm>
            <a:off x="6842613" y="2002645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Pano de Fundo</a:t>
            </a:r>
          </a:p>
        </p:txBody>
      </p:sp>
    </p:spTree>
    <p:extLst>
      <p:ext uri="{BB962C8B-B14F-4D97-AF65-F5344CB8AC3E}">
        <p14:creationId xmlns:p14="http://schemas.microsoft.com/office/powerpoint/2010/main" val="35181105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B0F462E-6DFD-41A5-A5FE-52D9B9C0B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câmera acompanha </a:t>
            </a:r>
            <a:r>
              <a:rPr lang="pt-BR" dirty="0"/>
              <a:t>o jogador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spcAft>
                <a:spcPts val="1200"/>
              </a:spcAft>
            </a:pPr>
            <a:r>
              <a:rPr lang="pt-BR" dirty="0"/>
              <a:t>O mundo é maior que a janela</a:t>
            </a:r>
            <a:br>
              <a:rPr lang="pt-BR" dirty="0"/>
            </a:b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Ex.: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3000 x 2000</a:t>
            </a:r>
          </a:p>
          <a:p>
            <a:pPr lvl="1"/>
            <a:r>
              <a:rPr lang="pt-BR" dirty="0"/>
              <a:t>Uma ViewPort define </a:t>
            </a:r>
            <a:br>
              <a:rPr lang="pt-BR" dirty="0"/>
            </a:br>
            <a:r>
              <a:rPr lang="pt-BR" dirty="0"/>
              <a:t>a área de exibição</a:t>
            </a:r>
            <a:br>
              <a:rPr lang="pt-BR" dirty="0"/>
            </a:b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Ex.: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1500 x 1000</a:t>
            </a:r>
            <a:endParaRPr lang="pt-BR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B1EEE9B-B453-415A-9E71-F149E172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Mecânicas do Jogo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2231DD8-D2B1-4C71-8E57-754966489E11}"/>
              </a:ext>
            </a:extLst>
          </p:cNvPr>
          <p:cNvSpPr txBox="1"/>
          <p:nvPr/>
        </p:nvSpPr>
        <p:spPr>
          <a:xfrm>
            <a:off x="1308195" y="4238522"/>
            <a:ext cx="259228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ViewPort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left;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top;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right;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bottom;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DB74D503-E5E5-4473-8657-308E01F55D07}"/>
              </a:ext>
            </a:extLst>
          </p:cNvPr>
          <p:cNvGrpSpPr/>
          <p:nvPr/>
        </p:nvGrpSpPr>
        <p:grpSpPr>
          <a:xfrm>
            <a:off x="5015880" y="2204864"/>
            <a:ext cx="5544613" cy="3533741"/>
            <a:chOff x="5015880" y="2204864"/>
            <a:chExt cx="5544613" cy="3533741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A1148F4C-4C12-4554-ADBC-7FF79AEE2927}"/>
                </a:ext>
              </a:extLst>
            </p:cNvPr>
            <p:cNvSpPr/>
            <p:nvPr/>
          </p:nvSpPr>
          <p:spPr>
            <a:xfrm>
              <a:off x="6632099" y="3146320"/>
              <a:ext cx="3928394" cy="2592285"/>
            </a:xfrm>
            <a:prstGeom prst="rect">
              <a:avLst/>
            </a:prstGeom>
            <a:solidFill>
              <a:schemeClr val="accent1">
                <a:lumMod val="50000"/>
                <a:alpha val="50000"/>
              </a:schemeClr>
            </a:solidFill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1AA4098C-4A7C-4AFC-B9E8-F88D92872494}"/>
                </a:ext>
              </a:extLst>
            </p:cNvPr>
            <p:cNvSpPr txBox="1"/>
            <p:nvPr/>
          </p:nvSpPr>
          <p:spPr>
            <a:xfrm>
              <a:off x="9768408" y="5411283"/>
              <a:ext cx="7857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Mundo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7553DB7D-0D66-4B9F-86C2-B5CBAF4A76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6155" y="3074313"/>
              <a:ext cx="0" cy="200239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E5E3ED0C-27D9-4FC2-83B3-19877AECA08A}"/>
                </a:ext>
              </a:extLst>
            </p:cNvPr>
            <p:cNvSpPr txBox="1"/>
            <p:nvPr/>
          </p:nvSpPr>
          <p:spPr>
            <a:xfrm>
              <a:off x="6103053" y="299243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6A24397B-7139-49C5-B614-80ADAC8CDE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4808" y="3580871"/>
              <a:ext cx="271957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DD1F6290-2DCC-4555-8ABF-7F071663BD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08363" y="3074313"/>
              <a:ext cx="0" cy="200239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60427821-8755-4ABB-85A5-8468CECAB8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7323" y="4874513"/>
              <a:ext cx="27170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DF4479BB-4E3D-4961-9AD0-1BCC3F506027}"/>
                </a:ext>
              </a:extLst>
            </p:cNvPr>
            <p:cNvSpPr txBox="1"/>
            <p:nvPr/>
          </p:nvSpPr>
          <p:spPr>
            <a:xfrm>
              <a:off x="6845049" y="220486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left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806E08D8-C92E-42F6-B815-54AF317F6B5F}"/>
                </a:ext>
              </a:extLst>
            </p:cNvPr>
            <p:cNvSpPr txBox="1"/>
            <p:nvPr/>
          </p:nvSpPr>
          <p:spPr>
            <a:xfrm>
              <a:off x="8667564" y="2204864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right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0CE4EACB-4A11-4218-863C-3C6693D5BD96}"/>
                </a:ext>
              </a:extLst>
            </p:cNvPr>
            <p:cNvSpPr txBox="1"/>
            <p:nvPr/>
          </p:nvSpPr>
          <p:spPr>
            <a:xfrm>
              <a:off x="5314039" y="3399274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top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890D6856-23D4-4333-9411-D2E58E90EE0B}"/>
                </a:ext>
              </a:extLst>
            </p:cNvPr>
            <p:cNvSpPr txBox="1"/>
            <p:nvPr/>
          </p:nvSpPr>
          <p:spPr>
            <a:xfrm>
              <a:off x="5015880" y="4696678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bottom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F8E2163A-AECB-4AAC-A6BD-C6918B6B5C91}"/>
                </a:ext>
              </a:extLst>
            </p:cNvPr>
            <p:cNvSpPr/>
            <p:nvPr/>
          </p:nvSpPr>
          <p:spPr>
            <a:xfrm>
              <a:off x="7136155" y="3578369"/>
              <a:ext cx="1872208" cy="1296144"/>
            </a:xfrm>
            <a:prstGeom prst="rect">
              <a:avLst/>
            </a:prstGeom>
            <a:solidFill>
              <a:schemeClr val="tx1"/>
            </a:solidFill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9E2A6824-5E8D-4414-8FD5-A4896D12F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1344" y="4082426"/>
              <a:ext cx="381830" cy="300010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9CE323D6-F5BC-4BD2-AE2A-347F0C296602}"/>
                </a:ext>
              </a:extLst>
            </p:cNvPr>
            <p:cNvSpPr txBox="1"/>
            <p:nvPr/>
          </p:nvSpPr>
          <p:spPr>
            <a:xfrm>
              <a:off x="6894742" y="2621143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500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9220F16-A75C-4EC3-8FE4-13992276CB72}"/>
                </a:ext>
              </a:extLst>
            </p:cNvPr>
            <p:cNvSpPr txBox="1"/>
            <p:nvPr/>
          </p:nvSpPr>
          <p:spPr>
            <a:xfrm>
              <a:off x="8717256" y="262114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2000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A45CBE62-D4D4-4DF4-AC83-B2B84447440D}"/>
                </a:ext>
              </a:extLst>
            </p:cNvPr>
            <p:cNvSpPr txBox="1"/>
            <p:nvPr/>
          </p:nvSpPr>
          <p:spPr>
            <a:xfrm>
              <a:off x="5904281" y="3399274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500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CD8A3560-EA88-4793-AE09-1A4A96F21781}"/>
                </a:ext>
              </a:extLst>
            </p:cNvPr>
            <p:cNvSpPr txBox="1"/>
            <p:nvPr/>
          </p:nvSpPr>
          <p:spPr>
            <a:xfrm>
              <a:off x="5804894" y="472062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1500</a:t>
              </a:r>
            </a:p>
          </p:txBody>
        </p: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ACC45601-C317-4798-8C40-73F7C2FBC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9024" y="2942548"/>
              <a:ext cx="0" cy="20377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0223DA35-A854-4E40-9ACF-F021037ABE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39803" y="3146320"/>
              <a:ext cx="18922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627F9473-CCBB-4E0C-9BB0-F87A790E3CBC}"/>
                </a:ext>
              </a:extLst>
            </p:cNvPr>
            <p:cNvSpPr txBox="1"/>
            <p:nvPr/>
          </p:nvSpPr>
          <p:spPr>
            <a:xfrm>
              <a:off x="6486998" y="262114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9ABDEB9F-EBC4-4DFD-AACE-5420FD603D2B}"/>
                </a:ext>
              </a:extLst>
            </p:cNvPr>
            <p:cNvSpPr txBox="1"/>
            <p:nvPr/>
          </p:nvSpPr>
          <p:spPr>
            <a:xfrm>
              <a:off x="8168431" y="4600016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ViewPort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598715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B0F462E-6DFD-41A5-A5FE-52D9B9C0B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câmera acompanha </a:t>
            </a:r>
            <a:r>
              <a:rPr lang="pt-BR" dirty="0"/>
              <a:t>o jogador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B1EEE9B-B453-415A-9E71-F149E172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Mecânicas do Jogo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DB74D503-E5E5-4473-8657-308E01F55D07}"/>
              </a:ext>
            </a:extLst>
          </p:cNvPr>
          <p:cNvGrpSpPr/>
          <p:nvPr/>
        </p:nvGrpSpPr>
        <p:grpSpPr>
          <a:xfrm>
            <a:off x="5951984" y="2636912"/>
            <a:ext cx="4872299" cy="3101693"/>
            <a:chOff x="5015880" y="2204864"/>
            <a:chExt cx="5550983" cy="3533741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A1148F4C-4C12-4554-ADBC-7FF79AEE2927}"/>
                </a:ext>
              </a:extLst>
            </p:cNvPr>
            <p:cNvSpPr/>
            <p:nvPr/>
          </p:nvSpPr>
          <p:spPr>
            <a:xfrm>
              <a:off x="6632099" y="3146320"/>
              <a:ext cx="3928394" cy="2592285"/>
            </a:xfrm>
            <a:prstGeom prst="rect">
              <a:avLst/>
            </a:prstGeom>
            <a:solidFill>
              <a:schemeClr val="accent1">
                <a:lumMod val="50000"/>
                <a:alpha val="50000"/>
              </a:schemeClr>
            </a:solidFill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1AA4098C-4A7C-4AFC-B9E8-F88D92872494}"/>
                </a:ext>
              </a:extLst>
            </p:cNvPr>
            <p:cNvSpPr txBox="1"/>
            <p:nvPr/>
          </p:nvSpPr>
          <p:spPr>
            <a:xfrm>
              <a:off x="9768408" y="5411283"/>
              <a:ext cx="798455" cy="315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</a:rPr>
                <a:t>Mundo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7553DB7D-0D66-4B9F-86C2-B5CBAF4A76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6155" y="3074313"/>
              <a:ext cx="0" cy="200239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E5E3ED0C-27D9-4FC2-83B3-19877AECA08A}"/>
                </a:ext>
              </a:extLst>
            </p:cNvPr>
            <p:cNvSpPr txBox="1"/>
            <p:nvPr/>
          </p:nvSpPr>
          <p:spPr>
            <a:xfrm>
              <a:off x="6103053" y="299243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6A24397B-7139-49C5-B614-80ADAC8CDE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4808" y="3580871"/>
              <a:ext cx="271957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DD1F6290-2DCC-4555-8ABF-7F071663BD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08363" y="3074313"/>
              <a:ext cx="0" cy="200239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60427821-8755-4ABB-85A5-8468CECAB8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7323" y="4874513"/>
              <a:ext cx="27170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DF4479BB-4E3D-4961-9AD0-1BCC3F506027}"/>
                </a:ext>
              </a:extLst>
            </p:cNvPr>
            <p:cNvSpPr txBox="1"/>
            <p:nvPr/>
          </p:nvSpPr>
          <p:spPr>
            <a:xfrm>
              <a:off x="6845049" y="220486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left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806E08D8-C92E-42F6-B815-54AF317F6B5F}"/>
                </a:ext>
              </a:extLst>
            </p:cNvPr>
            <p:cNvSpPr txBox="1"/>
            <p:nvPr/>
          </p:nvSpPr>
          <p:spPr>
            <a:xfrm>
              <a:off x="8667564" y="2204864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right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0CE4EACB-4A11-4218-863C-3C6693D5BD96}"/>
                </a:ext>
              </a:extLst>
            </p:cNvPr>
            <p:cNvSpPr txBox="1"/>
            <p:nvPr/>
          </p:nvSpPr>
          <p:spPr>
            <a:xfrm>
              <a:off x="5314039" y="3399274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top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890D6856-23D4-4333-9411-D2E58E90EE0B}"/>
                </a:ext>
              </a:extLst>
            </p:cNvPr>
            <p:cNvSpPr txBox="1"/>
            <p:nvPr/>
          </p:nvSpPr>
          <p:spPr>
            <a:xfrm>
              <a:off x="5015880" y="4696678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bottom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F8E2163A-AECB-4AAC-A6BD-C6918B6B5C91}"/>
                </a:ext>
              </a:extLst>
            </p:cNvPr>
            <p:cNvSpPr/>
            <p:nvPr/>
          </p:nvSpPr>
          <p:spPr>
            <a:xfrm>
              <a:off x="7136155" y="3578369"/>
              <a:ext cx="1872208" cy="1296144"/>
            </a:xfrm>
            <a:prstGeom prst="rect">
              <a:avLst/>
            </a:prstGeom>
            <a:solidFill>
              <a:schemeClr val="tx1"/>
            </a:solidFill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9E2A6824-5E8D-4414-8FD5-A4896D12F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1344" y="4082426"/>
              <a:ext cx="381830" cy="300010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9CE323D6-F5BC-4BD2-AE2A-347F0C296602}"/>
                </a:ext>
              </a:extLst>
            </p:cNvPr>
            <p:cNvSpPr txBox="1"/>
            <p:nvPr/>
          </p:nvSpPr>
          <p:spPr>
            <a:xfrm>
              <a:off x="6894742" y="2621143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500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9220F16-A75C-4EC3-8FE4-13992276CB72}"/>
                </a:ext>
              </a:extLst>
            </p:cNvPr>
            <p:cNvSpPr txBox="1"/>
            <p:nvPr/>
          </p:nvSpPr>
          <p:spPr>
            <a:xfrm>
              <a:off x="8717256" y="262114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2000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A45CBE62-D4D4-4DF4-AC83-B2B84447440D}"/>
                </a:ext>
              </a:extLst>
            </p:cNvPr>
            <p:cNvSpPr txBox="1"/>
            <p:nvPr/>
          </p:nvSpPr>
          <p:spPr>
            <a:xfrm>
              <a:off x="5904281" y="3399274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500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CD8A3560-EA88-4793-AE09-1A4A96F21781}"/>
                </a:ext>
              </a:extLst>
            </p:cNvPr>
            <p:cNvSpPr txBox="1"/>
            <p:nvPr/>
          </p:nvSpPr>
          <p:spPr>
            <a:xfrm>
              <a:off x="5804894" y="472062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1500</a:t>
              </a:r>
            </a:p>
          </p:txBody>
        </p: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ACC45601-C317-4798-8C40-73F7C2FBC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9024" y="2942548"/>
              <a:ext cx="0" cy="20377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0223DA35-A854-4E40-9ACF-F021037ABE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39803" y="3146320"/>
              <a:ext cx="18922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627F9473-CCBB-4E0C-9BB0-F87A790E3CBC}"/>
                </a:ext>
              </a:extLst>
            </p:cNvPr>
            <p:cNvSpPr txBox="1"/>
            <p:nvPr/>
          </p:nvSpPr>
          <p:spPr>
            <a:xfrm>
              <a:off x="6486998" y="262114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9ABDEB9F-EBC4-4DFD-AACE-5420FD603D2B}"/>
                </a:ext>
              </a:extLst>
            </p:cNvPr>
            <p:cNvSpPr txBox="1"/>
            <p:nvPr/>
          </p:nvSpPr>
          <p:spPr>
            <a:xfrm>
              <a:off x="8138275" y="4590111"/>
              <a:ext cx="889770" cy="298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solidFill>
                    <a:schemeClr val="bg1">
                      <a:lumMod val="85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ViewPort</a:t>
              </a:r>
            </a:p>
          </p:txBody>
        </p:sp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5E13D33-9F2B-4E47-98F8-BF587F44639F}"/>
              </a:ext>
            </a:extLst>
          </p:cNvPr>
          <p:cNvSpPr txBox="1"/>
          <p:nvPr/>
        </p:nvSpPr>
        <p:spPr>
          <a:xfrm>
            <a:off x="1141763" y="2218862"/>
            <a:ext cx="609961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viewport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.left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= player-&gt;</a:t>
            </a:r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X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() -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window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CenterX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viewport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.right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= player-&gt;</a:t>
            </a:r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X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() +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window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CenterX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viewport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.top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= player-&gt;</a:t>
            </a:r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Y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() -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window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CenterY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viewport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.bottom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player-&gt;</a:t>
            </a:r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Y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() +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window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CenterY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();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</a:b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</a:b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</a:b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viewport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.left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&lt; 0)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viewport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.left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= 0;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viewport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.right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window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Width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</a:b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viewport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.top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&lt; 0)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viewport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.top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= 0;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viewport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.bottom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window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Height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671145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AE35D9E-19B0-43AB-B3E9-83F44CABF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movimentação</a:t>
            </a:r>
            <a:r>
              <a:rPr lang="pt-BR" dirty="0"/>
              <a:t> do jogador deve ser suave</a:t>
            </a:r>
          </a:p>
          <a:p>
            <a:pPr lvl="1"/>
            <a:r>
              <a:rPr lang="pt-BR" dirty="0"/>
              <a:t>Pode ser obtida com o uso de vetores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7A86CEF-942C-406C-9EDC-94EF7A50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Mecânicas do Jogo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2D9D257-6F37-4B05-8C2D-72C940181B8B}"/>
              </a:ext>
            </a:extLst>
          </p:cNvPr>
          <p:cNvSpPr txBox="1"/>
          <p:nvPr/>
        </p:nvSpPr>
        <p:spPr>
          <a:xfrm>
            <a:off x="1565834" y="2942628"/>
            <a:ext cx="419688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window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KeyDown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VK_RIGHT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)){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Move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Vector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(0.0f,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accel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));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window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KeyDown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VK_LEFT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)){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Move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Vector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(180.0f,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accel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));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window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KeyDown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VK_UP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)){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Move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Vector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(90.0f,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accel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));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window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KeyDown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VK_DOWN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)){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Move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Vector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(270.0f,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accel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));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3E452AAC-E1F4-4136-9BAB-C2FB34B3E4BB}"/>
              </a:ext>
            </a:extLst>
          </p:cNvPr>
          <p:cNvGrpSpPr/>
          <p:nvPr/>
        </p:nvGrpSpPr>
        <p:grpSpPr>
          <a:xfrm>
            <a:off x="6724657" y="2971510"/>
            <a:ext cx="2879681" cy="2619891"/>
            <a:chOff x="8064306" y="2529976"/>
            <a:chExt cx="2025439" cy="1842713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7102C1D9-DC45-4ADF-9949-2CCED2604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6240" y="3429000"/>
              <a:ext cx="381830" cy="300010"/>
            </a:xfrm>
            <a:prstGeom prst="rect">
              <a:avLst/>
            </a:prstGeom>
          </p:spPr>
        </p:pic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F73EEC04-49D0-46A8-BF00-083FE0027312}"/>
                </a:ext>
              </a:extLst>
            </p:cNvPr>
            <p:cNvSpPr/>
            <p:nvPr/>
          </p:nvSpPr>
          <p:spPr>
            <a:xfrm>
              <a:off x="8447155" y="3744310"/>
              <a:ext cx="658714" cy="628379"/>
            </a:xfrm>
            <a:custGeom>
              <a:avLst/>
              <a:gdLst>
                <a:gd name="connsiteX0" fmla="*/ 0 w 658714"/>
                <a:gd name="connsiteY0" fmla="*/ 0 h 628379"/>
                <a:gd name="connsiteX1" fmla="*/ 190680 w 658714"/>
                <a:gd name="connsiteY1" fmla="*/ 429031 h 628379"/>
                <a:gd name="connsiteX2" fmla="*/ 658714 w 658714"/>
                <a:gd name="connsiteY2" fmla="*/ 628379 h 62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8714" h="628379">
                  <a:moveTo>
                    <a:pt x="0" y="0"/>
                  </a:moveTo>
                  <a:cubicBezTo>
                    <a:pt x="40447" y="162150"/>
                    <a:pt x="80894" y="324301"/>
                    <a:pt x="190680" y="429031"/>
                  </a:cubicBezTo>
                  <a:cubicBezTo>
                    <a:pt x="300466" y="533761"/>
                    <a:pt x="443476" y="577098"/>
                    <a:pt x="658714" y="628379"/>
                  </a:cubicBezTo>
                </a:path>
              </a:pathLst>
            </a:custGeom>
            <a:ln w="285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4D27B87D-5386-4264-AB2C-56B5DBDA85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7155" y="2852936"/>
              <a:ext cx="0" cy="504056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A6A5CFA5-C96C-406C-9E1E-D329614246E2}"/>
                </a:ext>
              </a:extLst>
            </p:cNvPr>
            <p:cNvCxnSpPr>
              <a:cxnSpLocks/>
            </p:cNvCxnSpPr>
            <p:nvPr/>
          </p:nvCxnSpPr>
          <p:spPr>
            <a:xfrm>
              <a:off x="8688288" y="3586808"/>
              <a:ext cx="506314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98809D3B-BEBA-46AD-B350-F0CC600261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0886" y="2996952"/>
              <a:ext cx="504983" cy="424398"/>
            </a:xfrm>
            <a:prstGeom prst="straightConnector1">
              <a:avLst/>
            </a:prstGeom>
            <a:ln w="19050"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D9DEC793-FC19-42B5-938A-72213C52F4AE}"/>
                </a:ext>
              </a:extLst>
            </p:cNvPr>
            <p:cNvSpPr txBox="1"/>
            <p:nvPr/>
          </p:nvSpPr>
          <p:spPr>
            <a:xfrm>
              <a:off x="8064306" y="2529976"/>
              <a:ext cx="765698" cy="259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speed</a:t>
              </a:r>
              <a:endParaRPr lang="pt-BR" dirty="0">
                <a:solidFill>
                  <a:schemeClr val="accent1"/>
                </a:solidFill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922CE4B8-FF73-45DB-92AD-7A0F00FDA457}"/>
                </a:ext>
              </a:extLst>
            </p:cNvPr>
            <p:cNvSpPr txBox="1"/>
            <p:nvPr/>
          </p:nvSpPr>
          <p:spPr>
            <a:xfrm>
              <a:off x="9225548" y="3417252"/>
              <a:ext cx="86419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RIGHT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66488456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7DAA3FF-0A36-4A46-B77F-D9E6751FC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cauda da nave</a:t>
            </a:r>
            <a:r>
              <a:rPr lang="pt-BR" dirty="0"/>
              <a:t> e 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explosões</a:t>
            </a:r>
            <a:r>
              <a:rPr lang="pt-BR" dirty="0"/>
              <a:t> utilizam um </a:t>
            </a:r>
            <a:br>
              <a:rPr lang="pt-BR" dirty="0"/>
            </a:br>
            <a:r>
              <a:rPr lang="pt-BR" dirty="0"/>
              <a:t>sistema de partículas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53250BF-1C9C-4632-B1B7-71AE6D70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Mecânicas do Jogo</a:t>
            </a:r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438FAEA4-E8F6-446D-A747-04D1F64F973F}"/>
              </a:ext>
            </a:extLst>
          </p:cNvPr>
          <p:cNvGrpSpPr/>
          <p:nvPr/>
        </p:nvGrpSpPr>
        <p:grpSpPr>
          <a:xfrm>
            <a:off x="4943872" y="2276872"/>
            <a:ext cx="6248066" cy="3506962"/>
            <a:chOff x="4943872" y="2276872"/>
            <a:chExt cx="6248066" cy="350696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4110A412-81E4-487F-AC3F-DA3EA41C4A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8841" t="20550"/>
            <a:stretch/>
          </p:blipFill>
          <p:spPr>
            <a:xfrm>
              <a:off x="9881509" y="3605888"/>
              <a:ext cx="1234230" cy="2091555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6CC15126-308C-4AA3-9818-F473066CC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6824317">
              <a:off x="10450999" y="4213849"/>
              <a:ext cx="120731" cy="555362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B0596B8-F46F-4F6A-A694-F97BF128E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54033" y="4157444"/>
              <a:ext cx="334086" cy="334086"/>
            </a:xfrm>
            <a:prstGeom prst="rect">
              <a:avLst/>
            </a:prstGeom>
          </p:spPr>
        </p:pic>
        <p:pic>
          <p:nvPicPr>
            <p:cNvPr id="8" name="Imagem 7" descr="Uma imagem contendo laser, cena&#10;&#10;Descrição gerada automaticamente">
              <a:extLst>
                <a:ext uri="{FF2B5EF4-FFF2-40B4-BE49-F238E27FC236}">
                  <a16:creationId xmlns:a16="http://schemas.microsoft.com/office/drawing/2014/main" id="{091ACE06-28E7-4462-A87D-3BE51B77A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47819" y="2439625"/>
              <a:ext cx="381087" cy="381087"/>
            </a:xfrm>
            <a:prstGeom prst="rect">
              <a:avLst/>
            </a:prstGeom>
          </p:spPr>
        </p:pic>
        <p:pic>
          <p:nvPicPr>
            <p:cNvPr id="9" name="Imagem 8" descr="Uma imagem contendo laser, cena&#10;&#10;Descrição gerada automaticamente">
              <a:extLst>
                <a:ext uri="{FF2B5EF4-FFF2-40B4-BE49-F238E27FC236}">
                  <a16:creationId xmlns:a16="http://schemas.microsoft.com/office/drawing/2014/main" id="{62B1EE81-324D-46E2-B95A-319FBC704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11662" y="2276872"/>
              <a:ext cx="381087" cy="381087"/>
            </a:xfrm>
            <a:prstGeom prst="rect">
              <a:avLst/>
            </a:prstGeom>
          </p:spPr>
        </p:pic>
        <p:pic>
          <p:nvPicPr>
            <p:cNvPr id="10" name="Imagem 9" descr="Uma imagem contendo laser, cena&#10;&#10;Descrição gerada automaticamente">
              <a:extLst>
                <a:ext uri="{FF2B5EF4-FFF2-40B4-BE49-F238E27FC236}">
                  <a16:creationId xmlns:a16="http://schemas.microsoft.com/office/drawing/2014/main" id="{7022AB6E-CB3E-4502-BF89-D05438795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32774" y="4623503"/>
              <a:ext cx="381087" cy="381087"/>
            </a:xfrm>
            <a:prstGeom prst="rect">
              <a:avLst/>
            </a:prstGeom>
          </p:spPr>
        </p:pic>
        <p:pic>
          <p:nvPicPr>
            <p:cNvPr id="11" name="Imagem 10" descr="Uma imagem contendo laser, cena&#10;&#10;Descrição gerada automaticamente">
              <a:extLst>
                <a:ext uri="{FF2B5EF4-FFF2-40B4-BE49-F238E27FC236}">
                  <a16:creationId xmlns:a16="http://schemas.microsoft.com/office/drawing/2014/main" id="{3CC55593-DA47-4A19-A52A-8BA873966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03714" y="4882625"/>
              <a:ext cx="381087" cy="381087"/>
            </a:xfrm>
            <a:prstGeom prst="rect">
              <a:avLst/>
            </a:prstGeom>
          </p:spPr>
        </p:pic>
        <p:pic>
          <p:nvPicPr>
            <p:cNvPr id="12" name="Imagem 11" descr="Uma imagem contendo laser, cena&#10;&#10;Descrição gerada automaticamente">
              <a:extLst>
                <a:ext uri="{FF2B5EF4-FFF2-40B4-BE49-F238E27FC236}">
                  <a16:creationId xmlns:a16="http://schemas.microsoft.com/office/drawing/2014/main" id="{39640130-C725-42D8-915A-4131E4A08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88419" y="5088715"/>
              <a:ext cx="381087" cy="381087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F3048643-4541-4355-AF49-2633AC1F8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82958" y="4466371"/>
              <a:ext cx="243926" cy="243926"/>
            </a:xfrm>
            <a:prstGeom prst="rect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51420F90-F5EC-48ED-BA4A-688A37FA3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60294" y="4698936"/>
              <a:ext cx="243926" cy="243926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0E82ECFF-4D5C-4011-BA25-FF3945871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55841" y="4942862"/>
              <a:ext cx="334086" cy="334086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FC1D86A7-DD7A-45AA-934C-6C76CD8E0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03401" y="4824225"/>
              <a:ext cx="243926" cy="243926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8BEF11D2-A75D-4977-ADDE-2BEAC9563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96524" y="4882627"/>
              <a:ext cx="243926" cy="243926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90871C20-DE1C-4F09-AA6E-80B52552D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59315" y="4814046"/>
              <a:ext cx="243926" cy="243926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4FB8AB86-9229-424D-B5EF-265D43C31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55767" y="2831519"/>
              <a:ext cx="334086" cy="334086"/>
            </a:xfrm>
            <a:prstGeom prst="rect">
              <a:avLst/>
            </a:prstGeom>
          </p:spPr>
        </p:pic>
        <p:pic>
          <p:nvPicPr>
            <p:cNvPr id="22" name="Imagem 21" descr="Uma imagem contendo laser, cena&#10;&#10;Descrição gerada automaticamente">
              <a:extLst>
                <a:ext uri="{FF2B5EF4-FFF2-40B4-BE49-F238E27FC236}">
                  <a16:creationId xmlns:a16="http://schemas.microsoft.com/office/drawing/2014/main" id="{BB7C55D3-9223-4B03-AF92-079DFF940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55466" y="2743867"/>
              <a:ext cx="381087" cy="381087"/>
            </a:xfrm>
            <a:prstGeom prst="rect">
              <a:avLst/>
            </a:prstGeom>
          </p:spPr>
        </p:pic>
        <p:pic>
          <p:nvPicPr>
            <p:cNvPr id="23" name="Imagem 22" descr="Uma imagem contendo laser, cena&#10;&#10;Descrição gerada automaticamente">
              <a:extLst>
                <a:ext uri="{FF2B5EF4-FFF2-40B4-BE49-F238E27FC236}">
                  <a16:creationId xmlns:a16="http://schemas.microsoft.com/office/drawing/2014/main" id="{E8E85B92-E5F6-42FA-AAC4-A384162F0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51437" y="2753739"/>
              <a:ext cx="381087" cy="381087"/>
            </a:xfrm>
            <a:prstGeom prst="rect">
              <a:avLst/>
            </a:prstGeom>
          </p:spPr>
        </p:pic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E00AC2E4-34BA-454E-AE74-CD9FDA886B24}"/>
                </a:ext>
              </a:extLst>
            </p:cNvPr>
            <p:cNvSpPr/>
            <p:nvPr/>
          </p:nvSpPr>
          <p:spPr>
            <a:xfrm>
              <a:off x="11115756" y="2409565"/>
              <a:ext cx="76182" cy="329706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tx1">
                  <a:lumMod val="75000"/>
                  <a:lumOff val="25000"/>
                </a:schemeClr>
              </a:bgClr>
            </a:patt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7AE71516-4F78-487F-9EB7-28ECBD13269A}"/>
                </a:ext>
              </a:extLst>
            </p:cNvPr>
            <p:cNvSpPr/>
            <p:nvPr/>
          </p:nvSpPr>
          <p:spPr>
            <a:xfrm rot="16200000">
              <a:off x="7994498" y="2662593"/>
              <a:ext cx="70615" cy="6171868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tx1">
                  <a:lumMod val="75000"/>
                  <a:lumOff val="25000"/>
                </a:schemeClr>
              </a:bgClr>
            </a:patt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5C366BC1-75D3-43EE-8614-D70711F45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6824317">
              <a:off x="8605475" y="3353011"/>
              <a:ext cx="120731" cy="555362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228B5EFC-7448-4A56-AB90-0E5162359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6824317">
              <a:off x="9263491" y="3663189"/>
              <a:ext cx="120731" cy="555362"/>
            </a:xfrm>
            <a:prstGeom prst="rect">
              <a:avLst/>
            </a:prstGeom>
          </p:spPr>
        </p:pic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93842187-AE19-4E8B-953C-3056271D9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6824317">
              <a:off x="9846624" y="3940486"/>
              <a:ext cx="120731" cy="555362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3CD1DAE8-D29A-488F-ADFA-61CF2EE40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6962012">
              <a:off x="7947453" y="3236440"/>
              <a:ext cx="339132" cy="266461"/>
            </a:xfrm>
            <a:prstGeom prst="rect">
              <a:avLst/>
            </a:prstGeom>
          </p:spPr>
        </p:pic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04667A63-D0F7-4168-A5A8-4A1E13587CA4}"/>
                </a:ext>
              </a:extLst>
            </p:cNvPr>
            <p:cNvSpPr/>
            <p:nvPr/>
          </p:nvSpPr>
          <p:spPr>
            <a:xfrm rot="6771986">
              <a:off x="6911239" y="3115656"/>
              <a:ext cx="936531" cy="893403"/>
            </a:xfrm>
            <a:custGeom>
              <a:avLst/>
              <a:gdLst>
                <a:gd name="connsiteX0" fmla="*/ 0 w 658714"/>
                <a:gd name="connsiteY0" fmla="*/ 0 h 628379"/>
                <a:gd name="connsiteX1" fmla="*/ 190680 w 658714"/>
                <a:gd name="connsiteY1" fmla="*/ 429031 h 628379"/>
                <a:gd name="connsiteX2" fmla="*/ 658714 w 658714"/>
                <a:gd name="connsiteY2" fmla="*/ 628379 h 62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8714" h="628379">
                  <a:moveTo>
                    <a:pt x="0" y="0"/>
                  </a:moveTo>
                  <a:cubicBezTo>
                    <a:pt x="40447" y="162150"/>
                    <a:pt x="80894" y="324301"/>
                    <a:pt x="190680" y="429031"/>
                  </a:cubicBezTo>
                  <a:cubicBezTo>
                    <a:pt x="300466" y="533761"/>
                    <a:pt x="443476" y="577098"/>
                    <a:pt x="658714" y="628379"/>
                  </a:cubicBezTo>
                </a:path>
              </a:pathLst>
            </a:custGeom>
            <a:ln w="285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F678DE7-0B36-47DE-B17E-B0BF5240DB5B}"/>
              </a:ext>
            </a:extLst>
          </p:cNvPr>
          <p:cNvSpPr txBox="1"/>
          <p:nvPr/>
        </p:nvSpPr>
        <p:spPr>
          <a:xfrm>
            <a:off x="1127448" y="2526264"/>
            <a:ext cx="1017623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configuração do gerador de partículas</a:t>
            </a:r>
          </a:p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Generator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emitter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emitter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.imgFile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"Resources/Spark.png"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pt-B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emitter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.angle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270.0f;</a:t>
            </a:r>
          </a:p>
          <a:p>
            <a:r>
              <a:rPr lang="pt-B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emitter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.spread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50;</a:t>
            </a:r>
          </a:p>
          <a:p>
            <a:r>
              <a:rPr lang="pt-B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emitter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.lifetime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0.3f;</a:t>
            </a:r>
          </a:p>
          <a:p>
            <a:r>
              <a:rPr lang="pt-B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emitter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.frequency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0.010f;</a:t>
            </a:r>
          </a:p>
          <a:p>
            <a:r>
              <a:rPr lang="pt-B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emitter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.percentToDim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0.6f;</a:t>
            </a:r>
          </a:p>
          <a:p>
            <a:r>
              <a:rPr lang="pt-B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emitter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.minSpeed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50.0f;</a:t>
            </a:r>
          </a:p>
          <a:p>
            <a:r>
              <a:rPr lang="pt-B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emitter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.maxSpeed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100.0f;</a:t>
            </a:r>
          </a:p>
          <a:p>
            <a:r>
              <a:rPr lang="pt-B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emitter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.color.r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1.0f;</a:t>
            </a:r>
          </a:p>
          <a:p>
            <a:r>
              <a:rPr lang="pt-B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emitter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.color.g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1.0f;</a:t>
            </a:r>
          </a:p>
          <a:p>
            <a:r>
              <a:rPr lang="pt-B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emitter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.color.b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1.0f;</a:t>
            </a:r>
          </a:p>
          <a:p>
            <a:r>
              <a:rPr lang="pt-B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emitter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.color.a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1.0f;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AB6D3637-C145-46C9-967E-C756DA42DE24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36" name="Triângulo isósceles 6">
              <a:extLst>
                <a:ext uri="{FF2B5EF4-FFF2-40B4-BE49-F238E27FC236}">
                  <a16:creationId xmlns:a16="http://schemas.microsoft.com/office/drawing/2014/main" id="{DA4A768C-D214-4B61-9CA9-C4B56CA36885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DBAE9A00-E6F9-4756-9716-3164C711B4B3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3683309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6052</TotalTime>
  <Words>737</Words>
  <Application>Microsoft Office PowerPoint</Application>
  <PresentationFormat>Widescreen</PresentationFormat>
  <Paragraphs>133</Paragraphs>
  <Slides>10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Consolas</vt:lpstr>
      <vt:lpstr>Lucida Sans Unicode</vt:lpstr>
      <vt:lpstr>Roboto</vt:lpstr>
      <vt:lpstr>Verdana</vt:lpstr>
      <vt:lpstr>Wingdings 2</vt:lpstr>
      <vt:lpstr>Wingdings 3</vt:lpstr>
      <vt:lpstr>Concurso</vt:lpstr>
      <vt:lpstr>Construção do Jogo</vt:lpstr>
      <vt:lpstr>Introdução</vt:lpstr>
      <vt:lpstr>Introdução</vt:lpstr>
      <vt:lpstr>Introdução</vt:lpstr>
      <vt:lpstr>Recursos do Jogo</vt:lpstr>
      <vt:lpstr>Mecânicas do Jogo</vt:lpstr>
      <vt:lpstr>Mecânicas do Jogo</vt:lpstr>
      <vt:lpstr>Mecânicas do Jogo</vt:lpstr>
      <vt:lpstr>Mecânicas do Jogo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Colisão;Jogos</cp:keywords>
  <cp:lastModifiedBy>Judson Santiago</cp:lastModifiedBy>
  <cp:revision>542</cp:revision>
  <dcterms:created xsi:type="dcterms:W3CDTF">2009-02-25T19:16:57Z</dcterms:created>
  <dcterms:modified xsi:type="dcterms:W3CDTF">2021-11-04T00:02:58Z</dcterms:modified>
</cp:coreProperties>
</file>