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ial Bold" panose="020B0704020202020204" pitchFamily="34" charset="0"/>
      <p:regular r:id="rId16"/>
      <p:bold r:id="rId17"/>
    </p:embeddedFont>
    <p:embeddedFont>
      <p:font typeface="Beautifully Delicious Sans Heavy" panose="020B0604020202020204" charset="0"/>
      <p:regular r:id="rId18"/>
    </p:embeddedFont>
    <p:embeddedFont>
      <p:font typeface="Canva Sans" panose="020B0604020202020204" charset="0"/>
      <p:regular r:id="rId19"/>
    </p:embeddedFont>
    <p:embeddedFont>
      <p:font typeface="Canva Sans Bold" panose="020B0604020202020204" charset="0"/>
      <p:regular r:id="rId20"/>
    </p:embeddedFont>
    <p:embeddedFont>
      <p:font typeface="Horizon" panose="020B0604020202020204" charset="0"/>
      <p:regular r:id="rId21"/>
    </p:embeddedFont>
    <p:embeddedFont>
      <p:font typeface="TT Prosto San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7621A-92C1-4A1C-A678-A909A314669C}" v="17" dt="2025-09-25T21:09:41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5400000">
            <a:off x="2650733" y="-7420553"/>
            <a:ext cx="17164144" cy="24732196"/>
            <a:chOff x="0" y="0"/>
            <a:chExt cx="3172968" cy="4572000"/>
          </a:xfrm>
        </p:grpSpPr>
        <p:sp>
          <p:nvSpPr>
            <p:cNvPr id="3" name="Freeform 3"/>
            <p:cNvSpPr/>
            <p:nvPr/>
          </p:nvSpPr>
          <p:spPr>
            <a:xfrm>
              <a:off x="2794" y="0"/>
              <a:ext cx="3167380" cy="4572000"/>
            </a:xfrm>
            <a:custGeom>
              <a:avLst/>
              <a:gdLst/>
              <a:ahLst/>
              <a:cxnLst/>
              <a:rect l="l" t="t" r="r" b="b"/>
              <a:pathLst>
                <a:path w="3167380" h="457200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solidFill>
              <a:srgbClr val="151410">
                <a:alpha val="60000"/>
              </a:srgbClr>
            </a:solidFill>
            <a:ln w="12700">
              <a:solidFill>
                <a:srgbClr val="000000"/>
              </a:solidFill>
            </a:ln>
          </p:spPr>
        </p:sp>
        <p:sp>
          <p:nvSpPr>
            <p:cNvPr id="4" name="Freeform 4"/>
            <p:cNvSpPr/>
            <p:nvPr/>
          </p:nvSpPr>
          <p:spPr>
            <a:xfrm>
              <a:off x="2794" y="0"/>
              <a:ext cx="3167380" cy="4572000"/>
            </a:xfrm>
            <a:custGeom>
              <a:avLst/>
              <a:gdLst/>
              <a:ahLst/>
              <a:cxnLst/>
              <a:rect l="l" t="t" r="r" b="b"/>
              <a:pathLst>
                <a:path w="3167380" h="4572000">
                  <a:moveTo>
                    <a:pt x="3167380" y="0"/>
                  </a:moveTo>
                  <a:lnTo>
                    <a:pt x="3167380" y="4572000"/>
                  </a:lnTo>
                  <a:lnTo>
                    <a:pt x="0" y="4572000"/>
                  </a:lnTo>
                  <a:lnTo>
                    <a:pt x="0" y="0"/>
                  </a:lnTo>
                  <a:lnTo>
                    <a:pt x="3167380" y="0"/>
                  </a:lnTo>
                  <a:close/>
                </a:path>
              </a:pathLst>
            </a:custGeom>
            <a:blipFill>
              <a:blip r:embed="rId2">
                <a:alphaModFix amt="60000"/>
              </a:blip>
              <a:stretch>
                <a:fillRect l="-160" r="-160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5835270" y="8793669"/>
            <a:ext cx="1424030" cy="523496"/>
            <a:chOff x="0" y="0"/>
            <a:chExt cx="1345399" cy="4945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16392461" y="8787639"/>
            <a:ext cx="309649" cy="535557"/>
          </a:xfrm>
          <a:custGeom>
            <a:avLst/>
            <a:gdLst/>
            <a:ahLst/>
            <a:cxnLst/>
            <a:rect l="l" t="t" r="r" b="b"/>
            <a:pathLst>
              <a:path w="309649" h="535557">
                <a:moveTo>
                  <a:pt x="0" y="0"/>
                </a:moveTo>
                <a:lnTo>
                  <a:pt x="309649" y="0"/>
                </a:lnTo>
                <a:lnTo>
                  <a:pt x="309649" y="535556"/>
                </a:lnTo>
                <a:lnTo>
                  <a:pt x="0" y="535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01114" y="881108"/>
            <a:ext cx="1156713" cy="1342564"/>
          </a:xfrm>
          <a:custGeom>
            <a:avLst/>
            <a:gdLst/>
            <a:ahLst/>
            <a:cxnLst/>
            <a:rect l="l" t="t" r="r" b="b"/>
            <a:pathLst>
              <a:path w="1156713" h="1342564">
                <a:moveTo>
                  <a:pt x="0" y="0"/>
                </a:moveTo>
                <a:lnTo>
                  <a:pt x="1156713" y="0"/>
                </a:lnTo>
                <a:lnTo>
                  <a:pt x="1156713" y="1342564"/>
                </a:lnTo>
                <a:lnTo>
                  <a:pt x="0" y="13425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6893" r="-38381" b="-79993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3938905"/>
            <a:ext cx="13925041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  <a:spcBef>
                <a:spcPct val="0"/>
              </a:spcBef>
            </a:pPr>
            <a:r>
              <a:rPr lang="en-US" sz="6499" b="1" spc="974">
                <a:solidFill>
                  <a:srgbClr val="FAF7F2"/>
                </a:solidFill>
                <a:latin typeface="Arial Bold"/>
                <a:ea typeface="Arial Bold"/>
                <a:cs typeface="Arial Bold"/>
                <a:sym typeface="Arial Bold"/>
              </a:rPr>
              <a:t>Plataforma Colaborativa de Aprendizagem Gamificada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20779" y="981075"/>
            <a:ext cx="543852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b="1" spc="400">
                <a:solidFill>
                  <a:srgbClr val="FAF7F2"/>
                </a:solidFill>
                <a:latin typeface="Arial Bold"/>
                <a:ea typeface="Arial Bold"/>
                <a:cs typeface="Arial Bold"/>
                <a:sym typeface="Arial Bold"/>
              </a:rPr>
              <a:t>Padrões de Projeto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15822" y="7857692"/>
            <a:ext cx="6962521" cy="1268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 spc="360">
                <a:solidFill>
                  <a:srgbClr val="FAF7F2"/>
                </a:solidFill>
                <a:latin typeface="Arial Bold"/>
                <a:ea typeface="Arial Bold"/>
                <a:cs typeface="Arial Bold"/>
                <a:sym typeface="Arial Bold"/>
              </a:rPr>
              <a:t>Discentes:</a:t>
            </a:r>
          </a:p>
          <a:p>
            <a:pPr algn="l">
              <a:lnSpc>
                <a:spcPts val="2520"/>
              </a:lnSpc>
            </a:pPr>
            <a:r>
              <a:rPr lang="en-US" sz="1800" spc="360">
                <a:solidFill>
                  <a:srgbClr val="FAF7F2"/>
                </a:solidFill>
                <a:latin typeface="Arial"/>
                <a:ea typeface="Arial"/>
                <a:cs typeface="Arial"/>
                <a:sym typeface="Arial"/>
              </a:rPr>
              <a:t>Hildemar Lemos de Santana Júnior</a:t>
            </a:r>
          </a:p>
          <a:p>
            <a:pPr algn="l">
              <a:lnSpc>
                <a:spcPts val="2520"/>
              </a:lnSpc>
            </a:pPr>
            <a:r>
              <a:rPr lang="en-US" sz="1800" spc="360">
                <a:solidFill>
                  <a:srgbClr val="FAF7F2"/>
                </a:solidFill>
                <a:latin typeface="Arial"/>
                <a:ea typeface="Arial"/>
                <a:cs typeface="Arial"/>
                <a:sym typeface="Arial"/>
              </a:rPr>
              <a:t>Kleberson de Jesus Sousa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 spc="360">
                <a:solidFill>
                  <a:srgbClr val="FAF7F2"/>
                </a:solidFill>
                <a:latin typeface="Arial"/>
                <a:ea typeface="Arial"/>
                <a:cs typeface="Arial"/>
                <a:sym typeface="Arial"/>
              </a:rPr>
              <a:t>Thiago Sampaio Santos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857692"/>
            <a:ext cx="6962521" cy="954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360">
                <a:solidFill>
                  <a:srgbClr val="FAF7F2"/>
                </a:solidFill>
                <a:latin typeface="Arial"/>
                <a:ea typeface="Arial"/>
                <a:cs typeface="Arial"/>
                <a:sym typeface="Arial"/>
              </a:rPr>
              <a:t>Doscente:</a:t>
            </a:r>
          </a:p>
          <a:p>
            <a:pPr algn="l">
              <a:lnSpc>
                <a:spcPts val="2520"/>
              </a:lnSpc>
            </a:pPr>
            <a:r>
              <a:rPr lang="en-US" sz="1800" spc="360">
                <a:solidFill>
                  <a:srgbClr val="FAF7F2"/>
                </a:solidFill>
                <a:latin typeface="Arial"/>
                <a:ea typeface="Arial"/>
                <a:cs typeface="Arial"/>
                <a:sym typeface="Arial"/>
              </a:rPr>
              <a:t>Felipe Silva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endParaRPr lang="en-US" sz="1800" spc="360">
              <a:solidFill>
                <a:srgbClr val="FAF7F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4559556"/>
            <a:ext cx="12481195" cy="771980"/>
          </a:xfrm>
          <a:custGeom>
            <a:avLst/>
            <a:gdLst/>
            <a:ahLst/>
            <a:cxnLst/>
            <a:rect l="l" t="t" r="r" b="b"/>
            <a:pathLst>
              <a:path w="12481195" h="771980">
                <a:moveTo>
                  <a:pt x="0" y="0"/>
                </a:moveTo>
                <a:lnTo>
                  <a:pt x="12481195" y="0"/>
                </a:lnTo>
                <a:lnTo>
                  <a:pt x="12481195" y="771979"/>
                </a:lnTo>
                <a:lnTo>
                  <a:pt x="0" y="771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3387" b="-15911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5490282"/>
            <a:ext cx="12481195" cy="1472573"/>
          </a:xfrm>
          <a:custGeom>
            <a:avLst/>
            <a:gdLst/>
            <a:ahLst/>
            <a:cxnLst/>
            <a:rect l="l" t="t" r="r" b="b"/>
            <a:pathLst>
              <a:path w="12481195" h="1472573">
                <a:moveTo>
                  <a:pt x="0" y="0"/>
                </a:moveTo>
                <a:lnTo>
                  <a:pt x="12481195" y="0"/>
                </a:lnTo>
                <a:lnTo>
                  <a:pt x="12481195" y="1472572"/>
                </a:lnTo>
                <a:lnTo>
                  <a:pt x="0" y="1472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58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7124779"/>
            <a:ext cx="12436996" cy="534336"/>
          </a:xfrm>
          <a:custGeom>
            <a:avLst/>
            <a:gdLst/>
            <a:ahLst/>
            <a:cxnLst/>
            <a:rect l="l" t="t" r="r" b="b"/>
            <a:pathLst>
              <a:path w="12436996" h="534336">
                <a:moveTo>
                  <a:pt x="0" y="0"/>
                </a:moveTo>
                <a:lnTo>
                  <a:pt x="12436996" y="0"/>
                </a:lnTo>
                <a:lnTo>
                  <a:pt x="12436996" y="534336"/>
                </a:lnTo>
                <a:lnTo>
                  <a:pt x="0" y="534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438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546386"/>
            <a:ext cx="16230600" cy="316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Cenário Simulado: Um aluno acessa a plataforma, responde um quiz e recebe pontos e conquistas.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Etapas: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1 - Login do aluno via SessaoUsuarioSingleton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2 - Execução do desafio Quiz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3 - Cálculo da pontuação com PontuacaoStrategy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4 - Notificação de observadores (GamificacaoObserver, LogObserver)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5 - Registro da ação com ResponderQuizCommand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747395"/>
            <a:ext cx="16230600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EXECUÇÃO — FLUXO DE INTERAÇÃO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4079118"/>
            <a:ext cx="12062471" cy="866428"/>
          </a:xfrm>
          <a:custGeom>
            <a:avLst/>
            <a:gdLst/>
            <a:ahLst/>
            <a:cxnLst/>
            <a:rect l="l" t="t" r="r" b="b"/>
            <a:pathLst>
              <a:path w="12062471" h="866428">
                <a:moveTo>
                  <a:pt x="0" y="0"/>
                </a:moveTo>
                <a:lnTo>
                  <a:pt x="12062471" y="0"/>
                </a:lnTo>
                <a:lnTo>
                  <a:pt x="12062471" y="866427"/>
                </a:lnTo>
                <a:lnTo>
                  <a:pt x="0" y="8664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546386"/>
            <a:ext cx="16230600" cy="422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Funcionalidade: O sistema registra todas as interações do usuário e permite desfazer ações recentes, como conquistas obtidas.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Padrão Aplicado:  Command — encapsula ações e permite reversão com desfazer()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Evidências no Projeto: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Trecho do terminal: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028700" y="5143500"/>
            <a:ext cx="12059996" cy="1846722"/>
          </a:xfrm>
          <a:custGeom>
            <a:avLst/>
            <a:gdLst/>
            <a:ahLst/>
            <a:cxnLst/>
            <a:rect l="l" t="t" r="r" b="b"/>
            <a:pathLst>
              <a:path w="12059996" h="1846722">
                <a:moveTo>
                  <a:pt x="0" y="0"/>
                </a:moveTo>
                <a:lnTo>
                  <a:pt x="12059996" y="0"/>
                </a:lnTo>
                <a:lnTo>
                  <a:pt x="12059996" y="1846722"/>
                </a:lnTo>
                <a:lnTo>
                  <a:pt x="0" y="1846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747395"/>
            <a:ext cx="16230600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HISTÓRICO E DESFAZER AÇÕES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18085" y="3569128"/>
            <a:ext cx="11301259" cy="1376418"/>
          </a:xfrm>
          <a:custGeom>
            <a:avLst/>
            <a:gdLst/>
            <a:ahLst/>
            <a:cxnLst/>
            <a:rect l="l" t="t" r="r" b="b"/>
            <a:pathLst>
              <a:path w="11301259" h="1376418">
                <a:moveTo>
                  <a:pt x="0" y="0"/>
                </a:moveTo>
                <a:lnTo>
                  <a:pt x="11301259" y="0"/>
                </a:lnTo>
                <a:lnTo>
                  <a:pt x="11301259" y="1376417"/>
                </a:lnTo>
                <a:lnTo>
                  <a:pt x="0" y="1376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43" b="-8437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8085" y="1353761"/>
            <a:ext cx="15329200" cy="669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Funcionalidade: </a:t>
            </a: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  Após cada interação, o sistema gera relatórios em múltiplos formatos para análise e registro.</a:t>
            </a:r>
          </a:p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Padrões Aplicados:</a:t>
            </a: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  Facade — RelatorioFacade centraliza a geração de relatórios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      Adapter — RankingAdapter conecta com ServicoRankingExterno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Evidências no Projeto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relatorio-final.csv                                                                                                                                                   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relatorio-final.json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relatorio-final.pdf</a:t>
            </a:r>
          </a:p>
        </p:txBody>
      </p:sp>
      <p:sp>
        <p:nvSpPr>
          <p:cNvPr id="7" name="Freeform 7"/>
          <p:cNvSpPr/>
          <p:nvPr/>
        </p:nvSpPr>
        <p:spPr>
          <a:xfrm>
            <a:off x="1218085" y="5775874"/>
            <a:ext cx="11301259" cy="1911170"/>
          </a:xfrm>
          <a:custGeom>
            <a:avLst/>
            <a:gdLst/>
            <a:ahLst/>
            <a:cxnLst/>
            <a:rect l="l" t="t" r="r" b="b"/>
            <a:pathLst>
              <a:path w="11301259" h="1911170">
                <a:moveTo>
                  <a:pt x="0" y="0"/>
                </a:moveTo>
                <a:lnTo>
                  <a:pt x="11301259" y="0"/>
                </a:lnTo>
                <a:lnTo>
                  <a:pt x="11301259" y="1911170"/>
                </a:lnTo>
                <a:lnTo>
                  <a:pt x="0" y="1911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96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18085" y="8179408"/>
            <a:ext cx="7925915" cy="1813053"/>
          </a:xfrm>
          <a:custGeom>
            <a:avLst/>
            <a:gdLst/>
            <a:ahLst/>
            <a:cxnLst/>
            <a:rect l="l" t="t" r="r" b="b"/>
            <a:pathLst>
              <a:path w="7925915" h="1813053">
                <a:moveTo>
                  <a:pt x="0" y="0"/>
                </a:moveTo>
                <a:lnTo>
                  <a:pt x="7925915" y="0"/>
                </a:lnTo>
                <a:lnTo>
                  <a:pt x="7925915" y="1813053"/>
                </a:lnTo>
                <a:lnTo>
                  <a:pt x="0" y="1813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551815"/>
            <a:ext cx="16230600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RELATÓRIOS GERADOS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8186950"/>
            <a:ext cx="7327000" cy="1419342"/>
          </a:xfrm>
          <a:custGeom>
            <a:avLst/>
            <a:gdLst/>
            <a:ahLst/>
            <a:cxnLst/>
            <a:rect l="l" t="t" r="r" b="b"/>
            <a:pathLst>
              <a:path w="7327000" h="1419342">
                <a:moveTo>
                  <a:pt x="0" y="0"/>
                </a:moveTo>
                <a:lnTo>
                  <a:pt x="7327000" y="0"/>
                </a:lnTo>
                <a:lnTo>
                  <a:pt x="7327000" y="1419342"/>
                </a:lnTo>
                <a:lnTo>
                  <a:pt x="0" y="141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3272" r="-166500" b="-1369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4390654"/>
            <a:ext cx="1538560" cy="2193122"/>
          </a:xfrm>
          <a:custGeom>
            <a:avLst/>
            <a:gdLst/>
            <a:ahLst/>
            <a:cxnLst/>
            <a:rect l="l" t="t" r="r" b="b"/>
            <a:pathLst>
              <a:path w="1538560" h="2193122">
                <a:moveTo>
                  <a:pt x="0" y="0"/>
                </a:moveTo>
                <a:lnTo>
                  <a:pt x="1538560" y="0"/>
                </a:lnTo>
                <a:lnTo>
                  <a:pt x="1538560" y="2193122"/>
                </a:lnTo>
                <a:lnTo>
                  <a:pt x="0" y="2193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760268"/>
            <a:ext cx="16230600" cy="634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Funcionalidade: </a:t>
            </a: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Após a execução dos desafios, o sistema apresenta o ranking global dos usuários com base na pontuação acumulada.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Padrões Aplicados:    Adapter — </a:t>
            </a: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RankingAdapter conecta o sistema à API externa ServicoRankingExterno</a:t>
            </a: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</a:p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        Facade —</a:t>
            </a: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 RelatorioFacade centraliza o acesso ao ranking e relatórios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Arquitetura envolvida:</a:t>
            </a:r>
          </a:p>
          <a:p>
            <a:pPr algn="just">
              <a:lnSpc>
                <a:spcPts val="2800"/>
              </a:lnSpc>
            </a:pPr>
            <a:endParaRPr lang="en-US" sz="2000" b="1">
              <a:solidFill>
                <a:srgbClr val="FAF7F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2800"/>
              </a:lnSpc>
            </a:pPr>
            <a:endParaRPr lang="en-US" sz="2000" b="1">
              <a:solidFill>
                <a:srgbClr val="FAF7F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2800"/>
              </a:lnSpc>
            </a:pPr>
            <a:endParaRPr lang="en-US" sz="2000" b="1">
              <a:solidFill>
                <a:srgbClr val="FAF7F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2800"/>
              </a:lnSpc>
            </a:pPr>
            <a:endParaRPr lang="en-US" sz="2000" b="1">
              <a:solidFill>
                <a:srgbClr val="FAF7F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2800"/>
              </a:lnSpc>
            </a:pPr>
            <a:endParaRPr lang="en-US" sz="2000" b="1">
              <a:solidFill>
                <a:srgbClr val="FAF7F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2800"/>
              </a:lnSpc>
            </a:pPr>
            <a:endParaRPr lang="en-US" sz="2000" b="1">
              <a:solidFill>
                <a:srgbClr val="FAF7F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2800"/>
              </a:lnSpc>
            </a:pPr>
            <a:endParaRPr lang="en-US" sz="2000" b="1">
              <a:solidFill>
                <a:srgbClr val="FAF7F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2800"/>
              </a:lnSpc>
            </a:pPr>
            <a:endParaRPr lang="en-US" sz="2000" b="1">
              <a:solidFill>
                <a:srgbClr val="FAF7F2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Adaptação de formato e protocolo para integração transparente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Evidências no Projeto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42975"/>
            <a:ext cx="16230600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 RANKING GLOBAL E INTEGRAÇÃO EXTERNA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2145875"/>
            <a:ext cx="16230600" cy="563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Resumo da Solução: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Plataforma modular e extensível para aprendizagem gamificada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Aplicação eficaz dos padrões GoF e princípios SOLID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Arquitetura bem definida com separação por camadas e responsabilidades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Destaques Técnicos: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Uso de Strategy, Observer, Command, Composite, Decorator, Adapter, Facade, Factory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Geração de relatórios em múltiplos formatos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Histórico de ações com suporte a desfazer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Integração com serviço externo de ranking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Próximos Passos: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Expansão de tipos de desafios e conquistas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Integração com banco de dados e autenticação real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Interface gráfica para experiência do usuário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942975"/>
            <a:ext cx="16230600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CONSIDERAÇÕES FINAIS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42975"/>
            <a:ext cx="11757896" cy="68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spc="599">
                <a:solidFill>
                  <a:srgbClr val="FAF7F2"/>
                </a:solidFill>
                <a:latin typeface="Arial Bold"/>
                <a:ea typeface="Arial Bold"/>
                <a:cs typeface="Arial Bold"/>
                <a:sym typeface="Arial Bold"/>
              </a:rPr>
              <a:t>Estrutura da Apresentação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53238" y="4049081"/>
            <a:ext cx="7077919" cy="2605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50"/>
              </a:lnSpc>
            </a:pPr>
            <a:r>
              <a:rPr lang="en-US" sz="1700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VISÃO GERAL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ARQUITETURA GERAL — VISÃO ESTRUTURAL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ARQUITETURA GERAL — DIAGRAMA DE CLASSES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PADRÕES DE PROJETO — VISÃO GERAL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PADRÕES ESTRUTURAIS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486913" y="4049081"/>
            <a:ext cx="6772387" cy="3221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50"/>
              </a:lnSpc>
            </a:pPr>
            <a:r>
              <a:rPr lang="en-US" sz="1700" spc="255" dirty="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FACTORY</a:t>
            </a:r>
            <a:r>
              <a:rPr lang="en-US" sz="1700" u="none" spc="255" dirty="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 &amp; PRINCÍPIOS </a:t>
            </a:r>
            <a:r>
              <a:rPr lang="en-US" sz="1700" spc="255" dirty="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SOLID</a:t>
            </a:r>
            <a:endParaRPr lang="en-US" sz="1700" u="none" spc="255" dirty="0">
              <a:solidFill>
                <a:srgbClr val="FAF7F2"/>
              </a:solidFill>
              <a:latin typeface="TT Prosto Sans"/>
              <a:ea typeface="TT Prosto Sans"/>
              <a:cs typeface="TT Prosto Sans"/>
              <a:sym typeface="TT Prosto Sans"/>
            </a:endParaRP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 dirty="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EXECUÇÃO — FLUXO DE INTERAÇÃO</a:t>
            </a:r>
            <a:endParaRPr lang="en-US" sz="1700" u="none" spc="255" dirty="0">
              <a:solidFill>
                <a:srgbClr val="FAF7F2"/>
              </a:solidFill>
              <a:latin typeface="TT Prosto Sans"/>
              <a:ea typeface="TT Prosto Sans"/>
              <a:cs typeface="TT Prosto Sans"/>
            </a:endParaRP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 dirty="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HISTÓRICO E DESFAZER AÇÕES</a:t>
            </a:r>
            <a:endParaRPr lang="en-US" sz="1700" u="none" spc="255" dirty="0">
              <a:solidFill>
                <a:srgbClr val="FAF7F2"/>
              </a:solidFill>
              <a:latin typeface="TT Prosto Sans"/>
              <a:ea typeface="TT Prosto Sans"/>
              <a:cs typeface="TT Prosto Sans"/>
            </a:endParaRP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 dirty="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RELATÓRIOS GERADOS</a:t>
            </a:r>
            <a:endParaRPr lang="en-US" sz="1700" u="none" spc="255" dirty="0">
              <a:solidFill>
                <a:srgbClr val="FAF7F2"/>
              </a:solidFill>
              <a:latin typeface="TT Prosto Sans"/>
              <a:ea typeface="TT Prosto Sans"/>
              <a:cs typeface="TT Prosto Sans"/>
            </a:endParaRP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 dirty="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RANKING GLOBAL E INTEGRAÇÃO EXTERNA</a:t>
            </a:r>
            <a:endParaRPr lang="en-US" sz="1700" u="none" spc="255" dirty="0">
              <a:solidFill>
                <a:srgbClr val="FAF7F2"/>
              </a:solidFill>
              <a:latin typeface="TT Prosto Sans"/>
              <a:ea typeface="TT Prosto Sans"/>
              <a:cs typeface="TT Prosto Sans"/>
            </a:endParaRP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 dirty="0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CONSIDERAÇÕES FINAIS</a:t>
            </a:r>
            <a:endParaRPr lang="en-US" sz="1700" u="none" spc="255" dirty="0">
              <a:solidFill>
                <a:srgbClr val="FAF7F2"/>
              </a:solidFill>
              <a:latin typeface="TT Prosto Sans"/>
              <a:ea typeface="TT Prosto Sans"/>
              <a:cs typeface="TT Prosto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049081"/>
            <a:ext cx="923092" cy="2605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03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04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05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07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35957" y="4049081"/>
            <a:ext cx="923092" cy="3138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09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10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11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12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13</a:t>
            </a:r>
          </a:p>
          <a:p>
            <a:pPr marL="0" lvl="0" indent="0" algn="just">
              <a:lnSpc>
                <a:spcPts val="4250"/>
              </a:lnSpc>
            </a:pPr>
            <a:r>
              <a:rPr lang="en-US" sz="1700" u="none" spc="255">
                <a:solidFill>
                  <a:srgbClr val="FAF7F2"/>
                </a:solidFill>
                <a:latin typeface="TT Prosto Sans"/>
                <a:ea typeface="TT Prosto Sans"/>
                <a:cs typeface="TT Prosto Sans"/>
                <a:sym typeface="TT Prosto Sans"/>
              </a:rPr>
              <a:t>14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35270" y="8793669"/>
            <a:ext cx="1424030" cy="523496"/>
            <a:chOff x="0" y="0"/>
            <a:chExt cx="1345399" cy="4945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8894012"/>
            <a:ext cx="6962521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BORCELLE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065676" y="8873490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86596" y="971550"/>
            <a:ext cx="4472704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sz="1800" spc="360">
                <a:solidFill>
                  <a:srgbClr val="FAF7F2"/>
                </a:solidFill>
                <a:latin typeface="Arial"/>
                <a:ea typeface="Arial"/>
                <a:cs typeface="Arial"/>
                <a:sym typeface="Arial"/>
              </a:rPr>
              <a:t>Padrões de Projeto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8793669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923925"/>
            <a:ext cx="11274920" cy="58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spc="48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VISÃO GERAL DO PROJETO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065676" y="8873490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51537"/>
            <a:ext cx="16230600" cy="4942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Plataforma colaborativa de aprendizagem gamificada, desenvolvida em Java, com foco em engajamento por meio de: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 Desafios interativos (quizzes e exercícios de código)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 Pontuação dinâmica e sistema de conquistas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 Relatórios de desempenho e histórico de ações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Aplicando princípios SOLID e padrões GoF, o projeto prioriza modularidade, extensibilidade e divisão clara de responsabilidades.</a:t>
            </a:r>
          </a:p>
          <a:p>
            <a:pPr algn="just">
              <a:lnSpc>
                <a:spcPts val="3919"/>
              </a:lnSpc>
            </a:pPr>
            <a:endParaRPr lang="en-US" sz="2799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8793669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701631"/>
            <a:ext cx="16230600" cy="438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Camadas do Sistema: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Aplicação: inicia o fluxo (App.java)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Domínio: lógica de negócio (usuarios, desafios, gamificacao)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Serviços: ações e relatórios (historico, relatorios)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Utilitários: suporte e persistência (Log, RepositorioUsuarios)</a:t>
            </a:r>
          </a:p>
          <a:p>
            <a:pPr algn="just">
              <a:lnSpc>
                <a:spcPts val="3220"/>
              </a:lnSpc>
            </a:pPr>
            <a:endParaRPr lang="en-US" sz="23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Características: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Modularidade e separação de responsabilidades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Extensível para novos perfis, desafios e relatórios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Facilita manutenção e testes</a:t>
            </a:r>
          </a:p>
          <a:p>
            <a:pPr algn="just">
              <a:lnSpc>
                <a:spcPts val="3220"/>
              </a:lnSpc>
            </a:pPr>
            <a:endParaRPr lang="en-US" sz="23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855968" y="6091386"/>
            <a:ext cx="10576064" cy="3735376"/>
          </a:xfrm>
          <a:custGeom>
            <a:avLst/>
            <a:gdLst/>
            <a:ahLst/>
            <a:cxnLst/>
            <a:rect l="l" t="t" r="r" b="b"/>
            <a:pathLst>
              <a:path w="10576064" h="3735376">
                <a:moveTo>
                  <a:pt x="0" y="0"/>
                </a:moveTo>
                <a:lnTo>
                  <a:pt x="10576064" y="0"/>
                </a:lnTo>
                <a:lnTo>
                  <a:pt x="10576064" y="3735376"/>
                </a:lnTo>
                <a:lnTo>
                  <a:pt x="0" y="3735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33450"/>
            <a:ext cx="15332089" cy="51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spc="419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ARQUITETURA GERAL — VISÃO ESTRUTURAL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676" y="8873490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99910" y="5066460"/>
            <a:ext cx="15288180" cy="3968557"/>
          </a:xfrm>
          <a:custGeom>
            <a:avLst/>
            <a:gdLst/>
            <a:ahLst/>
            <a:cxnLst/>
            <a:rect l="l" t="t" r="r" b="b"/>
            <a:pathLst>
              <a:path w="15288180" h="3968557">
                <a:moveTo>
                  <a:pt x="0" y="0"/>
                </a:moveTo>
                <a:lnTo>
                  <a:pt x="15288180" y="0"/>
                </a:lnTo>
                <a:lnTo>
                  <a:pt x="15288180" y="3968557"/>
                </a:lnTo>
                <a:lnTo>
                  <a:pt x="0" y="396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701631"/>
            <a:ext cx="16230600" cy="318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Este diagrama representa a estrutura completa da plataforma, organizada por pacotes funcionais. Ele evidencia a modularidade do sistema e a aplicação de diversos padrões de projeto.</a:t>
            </a:r>
          </a:p>
          <a:p>
            <a:pPr algn="just">
              <a:lnSpc>
                <a:spcPts val="3220"/>
              </a:lnSpc>
            </a:pPr>
            <a:endParaRPr lang="en-US" sz="23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Destaques: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Separação por pacotes: usuários, desafios, gamificação, histórico, relatórios, útil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Relações entre classes e interfaces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Base para os padrões: Strategy, Observer, Command, Composite, Decorator, Adapter, Facade</a:t>
            </a:r>
          </a:p>
          <a:p>
            <a:pPr algn="just">
              <a:lnSpc>
                <a:spcPts val="3220"/>
              </a:lnSpc>
            </a:pPr>
            <a:endParaRPr lang="en-US" sz="23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942975"/>
            <a:ext cx="17900001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 ARQUITETURA GERAL — DIAGRAMA DE CLASSES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2110787"/>
            <a:ext cx="16230600" cy="568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Objetivo: Aplicar os principais padrões do catálogo GoF e os princípios SOLID para garantir um sistema flexível, coeso e fácil de manter.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Padrões Aplicados:</a:t>
            </a:r>
          </a:p>
          <a:p>
            <a:pPr marL="539751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Comportamentais: Strategy, Observer, Command, Singleton</a:t>
            </a:r>
          </a:p>
          <a:p>
            <a:pPr marL="539751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Estruturais: Composite, Decorator, Adapter, Facade</a:t>
            </a:r>
          </a:p>
          <a:p>
            <a:pPr marL="539751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Criacionais: Factory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Benefícios:</a:t>
            </a:r>
          </a:p>
          <a:p>
            <a:pPr marL="539751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Redução de acoplamento entre classes</a:t>
            </a:r>
          </a:p>
          <a:p>
            <a:pPr marL="539751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Facilidade para extensão de funcionalidades</a:t>
            </a:r>
          </a:p>
          <a:p>
            <a:pPr marL="539751" lvl="1" indent="-269876" algn="just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Clareza na organização e evolução do código</a:t>
            </a:r>
          </a:p>
          <a:p>
            <a:pPr algn="just">
              <a:lnSpc>
                <a:spcPts val="3500"/>
              </a:lnSpc>
            </a:pPr>
            <a:endParaRPr lang="en-US" sz="25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942975"/>
            <a:ext cx="17900001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PADRÕES DE PROJETO — VISÃO GERAL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546386"/>
            <a:ext cx="16230600" cy="598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Strategy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Define algoritmos de pontuação intercambiáveis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Exemplo: PontuacaoPorAcerto, PontuacaoPorTempo, PontuacaoCompostaStrategy</a:t>
            </a:r>
          </a:p>
          <a:p>
            <a:pPr algn="just">
              <a:lnSpc>
                <a:spcPts val="3220"/>
              </a:lnSpc>
            </a:pPr>
            <a:endParaRPr lang="en-US" sz="23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Observer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Notifica componentes após conclusão de desafios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Observadores: GamificacaoObserver, EmailObserver, LogObserver, NotificacaoObserver</a:t>
            </a:r>
          </a:p>
          <a:p>
            <a:pPr algn="just">
              <a:lnSpc>
                <a:spcPts val="3220"/>
              </a:lnSpc>
            </a:pPr>
            <a:endParaRPr lang="en-US" sz="23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Command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Encapsula ações como responder quiz e desbloquear medalha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Suporte a undo via HistoricoInteracoes</a:t>
            </a:r>
          </a:p>
          <a:p>
            <a:pPr algn="just">
              <a:lnSpc>
                <a:spcPts val="3220"/>
              </a:lnSpc>
            </a:pPr>
            <a:endParaRPr lang="en-US" sz="23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3220"/>
              </a:lnSpc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Singleton</a:t>
            </a:r>
          </a:p>
          <a:p>
            <a:pPr marL="496572" lvl="1" indent="-248286" algn="just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Garante instância única para sessão (SessaoUsuarioSingleton) e histórico (HistoricoInteracoes)</a:t>
            </a:r>
          </a:p>
          <a:p>
            <a:pPr algn="just">
              <a:lnSpc>
                <a:spcPts val="3220"/>
              </a:lnSpc>
            </a:pPr>
            <a:endParaRPr lang="en-US" sz="23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4751519" y="7376414"/>
            <a:ext cx="8784961" cy="2357324"/>
          </a:xfrm>
          <a:custGeom>
            <a:avLst/>
            <a:gdLst/>
            <a:ahLst/>
            <a:cxnLst/>
            <a:rect l="l" t="t" r="r" b="b"/>
            <a:pathLst>
              <a:path w="8784961" h="2357324">
                <a:moveTo>
                  <a:pt x="0" y="0"/>
                </a:moveTo>
                <a:lnTo>
                  <a:pt x="8784962" y="0"/>
                </a:lnTo>
                <a:lnTo>
                  <a:pt x="8784962" y="2357324"/>
                </a:lnTo>
                <a:lnTo>
                  <a:pt x="0" y="2357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747395"/>
            <a:ext cx="17900001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PADRÕES COMPORTAMENTAIS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546386"/>
            <a:ext cx="16230600" cy="528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Composite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Agrupa conquistas em estruturas hierárquicas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Exemplo: ConjuntoMedalhasComposite contém várias Conquista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Decorator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Adiciona comportamento extra às conquistas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Exemplo: DoubleXPBonus, StreakBonus decoram Conquista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Adapter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Adapta serviços externos de ranking à interface interna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Exemplo: RankingAdapter conecta ServicoRankingExterno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Facade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Simplifica acesso à geração de relatórios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Exemplo: RelatorioFacade coordena PDF, CSV, JSON e ranking</a:t>
            </a:r>
          </a:p>
        </p:txBody>
      </p:sp>
      <p:sp>
        <p:nvSpPr>
          <p:cNvPr id="6" name="Freeform 6"/>
          <p:cNvSpPr/>
          <p:nvPr/>
        </p:nvSpPr>
        <p:spPr>
          <a:xfrm>
            <a:off x="2838183" y="7201060"/>
            <a:ext cx="12611633" cy="2807355"/>
          </a:xfrm>
          <a:custGeom>
            <a:avLst/>
            <a:gdLst/>
            <a:ahLst/>
            <a:cxnLst/>
            <a:rect l="l" t="t" r="r" b="b"/>
            <a:pathLst>
              <a:path w="12611633" h="2807355">
                <a:moveTo>
                  <a:pt x="0" y="0"/>
                </a:moveTo>
                <a:lnTo>
                  <a:pt x="12611634" y="0"/>
                </a:lnTo>
                <a:lnTo>
                  <a:pt x="12611634" y="2807355"/>
                </a:lnTo>
                <a:lnTo>
                  <a:pt x="0" y="2807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747395"/>
            <a:ext cx="16230600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PADRÕES ESTRUTURAIS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9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5270" y="9210242"/>
            <a:ext cx="1424030" cy="523496"/>
            <a:chOff x="0" y="0"/>
            <a:chExt cx="1345399" cy="49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5399" cy="494590"/>
            </a:xfrm>
            <a:custGeom>
              <a:avLst/>
              <a:gdLst/>
              <a:ahLst/>
              <a:cxnLst/>
              <a:rect l="l" t="t" r="r" b="b"/>
              <a:pathLst>
                <a:path w="1345399" h="494590">
                  <a:moveTo>
                    <a:pt x="1142199" y="0"/>
                  </a:moveTo>
                  <a:cubicBezTo>
                    <a:pt x="1254423" y="0"/>
                    <a:pt x="1345399" y="110718"/>
                    <a:pt x="1345399" y="247295"/>
                  </a:cubicBezTo>
                  <a:cubicBezTo>
                    <a:pt x="1345399" y="383872"/>
                    <a:pt x="1254423" y="494590"/>
                    <a:pt x="1142199" y="494590"/>
                  </a:cubicBezTo>
                  <a:lnTo>
                    <a:pt x="203200" y="494590"/>
                  </a:lnTo>
                  <a:cubicBezTo>
                    <a:pt x="90976" y="494590"/>
                    <a:pt x="0" y="383872"/>
                    <a:pt x="0" y="247295"/>
                  </a:cubicBezTo>
                  <a:cubicBezTo>
                    <a:pt x="0" y="11071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AF7F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45399" cy="532690"/>
            </a:xfrm>
            <a:prstGeom prst="rect">
              <a:avLst/>
            </a:prstGeom>
          </p:spPr>
          <p:txBody>
            <a:bodyPr lIns="39101" tIns="39101" rIns="39101" bIns="39101" rtlCol="0" anchor="ctr"/>
            <a:lstStyle/>
            <a:p>
              <a:pPr algn="ctr">
                <a:lnSpc>
                  <a:spcPts val="143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852113"/>
            <a:ext cx="11819762" cy="4701316"/>
          </a:xfrm>
          <a:custGeom>
            <a:avLst/>
            <a:gdLst/>
            <a:ahLst/>
            <a:cxnLst/>
            <a:rect l="l" t="t" r="r" b="b"/>
            <a:pathLst>
              <a:path w="11819762" h="4701316">
                <a:moveTo>
                  <a:pt x="0" y="0"/>
                </a:moveTo>
                <a:lnTo>
                  <a:pt x="11819762" y="0"/>
                </a:lnTo>
                <a:lnTo>
                  <a:pt x="11819762" y="4701316"/>
                </a:lnTo>
                <a:lnTo>
                  <a:pt x="0" y="4701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731213"/>
            <a:ext cx="1623060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Factory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Centraliza a criação de perfis de usuário</a:t>
            </a:r>
          </a:p>
          <a:p>
            <a:pPr marL="431804" lvl="1" indent="-215902" algn="just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AF7F2"/>
                </a:solidFill>
                <a:latin typeface="Canva Sans"/>
                <a:ea typeface="Canva Sans"/>
                <a:cs typeface="Canva Sans"/>
                <a:sym typeface="Canva Sans"/>
              </a:rPr>
              <a:t>Exemplo: PerfilFactory instancia Aluno, Professor, Visitante com base no tipo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AF7F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2800"/>
              </a:lnSpc>
            </a:pPr>
            <a:r>
              <a:rPr lang="en-US" sz="2000" b="1">
                <a:solidFill>
                  <a:srgbClr val="FAF7F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Princípios SOLID Aplicados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42975"/>
            <a:ext cx="16230600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spc="390">
                <a:solidFill>
                  <a:srgbClr val="FAF7F2"/>
                </a:solidFill>
                <a:latin typeface="Horizon"/>
                <a:ea typeface="Horizon"/>
                <a:cs typeface="Horizon"/>
                <a:sym typeface="Horizon"/>
              </a:rPr>
              <a:t> FACTORY &amp; PRINCÍPIOS SOLID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065676" y="9290062"/>
            <a:ext cx="96321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 spc="360">
                <a:solidFill>
                  <a:srgbClr val="FAF7F2"/>
                </a:solidFill>
                <a:latin typeface="Beautifully Delicious Sans Heavy"/>
                <a:ea typeface="Beautifully Delicious Sans Heavy"/>
                <a:cs typeface="Beautifully Delicious Sans Heavy"/>
                <a:sym typeface="Beautifully Delicious Sans Heavy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Textured Software Development Portfolio Presentation</dc:title>
  <cp:revision>7</cp:revision>
  <dcterms:created xsi:type="dcterms:W3CDTF">2006-08-16T00:00:00Z</dcterms:created>
  <dcterms:modified xsi:type="dcterms:W3CDTF">2025-09-25T21:29:00Z</dcterms:modified>
  <dc:identifier>DAGzF9ebjvI</dc:identifier>
</cp:coreProperties>
</file>