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6" d="100"/>
          <a:sy n="106"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1DA9C07-DE42-42A5-9024-904D756B4748}" type="datetimeFigureOut">
              <a:rPr lang="pt-BR" smtClean="0"/>
              <a:t>10/10/2024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0D21415-C7E3-4665-A461-F823EA171D7A}"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30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1DA9C07-DE42-42A5-9024-904D756B4748}" type="datetimeFigureOut">
              <a:rPr lang="pt-BR" smtClean="0"/>
              <a:t>10/10/2024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241482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1DA9C07-DE42-42A5-9024-904D756B4748}" type="datetimeFigureOut">
              <a:rPr lang="pt-BR" smtClean="0"/>
              <a:t>10/10/2024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23286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1DA9C07-DE42-42A5-9024-904D756B4748}" type="datetimeFigureOut">
              <a:rPr lang="pt-BR" smtClean="0"/>
              <a:t>10/10/2024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285494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1DA9C07-DE42-42A5-9024-904D756B4748}" type="datetimeFigureOut">
              <a:rPr lang="pt-BR" smtClean="0"/>
              <a:t>10/10/2024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0D21415-C7E3-4665-A461-F823EA171D7A}"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56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1DA9C07-DE42-42A5-9024-904D756B4748}" type="datetimeFigureOut">
              <a:rPr lang="pt-BR" smtClean="0"/>
              <a:t>10/10/2024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160158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1DA9C07-DE42-42A5-9024-904D756B4748}" type="datetimeFigureOut">
              <a:rPr lang="pt-BR" smtClean="0"/>
              <a:t>10/10/2024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215634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1DA9C07-DE42-42A5-9024-904D756B4748}" type="datetimeFigureOut">
              <a:rPr lang="pt-BR" smtClean="0"/>
              <a:t>10/10/2024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10286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DA9C07-DE42-42A5-9024-904D756B4748}" type="datetimeFigureOut">
              <a:rPr lang="pt-BR" smtClean="0"/>
              <a:t>10/10/2024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220905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DA9C07-DE42-42A5-9024-904D756B4748}" type="datetimeFigureOut">
              <a:rPr lang="pt-BR" smtClean="0"/>
              <a:t>10/10/2024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D21415-C7E3-4665-A461-F823EA171D7A}" type="slidenum">
              <a:rPr lang="pt-BR" smtClean="0"/>
              <a:t>‹nº›</a:t>
            </a:fld>
            <a:endParaRPr lang="pt-BR"/>
          </a:p>
        </p:txBody>
      </p:sp>
    </p:spTree>
    <p:extLst>
      <p:ext uri="{BB962C8B-B14F-4D97-AF65-F5344CB8AC3E}">
        <p14:creationId xmlns:p14="http://schemas.microsoft.com/office/powerpoint/2010/main" val="169222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1DA9C07-DE42-42A5-9024-904D756B4748}" type="datetimeFigureOut">
              <a:rPr lang="pt-BR" smtClean="0"/>
              <a:t>10/10/2024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0D21415-C7E3-4665-A461-F823EA171D7A}" type="slidenum">
              <a:rPr lang="pt-BR" smtClean="0"/>
              <a:t>‹nº›</a:t>
            </a:fld>
            <a:endParaRPr lang="pt-BR"/>
          </a:p>
        </p:txBody>
      </p:sp>
    </p:spTree>
    <p:extLst>
      <p:ext uri="{BB962C8B-B14F-4D97-AF65-F5344CB8AC3E}">
        <p14:creationId xmlns:p14="http://schemas.microsoft.com/office/powerpoint/2010/main" val="140937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DA9C07-DE42-42A5-9024-904D756B4748}" type="datetimeFigureOut">
              <a:rPr lang="pt-BR" smtClean="0"/>
              <a:t>10/10/2024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D21415-C7E3-4665-A461-F823EA171D7A}"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524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F8CDE-32B7-1E01-56B5-8A9DB93AA529}"/>
              </a:ext>
            </a:extLst>
          </p:cNvPr>
          <p:cNvSpPr>
            <a:spLocks noGrp="1"/>
          </p:cNvSpPr>
          <p:nvPr>
            <p:ph type="ctrTitle"/>
          </p:nvPr>
        </p:nvSpPr>
        <p:spPr>
          <a:xfrm>
            <a:off x="1219200" y="2252774"/>
            <a:ext cx="10058400" cy="2090140"/>
          </a:xfrm>
        </p:spPr>
        <p:txBody>
          <a:bodyPr anchor="ctr"/>
          <a:lstStyle/>
          <a:p>
            <a:pPr algn="ctr"/>
            <a:r>
              <a:rPr lang="pt-BR" b="1" dirty="0" err="1"/>
              <a:t>Apresentaç</a:t>
            </a:r>
            <a:r>
              <a:rPr lang="en-US" b="1" dirty="0" err="1"/>
              <a:t>ão</a:t>
            </a:r>
            <a:r>
              <a:rPr lang="en-US" b="1" dirty="0"/>
              <a:t> </a:t>
            </a:r>
            <a:r>
              <a:rPr lang="en-US" b="1" dirty="0" err="1"/>
              <a:t>Parcial</a:t>
            </a:r>
            <a:endParaRPr lang="pt-BR" b="1" dirty="0"/>
          </a:p>
        </p:txBody>
      </p:sp>
      <p:sp>
        <p:nvSpPr>
          <p:cNvPr id="3" name="Subtítulo 2">
            <a:extLst>
              <a:ext uri="{FF2B5EF4-FFF2-40B4-BE49-F238E27FC236}">
                <a16:creationId xmlns:a16="http://schemas.microsoft.com/office/drawing/2014/main" id="{49CE25FD-36EF-F42C-CD84-81FCBC793FD2}"/>
              </a:ext>
            </a:extLst>
          </p:cNvPr>
          <p:cNvSpPr>
            <a:spLocks noGrp="1"/>
          </p:cNvSpPr>
          <p:nvPr>
            <p:ph type="subTitle" idx="1"/>
          </p:nvPr>
        </p:nvSpPr>
        <p:spPr>
          <a:xfrm>
            <a:off x="1676400" y="4468892"/>
            <a:ext cx="9144000" cy="2387600"/>
          </a:xfrm>
        </p:spPr>
        <p:txBody>
          <a:bodyPr anchor="b">
            <a:normAutofit/>
          </a:bodyPr>
          <a:lstStyle/>
          <a:p>
            <a:pPr algn="l"/>
            <a:r>
              <a:rPr lang="en-US" sz="1600" dirty="0"/>
              <a:t>Gabryel Lourenço </a:t>
            </a:r>
            <a:r>
              <a:rPr lang="en-US" sz="1600" dirty="0" err="1"/>
              <a:t>Maciel</a:t>
            </a:r>
            <a:r>
              <a:rPr lang="en-US" sz="1600" dirty="0"/>
              <a:t> De </a:t>
            </a:r>
            <a:r>
              <a:rPr lang="en-US" sz="1600" dirty="0" err="1"/>
              <a:t>Morais</a:t>
            </a:r>
            <a:r>
              <a:rPr lang="en-US" sz="1600" dirty="0"/>
              <a:t> RA: 22.221.021-2</a:t>
            </a:r>
          </a:p>
          <a:p>
            <a:pPr algn="l"/>
            <a:r>
              <a:rPr lang="en-US" sz="1600" dirty="0"/>
              <a:t>Giovanna Borges Tamagnini RA: 22.221.</a:t>
            </a:r>
          </a:p>
          <a:p>
            <a:pPr algn="l"/>
            <a:r>
              <a:rPr lang="en-US" sz="1600" dirty="0"/>
              <a:t>Thiago Ayres Kimura RA: 22.221.045-2</a:t>
            </a:r>
          </a:p>
          <a:p>
            <a:endParaRPr lang="pt-BR" dirty="0"/>
          </a:p>
        </p:txBody>
      </p:sp>
      <p:sp>
        <p:nvSpPr>
          <p:cNvPr id="4" name="Subtítulo 2">
            <a:extLst>
              <a:ext uri="{FF2B5EF4-FFF2-40B4-BE49-F238E27FC236}">
                <a16:creationId xmlns:a16="http://schemas.microsoft.com/office/drawing/2014/main" id="{180CD1BA-6227-4A6F-4EF8-8B3613E5AC62}"/>
              </a:ext>
            </a:extLst>
          </p:cNvPr>
          <p:cNvSpPr txBox="1">
            <a:spLocks/>
          </p:cNvSpPr>
          <p:nvPr/>
        </p:nvSpPr>
        <p:spPr>
          <a:xfrm>
            <a:off x="1676400" y="3961427"/>
            <a:ext cx="9144000" cy="38148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Grupo E: Space Wars</a:t>
            </a:r>
          </a:p>
          <a:p>
            <a:endParaRPr lang="en-US" dirty="0"/>
          </a:p>
          <a:p>
            <a:endParaRPr lang="pt-BR" dirty="0"/>
          </a:p>
        </p:txBody>
      </p:sp>
    </p:spTree>
    <p:extLst>
      <p:ext uri="{BB962C8B-B14F-4D97-AF65-F5344CB8AC3E}">
        <p14:creationId xmlns:p14="http://schemas.microsoft.com/office/powerpoint/2010/main" val="248381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DINÂMICA</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As tomadas de decisão do meu jogador irão acontecer quando tiver a possibilidade de evoluir a nave, serão escolhas </a:t>
            </a:r>
            <a:r>
              <a:rPr lang="pt-BR" dirty="0" err="1"/>
              <a:t>discerniveis</a:t>
            </a:r>
            <a:r>
              <a:rPr lang="pt-BR" dirty="0"/>
              <a:t> e de dois gumes, porque o jogador verá qual será a melhoria claramente, porém elas trazem </a:t>
            </a:r>
            <a:r>
              <a:rPr lang="pt-BR" dirty="0" err="1"/>
              <a:t>maleficios</a:t>
            </a:r>
            <a:r>
              <a:rPr lang="pt-BR" dirty="0"/>
              <a:t> junto com elas, portanto o jogador deverá escolher sabiamente qual caminho deve seguir com as evoluções</a:t>
            </a:r>
          </a:p>
        </p:txBody>
      </p:sp>
    </p:spTree>
    <p:extLst>
      <p:ext uri="{BB962C8B-B14F-4D97-AF65-F5344CB8AC3E}">
        <p14:creationId xmlns:p14="http://schemas.microsoft.com/office/powerpoint/2010/main" val="56484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MECÂNICA - Loop principal</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pPr>
              <a:buFont typeface="Wingdings" panose="05000000000000000000" pitchFamily="2" charset="2"/>
              <a:buChar char="Ø"/>
            </a:pPr>
            <a:r>
              <a:rPr lang="pt-BR" dirty="0"/>
              <a:t> Entrada do Jogador: O jogo detectará inputs do jogador, como movimentação da nave, tiro, e seleção de melhorias. </a:t>
            </a:r>
          </a:p>
          <a:p>
            <a:pPr>
              <a:buFont typeface="Wingdings" panose="05000000000000000000" pitchFamily="2" charset="2"/>
              <a:buChar char="Ø"/>
            </a:pPr>
            <a:r>
              <a:rPr lang="pt-BR" dirty="0"/>
              <a:t> Atualização do Jogo: Nesta etapa, serão atualizados a posição dos inimigos, os projéteis disparados, colisões entre naves e objetos, e o progresso do jogador. </a:t>
            </a:r>
          </a:p>
          <a:p>
            <a:pPr>
              <a:buFont typeface="Wingdings" panose="05000000000000000000" pitchFamily="2" charset="2"/>
              <a:buChar char="Ø"/>
            </a:pPr>
            <a:r>
              <a:rPr lang="pt-BR" dirty="0"/>
              <a:t> Renderização: Após a atualização, a nova cena será desenhada na tela, incluindo a nave do jogador, os inimigos, o cenário, e o HUD. Verificação de </a:t>
            </a:r>
          </a:p>
          <a:p>
            <a:pPr>
              <a:buFont typeface="Wingdings" panose="05000000000000000000" pitchFamily="2" charset="2"/>
              <a:buChar char="Ø"/>
            </a:pPr>
            <a:r>
              <a:rPr lang="pt-BR" dirty="0"/>
              <a:t> Fim de Fase: Será verificado se o jogador atingiu a pontuação necessária ou eliminou os inimigos, para então passar de fase ou enfrentar o chefão.</a:t>
            </a:r>
          </a:p>
        </p:txBody>
      </p:sp>
    </p:spTree>
    <p:extLst>
      <p:ext uri="{BB962C8B-B14F-4D97-AF65-F5344CB8AC3E}">
        <p14:creationId xmlns:p14="http://schemas.microsoft.com/office/powerpoint/2010/main" val="312583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MECÂNICA - Atores e seus componentes </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pPr>
              <a:buFont typeface="Wingdings" panose="05000000000000000000" pitchFamily="2" charset="2"/>
              <a:buChar char="Ø"/>
            </a:pPr>
            <a:r>
              <a:rPr lang="pt-BR" dirty="0"/>
              <a:t> Nave do Jogador: Componente controlado diretamente pelo jogador, que poderá se mover e atirar. A nave possui atributos como pontos de vida e capacidade de melhoria ao longo do jogo.</a:t>
            </a:r>
          </a:p>
          <a:p>
            <a:pPr>
              <a:buFont typeface="Wingdings" panose="05000000000000000000" pitchFamily="2" charset="2"/>
              <a:buChar char="Ø"/>
            </a:pPr>
            <a:r>
              <a:rPr lang="pt-BR" dirty="0"/>
              <a:t> Inimigos: Cada inimigo terá padrões de comportamento programados (movimentação em grupo ou individual, ataques ao jogador). Haverá inimigos de diferentes níveis, incluindo alienígenas e o chefão final. </a:t>
            </a:r>
          </a:p>
          <a:p>
            <a:pPr>
              <a:buFont typeface="Wingdings" panose="05000000000000000000" pitchFamily="2" charset="2"/>
              <a:buChar char="Ø"/>
            </a:pPr>
            <a:r>
              <a:rPr lang="pt-BR" dirty="0"/>
              <a:t> Objetos Colecionáveis: Moedas e </a:t>
            </a:r>
            <a:r>
              <a:rPr lang="pt-BR" dirty="0" err="1"/>
              <a:t>power-ups</a:t>
            </a:r>
            <a:r>
              <a:rPr lang="pt-BR" dirty="0"/>
              <a:t> espalhados pelo cenário que podem ser coletados para melhorar a nave do jogador em postos intergalácticos. </a:t>
            </a:r>
          </a:p>
          <a:p>
            <a:pPr>
              <a:buFont typeface="Wingdings" panose="05000000000000000000" pitchFamily="2" charset="2"/>
              <a:buChar char="Ø"/>
            </a:pPr>
            <a:r>
              <a:rPr lang="pt-BR" dirty="0"/>
              <a:t> Chefão Final: Um inimigo especial com habilidades superiores, que aparece em fases avançadas e exige uma estratégia específica para ser derrotado. </a:t>
            </a:r>
          </a:p>
        </p:txBody>
      </p:sp>
    </p:spTree>
    <p:extLst>
      <p:ext uri="{BB962C8B-B14F-4D97-AF65-F5344CB8AC3E}">
        <p14:creationId xmlns:p14="http://schemas.microsoft.com/office/powerpoint/2010/main" val="160731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MECÂNICA - Sprites</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pPr>
              <a:buFont typeface="Wingdings" panose="05000000000000000000" pitchFamily="2" charset="2"/>
              <a:buChar char="Ø"/>
            </a:pPr>
            <a:r>
              <a:rPr lang="pt-BR" dirty="0"/>
              <a:t>Nave do Jogador </a:t>
            </a:r>
          </a:p>
          <a:p>
            <a:pPr>
              <a:buFont typeface="Wingdings" panose="05000000000000000000" pitchFamily="2" charset="2"/>
              <a:buChar char="Ø"/>
            </a:pPr>
            <a:r>
              <a:rPr lang="pt-BR" dirty="0"/>
              <a:t>Inimigos </a:t>
            </a:r>
          </a:p>
          <a:p>
            <a:pPr>
              <a:buFont typeface="Wingdings" panose="05000000000000000000" pitchFamily="2" charset="2"/>
              <a:buChar char="Ø"/>
            </a:pPr>
            <a:r>
              <a:rPr lang="pt-BR" dirty="0"/>
              <a:t>Explosões e Tiros</a:t>
            </a:r>
          </a:p>
          <a:p>
            <a:pPr>
              <a:buFont typeface="Wingdings" panose="05000000000000000000" pitchFamily="2" charset="2"/>
              <a:buChar char="Ø"/>
            </a:pPr>
            <a:r>
              <a:rPr lang="pt-BR" dirty="0"/>
              <a:t> Moedas</a:t>
            </a:r>
          </a:p>
        </p:txBody>
      </p:sp>
    </p:spTree>
    <p:extLst>
      <p:ext uri="{BB962C8B-B14F-4D97-AF65-F5344CB8AC3E}">
        <p14:creationId xmlns:p14="http://schemas.microsoft.com/office/powerpoint/2010/main" val="380595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828E2-E1E0-42E6-C2DD-8569538F136F}"/>
              </a:ext>
            </a:extLst>
          </p:cNvPr>
          <p:cNvSpPr>
            <a:spLocks noGrp="1"/>
          </p:cNvSpPr>
          <p:nvPr>
            <p:ph type="title"/>
          </p:nvPr>
        </p:nvSpPr>
        <p:spPr/>
        <p:txBody>
          <a:bodyPr/>
          <a:lstStyle/>
          <a:p>
            <a:pPr algn="ctr"/>
            <a:r>
              <a:rPr lang="pt-BR" b="1" dirty="0"/>
              <a:t>PROTOTIPAÇÃO NO PAPEL</a:t>
            </a:r>
          </a:p>
        </p:txBody>
      </p:sp>
      <p:pic>
        <p:nvPicPr>
          <p:cNvPr id="5" name="Espaço Reservado para Conteúdo 4" descr="Uma imagem contendo Tabela&#10;&#10;Descrição gerada automaticamente">
            <a:extLst>
              <a:ext uri="{FF2B5EF4-FFF2-40B4-BE49-F238E27FC236}">
                <a16:creationId xmlns:a16="http://schemas.microsoft.com/office/drawing/2014/main" id="{1BF71E5B-E343-1084-B100-CFEC47443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92974"/>
            <a:ext cx="4758842" cy="2929304"/>
          </a:xfrm>
        </p:spPr>
      </p:pic>
      <p:pic>
        <p:nvPicPr>
          <p:cNvPr id="7" name="Imagem 6" descr="Uma imagem contendo Diagrama&#10;&#10;Descrição gerada automaticamente">
            <a:extLst>
              <a:ext uri="{FF2B5EF4-FFF2-40B4-BE49-F238E27FC236}">
                <a16:creationId xmlns:a16="http://schemas.microsoft.com/office/drawing/2014/main" id="{890B56EF-2057-913A-FB66-92248E97D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392974"/>
            <a:ext cx="4806036" cy="2991142"/>
          </a:xfrm>
          <a:prstGeom prst="rect">
            <a:avLst/>
          </a:prstGeom>
        </p:spPr>
      </p:pic>
    </p:spTree>
    <p:extLst>
      <p:ext uri="{BB962C8B-B14F-4D97-AF65-F5344CB8AC3E}">
        <p14:creationId xmlns:p14="http://schemas.microsoft.com/office/powerpoint/2010/main" val="106532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828E2-E1E0-42E6-C2DD-8569538F136F}"/>
              </a:ext>
            </a:extLst>
          </p:cNvPr>
          <p:cNvSpPr>
            <a:spLocks noGrp="1"/>
          </p:cNvSpPr>
          <p:nvPr>
            <p:ph type="title"/>
          </p:nvPr>
        </p:nvSpPr>
        <p:spPr/>
        <p:txBody>
          <a:bodyPr/>
          <a:lstStyle/>
          <a:p>
            <a:pPr algn="ctr"/>
            <a:r>
              <a:rPr lang="pt-BR" b="1" dirty="0"/>
              <a:t>PROTOTIPAÇÃO NO PAPEL</a:t>
            </a:r>
          </a:p>
        </p:txBody>
      </p:sp>
      <p:pic>
        <p:nvPicPr>
          <p:cNvPr id="8" name="Imagem 7" descr="Uma imagem contendo Diagrama&#10;&#10;Descrição gerada automaticamente">
            <a:extLst>
              <a:ext uri="{FF2B5EF4-FFF2-40B4-BE49-F238E27FC236}">
                <a16:creationId xmlns:a16="http://schemas.microsoft.com/office/drawing/2014/main" id="{BC6313BC-888F-C9D2-9DCF-815C679E5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96869"/>
            <a:ext cx="4998720" cy="3334264"/>
          </a:xfrm>
          <a:prstGeom prst="rect">
            <a:avLst/>
          </a:prstGeom>
        </p:spPr>
      </p:pic>
      <p:pic>
        <p:nvPicPr>
          <p:cNvPr id="10" name="Imagem 9" descr="Interface gráfica do usuário, Texto, Aplicativo&#10;&#10;Descrição gerada automaticamente">
            <a:extLst>
              <a:ext uri="{FF2B5EF4-FFF2-40B4-BE49-F238E27FC236}">
                <a16:creationId xmlns:a16="http://schemas.microsoft.com/office/drawing/2014/main" id="{A59F7B4F-7063-FED2-74B0-1C883E53D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550331"/>
            <a:ext cx="5059680" cy="3027340"/>
          </a:xfrm>
          <a:prstGeom prst="rect">
            <a:avLst/>
          </a:prstGeom>
        </p:spPr>
      </p:pic>
    </p:spTree>
    <p:extLst>
      <p:ext uri="{BB962C8B-B14F-4D97-AF65-F5344CB8AC3E}">
        <p14:creationId xmlns:p14="http://schemas.microsoft.com/office/powerpoint/2010/main" val="218356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828E2-E1E0-42E6-C2DD-8569538F136F}"/>
              </a:ext>
            </a:extLst>
          </p:cNvPr>
          <p:cNvSpPr>
            <a:spLocks noGrp="1"/>
          </p:cNvSpPr>
          <p:nvPr>
            <p:ph type="title"/>
          </p:nvPr>
        </p:nvSpPr>
        <p:spPr/>
        <p:txBody>
          <a:bodyPr/>
          <a:lstStyle/>
          <a:p>
            <a:pPr algn="ctr"/>
            <a:r>
              <a:rPr lang="pt-BR" b="1" dirty="0"/>
              <a:t>PROTOTIPAÇÃO NO PAPEL</a:t>
            </a:r>
          </a:p>
        </p:txBody>
      </p:sp>
      <p:pic>
        <p:nvPicPr>
          <p:cNvPr id="4" name="Imagem 3" descr="Texto, Quadro de comunicações&#10;&#10;Descrição gerada automaticamente">
            <a:extLst>
              <a:ext uri="{FF2B5EF4-FFF2-40B4-BE49-F238E27FC236}">
                <a16:creationId xmlns:a16="http://schemas.microsoft.com/office/drawing/2014/main" id="{126EF87D-295D-E643-405F-39CD113E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32184"/>
            <a:ext cx="4998721" cy="3296732"/>
          </a:xfrm>
          <a:prstGeom prst="rect">
            <a:avLst/>
          </a:prstGeom>
        </p:spPr>
      </p:pic>
      <p:pic>
        <p:nvPicPr>
          <p:cNvPr id="6" name="Imagem 5" descr="Diagrama&#10;&#10;Descrição gerada automaticamente">
            <a:extLst>
              <a:ext uri="{FF2B5EF4-FFF2-40B4-BE49-F238E27FC236}">
                <a16:creationId xmlns:a16="http://schemas.microsoft.com/office/drawing/2014/main" id="{6A827208-1F0D-610B-32AF-D6C5677C7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59" y="2532184"/>
            <a:ext cx="4998721" cy="3296732"/>
          </a:xfrm>
          <a:prstGeom prst="rect">
            <a:avLst/>
          </a:prstGeom>
        </p:spPr>
      </p:pic>
    </p:spTree>
    <p:extLst>
      <p:ext uri="{BB962C8B-B14F-4D97-AF65-F5344CB8AC3E}">
        <p14:creationId xmlns:p14="http://schemas.microsoft.com/office/powerpoint/2010/main" val="366161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1F6E5-7F37-FDC3-5B92-3208A3E4AB90}"/>
              </a:ext>
            </a:extLst>
          </p:cNvPr>
          <p:cNvSpPr>
            <a:spLocks noGrp="1"/>
          </p:cNvSpPr>
          <p:nvPr>
            <p:ph type="title"/>
          </p:nvPr>
        </p:nvSpPr>
        <p:spPr/>
        <p:txBody>
          <a:bodyPr/>
          <a:lstStyle/>
          <a:p>
            <a:pPr algn="ctr"/>
            <a:r>
              <a:rPr lang="en-US" b="1" dirty="0"/>
              <a:t>RESUMO</a:t>
            </a:r>
            <a:endParaRPr lang="pt-BR" b="1" dirty="0"/>
          </a:p>
        </p:txBody>
      </p:sp>
      <p:sp>
        <p:nvSpPr>
          <p:cNvPr id="3" name="Espaço Reservado para Conteúdo 2">
            <a:extLst>
              <a:ext uri="{FF2B5EF4-FFF2-40B4-BE49-F238E27FC236}">
                <a16:creationId xmlns:a16="http://schemas.microsoft.com/office/drawing/2014/main" id="{743D425C-A4E5-33CB-17EB-54FFE18C14DD}"/>
              </a:ext>
            </a:extLst>
          </p:cNvPr>
          <p:cNvSpPr>
            <a:spLocks noGrp="1"/>
          </p:cNvSpPr>
          <p:nvPr>
            <p:ph idx="1"/>
          </p:nvPr>
        </p:nvSpPr>
        <p:spPr/>
        <p:txBody>
          <a:bodyPr/>
          <a:lstStyle/>
          <a:p>
            <a:r>
              <a:rPr lang="pt-BR" dirty="0"/>
              <a:t>O jogo é um </a:t>
            </a:r>
            <a:r>
              <a:rPr lang="pt-BR" dirty="0" err="1"/>
              <a:t>Shoot</a:t>
            </a:r>
            <a:r>
              <a:rPr lang="pt-BR" dirty="0"/>
              <a:t> ’em </a:t>
            </a:r>
            <a:r>
              <a:rPr lang="pt-BR" dirty="0" err="1"/>
              <a:t>up</a:t>
            </a:r>
            <a:r>
              <a:rPr lang="pt-BR" dirty="0"/>
              <a:t> espacial inspirado em clássicos como Space </a:t>
            </a:r>
            <a:r>
              <a:rPr lang="pt-BR" dirty="0" err="1"/>
              <a:t>Invaders</a:t>
            </a:r>
            <a:r>
              <a:rPr lang="pt-BR" dirty="0"/>
              <a:t> e </a:t>
            </a:r>
            <a:r>
              <a:rPr lang="pt-BR" dirty="0" err="1"/>
              <a:t>Galaga</a:t>
            </a:r>
            <a:r>
              <a:rPr lang="pt-BR" dirty="0"/>
              <a:t>. Em uma galáxia distante, a humanidade luta pela sobrevivência após um ataque devastador de alienígenas que deixaram um único sobrevivente como forma de tortura. Agora, o jogador controla esse sobrevivente em uma nave de combate de última geração, enfrentando batalhas intensas em busca de vingança contra aqueles que destruíram sua família, em uma jornada épica de justiça e coragem pelo espaço. </a:t>
            </a:r>
          </a:p>
        </p:txBody>
      </p:sp>
    </p:spTree>
    <p:extLst>
      <p:ext uri="{BB962C8B-B14F-4D97-AF65-F5344CB8AC3E}">
        <p14:creationId xmlns:p14="http://schemas.microsoft.com/office/powerpoint/2010/main" val="28649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F852-7903-9ED3-9436-6150AA5D2BD7}"/>
              </a:ext>
            </a:extLst>
          </p:cNvPr>
          <p:cNvSpPr>
            <a:spLocks noGrp="1"/>
          </p:cNvSpPr>
          <p:nvPr>
            <p:ph type="title"/>
          </p:nvPr>
        </p:nvSpPr>
        <p:spPr/>
        <p:txBody>
          <a:bodyPr/>
          <a:lstStyle/>
          <a:p>
            <a:pPr algn="ctr"/>
            <a:r>
              <a:rPr lang="pt-BR" b="1" dirty="0"/>
              <a:t>PÚBLICO ALVO</a:t>
            </a:r>
          </a:p>
        </p:txBody>
      </p:sp>
      <p:sp>
        <p:nvSpPr>
          <p:cNvPr id="3" name="Espaço Reservado para Conteúdo 2">
            <a:extLst>
              <a:ext uri="{FF2B5EF4-FFF2-40B4-BE49-F238E27FC236}">
                <a16:creationId xmlns:a16="http://schemas.microsoft.com/office/drawing/2014/main" id="{C13AD635-5FE1-6FD2-19D0-9C89016E38D9}"/>
              </a:ext>
            </a:extLst>
          </p:cNvPr>
          <p:cNvSpPr>
            <a:spLocks noGrp="1"/>
          </p:cNvSpPr>
          <p:nvPr>
            <p:ph idx="1"/>
          </p:nvPr>
        </p:nvSpPr>
        <p:spPr/>
        <p:txBody>
          <a:bodyPr/>
          <a:lstStyle/>
          <a:p>
            <a:r>
              <a:rPr lang="pt-BR" dirty="0"/>
              <a:t>O jogo foi criado com a intenção de atrair jogadores que sentem saudades de jogos de fliperama porém com adições para agradar também a nova geração, como a possibilidade de evoluir e melhorar seu personagem, funcionalidade muito comum em jogos modernos. A jogabilidade agrada principalmente amantes de jogos como </a:t>
            </a:r>
            <a:r>
              <a:rPr lang="pt-BR" dirty="0" err="1"/>
              <a:t>Galaga</a:t>
            </a:r>
            <a:r>
              <a:rPr lang="pt-BR" dirty="0"/>
              <a:t> e Space </a:t>
            </a:r>
            <a:r>
              <a:rPr lang="pt-BR" dirty="0" err="1"/>
              <a:t>Invaders</a:t>
            </a:r>
            <a:r>
              <a:rPr lang="pt-BR" dirty="0"/>
              <a:t>, jogos muito consolidados em seu meio. </a:t>
            </a:r>
          </a:p>
        </p:txBody>
      </p:sp>
    </p:spTree>
    <p:extLst>
      <p:ext uri="{BB962C8B-B14F-4D97-AF65-F5344CB8AC3E}">
        <p14:creationId xmlns:p14="http://schemas.microsoft.com/office/powerpoint/2010/main" val="381473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ESTÉTICA – História</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Em uma galáxia remota, onde a humanidade encara ameaças desconhecidas, as guerras agora se desenrolam nas profundezas do cosmos. Após um ataque brutal de uma raça alienígena implacável, você se tornou o único sobrevivente de um massacre que devastou sua família. Em um gesto perverso, os alienígenas pouparam sua vida, condenando-o a carregar sua dor como uma forma de tortura. Mas eles subestimaram você: você não será uma vítima. Com uma nave de combate de última geração e uma determinação inabalável, você se lança em uma jornada de vingança. As batalhas se desenrolam entre asteroides, nebulosas traiçoeiras e regiões desconhecidas do espaço. Sua missão é clara, mas mortal: eliminar todos os responsáveis pela destruição de sua família e provar que, em uma galáxia repleta de estrelas, não há refúgio para aqueles que despertaram sua ira.</a:t>
            </a:r>
          </a:p>
        </p:txBody>
      </p:sp>
    </p:spTree>
    <p:extLst>
      <p:ext uri="{BB962C8B-B14F-4D97-AF65-F5344CB8AC3E}">
        <p14:creationId xmlns:p14="http://schemas.microsoft.com/office/powerpoint/2010/main" val="2930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ESTÉTICA – Personagens</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Um </a:t>
            </a:r>
            <a:r>
              <a:rPr lang="pt-BR" dirty="0" err="1"/>
              <a:t>héroi</a:t>
            </a:r>
            <a:r>
              <a:rPr lang="pt-BR" dirty="0"/>
              <a:t> e sua nave de ultima geração, inimigos que se parecem com um polvo, alienígenas azuis e um chefão em uma nave espacial</a:t>
            </a:r>
          </a:p>
        </p:txBody>
      </p:sp>
    </p:spTree>
    <p:extLst>
      <p:ext uri="{BB962C8B-B14F-4D97-AF65-F5344CB8AC3E}">
        <p14:creationId xmlns:p14="http://schemas.microsoft.com/office/powerpoint/2010/main" val="207576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ESTÉTICA – Atitude </a:t>
            </a:r>
            <a:r>
              <a:rPr lang="pt-BR" b="1" dirty="0" err="1"/>
              <a:t>lusória</a:t>
            </a:r>
            <a:endParaRPr lang="pt-BR" b="1" dirty="0"/>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A atitude </a:t>
            </a:r>
            <a:r>
              <a:rPr lang="pt-BR" dirty="0" err="1"/>
              <a:t>lusória</a:t>
            </a:r>
            <a:r>
              <a:rPr lang="pt-BR" dirty="0"/>
              <a:t> do jogo é construída ao proporcionar um ambiente onde o jogador se sente motivado a evoluir sua nave para derrotar o inimigos que aumentam de dificuldade com o passar do tempo de jogo.</a:t>
            </a:r>
          </a:p>
        </p:txBody>
      </p:sp>
    </p:spTree>
    <p:extLst>
      <p:ext uri="{BB962C8B-B14F-4D97-AF65-F5344CB8AC3E}">
        <p14:creationId xmlns:p14="http://schemas.microsoft.com/office/powerpoint/2010/main" val="412762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ESTÉTICA – Estado de desafio</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O jogo irá iniciar de forma </a:t>
            </a:r>
            <a:r>
              <a:rPr lang="pt-BR" dirty="0" err="1"/>
              <a:t>facil</a:t>
            </a:r>
            <a:r>
              <a:rPr lang="pt-BR" dirty="0"/>
              <a:t>, com seu personagem sem muitas melhorias, por isso o jogador devera matar inimigos para conseguir melhorar seu equipamento. Assim como o jogador, com o passar do tempo os inimigos irão evoluir também, até o ponto em que o chefão do jogo </a:t>
            </a:r>
            <a:r>
              <a:rPr lang="pt-BR" dirty="0" err="1"/>
              <a:t>apareca</a:t>
            </a:r>
            <a:r>
              <a:rPr lang="pt-BR" dirty="0"/>
              <a:t> como um forma de finalizar a historia</a:t>
            </a:r>
          </a:p>
        </p:txBody>
      </p:sp>
    </p:spTree>
    <p:extLst>
      <p:ext uri="{BB962C8B-B14F-4D97-AF65-F5344CB8AC3E}">
        <p14:creationId xmlns:p14="http://schemas.microsoft.com/office/powerpoint/2010/main" val="225017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ESTÉTICA – Elementos de atenção e envolvimento do seu jogo?</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Os elementos de atenção que agarram o jogador logo de inicio são a jogabilidade simples porém divertida e os visuais. Já os elementos de envolvimento são a história e a dificuldade de progredir no jogo e evoluir a sua nave</a:t>
            </a:r>
          </a:p>
        </p:txBody>
      </p:sp>
    </p:spTree>
    <p:extLst>
      <p:ext uri="{BB962C8B-B14F-4D97-AF65-F5344CB8AC3E}">
        <p14:creationId xmlns:p14="http://schemas.microsoft.com/office/powerpoint/2010/main" val="415351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2D279-A5DD-B6B5-FEC6-649052570606}"/>
              </a:ext>
            </a:extLst>
          </p:cNvPr>
          <p:cNvSpPr>
            <a:spLocks noGrp="1"/>
          </p:cNvSpPr>
          <p:nvPr>
            <p:ph type="title"/>
          </p:nvPr>
        </p:nvSpPr>
        <p:spPr/>
        <p:txBody>
          <a:bodyPr/>
          <a:lstStyle/>
          <a:p>
            <a:pPr algn="ctr"/>
            <a:r>
              <a:rPr lang="pt-BR" b="1" dirty="0"/>
              <a:t>ESTÉTICA – Elementos de atenção e envolvimento do seu jogo?</a:t>
            </a:r>
          </a:p>
        </p:txBody>
      </p:sp>
      <p:sp>
        <p:nvSpPr>
          <p:cNvPr id="3" name="Espaço Reservado para Conteúdo 2">
            <a:extLst>
              <a:ext uri="{FF2B5EF4-FFF2-40B4-BE49-F238E27FC236}">
                <a16:creationId xmlns:a16="http://schemas.microsoft.com/office/drawing/2014/main" id="{FE4260C7-F055-B0C9-D955-1CB1998C51E1}"/>
              </a:ext>
            </a:extLst>
          </p:cNvPr>
          <p:cNvSpPr>
            <a:spLocks noGrp="1"/>
          </p:cNvSpPr>
          <p:nvPr>
            <p:ph idx="1"/>
          </p:nvPr>
        </p:nvSpPr>
        <p:spPr/>
        <p:txBody>
          <a:bodyPr/>
          <a:lstStyle/>
          <a:p>
            <a:r>
              <a:rPr lang="pt-BR" dirty="0"/>
              <a:t>Os elementos de atenção que agarram o jogador logo de inicio são a jogabilidade simples porém divertida e os visuais. Já os elementos de envolvimento são a história e a dificuldade de progredir no jogo e evoluir a sua nave</a:t>
            </a:r>
          </a:p>
        </p:txBody>
      </p:sp>
    </p:spTree>
    <p:extLst>
      <p:ext uri="{BB962C8B-B14F-4D97-AF65-F5344CB8AC3E}">
        <p14:creationId xmlns:p14="http://schemas.microsoft.com/office/powerpoint/2010/main" val="3709446677"/>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1EA9E9C815D14784C3FCA887DD7D80" ma:contentTypeVersion="6" ma:contentTypeDescription="Create a new document." ma:contentTypeScope="" ma:versionID="b0bc58616f651ceecb5fdc600de55416">
  <xsd:schema xmlns:xsd="http://www.w3.org/2001/XMLSchema" xmlns:xs="http://www.w3.org/2001/XMLSchema" xmlns:p="http://schemas.microsoft.com/office/2006/metadata/properties" xmlns:ns3="f91b6142-890f-4a9d-a378-dd87e4fe370b" targetNamespace="http://schemas.microsoft.com/office/2006/metadata/properties" ma:root="true" ma:fieldsID="143e6ef0bbabac944c18b33c7734c911" ns3:_="">
    <xsd:import namespace="f91b6142-890f-4a9d-a378-dd87e4fe370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1b6142-890f-4a9d-a378-dd87e4fe37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EABF0A-E16E-4C5F-86E7-B9F5E5C5D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1b6142-890f-4a9d-a378-dd87e4fe37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4BE898-53C3-429E-A95A-C4C260D79B70}">
  <ds:schemaRefs>
    <ds:schemaRef ds:uri="http://schemas.microsoft.com/sharepoint/v3/contenttype/forms"/>
  </ds:schemaRefs>
</ds:datastoreItem>
</file>

<file path=customXml/itemProps3.xml><?xml version="1.0" encoding="utf-8"?>
<ds:datastoreItem xmlns:ds="http://schemas.openxmlformats.org/officeDocument/2006/customXml" ds:itemID="{12CFE99E-2962-4B64-ABAE-7460AC8C1403}">
  <ds:schemaRefs>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infopath/2007/PartnerControls"/>
    <ds:schemaRef ds:uri="f91b6142-890f-4a9d-a378-dd87e4fe370b"/>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55</TotalTime>
  <Words>901</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Calibri</vt:lpstr>
      <vt:lpstr>Calibri Light</vt:lpstr>
      <vt:lpstr>Wingdings</vt:lpstr>
      <vt:lpstr>Retrospectiva</vt:lpstr>
      <vt:lpstr>Apresentação Parcial</vt:lpstr>
      <vt:lpstr>RESUMO</vt:lpstr>
      <vt:lpstr>PÚBLICO ALVO</vt:lpstr>
      <vt:lpstr>ESTÉTICA – História</vt:lpstr>
      <vt:lpstr>ESTÉTICA – Personagens</vt:lpstr>
      <vt:lpstr>ESTÉTICA – Atitude lusória</vt:lpstr>
      <vt:lpstr>ESTÉTICA – Estado de desafio</vt:lpstr>
      <vt:lpstr>ESTÉTICA – Elementos de atenção e envolvimento do seu jogo?</vt:lpstr>
      <vt:lpstr>ESTÉTICA – Elementos de atenção e envolvimento do seu jogo?</vt:lpstr>
      <vt:lpstr>DINÂMICA</vt:lpstr>
      <vt:lpstr>MECÂNICA - Loop principal</vt:lpstr>
      <vt:lpstr>MECÂNICA - Atores e seus componentes </vt:lpstr>
      <vt:lpstr>MECÂNICA - Sprites</vt:lpstr>
      <vt:lpstr>PROTOTIPAÇÃO NO PAPEL</vt:lpstr>
      <vt:lpstr>PROTOTIPAÇÃO NO PAPEL</vt:lpstr>
      <vt:lpstr>PROTOTIPAÇÃO NO PAPEL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THIAGO AYRES KIMURA</dc:creator>
  <cp:lastModifiedBy>THIAGO AYRES KIMURA</cp:lastModifiedBy>
  <cp:revision>1</cp:revision>
  <dcterms:created xsi:type="dcterms:W3CDTF">2024-10-10T18:03:10Z</dcterms:created>
  <dcterms:modified xsi:type="dcterms:W3CDTF">2024-10-10T18:59:04Z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0x0101000B1EA9E9C815D14784C3FCA887DD7D80</vt:lpwstr>
  </property>
</Properties>
</file>