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5143500" cx="9144000"/>
  <p:notesSz cx="6858000" cy="9144000"/>
  <p:embeddedFontLst>
    <p:embeddedFont>
      <p:font typeface="Playfair Display"/>
      <p:regular r:id="rId53"/>
      <p:bold r:id="rId54"/>
      <p:italic r:id="rId55"/>
      <p:boldItalic r:id="rId56"/>
    </p:embeddedFont>
    <p:embeddedFont>
      <p:font typeface="Montserrat"/>
      <p:regular r:id="rId57"/>
      <p:bold r:id="rId58"/>
      <p:italic r:id="rId59"/>
      <p:boldItalic r:id="rId60"/>
    </p:embeddedFont>
    <p:embeddedFont>
      <p:font typeface="Oswald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Thiago Silv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33C42D-DD3F-4223-9F78-BFF454AE4DF6}">
  <a:tblStyle styleId="{6333C42D-DD3F-4223-9F78-BFF454AE4D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swald-bold.fntdata"/><Relationship Id="rId61" Type="http://schemas.openxmlformats.org/officeDocument/2006/relationships/font" Target="fonts/Oswald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Montserrat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PlayfairDisplay-regular.fnt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PlayfairDisplay-italic.fntdata"/><Relationship Id="rId10" Type="http://schemas.openxmlformats.org/officeDocument/2006/relationships/slide" Target="slides/slide3.xml"/><Relationship Id="rId54" Type="http://schemas.openxmlformats.org/officeDocument/2006/relationships/font" Target="fonts/PlayfairDisplay-bold.fntdata"/><Relationship Id="rId13" Type="http://schemas.openxmlformats.org/officeDocument/2006/relationships/slide" Target="slides/slide6.xml"/><Relationship Id="rId57" Type="http://schemas.openxmlformats.org/officeDocument/2006/relationships/font" Target="fonts/Montserrat-regular.fntdata"/><Relationship Id="rId12" Type="http://schemas.openxmlformats.org/officeDocument/2006/relationships/slide" Target="slides/slide5.xml"/><Relationship Id="rId56" Type="http://schemas.openxmlformats.org/officeDocument/2006/relationships/font" Target="fonts/PlayfairDisplay-boldItalic.fntdata"/><Relationship Id="rId15" Type="http://schemas.openxmlformats.org/officeDocument/2006/relationships/slide" Target="slides/slide8.xml"/><Relationship Id="rId59" Type="http://schemas.openxmlformats.org/officeDocument/2006/relationships/font" Target="fonts/Montserrat-italic.fntdata"/><Relationship Id="rId14" Type="http://schemas.openxmlformats.org/officeDocument/2006/relationships/slide" Target="slides/slide7.xml"/><Relationship Id="rId58" Type="http://schemas.openxmlformats.org/officeDocument/2006/relationships/font" Target="fonts/Montserrat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7-18T01:18:18.189">
    <p:pos x="196" y="777"/>
    <p:text>arvore geradora minima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7-18T01:18:18.189">
    <p:pos x="196" y="777"/>
    <p:text>arvore geradora minima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4f250c2d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4f250c2d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f250c2d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4f250c2d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4f250c2d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4f250c2d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4f250c2d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4f250c2d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4f250c2de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4f250c2de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f250c2de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4f250c2de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f250c2de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4f250c2de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f250c2d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f250c2d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4f250c2de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4f250c2de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f250c2de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4f250c2de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4f250c2d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4f250c2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4f250c2de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4f250c2de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4f250c2de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4f250c2de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4f250c2de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4f250c2de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4f250c2de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4f250c2de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4f250c2de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4f250c2de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4f250c2de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4f250c2de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4f250c2de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4f250c2de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4f250c2de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4f250c2de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4f250c2d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4f250c2d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4f250c2de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4f250c2de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4f250c2d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4f250c2d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4f250c2d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4f250c2d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4f250c2de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4f250c2d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4f250c2de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4f250c2de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4f250c2de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4f250c2d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4f250c2d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4f250c2d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4f250c2de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4f250c2de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4f250c2de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4f250c2de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4f250c2de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4f250c2de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4f250c2de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4f250c2de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4f250c2de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4f250c2de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4f250c2d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4f250c2d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4f250c2de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4f250c2de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4f250c2de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4f250c2de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4f250c2de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4f250c2de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4f250c2de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4f250c2de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4f250c2de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4f250c2de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4f250c2de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e4f250c2de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4f250c2d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4f250c2d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4f250c2de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4f250c2de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f250c2de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4f250c2de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4f250c2de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4f250c2de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4f250c2d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4f250c2d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Kruskal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e análise de algoritmos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Algorimto de Kruskal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Publicado </a:t>
            </a:r>
            <a:r>
              <a:rPr lang="pt-BR"/>
              <a:t>por Joseph Kruskal </a:t>
            </a:r>
            <a:r>
              <a:rPr lang="pt-BR"/>
              <a:t>em 1956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Algorimto de Kruskal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Publicado </a:t>
            </a:r>
            <a:r>
              <a:rPr lang="pt-BR"/>
              <a:t>por Joseph Kruskal </a:t>
            </a:r>
            <a:r>
              <a:rPr lang="pt-BR"/>
              <a:t>em 1956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Problema: encontrar uma MST</a:t>
            </a:r>
            <a:r>
              <a:rPr lang="pt-BR"/>
              <a:t>(Minimum Spanning </a:t>
            </a:r>
            <a:r>
              <a:rPr lang="pt-BR"/>
              <a:t>Tree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Algorimto de Kruskal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Publicado por Joseph Kruskal em 1956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Problema: encontrar uma MST(Minimum Spanning </a:t>
            </a:r>
            <a:r>
              <a:rPr lang="pt-BR"/>
              <a:t>Tree</a:t>
            </a:r>
            <a:r>
              <a:rPr lang="pt-BR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Árvore geradora de custo mínimo de um grafo com custo nas arestas.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 uma floresta: cada vértice é uma árvore independente.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assim uma floresta?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algoritmo de Kruskal cria uma floresta porque ele adiciona arestas ao conjunto de arestas, uma de cada vez.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assim uma floresta?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algoritmo de Kruskal cria uma floresta porque ele adiciona arestas ao conjunto de arestas, uma de cada vez.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aresta adicionada conecta dois vértices que não estão conectados por nenhuma aresta anterior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assim uma floresta?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algoritmo de Kruskal cria uma floresta porque ele adiciona arestas ao conjunto de arestas, uma de cada vez.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aresta adicionada conecta dois vértices que não estão conectados por nenhuma aresta anterior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Isso cria uma coleção de árvores não conexas, que é uma floresta.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 uma floresta: cada vértice é uma árvore independente.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custos das arestas números reais arbitrários(positivos, negativos e nulos)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 uma floresta: cada vértice é uma árvore independente.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custos das arestas números reais arbitrários(positivos, negativos e nulos)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problema só tem solução se o grafo for conexo.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conexo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tipo de grafo em que existe um caminho entre cada par de vértices.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Gulosos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</a:t>
            </a:r>
            <a:r>
              <a:rPr lang="pt-BR"/>
              <a:t>ão uma classe de algoritmos que tomam decisões locais ótimas em cada etapa na esperança de obter uma solução global ótima.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conexo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tipo de grafo em que existe um caminho entre cada par de vértices.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 qualquer par de vértices em um grafo conexo, é possível encontrar uma sequência de arestas que os conecte.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 uma floresta: cada vértice é uma árvore independente.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custos das arestas números reais arbitrários(positivos, negativos e nulos)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problema só tem solução se o grafo for conexo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Passos: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 uma floresta: cada vértice é uma árvore independente.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custos das arestas números reais arbitrários(positivos, negativos e nulos)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problema só tem solução se o grafo for conexo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Passos: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Ordene as arestas do grafo pelo menor peso.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 uma floresta: cada vértice é uma árvore independente.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custos das arestas números reais arbitrários(positivos, negativos e nulos)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problema só tem solução se o grafo for conexo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Passos: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Ordene as arestas do grafo pelo menor peso.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Comece com um conjunto vazio de arestas.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 uma floresta: cada vértice é uma árvore independente.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custos das arestas números reais arbitrários(positivos, negativos e nulos)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problema só tem solução se o grafo for conexo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Passos: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Ordene as arestas do grafo pelo menor peso.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Comece com um conjunto vazio de arestas.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Para cada aresta na ordem de peso, adicione-a ao conjunto de arestas se ela não criar um ciclo.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 uma floresta: cada vértice é uma árvore independente.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custos das arestas números reais arbitrários(positivos, negativos e nulos)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problema só tem solução se o grafo for conexo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Passos: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Ordene as arestas do grafo pelo menor peso.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Comece com um conjunto vazio de arestas.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Para cada aresta na ordem de peso, adicione-a ao conjunto de arestas se ela não criar um ciclo.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Continue até que todas as arestas tenham sido adicionadas ao conjunto.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Cria uma floresta: cada vértice é uma árvore independente.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Os custos das arestas números reais arbitrários(positivos, negativos e nulos)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problema só tem solução se o grafo for conexo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Passos: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Ordene as arestas do grafo pelo menor peso.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Comece com um conjunto vazio de arestas.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Para cada aresta na ordem de peso, adicione-a ao conjunto de arestas se ela não criar um ciclo.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Continue até que todas as arestas tenham sido adicionadas ao conjunto.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conjunto final de arestas é uma MST do grafo.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 práticas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Spanning Tree Protocol</a:t>
            </a:r>
            <a:r>
              <a:rPr lang="pt-BR" sz="1600"/>
              <a:t>: O protocolo Spanning Tree (STP) em redes de computadores é baseado no algoritmo de Kruskal. Ele é usado para garantir a criação de uma topologia de rede livre de loops, permitindo redundância e resiliência na rede.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Redes de transporte:</a:t>
            </a:r>
            <a:r>
              <a:rPr lang="pt-BR" sz="1600"/>
              <a:t> O algoritmo de Kruskal pode ser usado para encontrar rotas eficientes em redes de transporte,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Redes de comunicação:</a:t>
            </a:r>
            <a:r>
              <a:rPr lang="pt-BR" sz="1600"/>
              <a:t> Na área de redes de comunicação, o algoritmo de Kruskal é usado para encontrar a árvore de expansão mínima em uma rede, garantindo a conectividade eficiente entre os nós e minimizando os custos de comunicação.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50" y="961025"/>
            <a:ext cx="7590950" cy="434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311700" y="43450"/>
            <a:ext cx="8520600" cy="4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graphicFrame>
        <p:nvGraphicFramePr>
          <p:cNvPr id="228" name="Google Shape;228;p41"/>
          <p:cNvGraphicFramePr/>
          <p:nvPr/>
        </p:nvGraphicFramePr>
        <p:xfrm>
          <a:off x="830888" y="5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{6333C42D-DD3F-4223-9F78-BFF454AE4DF6}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Gulosos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</a:t>
            </a:r>
            <a:r>
              <a:rPr lang="pt-BR"/>
              <a:t>ão uma classe de algoritmos que tomam decisões locais ótimas em cada etapa na esperança de obter uma solução global ótima.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principal característica dos algoritmos gulosos é que eles tomam decisões locais que parecem ser as melhores naquele momento, sem reconsiderar as escolhas feitas anteriormente.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11700" y="43450"/>
            <a:ext cx="8520600" cy="4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graphicFrame>
        <p:nvGraphicFramePr>
          <p:cNvPr id="234" name="Google Shape;234;p42"/>
          <p:cNvGraphicFramePr/>
          <p:nvPr/>
        </p:nvGraphicFramePr>
        <p:xfrm>
          <a:off x="830888" y="5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{6333C42D-DD3F-4223-9F78-BFF454AE4DF6}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925" y="1755275"/>
            <a:ext cx="5746152" cy="323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311700" y="43450"/>
            <a:ext cx="8520600" cy="4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graphicFrame>
        <p:nvGraphicFramePr>
          <p:cNvPr id="241" name="Google Shape;241;p43"/>
          <p:cNvGraphicFramePr/>
          <p:nvPr/>
        </p:nvGraphicFramePr>
        <p:xfrm>
          <a:off x="830888" y="5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{6333C42D-DD3F-4223-9F78-BFF454AE4DF6}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2" name="Google Shape;2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475" y="1755275"/>
            <a:ext cx="6023515" cy="33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311700" y="43450"/>
            <a:ext cx="8520600" cy="4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graphicFrame>
        <p:nvGraphicFramePr>
          <p:cNvPr id="248" name="Google Shape;248;p44"/>
          <p:cNvGraphicFramePr/>
          <p:nvPr/>
        </p:nvGraphicFramePr>
        <p:xfrm>
          <a:off x="830888" y="5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{6333C42D-DD3F-4223-9F78-BFF454AE4DF6}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9" name="Google Shape;2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50" y="1755275"/>
            <a:ext cx="6142651" cy="345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311700" y="43450"/>
            <a:ext cx="8520600" cy="4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graphicFrame>
        <p:nvGraphicFramePr>
          <p:cNvPr id="255" name="Google Shape;255;p45"/>
          <p:cNvGraphicFramePr/>
          <p:nvPr/>
        </p:nvGraphicFramePr>
        <p:xfrm>
          <a:off x="830888" y="5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{6333C42D-DD3F-4223-9F78-BFF454AE4DF6}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6" name="Google Shape;25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25" y="1755275"/>
            <a:ext cx="6125275" cy="344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311700" y="43450"/>
            <a:ext cx="8520600" cy="4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graphicFrame>
        <p:nvGraphicFramePr>
          <p:cNvPr id="262" name="Google Shape;262;p46"/>
          <p:cNvGraphicFramePr/>
          <p:nvPr/>
        </p:nvGraphicFramePr>
        <p:xfrm>
          <a:off x="830888" y="5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{6333C42D-DD3F-4223-9F78-BFF454AE4DF6}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3" name="Google Shape;2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175" y="1755275"/>
            <a:ext cx="6194501" cy="348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311700" y="43450"/>
            <a:ext cx="8520600" cy="4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graphicFrame>
        <p:nvGraphicFramePr>
          <p:cNvPr id="269" name="Google Shape;269;p47"/>
          <p:cNvGraphicFramePr/>
          <p:nvPr/>
        </p:nvGraphicFramePr>
        <p:xfrm>
          <a:off x="830888" y="5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{6333C42D-DD3F-4223-9F78-BFF454AE4DF6}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0" name="Google Shape;2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050" y="1755275"/>
            <a:ext cx="6023525" cy="33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051" y="1755275"/>
            <a:ext cx="6023525" cy="338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idx="1" type="body"/>
          </p:nvPr>
        </p:nvSpPr>
        <p:spPr>
          <a:xfrm>
            <a:off x="311700" y="43450"/>
            <a:ext cx="8520600" cy="4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graphicFrame>
        <p:nvGraphicFramePr>
          <p:cNvPr id="277" name="Google Shape;277;p48"/>
          <p:cNvGraphicFramePr/>
          <p:nvPr/>
        </p:nvGraphicFramePr>
        <p:xfrm>
          <a:off x="830888" y="5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{6333C42D-DD3F-4223-9F78-BFF454AE4DF6}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689" y="1755275"/>
            <a:ext cx="6023510" cy="33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311700" y="43450"/>
            <a:ext cx="8520600" cy="4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graphicFrame>
        <p:nvGraphicFramePr>
          <p:cNvPr id="284" name="Google Shape;284;p49"/>
          <p:cNvGraphicFramePr/>
          <p:nvPr/>
        </p:nvGraphicFramePr>
        <p:xfrm>
          <a:off x="830888" y="5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{6333C42D-DD3F-4223-9F78-BFF454AE4DF6}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FFFF00"/>
                          </a:highlight>
                        </a:rPr>
                        <a:t>F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FFFF00"/>
                          </a:highlight>
                        </a:rPr>
                        <a:t>F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FFFF00"/>
                          </a:highlight>
                        </a:rPr>
                        <a:t>A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FFFF00"/>
                          </a:highlight>
                        </a:rPr>
                        <a:t>C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FFFF00"/>
                          </a:highlight>
                        </a:rPr>
                        <a:t>600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FFFF00"/>
                          </a:highlight>
                        </a:rPr>
                        <a:t>650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689" y="1755275"/>
            <a:ext cx="6023510" cy="33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311700" y="43450"/>
            <a:ext cx="8520600" cy="4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A: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total=1780km</a:t>
            </a:r>
            <a:endParaRPr sz="1700"/>
          </a:p>
        </p:txBody>
      </p:sp>
      <p:graphicFrame>
        <p:nvGraphicFramePr>
          <p:cNvPr id="291" name="Google Shape;291;p50"/>
          <p:cNvGraphicFramePr/>
          <p:nvPr/>
        </p:nvGraphicFramePr>
        <p:xfrm>
          <a:off x="830888" y="5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{6333C42D-DD3F-4223-9F78-BFF454AE4DF6}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FFFF00"/>
                          </a:highlight>
                        </a:rPr>
                        <a:t>F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FFFF00"/>
                          </a:highlight>
                        </a:rPr>
                        <a:t>F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FFFF00"/>
                          </a:highlight>
                        </a:rPr>
                        <a:t>A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FFFF00"/>
                          </a:highlight>
                        </a:rPr>
                        <a:t>C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FFFF00"/>
                          </a:highlight>
                        </a:rPr>
                        <a:t>600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highlight>
                            <a:srgbClr val="FFFF00"/>
                          </a:highlight>
                        </a:rPr>
                        <a:t>650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2" name="Google Shape;29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689" y="1755275"/>
            <a:ext cx="6023510" cy="33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975" y="0"/>
            <a:ext cx="67318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1"/>
          <p:cNvSpPr txBox="1"/>
          <p:nvPr>
            <p:ph type="title"/>
          </p:nvPr>
        </p:nvSpPr>
        <p:spPr>
          <a:xfrm>
            <a:off x="667900" y="-13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em python</a:t>
            </a:r>
            <a:endParaRPr/>
          </a:p>
        </p:txBody>
      </p:sp>
      <p:sp>
        <p:nvSpPr>
          <p:cNvPr id="299" name="Google Shape;299;p5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Gulosos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</a:t>
            </a:r>
            <a:r>
              <a:rPr lang="pt-BR"/>
              <a:t>ão uma classe de algoritmos que tomam decisões locais ótimas em cada etapa na esperança de obter uma solução global ótima.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principal característica dos algoritmos gulosos é que eles tomam decisões locais que parecem ser as melhores naquele momento, sem reconsiderar as escolhas feitas anteriormente.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</a:t>
            </a:r>
            <a:r>
              <a:rPr lang="pt-BR"/>
              <a:t>o fazer a escolha mais vantajosa a cada passo, o algoritmo chegará a uma solução globalmente ótima.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Mas… e a complexidade?</a:t>
            </a:r>
            <a:endParaRPr/>
          </a:p>
        </p:txBody>
      </p:sp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primeira etapa, que é a ordenação das arestas, tem complexidade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O(E log E)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Mas… e a complexidade?</a:t>
            </a:r>
            <a:endParaRPr/>
          </a:p>
        </p:txBody>
      </p:sp>
      <p:sp>
        <p:nvSpPr>
          <p:cNvPr id="311" name="Google Shape;311;p5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primeira etapa, que é a ordenação das arestas, tem complexidade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O(E log E)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segunda etapa, que é a adição de arestas ao conjunto de arestas, tem complexidade </a:t>
            </a:r>
            <a:r>
              <a:rPr b="1" lang="pt-BR"/>
              <a:t>O(E).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Mas… e a complexidade?</a:t>
            </a:r>
            <a:endParaRPr/>
          </a:p>
        </p:txBody>
      </p:sp>
      <p:sp>
        <p:nvSpPr>
          <p:cNvPr id="317" name="Google Shape;317;p5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primeira etapa, que é a ordenação das arestas, tem complexidade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O(E log E)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segunda etapa, que é a adição de arestas ao conjunto de arestas, tem complexidade </a:t>
            </a:r>
            <a:r>
              <a:rPr b="1" lang="pt-BR"/>
              <a:t>O(E).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terceira etapa, que é a verificação se uma aresta cria um ciclo, tem complexidade </a:t>
            </a:r>
            <a:r>
              <a:rPr b="1" lang="pt-BR"/>
              <a:t>O(V).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Mas… e a complexidade?</a:t>
            </a:r>
            <a:endParaRPr/>
          </a:p>
        </p:txBody>
      </p:sp>
      <p:sp>
        <p:nvSpPr>
          <p:cNvPr id="323" name="Google Shape;323;p5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primeira etapa, que é a ordenação das arestas, tem complexidade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O(E log E)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segunda etapa, que é a adição de arestas ao conjunto de arestas, tem complexidade </a:t>
            </a:r>
            <a:r>
              <a:rPr b="1" lang="pt-BR"/>
              <a:t>O(E).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terceira etapa, que é a verificação se uma aresta cria um ciclo, tem complexidade </a:t>
            </a:r>
            <a:r>
              <a:rPr b="1" lang="pt-BR"/>
              <a:t>O(V).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quarta etapa, que é a adição de arestas ao conjunto de arestas até que todas as arestas tenham sido adicionadas, tem complexidade </a:t>
            </a:r>
            <a:r>
              <a:rPr b="1" lang="pt-BR"/>
              <a:t>O(E).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Mas… e a complexidade?</a:t>
            </a:r>
            <a:endParaRPr/>
          </a:p>
        </p:txBody>
      </p:sp>
      <p:sp>
        <p:nvSpPr>
          <p:cNvPr id="329" name="Google Shape;329;p5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primeira etapa, que é a ordenação das arestas, tem complexidade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O(E log E)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segunda etapa, que é a adição de arestas ao conjunto de arestas, tem complexidade </a:t>
            </a:r>
            <a:r>
              <a:rPr b="1" lang="pt-BR"/>
              <a:t>O(E).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terceira etapa, que é a verificação se uma aresta cria um ciclo, tem complexidade </a:t>
            </a:r>
            <a:r>
              <a:rPr b="1" lang="pt-BR"/>
              <a:t>O(V).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quarta etapa, que é a adição de arestas ao conjunto de arestas até que todas as arestas tenham sido adicionadas, tem complexidade </a:t>
            </a:r>
            <a:r>
              <a:rPr b="1" lang="pt-BR"/>
              <a:t>O(E).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O(E log E) + O(E) + O(V) + O(E) = O(E log V).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ATENÇÃO!!!</a:t>
            </a:r>
            <a:endParaRPr/>
          </a:p>
        </p:txBody>
      </p:sp>
      <p:sp>
        <p:nvSpPr>
          <p:cNvPr id="335" name="Google Shape;335;p5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Docente: Guilherme Avelino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Discente: Thiago Oliveira da Silva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725" y="725225"/>
            <a:ext cx="4418276" cy="441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Mas…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</a:t>
            </a:r>
            <a:r>
              <a:rPr lang="pt-BR"/>
              <a:t>ale ressaltar que nem sempre os algoritmos gulosos garantem a obtenção da solução ótima global.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alguns casos, a estratégia gulosa pode levar a soluções subótimas ou incorretas.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r>
              <a:rPr lang="pt-BR"/>
              <a:t>ntão por que eles são usados?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</a:t>
            </a:r>
            <a:r>
              <a:rPr lang="pt-BR"/>
              <a:t>ão usados porque eles são eficientes, ou seja, eles não demoram muito para encontrar uma solução.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 por que eles são usados?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usados porque eles são eficientes, ou seja, eles não demoram muito para encontrar uma solução.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</a:t>
            </a:r>
            <a:r>
              <a:rPr lang="pt-BR"/>
              <a:t>ão fáceis de implementar, o que os torna uma boa opção para problemas que precisam ser resolvidos em tempo real.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 por que eles são usados?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usados porque eles são eficientes, ou seja, eles não demoram muito para encontrar uma solução.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fáceis de implementar, o que os torna uma boa opção para problemas que precisam ser resolvidos em tempo real.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</a:t>
            </a:r>
            <a:r>
              <a:rPr lang="pt-BR"/>
              <a:t>eralmente encontram uma solução que é próxima da ótima.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Joseph Kruskal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</a:t>
            </a:r>
            <a:r>
              <a:rPr lang="pt-BR"/>
              <a:t>bteve seu Ph.D. em matemática pela Universidade de Princeton em 1954.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Sua área de pesquisa era teoria dos grafos.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Também foi matemático, estatístico e psicometrista.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