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13716000" cx="2438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Titillium Web"/>
      <p:regular r:id="rId29"/>
      <p:bold r:id="rId30"/>
      <p:italic r:id="rId31"/>
      <p:boldItalic r:id="rId32"/>
    </p:embeddedFont>
    <p:embeddedFont>
      <p:font typeface="Helvetica Neue"/>
      <p:regular r:id="rId33"/>
      <p:bold r:id="rId34"/>
      <p:italic r:id="rId35"/>
      <p:boldItalic r:id="rId36"/>
    </p:embeddedFont>
    <p:embeddedFont>
      <p:font typeface="Helvetica Neue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h9HwbZ5Lk0Jst0ujYFB0W2/t+x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-italic.fntdata"/><Relationship Id="rId30" Type="http://schemas.openxmlformats.org/officeDocument/2006/relationships/font" Target="fonts/TitilliumWeb-bold.fntdata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font" Target="fonts/TitilliumWeb-bold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f659c5285_0_4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2f659c5285_0_4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f659c5285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12f659c5285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f659c5285_0_4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2f659c5285_0_4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f659c5285_0_4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12f659c5285_0_4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f659c5285_0_4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12f659c5285_0_4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f659c5285_0_4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12f659c5285_0_4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f659c5285_0_4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12f659c5285_0_4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0f6a01d8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130f6a01d8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0f6a01d88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30f6a01d88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f659c528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2f659c528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f659c5285_0_2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2f659c5285_0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f659c5285_0_2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12f659c5285_0_2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f659c5285_0_4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2f659c5285_0_4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f659c5285_0_4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12f659c5285_0_4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f659c5285_0_4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12f659c5285_0_4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/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grafia">
  <p:cSld name="Fotografi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/>
          <p:nvPr>
            <p:ph idx="2" type="pic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f659c5285_0_370"/>
          <p:cNvSpPr txBox="1"/>
          <p:nvPr>
            <p:ph type="title"/>
          </p:nvPr>
        </p:nvSpPr>
        <p:spPr>
          <a:xfrm>
            <a:off x="1778000" y="22987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g12f659c5285_0_370"/>
          <p:cNvSpPr txBox="1"/>
          <p:nvPr>
            <p:ph idx="1" type="body"/>
          </p:nvPr>
        </p:nvSpPr>
        <p:spPr>
          <a:xfrm>
            <a:off x="1778000" y="7073900"/>
            <a:ext cx="208281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62" name="Google Shape;62;g12f659c5285_0_370"/>
          <p:cNvSpPr txBox="1"/>
          <p:nvPr>
            <p:ph idx="12" type="sldNum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alíneas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f659c5285_0_374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g12f659c5285_0_374"/>
          <p:cNvSpPr txBox="1"/>
          <p:nvPr>
            <p:ph idx="1" type="body"/>
          </p:nvPr>
        </p:nvSpPr>
        <p:spPr>
          <a:xfrm>
            <a:off x="1689100" y="3149600"/>
            <a:ext cx="210057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66" name="Google Shape;66;g12f659c5285_0_374"/>
          <p:cNvSpPr txBox="1"/>
          <p:nvPr>
            <p:ph idx="12" type="sldNum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grafia - horizontal">
  <p:cSld name="Fotografia - horizontal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f659c5285_0_378"/>
          <p:cNvSpPr/>
          <p:nvPr>
            <p:ph idx="2" type="pic"/>
          </p:nvPr>
        </p:nvSpPr>
        <p:spPr>
          <a:xfrm>
            <a:off x="3125968" y="673100"/>
            <a:ext cx="18135600" cy="8737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g12f659c5285_0_378"/>
          <p:cNvSpPr txBox="1"/>
          <p:nvPr>
            <p:ph type="title"/>
          </p:nvPr>
        </p:nvSpPr>
        <p:spPr>
          <a:xfrm>
            <a:off x="635000" y="9512300"/>
            <a:ext cx="23114100" cy="20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g12f659c5285_0_378"/>
          <p:cNvSpPr txBox="1"/>
          <p:nvPr>
            <p:ph idx="1" type="body"/>
          </p:nvPr>
        </p:nvSpPr>
        <p:spPr>
          <a:xfrm>
            <a:off x="635000" y="11442700"/>
            <a:ext cx="231141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71" name="Google Shape;71;g12f659c5285_0_378"/>
          <p:cNvSpPr txBox="1"/>
          <p:nvPr>
            <p:ph idx="12" type="sldNum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entro">
  <p:cSld name="Título - centr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f659c5285_0_383"/>
          <p:cNvSpPr txBox="1"/>
          <p:nvPr>
            <p:ph type="title"/>
          </p:nvPr>
        </p:nvSpPr>
        <p:spPr>
          <a:xfrm>
            <a:off x="1778000" y="45339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g12f659c5285_0_383"/>
          <p:cNvSpPr txBox="1"/>
          <p:nvPr>
            <p:ph idx="12" type="sldNum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grafia - vertical">
  <p:cSld name="Fotografia - vertical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f659c5285_0_386"/>
          <p:cNvSpPr/>
          <p:nvPr>
            <p:ph idx="2" type="pic"/>
          </p:nvPr>
        </p:nvSpPr>
        <p:spPr>
          <a:xfrm>
            <a:off x="13165980" y="952500"/>
            <a:ext cx="952500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g12f659c5285_0_386"/>
          <p:cNvSpPr txBox="1"/>
          <p:nvPr>
            <p:ph type="title"/>
          </p:nvPr>
        </p:nvSpPr>
        <p:spPr>
          <a:xfrm>
            <a:off x="1651000" y="952500"/>
            <a:ext cx="10223400" cy="55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g12f659c5285_0_386"/>
          <p:cNvSpPr txBox="1"/>
          <p:nvPr>
            <p:ph idx="1" type="body"/>
          </p:nvPr>
        </p:nvSpPr>
        <p:spPr>
          <a:xfrm>
            <a:off x="1651000" y="6527800"/>
            <a:ext cx="10223400" cy="57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79" name="Google Shape;79;g12f659c5285_0_386"/>
          <p:cNvSpPr txBox="1"/>
          <p:nvPr>
            <p:ph idx="12" type="sldNum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topo">
  <p:cSld name="Título - top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659c5285_0_391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g12f659c5285_0_391"/>
          <p:cNvSpPr txBox="1"/>
          <p:nvPr>
            <p:ph idx="12" type="sldNum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alíneas e fotografia">
  <p:cSld name="Título, alíneas e fotografia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659c5285_0_394"/>
          <p:cNvSpPr/>
          <p:nvPr>
            <p:ph idx="2" type="pic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g12f659c5285_0_394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g12f659c5285_0_394"/>
          <p:cNvSpPr txBox="1"/>
          <p:nvPr>
            <p:ph idx="1" type="body"/>
          </p:nvPr>
        </p:nvSpPr>
        <p:spPr>
          <a:xfrm>
            <a:off x="1689100" y="3149600"/>
            <a:ext cx="102234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30225" lvl="0" marL="45720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indent="-530225" lvl="1" marL="91440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indent="-530225" lvl="2" marL="137160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indent="-530225" lvl="3" marL="182880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indent="-530225" lvl="4" marL="228600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indent="-371475" lvl="5" marL="27432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87" name="Google Shape;87;g12f659c5285_0_394"/>
          <p:cNvSpPr txBox="1"/>
          <p:nvPr>
            <p:ph idx="12" type="sldNum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alíneas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s">
  <p:cSld name="Marca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f659c5285_0_399"/>
          <p:cNvSpPr txBox="1"/>
          <p:nvPr>
            <p:ph idx="1" type="body"/>
          </p:nvPr>
        </p:nvSpPr>
        <p:spPr>
          <a:xfrm>
            <a:off x="1689100" y="1778000"/>
            <a:ext cx="21005700" cy="101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90" name="Google Shape;90;g12f659c5285_0_399"/>
          <p:cNvSpPr txBox="1"/>
          <p:nvPr>
            <p:ph idx="12" type="sldNum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grafia - 3">
  <p:cSld name="Fotografia - 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f659c5285_0_402"/>
          <p:cNvSpPr/>
          <p:nvPr>
            <p:ph idx="2" type="pic"/>
          </p:nvPr>
        </p:nvSpPr>
        <p:spPr>
          <a:xfrm>
            <a:off x="15760700" y="7048500"/>
            <a:ext cx="7404000" cy="5550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g12f659c5285_0_402"/>
          <p:cNvSpPr/>
          <p:nvPr>
            <p:ph idx="3" type="pic"/>
          </p:nvPr>
        </p:nvSpPr>
        <p:spPr>
          <a:xfrm>
            <a:off x="15760700" y="1130300"/>
            <a:ext cx="7404000" cy="55500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g12f659c5285_0_402"/>
          <p:cNvSpPr/>
          <p:nvPr>
            <p:ph idx="4" type="pic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g12f659c5285_0_402"/>
          <p:cNvSpPr txBox="1"/>
          <p:nvPr>
            <p:ph idx="12" type="sldNum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f659c5285_0_407"/>
          <p:cNvSpPr txBox="1"/>
          <p:nvPr>
            <p:ph idx="1" type="body"/>
          </p:nvPr>
        </p:nvSpPr>
        <p:spPr>
          <a:xfrm>
            <a:off x="2387600" y="8953500"/>
            <a:ext cx="196215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/>
            </a:lvl1pPr>
            <a:lvl2pPr indent="-371475" lvl="1" marL="9144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98" name="Google Shape;98;g12f659c5285_0_407"/>
          <p:cNvSpPr txBox="1"/>
          <p:nvPr>
            <p:ph idx="2" type="body"/>
          </p:nvPr>
        </p:nvSpPr>
        <p:spPr>
          <a:xfrm>
            <a:off x="2387600" y="6076950"/>
            <a:ext cx="196215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1475" lvl="1" marL="9144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99" name="Google Shape;99;g12f659c5285_0_407"/>
          <p:cNvSpPr txBox="1"/>
          <p:nvPr>
            <p:ph idx="12" type="sldNum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grafia">
  <p:cSld name="Fotografia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f659c5285_0_411"/>
          <p:cNvSpPr/>
          <p:nvPr>
            <p:ph idx="2" type="pic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g12f659c5285_0_411"/>
          <p:cNvSpPr txBox="1"/>
          <p:nvPr>
            <p:ph idx="12" type="sldNum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f659c5285_0_414"/>
          <p:cNvSpPr txBox="1"/>
          <p:nvPr>
            <p:ph idx="12" type="sldNum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grafia - horizontal">
  <p:cSld name="Fotografia - horizont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/>
          <p:nvPr>
            <p:ph idx="2" type="pic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8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entro">
  <p:cSld name="Título - centr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grafia - vertical">
  <p:cSld name="Fotografia -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/>
          <p:nvPr>
            <p:ph idx="2" type="pic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0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topo">
  <p:cSld name="Título - topo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alíneas e fotografia">
  <p:cSld name="Título, alíneas e fotografia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>
            <p:ph idx="2" type="pic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2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3022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indent="-53022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indent="-53022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indent="-53022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indent="-53022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s">
  <p:cSld name="Marca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grafia - 3">
  <p:cSld name="Fotografia - 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>
            <p:ph idx="2" type="pic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4"/>
          <p:cNvSpPr/>
          <p:nvPr>
            <p:ph idx="3" type="pic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/>
          <p:nvPr>
            <p:ph idx="4" type="pic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413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f659c5285_0_366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g12f659c5285_0_366"/>
          <p:cNvSpPr txBox="1"/>
          <p:nvPr>
            <p:ph idx="1" type="body"/>
          </p:nvPr>
        </p:nvSpPr>
        <p:spPr>
          <a:xfrm>
            <a:off x="1689100" y="3149600"/>
            <a:ext cx="210057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413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g12f659c5285_0_366"/>
          <p:cNvSpPr txBox="1"/>
          <p:nvPr>
            <p:ph idx="12" type="sldNum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hyperlink" Target="https://github.com/ThiagoBfim/testsoftware" TargetMode="External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hyperlink" Target="https://github.com/ThiagoBfim/testsoftware" TargetMode="External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hyperlink" Target="https://github.com/ThiagoBfim/testsoftware" TargetMode="External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github.com/ThiagoBfim/testsoftware" TargetMode="External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99999" ty="0" sy="99999"/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99997" ty="0" sy="99997"/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f659c5285_0_452"/>
          <p:cNvSpPr txBox="1"/>
          <p:nvPr/>
        </p:nvSpPr>
        <p:spPr>
          <a:xfrm>
            <a:off x="1730091" y="4623542"/>
            <a:ext cx="20923800" cy="6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Github: </a:t>
            </a:r>
            <a:r>
              <a:rPr lang="en-US" sz="6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https://github.com/ThiagoBfim/testsoftware</a:t>
            </a:r>
            <a:r>
              <a:rPr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g12f659c5285_0_452"/>
          <p:cNvSpPr txBox="1"/>
          <p:nvPr/>
        </p:nvSpPr>
        <p:spPr>
          <a:xfrm>
            <a:off x="6398613" y="2844689"/>
            <a:ext cx="118554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Prática</a:t>
            </a:r>
            <a:endParaRPr b="1" sz="9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g12f659c5285_0_4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2288" y="6589150"/>
            <a:ext cx="5930325" cy="59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2f659c5285_0_452"/>
          <p:cNvSpPr txBox="1"/>
          <p:nvPr/>
        </p:nvSpPr>
        <p:spPr>
          <a:xfrm>
            <a:off x="1552305" y="869750"/>
            <a:ext cx="4597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64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394D64"/>
                </a:solidFill>
              </a:rPr>
              <a:t>Teste unitário</a:t>
            </a:r>
            <a:endParaRPr b="1" i="0" sz="3400" u="none" cap="none" strike="noStrike">
              <a:solidFill>
                <a:srgbClr val="394D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99997" ty="0" sy="99997"/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f659c5285_0_57"/>
          <p:cNvSpPr txBox="1"/>
          <p:nvPr/>
        </p:nvSpPr>
        <p:spPr>
          <a:xfrm>
            <a:off x="1552299" y="869750"/>
            <a:ext cx="5727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64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394D64"/>
                </a:solidFill>
              </a:rPr>
              <a:t>Teste de concorrência</a:t>
            </a:r>
            <a:endParaRPr b="1" i="0" sz="3400" u="none" cap="none" strike="noStrike">
              <a:solidFill>
                <a:srgbClr val="394D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2f659c5285_0_57"/>
          <p:cNvSpPr txBox="1"/>
          <p:nvPr/>
        </p:nvSpPr>
        <p:spPr>
          <a:xfrm>
            <a:off x="2559600" y="3578250"/>
            <a:ext cx="182832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Teste de concorrência</a:t>
            </a:r>
            <a:endParaRPr b="0" i="0" sz="120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g12f659c5285_0_57"/>
          <p:cNvSpPr txBox="1"/>
          <p:nvPr/>
        </p:nvSpPr>
        <p:spPr>
          <a:xfrm>
            <a:off x="14944175" y="9341225"/>
            <a:ext cx="4800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0"/>
              <a:buFont typeface="Arial"/>
              <a:buNone/>
            </a:pPr>
            <a:r>
              <a:rPr b="0" i="0" lang="en-US" sz="24000" u="none" cap="none" strike="noStrike">
                <a:solidFill>
                  <a:srgbClr val="FF6F29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r>
              <a:rPr lang="en-US" sz="24000">
                <a:solidFill>
                  <a:srgbClr val="FF6F29"/>
                </a:solidFill>
                <a:latin typeface="Titillium Web"/>
                <a:ea typeface="Titillium Web"/>
                <a:cs typeface="Titillium Web"/>
                <a:sym typeface="Titillium Web"/>
              </a:rPr>
              <a:t>2</a:t>
            </a:r>
            <a:endParaRPr b="0" i="0" sz="2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99997" ty="0" sy="99997"/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f659c5285_0_437"/>
          <p:cNvSpPr txBox="1"/>
          <p:nvPr/>
        </p:nvSpPr>
        <p:spPr>
          <a:xfrm>
            <a:off x="1552291" y="4657242"/>
            <a:ext cx="20923800" cy="6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6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Concorrência é quando mais de uma coisa é feita em simultâneo. Problemas com concorrência podem gerar deadlocks, starvation, e outros problemas graves.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Por isso é importante criar testes de concorrência em alguns cenários.</a:t>
            </a:r>
            <a:endParaRPr/>
          </a:p>
        </p:txBody>
      </p:sp>
      <p:sp>
        <p:nvSpPr>
          <p:cNvPr id="186" name="Google Shape;186;g12f659c5285_0_437"/>
          <p:cNvSpPr txBox="1"/>
          <p:nvPr/>
        </p:nvSpPr>
        <p:spPr>
          <a:xfrm>
            <a:off x="6398613" y="2844689"/>
            <a:ext cx="118554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Concorrência</a:t>
            </a:r>
            <a:endParaRPr b="1" sz="9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g12f659c5285_0_437"/>
          <p:cNvSpPr txBox="1"/>
          <p:nvPr/>
        </p:nvSpPr>
        <p:spPr>
          <a:xfrm>
            <a:off x="1552299" y="869750"/>
            <a:ext cx="5727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64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394D64"/>
                </a:solidFill>
              </a:rPr>
              <a:t>Teste de concorrência</a:t>
            </a:r>
            <a:endParaRPr b="1" i="0" sz="3400" u="none" cap="none" strike="noStrike">
              <a:solidFill>
                <a:srgbClr val="394D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99997" ty="0" sy="99997"/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f659c5285_0_431"/>
          <p:cNvSpPr txBox="1"/>
          <p:nvPr/>
        </p:nvSpPr>
        <p:spPr>
          <a:xfrm>
            <a:off x="1552291" y="4657242"/>
            <a:ext cx="20923800" cy="6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Github: </a:t>
            </a:r>
            <a:r>
              <a:rPr lang="en-US" sz="6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https://github.com/ThiagoBfim/testsoftware</a:t>
            </a:r>
            <a:r>
              <a:rPr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g12f659c5285_0_431"/>
          <p:cNvSpPr txBox="1"/>
          <p:nvPr/>
        </p:nvSpPr>
        <p:spPr>
          <a:xfrm>
            <a:off x="6398613" y="2844689"/>
            <a:ext cx="118554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Prática</a:t>
            </a:r>
            <a:endParaRPr b="1" sz="9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g12f659c5285_0_4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2288" y="6589150"/>
            <a:ext cx="5930325" cy="59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2f659c5285_0_431"/>
          <p:cNvSpPr txBox="1"/>
          <p:nvPr/>
        </p:nvSpPr>
        <p:spPr>
          <a:xfrm>
            <a:off x="1552299" y="869750"/>
            <a:ext cx="5727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64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394D64"/>
                </a:solidFill>
              </a:rPr>
              <a:t>Teste de concorrência</a:t>
            </a:r>
            <a:endParaRPr b="1" i="0" sz="3400" u="none" cap="none" strike="noStrike">
              <a:solidFill>
                <a:srgbClr val="394D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99997" ty="0" sy="99997"/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f659c5285_0_458"/>
          <p:cNvSpPr txBox="1"/>
          <p:nvPr/>
        </p:nvSpPr>
        <p:spPr>
          <a:xfrm>
            <a:off x="1552305" y="869750"/>
            <a:ext cx="4597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64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394D64"/>
                </a:solidFill>
              </a:rPr>
              <a:t>Property-Based Test</a:t>
            </a:r>
            <a:endParaRPr b="1" i="0" sz="3400" u="none" cap="none" strike="noStrike">
              <a:solidFill>
                <a:srgbClr val="394D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2f659c5285_0_458"/>
          <p:cNvSpPr txBox="1"/>
          <p:nvPr/>
        </p:nvSpPr>
        <p:spPr>
          <a:xfrm>
            <a:off x="2559600" y="3578250"/>
            <a:ext cx="182832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Property-Based Test</a:t>
            </a:r>
            <a:endParaRPr b="0" i="0" sz="120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g12f659c5285_0_458"/>
          <p:cNvSpPr txBox="1"/>
          <p:nvPr/>
        </p:nvSpPr>
        <p:spPr>
          <a:xfrm>
            <a:off x="14944175" y="9341225"/>
            <a:ext cx="4800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0"/>
              <a:buFont typeface="Arial"/>
              <a:buNone/>
            </a:pPr>
            <a:r>
              <a:rPr b="0" i="0" lang="en-US" sz="24000" u="none" cap="none" strike="noStrike">
                <a:solidFill>
                  <a:srgbClr val="FF6F29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r>
              <a:rPr lang="en-US" sz="24000">
                <a:solidFill>
                  <a:srgbClr val="FF6F29"/>
                </a:solidFill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endParaRPr b="0" i="0" sz="2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99997" ty="0" sy="99997"/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f659c5285_0_464"/>
          <p:cNvSpPr txBox="1"/>
          <p:nvPr/>
        </p:nvSpPr>
        <p:spPr>
          <a:xfrm>
            <a:off x="1552291" y="4657242"/>
            <a:ext cx="20923800" cy="6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Property-Based testing consiste em gerar diversos inputs de forma aleatória, mas controlada, para garantir que uma assertiva se enquadre no grupo de inputs gerados. </a:t>
            </a:r>
            <a:endParaRPr/>
          </a:p>
        </p:txBody>
      </p:sp>
      <p:sp>
        <p:nvSpPr>
          <p:cNvPr id="208" name="Google Shape;208;g12f659c5285_0_464"/>
          <p:cNvSpPr txBox="1"/>
          <p:nvPr/>
        </p:nvSpPr>
        <p:spPr>
          <a:xfrm>
            <a:off x="6398613" y="2844689"/>
            <a:ext cx="118554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Property-Based Testing</a:t>
            </a:r>
            <a:endParaRPr b="1" sz="9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g12f659c5285_0_464"/>
          <p:cNvSpPr txBox="1"/>
          <p:nvPr/>
        </p:nvSpPr>
        <p:spPr>
          <a:xfrm>
            <a:off x="1552299" y="869750"/>
            <a:ext cx="5727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64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394D64"/>
                </a:solidFill>
              </a:rPr>
              <a:t>Teste de concorrência</a:t>
            </a:r>
            <a:endParaRPr b="1" i="0" sz="3400" u="none" cap="none" strike="noStrike">
              <a:solidFill>
                <a:srgbClr val="394D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99997" ty="0" sy="99997"/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f659c5285_0_470"/>
          <p:cNvSpPr txBox="1"/>
          <p:nvPr/>
        </p:nvSpPr>
        <p:spPr>
          <a:xfrm>
            <a:off x="1730091" y="4479992"/>
            <a:ext cx="20923800" cy="6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Github: </a:t>
            </a:r>
            <a:r>
              <a:rPr lang="en-US" sz="6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https://github.com/ThiagoBfim/testsoftware</a:t>
            </a:r>
            <a:r>
              <a:rPr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g12f659c5285_0_470"/>
          <p:cNvSpPr txBox="1"/>
          <p:nvPr/>
        </p:nvSpPr>
        <p:spPr>
          <a:xfrm>
            <a:off x="6398613" y="2844689"/>
            <a:ext cx="118554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Prática</a:t>
            </a:r>
            <a:endParaRPr b="1" sz="9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6" name="Google Shape;216;g12f659c5285_0_4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2288" y="6589150"/>
            <a:ext cx="5930325" cy="59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2f659c5285_0_470"/>
          <p:cNvSpPr txBox="1"/>
          <p:nvPr/>
        </p:nvSpPr>
        <p:spPr>
          <a:xfrm>
            <a:off x="1552299" y="869750"/>
            <a:ext cx="5727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64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394D64"/>
                </a:solidFill>
              </a:rPr>
              <a:t>Teste de concorrência</a:t>
            </a:r>
            <a:endParaRPr b="1" i="0" sz="3400" u="none" cap="none" strike="noStrike">
              <a:solidFill>
                <a:srgbClr val="394D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99997" ty="0" sy="99997"/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0f6a01d88_0_0"/>
          <p:cNvSpPr txBox="1"/>
          <p:nvPr/>
        </p:nvSpPr>
        <p:spPr>
          <a:xfrm>
            <a:off x="1552305" y="869750"/>
            <a:ext cx="4597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64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394D64"/>
                </a:solidFill>
              </a:rPr>
              <a:t>Recapitulando</a:t>
            </a:r>
            <a:endParaRPr b="1" i="0" sz="3400" u="none" cap="none" strike="noStrike">
              <a:solidFill>
                <a:srgbClr val="394D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30f6a01d88_0_0"/>
          <p:cNvSpPr txBox="1"/>
          <p:nvPr/>
        </p:nvSpPr>
        <p:spPr>
          <a:xfrm>
            <a:off x="2559600" y="3578250"/>
            <a:ext cx="182832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Recapitulando</a:t>
            </a:r>
            <a:endParaRPr b="0" i="0" sz="120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g130f6a01d88_0_0"/>
          <p:cNvSpPr txBox="1"/>
          <p:nvPr/>
        </p:nvSpPr>
        <p:spPr>
          <a:xfrm>
            <a:off x="14944175" y="9341225"/>
            <a:ext cx="4800900" cy="75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0"/>
              <a:buFont typeface="Arial"/>
              <a:buNone/>
            </a:pPr>
            <a:r>
              <a:rPr b="0" i="0" lang="en-US" sz="24000" u="none" cap="none" strike="noStrike">
                <a:solidFill>
                  <a:srgbClr val="FF6F29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r>
              <a:rPr lang="en-US" sz="24000">
                <a:solidFill>
                  <a:srgbClr val="FF6F29"/>
                </a:solidFill>
                <a:latin typeface="Titillium Web"/>
                <a:ea typeface="Titillium Web"/>
                <a:cs typeface="Titillium Web"/>
                <a:sym typeface="Titillium Web"/>
              </a:rPr>
              <a:t>44</a:t>
            </a:r>
            <a:endParaRPr b="0" i="0" sz="2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99997" ty="0" sy="99997"/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0f6a01d88_0_23"/>
          <p:cNvSpPr txBox="1"/>
          <p:nvPr/>
        </p:nvSpPr>
        <p:spPr>
          <a:xfrm>
            <a:off x="1552303" y="869600"/>
            <a:ext cx="3806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94D64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394D64"/>
                </a:solidFill>
              </a:rPr>
              <a:t>Recapitulando</a:t>
            </a:r>
            <a:endParaRPr b="1" sz="3400">
              <a:solidFill>
                <a:srgbClr val="394D64"/>
              </a:solidFill>
            </a:endParaRPr>
          </a:p>
        </p:txBody>
      </p:sp>
      <p:sp>
        <p:nvSpPr>
          <p:cNvPr id="230" name="Google Shape;230;g130f6a01d88_0_23"/>
          <p:cNvSpPr txBox="1"/>
          <p:nvPr/>
        </p:nvSpPr>
        <p:spPr>
          <a:xfrm>
            <a:off x="2559600" y="3578250"/>
            <a:ext cx="19264800" cy="8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Char char="●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Teste unitário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Char char="●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Assertj &amp; Junit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Char char="●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Mockito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Char char="●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DIP - Dependency inversion principle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Char char="●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Teste de concorrência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Char char="●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Property-Based Test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36" name="Google Shape;236;p4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254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descr="Imagem" id="237" name="Google Shape;2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99999" ty="0" sy="99999"/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/>
        </p:nvSpPr>
        <p:spPr>
          <a:xfrm>
            <a:off x="7699248" y="9652137"/>
            <a:ext cx="151779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8"/>
              </a:buClr>
              <a:buSzPts val="9661"/>
              <a:buFont typeface="Arial"/>
              <a:buNone/>
            </a:pPr>
            <a:r>
              <a:rPr b="1" lang="en-US" sz="9661">
                <a:solidFill>
                  <a:srgbClr val="D9D9D8"/>
                </a:solidFill>
              </a:rPr>
              <a:t>Testes de Software</a:t>
            </a:r>
            <a:endParaRPr b="1" i="0" sz="9661" u="none" cap="none" strike="noStrike">
              <a:solidFill>
                <a:srgbClr val="D9D9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4483459" y="11241822"/>
            <a:ext cx="83937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8"/>
              </a:buClr>
              <a:buSzPts val="9661"/>
              <a:buFont typeface="Arial"/>
              <a:buNone/>
            </a:pPr>
            <a:r>
              <a:rPr lang="en-US" sz="4500">
                <a:solidFill>
                  <a:srgbClr val="D9D9D8"/>
                </a:solidFill>
              </a:rPr>
              <a:t>Thiago Bomfim</a:t>
            </a:r>
            <a:endParaRPr b="0" i="0" sz="4500" u="none" cap="none" strike="noStrike">
              <a:solidFill>
                <a:srgbClr val="D9D9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youts_apresentações_Prancheta 1 cópia 13.png" id="115" name="Google Shape;115;p2"/>
          <p:cNvPicPr preferRelativeResize="0"/>
          <p:nvPr/>
        </p:nvPicPr>
        <p:blipFill rotWithShape="1">
          <a:blip r:embed="rId4">
            <a:alphaModFix/>
          </a:blip>
          <a:srcRect b="35093" l="48422" r="38755" t="48149"/>
          <a:stretch/>
        </p:blipFill>
        <p:spPr>
          <a:xfrm>
            <a:off x="16510120" y="7602549"/>
            <a:ext cx="2170323" cy="159615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/>
          <p:nvPr/>
        </p:nvSpPr>
        <p:spPr>
          <a:xfrm>
            <a:off x="18914401" y="12192330"/>
            <a:ext cx="3844000" cy="88571"/>
          </a:xfrm>
          <a:prstGeom prst="rect">
            <a:avLst/>
          </a:prstGeom>
          <a:solidFill>
            <a:srgbClr val="D4553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99999" ty="0" sy="99999"/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/>
        </p:nvSpPr>
        <p:spPr>
          <a:xfrm>
            <a:off x="1552291" y="869598"/>
            <a:ext cx="2906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94D64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394D64"/>
                </a:solidFill>
              </a:rPr>
              <a:t>Sumário</a:t>
            </a:r>
            <a:endParaRPr b="1" sz="3400">
              <a:solidFill>
                <a:srgbClr val="394D64"/>
              </a:solidFill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2559600" y="3578250"/>
            <a:ext cx="19264800" cy="8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Char char="●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O que é teste unitário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Char char="●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Teste unitário na prática com Java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Char char="●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Assertj &amp; Junit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Char char="●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Mockito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Char char="●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Concorrência, o que é e como devemos testar?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Char char="●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Property-Based Test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99997" ty="0" sy="99997"/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f659c5285_0_0"/>
          <p:cNvSpPr txBox="1"/>
          <p:nvPr/>
        </p:nvSpPr>
        <p:spPr>
          <a:xfrm>
            <a:off x="1552305" y="869750"/>
            <a:ext cx="4597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64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394D64"/>
                </a:solidFill>
              </a:rPr>
              <a:t>Teste unitário</a:t>
            </a:r>
            <a:endParaRPr b="1" i="0" sz="3400" u="none" cap="none" strike="noStrike">
              <a:solidFill>
                <a:srgbClr val="394D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2f659c5285_0_0"/>
          <p:cNvSpPr txBox="1"/>
          <p:nvPr/>
        </p:nvSpPr>
        <p:spPr>
          <a:xfrm>
            <a:off x="2559600" y="3578250"/>
            <a:ext cx="182832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Teste unitário</a:t>
            </a:r>
            <a:endParaRPr b="0" i="0" sz="120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g12f659c5285_0_0"/>
          <p:cNvSpPr txBox="1"/>
          <p:nvPr/>
        </p:nvSpPr>
        <p:spPr>
          <a:xfrm>
            <a:off x="14944175" y="9341225"/>
            <a:ext cx="4800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0"/>
              <a:buFont typeface="Arial"/>
              <a:buNone/>
            </a:pPr>
            <a:r>
              <a:rPr b="0" i="0" lang="en-US" sz="24000" u="none" cap="none" strike="noStrike">
                <a:solidFill>
                  <a:srgbClr val="FF6F29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b="0" i="0" sz="2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99997" ty="0" sy="99997"/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f659c5285_0_240"/>
          <p:cNvSpPr txBox="1"/>
          <p:nvPr/>
        </p:nvSpPr>
        <p:spPr>
          <a:xfrm>
            <a:off x="1552291" y="4657242"/>
            <a:ext cx="20923800" cy="6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Teste de software é uma atividade para assegurar que o comportamento está conforme o esperado, e também para identificar bugs proativamente.</a:t>
            </a:r>
            <a:br>
              <a:rPr b="0" i="0" lang="en-US" sz="6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/>
          </a:p>
        </p:txBody>
      </p:sp>
      <p:sp>
        <p:nvSpPr>
          <p:cNvPr id="135" name="Google Shape;135;g12f659c5285_0_240"/>
          <p:cNvSpPr txBox="1"/>
          <p:nvPr/>
        </p:nvSpPr>
        <p:spPr>
          <a:xfrm>
            <a:off x="6398613" y="2844689"/>
            <a:ext cx="118554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Teste de Software</a:t>
            </a:r>
            <a:endParaRPr b="1" i="0" sz="9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g12f659c5285_0_240"/>
          <p:cNvSpPr txBox="1"/>
          <p:nvPr/>
        </p:nvSpPr>
        <p:spPr>
          <a:xfrm>
            <a:off x="1552305" y="869750"/>
            <a:ext cx="4597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64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394D64"/>
                </a:solidFill>
              </a:rPr>
              <a:t>Teste unitário</a:t>
            </a:r>
            <a:endParaRPr b="1" i="0" sz="3400" u="none" cap="none" strike="noStrike">
              <a:solidFill>
                <a:srgbClr val="394D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99997" ty="0" sy="99997"/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f659c5285_0_296"/>
          <p:cNvSpPr txBox="1"/>
          <p:nvPr/>
        </p:nvSpPr>
        <p:spPr>
          <a:xfrm>
            <a:off x="1552291" y="4657242"/>
            <a:ext cx="20923800" cy="6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Unit Test é uma técnica para testar a menor unidade possível, de forma rápida e precisa.</a:t>
            </a:r>
            <a:endParaRPr/>
          </a:p>
        </p:txBody>
      </p:sp>
      <p:sp>
        <p:nvSpPr>
          <p:cNvPr id="142" name="Google Shape;142;g12f659c5285_0_296"/>
          <p:cNvSpPr txBox="1"/>
          <p:nvPr/>
        </p:nvSpPr>
        <p:spPr>
          <a:xfrm>
            <a:off x="6398613" y="2844689"/>
            <a:ext cx="118554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Teste unitário</a:t>
            </a:r>
            <a:endParaRPr b="1" i="0" sz="9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g12f659c5285_0_296"/>
          <p:cNvSpPr txBox="1"/>
          <p:nvPr/>
        </p:nvSpPr>
        <p:spPr>
          <a:xfrm>
            <a:off x="1552305" y="869750"/>
            <a:ext cx="4597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64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394D64"/>
                </a:solidFill>
              </a:rPr>
              <a:t>Teste unitário</a:t>
            </a:r>
            <a:endParaRPr b="1" i="0" sz="3400" u="none" cap="none" strike="noStrike">
              <a:solidFill>
                <a:srgbClr val="394D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99997" ty="0" sy="99997"/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f659c5285_0_417"/>
          <p:cNvSpPr txBox="1"/>
          <p:nvPr/>
        </p:nvSpPr>
        <p:spPr>
          <a:xfrm>
            <a:off x="1552291" y="4657242"/>
            <a:ext cx="20923800" cy="6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JUnit é um framework para criação de testes de unidade com Java e o AssertJ é um uma biblioteca Java para apoio na criação de assertivas mais fluentes. </a:t>
            </a:r>
            <a:br>
              <a:rPr lang="en-US" sz="600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6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O uso de JUnit e AssertJ é excelente para criação de testes de unidade com Java.</a:t>
            </a:r>
            <a:endParaRPr/>
          </a:p>
        </p:txBody>
      </p:sp>
      <p:sp>
        <p:nvSpPr>
          <p:cNvPr id="149" name="Google Shape;149;g12f659c5285_0_417"/>
          <p:cNvSpPr txBox="1"/>
          <p:nvPr/>
        </p:nvSpPr>
        <p:spPr>
          <a:xfrm>
            <a:off x="6398613" y="2844689"/>
            <a:ext cx="118554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AssertJ &amp; Junit</a:t>
            </a:r>
            <a:endParaRPr b="1" sz="9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g12f659c5285_0_417"/>
          <p:cNvSpPr txBox="1"/>
          <p:nvPr/>
        </p:nvSpPr>
        <p:spPr>
          <a:xfrm>
            <a:off x="1552305" y="869750"/>
            <a:ext cx="4597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64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394D64"/>
                </a:solidFill>
              </a:rPr>
              <a:t>Teste unitário</a:t>
            </a:r>
            <a:endParaRPr b="1" i="0" sz="3400" u="none" cap="none" strike="noStrike">
              <a:solidFill>
                <a:srgbClr val="394D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99997" ty="0" sy="99997"/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f659c5285_0_425"/>
          <p:cNvSpPr txBox="1"/>
          <p:nvPr/>
        </p:nvSpPr>
        <p:spPr>
          <a:xfrm>
            <a:off x="1552291" y="4657242"/>
            <a:ext cx="20923800" cy="6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Github: </a:t>
            </a:r>
            <a:r>
              <a:rPr lang="en-US" sz="6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https://github.com/ThiagoBfim/testsoftware</a:t>
            </a:r>
            <a:r>
              <a:rPr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g12f659c5285_0_425"/>
          <p:cNvSpPr txBox="1"/>
          <p:nvPr/>
        </p:nvSpPr>
        <p:spPr>
          <a:xfrm>
            <a:off x="6398613" y="2844689"/>
            <a:ext cx="118554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Prática</a:t>
            </a:r>
            <a:endParaRPr b="1" sz="9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g12f659c5285_0_4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2288" y="6589150"/>
            <a:ext cx="5930325" cy="59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2f659c5285_0_425"/>
          <p:cNvSpPr txBox="1"/>
          <p:nvPr/>
        </p:nvSpPr>
        <p:spPr>
          <a:xfrm>
            <a:off x="1552305" y="869750"/>
            <a:ext cx="4597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64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394D64"/>
                </a:solidFill>
              </a:rPr>
              <a:t>Teste unitário</a:t>
            </a:r>
            <a:endParaRPr b="1" i="0" sz="3400" u="none" cap="none" strike="noStrike">
              <a:solidFill>
                <a:srgbClr val="394D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99997" ty="0" sy="99997"/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f659c5285_0_444"/>
          <p:cNvSpPr txBox="1"/>
          <p:nvPr/>
        </p:nvSpPr>
        <p:spPr>
          <a:xfrm>
            <a:off x="1552291" y="4657242"/>
            <a:ext cx="20923800" cy="6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Objetos mock, objetos simulados ou simplesmente mock em desenvolvimento de software são objetos que simulam o comportamento de objetos reais de forma controlada.</a:t>
            </a:r>
            <a:endParaRPr/>
          </a:p>
        </p:txBody>
      </p:sp>
      <p:sp>
        <p:nvSpPr>
          <p:cNvPr id="164" name="Google Shape;164;g12f659c5285_0_444"/>
          <p:cNvSpPr txBox="1"/>
          <p:nvPr/>
        </p:nvSpPr>
        <p:spPr>
          <a:xfrm>
            <a:off x="6398613" y="2844689"/>
            <a:ext cx="118554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Mock</a:t>
            </a:r>
            <a:endParaRPr b="1" sz="9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g12f659c5285_0_444"/>
          <p:cNvSpPr txBox="1"/>
          <p:nvPr/>
        </p:nvSpPr>
        <p:spPr>
          <a:xfrm>
            <a:off x="1552305" y="869750"/>
            <a:ext cx="4597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64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394D64"/>
                </a:solidFill>
              </a:rPr>
              <a:t>Teste unitário</a:t>
            </a:r>
            <a:endParaRPr b="1" i="0" sz="3400" u="none" cap="none" strike="noStrike">
              <a:solidFill>
                <a:srgbClr val="394D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