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7"/>
  </p:notesMasterIdLst>
  <p:sldIdLst>
    <p:sldId id="289" r:id="rId2"/>
    <p:sldId id="257" r:id="rId3"/>
    <p:sldId id="290" r:id="rId4"/>
    <p:sldId id="286" r:id="rId5"/>
    <p:sldId id="287" r:id="rId6"/>
    <p:sldId id="291" r:id="rId7"/>
    <p:sldId id="260" r:id="rId8"/>
    <p:sldId id="277" r:id="rId9"/>
    <p:sldId id="278" r:id="rId10"/>
    <p:sldId id="282" r:id="rId11"/>
    <p:sldId id="283" r:id="rId12"/>
    <p:sldId id="284" r:id="rId13"/>
    <p:sldId id="285" r:id="rId14"/>
    <p:sldId id="261" r:id="rId15"/>
    <p:sldId id="262" r:id="rId16"/>
    <p:sldId id="263" r:id="rId17"/>
    <p:sldId id="264" r:id="rId18"/>
    <p:sldId id="265" r:id="rId19"/>
    <p:sldId id="266" r:id="rId20"/>
    <p:sldId id="267" r:id="rId21"/>
    <p:sldId id="268" r:id="rId22"/>
    <p:sldId id="269" r:id="rId23"/>
    <p:sldId id="270" r:id="rId24"/>
    <p:sldId id="271" r:id="rId25"/>
    <p:sldId id="288" r:id="rId26"/>
  </p:sldIdLst>
  <p:sldSz cx="9144000" cy="5143500" type="screen16x9"/>
  <p:notesSz cx="6858000" cy="9144000"/>
  <p:embeddedFontLst>
    <p:embeddedFont>
      <p:font typeface="Aptos Narrow" panose="020B0004020202020204" pitchFamily="34" charset="0"/>
      <p:regular r:id="rId28"/>
      <p:bold r:id="rId29"/>
      <p:italic r:id="rId30"/>
      <p:boldItalic r:id="rId31"/>
    </p:embeddedFont>
    <p:embeddedFont>
      <p:font typeface="Proxima Nova"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35" autoAdjust="0"/>
  </p:normalViewPr>
  <p:slideViewPr>
    <p:cSldViewPr snapToGrid="0">
      <p:cViewPr varScale="1">
        <p:scale>
          <a:sx n="96" d="100"/>
          <a:sy n="96" d="100"/>
        </p:scale>
        <p:origin x="350"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Esta apresentação fornece uma análise detalhada das tendências de crescimento no e-commerce, identificando produtos de alta demanda e explorando oportunidades de dropshipping. Utilizamos dados de plataformas como Shopify, AliExpress e Amazon para orientar decisões estratégicas, com um foco especial no mercado de e-commerce na Holanda, visando maximizar a lucratividade e eficiência.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rPr dirty="0"/>
              <a:t>Vender </a:t>
            </a:r>
            <a:r>
              <a:rPr dirty="0" err="1"/>
              <a:t>produtos</a:t>
            </a:r>
            <a:r>
              <a:rPr dirty="0"/>
              <a:t> que </a:t>
            </a:r>
            <a:r>
              <a:rPr dirty="0" err="1"/>
              <a:t>são</a:t>
            </a:r>
            <a:r>
              <a:rPr dirty="0"/>
              <a:t> </a:t>
            </a:r>
            <a:r>
              <a:rPr dirty="0" err="1"/>
              <a:t>difíceis</a:t>
            </a:r>
            <a:r>
              <a:rPr dirty="0"/>
              <a:t> de </a:t>
            </a:r>
            <a:r>
              <a:rPr dirty="0" err="1"/>
              <a:t>encontrar</a:t>
            </a:r>
            <a:r>
              <a:rPr dirty="0"/>
              <a:t> </a:t>
            </a:r>
            <a:r>
              <a:rPr dirty="0" err="1"/>
              <a:t>localmente</a:t>
            </a:r>
            <a:r>
              <a:rPr dirty="0"/>
              <a:t> </a:t>
            </a:r>
            <a:r>
              <a:rPr dirty="0" err="1"/>
              <a:t>oferece</a:t>
            </a:r>
            <a:r>
              <a:rPr dirty="0"/>
              <a:t> </a:t>
            </a:r>
            <a:r>
              <a:rPr dirty="0" err="1"/>
              <a:t>uma</a:t>
            </a:r>
            <a:r>
              <a:rPr dirty="0"/>
              <a:t> </a:t>
            </a:r>
            <a:r>
              <a:rPr dirty="0" err="1"/>
              <a:t>vantagem</a:t>
            </a:r>
            <a:r>
              <a:rPr dirty="0"/>
              <a:t> </a:t>
            </a:r>
            <a:r>
              <a:rPr dirty="0" err="1"/>
              <a:t>competitiva</a:t>
            </a:r>
            <a:r>
              <a:rPr dirty="0"/>
              <a:t> </a:t>
            </a:r>
            <a:r>
              <a:rPr dirty="0" err="1"/>
              <a:t>significativa</a:t>
            </a:r>
            <a:r>
              <a:rPr dirty="0"/>
              <a:t> no </a:t>
            </a:r>
            <a:r>
              <a:rPr dirty="0" err="1"/>
              <a:t>dropshipping</a:t>
            </a:r>
            <a:r>
              <a:rPr dirty="0"/>
              <a:t>. </a:t>
            </a:r>
            <a:r>
              <a:rPr dirty="0" err="1"/>
              <a:t>Ofertas</a:t>
            </a:r>
            <a:r>
              <a:rPr dirty="0"/>
              <a:t> </a:t>
            </a:r>
            <a:r>
              <a:rPr dirty="0" err="1"/>
              <a:t>únicas</a:t>
            </a:r>
            <a:r>
              <a:rPr dirty="0"/>
              <a:t>, </a:t>
            </a:r>
            <a:r>
              <a:rPr dirty="0" err="1"/>
              <a:t>como</a:t>
            </a:r>
            <a:r>
              <a:rPr dirty="0"/>
              <a:t> </a:t>
            </a:r>
            <a:r>
              <a:rPr dirty="0" err="1"/>
              <a:t>equipamentos</a:t>
            </a:r>
            <a:r>
              <a:rPr dirty="0"/>
              <a:t> de </a:t>
            </a:r>
            <a:r>
              <a:rPr dirty="0" err="1"/>
              <a:t>nicho</a:t>
            </a:r>
            <a:r>
              <a:rPr dirty="0"/>
              <a:t>, </a:t>
            </a:r>
            <a:r>
              <a:rPr dirty="0" err="1"/>
              <a:t>capturam</a:t>
            </a:r>
            <a:r>
              <a:rPr dirty="0"/>
              <a:t> mercados </a:t>
            </a:r>
            <a:r>
              <a:rPr dirty="0" err="1"/>
              <a:t>específicos</a:t>
            </a:r>
            <a:r>
              <a:rPr dirty="0"/>
              <a:t> e </a:t>
            </a:r>
            <a:r>
              <a:rPr dirty="0" err="1"/>
              <a:t>não</a:t>
            </a:r>
            <a:r>
              <a:rPr dirty="0"/>
              <a:t> </a:t>
            </a:r>
            <a:r>
              <a:rPr dirty="0" err="1"/>
              <a:t>atendidos</a:t>
            </a:r>
            <a:r>
              <a:rPr dirty="0"/>
              <a:t>. O teste e a </a:t>
            </a:r>
            <a:r>
              <a:rPr dirty="0" err="1"/>
              <a:t>iteração</a:t>
            </a:r>
            <a:r>
              <a:rPr dirty="0"/>
              <a:t> </a:t>
            </a:r>
            <a:r>
              <a:rPr dirty="0" err="1"/>
              <a:t>são</a:t>
            </a:r>
            <a:r>
              <a:rPr dirty="0"/>
              <a:t> </a:t>
            </a:r>
            <a:r>
              <a:rPr dirty="0" err="1"/>
              <a:t>fundamentais</a:t>
            </a:r>
            <a:r>
              <a:rPr dirty="0"/>
              <a:t> para </a:t>
            </a:r>
            <a:r>
              <a:rPr dirty="0" err="1"/>
              <a:t>refinar</a:t>
            </a:r>
            <a:r>
              <a:rPr dirty="0"/>
              <a:t> </a:t>
            </a:r>
            <a:r>
              <a:rPr dirty="0" err="1"/>
              <a:t>suas</a:t>
            </a:r>
            <a:r>
              <a:rPr dirty="0"/>
              <a:t> </a:t>
            </a:r>
            <a:r>
              <a:rPr dirty="0" err="1"/>
              <a:t>ofertas</a:t>
            </a:r>
            <a:r>
              <a:rPr dirty="0"/>
              <a:t> e </a:t>
            </a:r>
            <a:r>
              <a:rPr dirty="0" err="1"/>
              <a:t>garantir</a:t>
            </a:r>
            <a:r>
              <a:rPr dirty="0"/>
              <a:t> que </a:t>
            </a:r>
            <a:r>
              <a:rPr dirty="0" err="1"/>
              <a:t>elas</a:t>
            </a:r>
            <a:r>
              <a:rPr dirty="0"/>
              <a:t> </a:t>
            </a:r>
            <a:r>
              <a:rPr dirty="0" err="1"/>
              <a:t>atendam</a:t>
            </a:r>
            <a:r>
              <a:rPr dirty="0"/>
              <a:t> </a:t>
            </a:r>
            <a:r>
              <a:rPr dirty="0" err="1"/>
              <a:t>às</a:t>
            </a:r>
            <a:r>
              <a:rPr dirty="0"/>
              <a:t> </a:t>
            </a:r>
            <a:r>
              <a:rPr dirty="0" err="1"/>
              <a:t>demandas</a:t>
            </a:r>
            <a:r>
              <a:rPr dirty="0"/>
              <a:t> dos </a:t>
            </a:r>
            <a:r>
              <a:rPr dirty="0" err="1"/>
              <a:t>consumidores</a:t>
            </a:r>
            <a:r>
              <a:rPr dirty="0"/>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rPr dirty="0"/>
              <a:t>De </a:t>
            </a:r>
            <a:r>
              <a:rPr dirty="0" err="1"/>
              <a:t>acordo</a:t>
            </a:r>
            <a:r>
              <a:rPr dirty="0"/>
              <a:t> com a Shopify, </a:t>
            </a:r>
            <a:r>
              <a:rPr dirty="0" err="1"/>
              <a:t>os</a:t>
            </a:r>
            <a:r>
              <a:rPr dirty="0"/>
              <a:t> </a:t>
            </a:r>
            <a:r>
              <a:rPr dirty="0" err="1"/>
              <a:t>produtos</a:t>
            </a:r>
            <a:r>
              <a:rPr dirty="0"/>
              <a:t> de </a:t>
            </a:r>
            <a:r>
              <a:rPr dirty="0" err="1"/>
              <a:t>dropshipping</a:t>
            </a:r>
            <a:r>
              <a:rPr dirty="0"/>
              <a:t> </a:t>
            </a:r>
            <a:r>
              <a:rPr dirty="0" err="1"/>
              <a:t>mais</a:t>
            </a:r>
            <a:r>
              <a:rPr dirty="0"/>
              <a:t> </a:t>
            </a:r>
            <a:r>
              <a:rPr dirty="0" err="1"/>
              <a:t>pesquisados</a:t>
            </a:r>
            <a:r>
              <a:rPr dirty="0"/>
              <a:t> </a:t>
            </a:r>
            <a:r>
              <a:rPr dirty="0" err="1"/>
              <a:t>refletem</a:t>
            </a:r>
            <a:r>
              <a:rPr dirty="0"/>
              <a:t> </a:t>
            </a:r>
            <a:r>
              <a:rPr dirty="0" err="1"/>
              <a:t>uma</a:t>
            </a:r>
            <a:r>
              <a:rPr dirty="0"/>
              <a:t> </a:t>
            </a:r>
            <a:r>
              <a:rPr dirty="0" err="1"/>
              <a:t>diversidade</a:t>
            </a:r>
            <a:r>
              <a:rPr dirty="0"/>
              <a:t> de </a:t>
            </a:r>
            <a:r>
              <a:rPr dirty="0" err="1"/>
              <a:t>categorias</a:t>
            </a:r>
            <a:r>
              <a:rPr dirty="0"/>
              <a:t>, com </a:t>
            </a:r>
            <a:r>
              <a:rPr dirty="0" err="1"/>
              <a:t>foco</a:t>
            </a:r>
            <a:r>
              <a:rPr dirty="0"/>
              <a:t> </a:t>
            </a:r>
            <a:r>
              <a:rPr dirty="0" err="1"/>
              <a:t>em</a:t>
            </a:r>
            <a:r>
              <a:rPr dirty="0"/>
              <a:t> </a:t>
            </a:r>
            <a:r>
              <a:rPr dirty="0" err="1"/>
              <a:t>inovação</a:t>
            </a:r>
            <a:r>
              <a:rPr dirty="0"/>
              <a:t>, </a:t>
            </a:r>
            <a:r>
              <a:rPr dirty="0" err="1"/>
              <a:t>conveniência</a:t>
            </a:r>
            <a:r>
              <a:rPr dirty="0"/>
              <a:t> e </a:t>
            </a:r>
            <a:r>
              <a:rPr dirty="0" err="1"/>
              <a:t>personalização</a:t>
            </a:r>
            <a:r>
              <a:rPr dirty="0"/>
              <a:t>. </a:t>
            </a:r>
            <a:r>
              <a:rPr dirty="0" err="1"/>
              <a:t>Vestuário</a:t>
            </a:r>
            <a:r>
              <a:rPr dirty="0"/>
              <a:t> e </a:t>
            </a:r>
            <a:r>
              <a:rPr dirty="0" err="1"/>
              <a:t>calçado</a:t>
            </a:r>
            <a:r>
              <a:rPr dirty="0"/>
              <a:t> </a:t>
            </a:r>
            <a:r>
              <a:rPr dirty="0" err="1"/>
              <a:t>continuam</a:t>
            </a:r>
            <a:r>
              <a:rPr dirty="0"/>
              <a:t> </a:t>
            </a:r>
            <a:r>
              <a:rPr dirty="0" err="1"/>
              <a:t>em</a:t>
            </a:r>
            <a:r>
              <a:rPr dirty="0"/>
              <a:t> </a:t>
            </a:r>
            <a:r>
              <a:rPr dirty="0" err="1"/>
              <a:t>alta</a:t>
            </a:r>
            <a:r>
              <a:rPr dirty="0"/>
              <a:t>, </a:t>
            </a:r>
            <a:r>
              <a:rPr dirty="0" err="1"/>
              <a:t>enquanto</a:t>
            </a:r>
            <a:r>
              <a:rPr dirty="0"/>
              <a:t> a </a:t>
            </a:r>
            <a:r>
              <a:rPr dirty="0" err="1"/>
              <a:t>beleza</a:t>
            </a:r>
            <a:r>
              <a:rPr dirty="0"/>
              <a:t> e </a:t>
            </a:r>
            <a:r>
              <a:rPr dirty="0" err="1"/>
              <a:t>os</a:t>
            </a:r>
            <a:r>
              <a:rPr dirty="0"/>
              <a:t> </a:t>
            </a:r>
            <a:r>
              <a:rPr dirty="0" err="1"/>
              <a:t>cuidados</a:t>
            </a:r>
            <a:r>
              <a:rPr dirty="0"/>
              <a:t> </a:t>
            </a:r>
            <a:r>
              <a:rPr dirty="0" err="1"/>
              <a:t>pessoais</a:t>
            </a:r>
            <a:r>
              <a:rPr dirty="0"/>
              <a:t> </a:t>
            </a:r>
            <a:r>
              <a:rPr dirty="0" err="1"/>
              <a:t>veem</a:t>
            </a:r>
            <a:r>
              <a:rPr dirty="0"/>
              <a:t> </a:t>
            </a:r>
            <a:r>
              <a:rPr dirty="0" err="1"/>
              <a:t>crescimento</a:t>
            </a:r>
            <a:r>
              <a:rPr dirty="0"/>
              <a:t> </a:t>
            </a:r>
            <a:r>
              <a:rPr dirty="0" err="1"/>
              <a:t>em</a:t>
            </a:r>
            <a:r>
              <a:rPr dirty="0"/>
              <a:t> </a:t>
            </a:r>
            <a:r>
              <a:rPr dirty="0" err="1"/>
              <a:t>produtos</a:t>
            </a:r>
            <a:r>
              <a:rPr dirty="0"/>
              <a:t> </a:t>
            </a:r>
            <a:r>
              <a:rPr dirty="0" err="1"/>
              <a:t>inovadores</a:t>
            </a:r>
            <a:r>
              <a:rPr dirty="0"/>
              <a:t>. </a:t>
            </a:r>
            <a:r>
              <a:rPr dirty="0" err="1"/>
              <a:t>Cozinha</a:t>
            </a:r>
            <a:r>
              <a:rPr dirty="0"/>
              <a:t> e sala de </a:t>
            </a:r>
            <a:r>
              <a:rPr dirty="0" err="1"/>
              <a:t>jantar</a:t>
            </a:r>
            <a:r>
              <a:rPr dirty="0"/>
              <a:t> </a:t>
            </a:r>
            <a:r>
              <a:rPr dirty="0" err="1"/>
              <a:t>são</a:t>
            </a:r>
            <a:r>
              <a:rPr dirty="0"/>
              <a:t> </a:t>
            </a:r>
            <a:r>
              <a:rPr dirty="0" err="1"/>
              <a:t>impulsionadas</a:t>
            </a:r>
            <a:r>
              <a:rPr dirty="0"/>
              <a:t> pela </a:t>
            </a:r>
            <a:r>
              <a:rPr dirty="0" err="1"/>
              <a:t>conveniência</a:t>
            </a:r>
            <a:r>
              <a:rPr dirty="0"/>
              <a:t>. A </a:t>
            </a:r>
            <a:r>
              <a:rPr dirty="0" err="1"/>
              <a:t>demanda</a:t>
            </a:r>
            <a:r>
              <a:rPr dirty="0"/>
              <a:t> </a:t>
            </a:r>
            <a:r>
              <a:rPr dirty="0" err="1"/>
              <a:t>por</a:t>
            </a:r>
            <a:r>
              <a:rPr dirty="0"/>
              <a:t> </a:t>
            </a:r>
            <a:r>
              <a:rPr dirty="0" err="1"/>
              <a:t>produtos</a:t>
            </a:r>
            <a:r>
              <a:rPr dirty="0"/>
              <a:t> de </a:t>
            </a:r>
            <a:r>
              <a:rPr dirty="0" err="1"/>
              <a:t>bebê</a:t>
            </a:r>
            <a:r>
              <a:rPr dirty="0"/>
              <a:t> se </a:t>
            </a:r>
            <a:r>
              <a:rPr dirty="0" err="1"/>
              <a:t>concentra</a:t>
            </a:r>
            <a:r>
              <a:rPr dirty="0"/>
              <a:t> </a:t>
            </a:r>
            <a:r>
              <a:rPr dirty="0" err="1"/>
              <a:t>em</a:t>
            </a:r>
            <a:r>
              <a:rPr dirty="0"/>
              <a:t> </a:t>
            </a:r>
            <a:r>
              <a:rPr dirty="0" err="1"/>
              <a:t>segurança</a:t>
            </a:r>
            <a:r>
              <a:rPr dirty="0"/>
              <a:t> e </a:t>
            </a:r>
            <a:r>
              <a:rPr dirty="0" err="1"/>
              <a:t>orgânicos</a:t>
            </a:r>
            <a:r>
              <a:rPr dirty="0"/>
              <a:t>. </a:t>
            </a:r>
            <a:r>
              <a:rPr dirty="0" err="1"/>
              <a:t>Animais</a:t>
            </a:r>
            <a:r>
              <a:rPr dirty="0"/>
              <a:t> de </a:t>
            </a:r>
            <a:r>
              <a:rPr dirty="0" err="1"/>
              <a:t>estimação</a:t>
            </a:r>
            <a:r>
              <a:rPr dirty="0"/>
              <a:t>, </a:t>
            </a:r>
            <a:r>
              <a:rPr dirty="0" err="1"/>
              <a:t>interiores</a:t>
            </a:r>
            <a:r>
              <a:rPr dirty="0"/>
              <a:t> de casa, e </a:t>
            </a:r>
            <a:r>
              <a:rPr dirty="0" err="1"/>
              <a:t>produtos</a:t>
            </a:r>
            <a:r>
              <a:rPr dirty="0"/>
              <a:t> de </a:t>
            </a:r>
            <a:r>
              <a:rPr dirty="0" err="1"/>
              <a:t>escritório</a:t>
            </a:r>
            <a:r>
              <a:rPr dirty="0"/>
              <a:t> </a:t>
            </a:r>
            <a:r>
              <a:rPr dirty="0" err="1"/>
              <a:t>refletem</a:t>
            </a:r>
            <a:r>
              <a:rPr dirty="0"/>
              <a:t> um </a:t>
            </a:r>
            <a:r>
              <a:rPr dirty="0" err="1"/>
              <a:t>foco</a:t>
            </a:r>
            <a:r>
              <a:rPr dirty="0"/>
              <a:t> </a:t>
            </a:r>
            <a:r>
              <a:rPr dirty="0" err="1"/>
              <a:t>em</a:t>
            </a:r>
            <a:r>
              <a:rPr dirty="0"/>
              <a:t> </a:t>
            </a:r>
            <a:r>
              <a:rPr dirty="0" err="1"/>
              <a:t>personalização</a:t>
            </a:r>
            <a:r>
              <a:rPr dirty="0"/>
              <a:t> e </a:t>
            </a:r>
            <a:r>
              <a:rPr dirty="0" err="1"/>
              <a:t>eficiência</a:t>
            </a:r>
            <a:r>
              <a:rPr dirty="0"/>
              <a:t>, </a:t>
            </a:r>
            <a:r>
              <a:rPr dirty="0" err="1"/>
              <a:t>enquanto</a:t>
            </a:r>
            <a:r>
              <a:rPr dirty="0"/>
              <a:t> ferramentas, </a:t>
            </a:r>
            <a:r>
              <a:rPr dirty="0" err="1"/>
              <a:t>acessórios</a:t>
            </a:r>
            <a:r>
              <a:rPr dirty="0"/>
              <a:t> para </a:t>
            </a:r>
            <a:r>
              <a:rPr dirty="0" err="1"/>
              <a:t>telefone</a:t>
            </a:r>
            <a:r>
              <a:rPr dirty="0"/>
              <a:t> e </a:t>
            </a:r>
            <a:r>
              <a:rPr dirty="0" err="1"/>
              <a:t>carros</a:t>
            </a:r>
            <a:r>
              <a:rPr dirty="0"/>
              <a:t> </a:t>
            </a:r>
            <a:r>
              <a:rPr dirty="0" err="1"/>
              <a:t>destacam</a:t>
            </a:r>
            <a:r>
              <a:rPr dirty="0"/>
              <a:t> </a:t>
            </a:r>
            <a:r>
              <a:rPr dirty="0" err="1"/>
              <a:t>inovação</a:t>
            </a:r>
            <a:r>
              <a:rPr dirty="0"/>
              <a:t> </a:t>
            </a:r>
            <a:r>
              <a:rPr dirty="0" err="1"/>
              <a:t>tecnológica</a:t>
            </a:r>
            <a:r>
              <a:rPr dirty="0"/>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rPr dirty="0"/>
              <a:t>O mercado de </a:t>
            </a:r>
            <a:r>
              <a:rPr dirty="0" err="1"/>
              <a:t>vestuário</a:t>
            </a:r>
            <a:r>
              <a:rPr dirty="0"/>
              <a:t> e </a:t>
            </a:r>
            <a:r>
              <a:rPr dirty="0" err="1"/>
              <a:t>calçados</a:t>
            </a:r>
            <a:r>
              <a:rPr dirty="0"/>
              <a:t> é </a:t>
            </a:r>
            <a:r>
              <a:rPr dirty="0" err="1"/>
              <a:t>uma</a:t>
            </a:r>
            <a:r>
              <a:rPr dirty="0"/>
              <a:t> </a:t>
            </a:r>
            <a:r>
              <a:rPr dirty="0" err="1"/>
              <a:t>força</a:t>
            </a:r>
            <a:r>
              <a:rPr dirty="0"/>
              <a:t> </a:t>
            </a:r>
            <a:r>
              <a:rPr dirty="0" err="1"/>
              <a:t>dominante</a:t>
            </a:r>
            <a:r>
              <a:rPr dirty="0"/>
              <a:t> no e-commerce, com </a:t>
            </a:r>
            <a:r>
              <a:rPr dirty="0" err="1"/>
              <a:t>vendas</a:t>
            </a:r>
            <a:r>
              <a:rPr dirty="0"/>
              <a:t> </a:t>
            </a:r>
            <a:r>
              <a:rPr dirty="0" err="1"/>
              <a:t>globais</a:t>
            </a:r>
            <a:r>
              <a:rPr dirty="0"/>
              <a:t> </a:t>
            </a:r>
            <a:r>
              <a:rPr dirty="0" err="1"/>
              <a:t>estimadas</a:t>
            </a:r>
            <a:r>
              <a:rPr dirty="0"/>
              <a:t> </a:t>
            </a:r>
            <a:r>
              <a:rPr dirty="0" err="1"/>
              <a:t>em</a:t>
            </a:r>
            <a:r>
              <a:rPr dirty="0"/>
              <a:t> US$ 1,7 </a:t>
            </a:r>
            <a:r>
              <a:rPr dirty="0" err="1"/>
              <a:t>trilhão</a:t>
            </a:r>
            <a:r>
              <a:rPr dirty="0"/>
              <a:t>, </a:t>
            </a:r>
            <a:r>
              <a:rPr dirty="0" err="1"/>
              <a:t>projetadas</a:t>
            </a:r>
            <a:r>
              <a:rPr dirty="0"/>
              <a:t> para </a:t>
            </a:r>
            <a:r>
              <a:rPr dirty="0" err="1"/>
              <a:t>crescer</a:t>
            </a:r>
            <a:r>
              <a:rPr dirty="0"/>
              <a:t> para US$ 2 </a:t>
            </a:r>
            <a:r>
              <a:rPr dirty="0" err="1"/>
              <a:t>trilhões</a:t>
            </a:r>
            <a:r>
              <a:rPr dirty="0"/>
              <a:t> </a:t>
            </a:r>
            <a:r>
              <a:rPr dirty="0" err="1"/>
              <a:t>até</a:t>
            </a:r>
            <a:r>
              <a:rPr dirty="0"/>
              <a:t> 2028. A </a:t>
            </a:r>
            <a:r>
              <a:rPr dirty="0" err="1"/>
              <a:t>compra</a:t>
            </a:r>
            <a:r>
              <a:rPr dirty="0"/>
              <a:t> de </a:t>
            </a:r>
            <a:r>
              <a:rPr dirty="0" err="1"/>
              <a:t>roupas</a:t>
            </a:r>
            <a:r>
              <a:rPr dirty="0"/>
              <a:t> online </a:t>
            </a:r>
            <a:r>
              <a:rPr dirty="0" err="1"/>
              <a:t>tornou</a:t>
            </a:r>
            <a:r>
              <a:rPr dirty="0"/>
              <a:t>-se </a:t>
            </a:r>
            <a:r>
              <a:rPr dirty="0" err="1"/>
              <a:t>uma</a:t>
            </a:r>
            <a:r>
              <a:rPr dirty="0"/>
              <a:t> </a:t>
            </a:r>
            <a:r>
              <a:rPr dirty="0" err="1"/>
              <a:t>prática</a:t>
            </a:r>
            <a:r>
              <a:rPr dirty="0"/>
              <a:t> </a:t>
            </a:r>
            <a:r>
              <a:rPr dirty="0" err="1"/>
              <a:t>comum</a:t>
            </a:r>
            <a:r>
              <a:rPr dirty="0"/>
              <a:t>, com </a:t>
            </a:r>
            <a:r>
              <a:rPr dirty="0" err="1"/>
              <a:t>dropshippers</a:t>
            </a:r>
            <a:r>
              <a:rPr dirty="0"/>
              <a:t> </a:t>
            </a:r>
            <a:r>
              <a:rPr dirty="0" err="1"/>
              <a:t>capazes</a:t>
            </a:r>
            <a:r>
              <a:rPr dirty="0"/>
              <a:t> de </a:t>
            </a:r>
            <a:r>
              <a:rPr dirty="0" err="1"/>
              <a:t>explorar</a:t>
            </a:r>
            <a:r>
              <a:rPr dirty="0"/>
              <a:t> </a:t>
            </a:r>
            <a:r>
              <a:rPr dirty="0" err="1"/>
              <a:t>essa</a:t>
            </a:r>
            <a:r>
              <a:rPr dirty="0"/>
              <a:t> </a:t>
            </a:r>
            <a:r>
              <a:rPr dirty="0" err="1"/>
              <a:t>tendência</a:t>
            </a:r>
            <a:r>
              <a:rPr dirty="0"/>
              <a:t> </a:t>
            </a:r>
            <a:r>
              <a:rPr dirty="0" err="1"/>
              <a:t>dividindo</a:t>
            </a:r>
            <a:r>
              <a:rPr dirty="0"/>
              <a:t> o </a:t>
            </a:r>
            <a:r>
              <a:rPr dirty="0" err="1"/>
              <a:t>nicho</a:t>
            </a:r>
            <a:r>
              <a:rPr dirty="0"/>
              <a:t> </a:t>
            </a:r>
            <a:r>
              <a:rPr dirty="0" err="1"/>
              <a:t>em</a:t>
            </a:r>
            <a:r>
              <a:rPr dirty="0"/>
              <a:t> </a:t>
            </a:r>
            <a:r>
              <a:rPr dirty="0" err="1"/>
              <a:t>subcategorias</a:t>
            </a:r>
            <a:r>
              <a:rPr dirty="0"/>
              <a:t> </a:t>
            </a:r>
            <a:r>
              <a:rPr dirty="0" err="1"/>
              <a:t>como</a:t>
            </a:r>
            <a:r>
              <a:rPr dirty="0"/>
              <a:t> </a:t>
            </a:r>
            <a:r>
              <a:rPr dirty="0" err="1"/>
              <a:t>moda</a:t>
            </a:r>
            <a:r>
              <a:rPr dirty="0"/>
              <a:t> </a:t>
            </a:r>
            <a:r>
              <a:rPr dirty="0" err="1"/>
              <a:t>masculina</a:t>
            </a:r>
            <a:r>
              <a:rPr dirty="0"/>
              <a:t> e </a:t>
            </a:r>
            <a:r>
              <a:rPr dirty="0" err="1"/>
              <a:t>feminina</a:t>
            </a:r>
            <a:r>
              <a:rPr dirty="0"/>
              <a:t>. </a:t>
            </a:r>
            <a:r>
              <a:rPr dirty="0" err="1"/>
              <a:t>Estratégias</a:t>
            </a:r>
            <a:r>
              <a:rPr dirty="0"/>
              <a:t> </a:t>
            </a:r>
            <a:r>
              <a:rPr dirty="0" err="1"/>
              <a:t>como</a:t>
            </a:r>
            <a:r>
              <a:rPr dirty="0"/>
              <a:t> a </a:t>
            </a:r>
            <a:r>
              <a:rPr dirty="0" err="1"/>
              <a:t>colaboração</a:t>
            </a:r>
            <a:r>
              <a:rPr dirty="0"/>
              <a:t> com </a:t>
            </a:r>
            <a:r>
              <a:rPr dirty="0" err="1"/>
              <a:t>influenciadores</a:t>
            </a:r>
            <a:r>
              <a:rPr dirty="0"/>
              <a:t> e o </a:t>
            </a:r>
            <a:r>
              <a:rPr dirty="0" err="1"/>
              <a:t>foco</a:t>
            </a:r>
            <a:r>
              <a:rPr dirty="0"/>
              <a:t> </a:t>
            </a:r>
            <a:r>
              <a:rPr dirty="0" err="1"/>
              <a:t>em</a:t>
            </a:r>
            <a:r>
              <a:rPr dirty="0"/>
              <a:t> </a:t>
            </a:r>
            <a:r>
              <a:rPr dirty="0" err="1"/>
              <a:t>tendências</a:t>
            </a:r>
            <a:r>
              <a:rPr dirty="0"/>
              <a:t> </a:t>
            </a:r>
            <a:r>
              <a:rPr dirty="0" err="1"/>
              <a:t>sazonais</a:t>
            </a:r>
            <a:r>
              <a:rPr dirty="0"/>
              <a:t> </a:t>
            </a:r>
            <a:r>
              <a:rPr dirty="0" err="1"/>
              <a:t>ajudam</a:t>
            </a:r>
            <a:r>
              <a:rPr dirty="0"/>
              <a:t> a </a:t>
            </a:r>
            <a:r>
              <a:rPr dirty="0" err="1"/>
              <a:t>maximizar</a:t>
            </a:r>
            <a:r>
              <a:rPr dirty="0"/>
              <a:t> o </a:t>
            </a:r>
            <a:r>
              <a:rPr dirty="0" err="1"/>
              <a:t>alcance</a:t>
            </a:r>
            <a:r>
              <a:rPr dirty="0"/>
              <a:t> de mercado. Entre </a:t>
            </a:r>
            <a:r>
              <a:rPr dirty="0" err="1"/>
              <a:t>os</a:t>
            </a:r>
            <a:r>
              <a:rPr dirty="0"/>
              <a:t> </a:t>
            </a:r>
            <a:r>
              <a:rPr dirty="0" err="1"/>
              <a:t>produtos</a:t>
            </a:r>
            <a:r>
              <a:rPr dirty="0"/>
              <a:t> </a:t>
            </a:r>
            <a:r>
              <a:rPr dirty="0" err="1"/>
              <a:t>mais</a:t>
            </a:r>
            <a:r>
              <a:rPr dirty="0"/>
              <a:t> </a:t>
            </a:r>
            <a:r>
              <a:rPr dirty="0" err="1"/>
              <a:t>populares</a:t>
            </a:r>
            <a:r>
              <a:rPr dirty="0"/>
              <a:t> </a:t>
            </a:r>
            <a:r>
              <a:rPr dirty="0" err="1"/>
              <a:t>estão</a:t>
            </a:r>
            <a:r>
              <a:rPr dirty="0"/>
              <a:t> </a:t>
            </a:r>
            <a:r>
              <a:rPr dirty="0" err="1"/>
              <a:t>camisetas</a:t>
            </a:r>
            <a:r>
              <a:rPr dirty="0"/>
              <a:t>, </a:t>
            </a:r>
            <a:r>
              <a:rPr dirty="0" err="1"/>
              <a:t>meias</a:t>
            </a:r>
            <a:r>
              <a:rPr dirty="0"/>
              <a:t> de </a:t>
            </a:r>
            <a:r>
              <a:rPr dirty="0" err="1"/>
              <a:t>ioga</a:t>
            </a:r>
            <a:r>
              <a:rPr dirty="0"/>
              <a:t>, </a:t>
            </a:r>
            <a:r>
              <a:rPr dirty="0" err="1"/>
              <a:t>agasalhos</a:t>
            </a:r>
            <a:r>
              <a:rPr dirty="0"/>
              <a:t>, </a:t>
            </a:r>
            <a:r>
              <a:rPr dirty="0" err="1"/>
              <a:t>sandálias</a:t>
            </a:r>
            <a:r>
              <a:rPr dirty="0"/>
              <a:t> e </a:t>
            </a:r>
            <a:r>
              <a:rPr dirty="0" err="1"/>
              <a:t>vestidos</a:t>
            </a:r>
            <a:r>
              <a:rPr dirty="0"/>
              <a:t> de </a:t>
            </a:r>
            <a:r>
              <a:rPr dirty="0" err="1"/>
              <a:t>verão</a:t>
            </a:r>
            <a:r>
              <a:rPr dirty="0"/>
              <a:t>, </a:t>
            </a:r>
            <a:r>
              <a:rPr dirty="0" err="1"/>
              <a:t>mostrando</a:t>
            </a:r>
            <a:r>
              <a:rPr dirty="0"/>
              <a:t> </a:t>
            </a:r>
            <a:r>
              <a:rPr dirty="0" err="1"/>
              <a:t>uma</a:t>
            </a:r>
            <a:r>
              <a:rPr dirty="0"/>
              <a:t> </a:t>
            </a:r>
            <a:r>
              <a:rPr dirty="0" err="1"/>
              <a:t>variedade</a:t>
            </a:r>
            <a:r>
              <a:rPr dirty="0"/>
              <a:t> de </a:t>
            </a:r>
            <a:r>
              <a:rPr dirty="0" err="1"/>
              <a:t>estilos</a:t>
            </a:r>
            <a:r>
              <a:rPr dirty="0"/>
              <a:t> que </a:t>
            </a:r>
            <a:r>
              <a:rPr dirty="0" err="1"/>
              <a:t>atraem</a:t>
            </a:r>
            <a:r>
              <a:rPr dirty="0"/>
              <a:t> </a:t>
            </a:r>
            <a:r>
              <a:rPr dirty="0" err="1"/>
              <a:t>consumidores</a:t>
            </a:r>
            <a:r>
              <a:rPr dirty="0"/>
              <a:t> de </a:t>
            </a:r>
            <a:r>
              <a:rPr dirty="0" err="1"/>
              <a:t>todos</a:t>
            </a:r>
            <a:r>
              <a:rPr dirty="0"/>
              <a:t> </a:t>
            </a:r>
            <a:r>
              <a:rPr dirty="0" err="1"/>
              <a:t>os</a:t>
            </a:r>
            <a:r>
              <a:rPr dirty="0"/>
              <a:t> </a:t>
            </a:r>
            <a:r>
              <a:rPr dirty="0" err="1"/>
              <a:t>tipos</a:t>
            </a:r>
            <a:r>
              <a:rPr dirty="0"/>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A indústria da beleza e cuidados pessoais continua a crescer rapidamente, com uma previsão de valor de mercado de US$ 758,4 bilhões até 2025. Embora os produtos convencionais dominem o mercado, há uma crescente demanda por produtos veganos, orgânicos e naturais, refletindo um interesse crescente pela sustentabilidade. Produtos naturais para cuidados com a pele e soluções para cuidados com os cabelos estão se tornando cada vez mais populares. Entre os principais produtos de dropshipping estão máscaras faciais de LED, rolos faciais, protetores solares, óleos para cuidados com a pele e kits de cuidados pessoais masculinos, mostrando um foco em inovação e personalização.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A categoria de cozinha e sala de jantar está experimentando um crescimento constante, impulsionado pelo aumento do tempo que as pessoas passam em casa. Comportamentos de compra revelam uma alta probabilidade de os consumidores adquirirem utensílios e gadgets de cozinha anualmente. Produtos como liquidificadores portáteis e chaleiras elétricas estão entre os mais populares, conquistando consumidores por sua conveniência e funcionalidade. Outros itens de destaque incluem canecas térmicas, fritadeiras de ar, e utensílios de silicone, que continuam a atrair a atenção dos consumidores modernos.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O mercado de produtos para bebês está previsto para crescer significativamente, atingindo US$ 419 bilhões até 2032. Tendências mostram que os consumidores são cautelosos na escolha de produtos para bebês, como alimentos, cosméticos e itens de segurança. Para dropshippers, é crucial construir uma marca de confiança para atrair clientes. Produtos populares incluem roupas orgânicas, brinquedos de dentição, e lenços umedecidos hipoalergênicos, refletindo a demanda por qualidade e segurança.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O mercado de suprimentos para animais de estimação está em alta, com projeções de vendas atingindo US$ 150 bilhões em 2024. Este mercado abrange uma ampla variedade de produtos, incluindo acessórios multifuncionais e elegantes. Os donos de animais de estimação frequentemente procuram produtos que ofereçam conveniência e estilo, proporcionando oportunidades para dropshippers fidelizarem clientes através de produtos essenciais e acessórios atrativos. Produtos populares incluem trelas de corda, sacos para cocô à prova de vazamento, e guloseimas, que são itens indispensáveis para os donos de animais.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O mercado de interiores de casa está em expansão, com gastos projetados para atingir US$ 949 bilhões até 2032. Pequenos varejistas têm uma vantagem na venda de produtos de alta commodity, como fronhas, devido ao marketing de nicho. Esses produtos são amplamente necessários, mas as preferências dos consumidores podem variar, tornando-os ideais para estratégias personalizadas. Entre os principais produtos de dropshipping estão lençóis, almofadas e cortinas blackout, que atendem a uma ampla gama de preferências e necessidades dos consumidores.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O mercado de produtos de escritório continua relevante, avaliado em US$ 18 bilhões. Apesar do aumento do trabalho remoto, há uma demanda consistente por produtos essenciais, como canetas e blocos de notas. Oferecer pacotes de produtos durante períodos de alta demanda, como a volta às aulas, pode ser uma estratégia eficaz para aumentar as vendas. Produtos populares de dropshipping incluem papel para impressora, cartuchos de tinta, e marcadores de quadro branco, atendendo às necessidades de consumidores domésticos e empresariais.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O setor de ferramentas e melhorias para a casa está em expansão, impulsionado pela busca de maior conforto e funcionalidade doméstica. Ferramentas multifuncionais que também são esteticamente agradáveis estão em alta demanda. Estratégias de marketing que utilizam demonstrações de produtos nas redes sociais podem aumentar o apelo dos produtos. Entre os principais produtos de dropshipping estão plugues inteligentes, campainhas de vídeo, e luzes solares para exterior, que oferecem soluções práticas e modernas para melhorias domésticas.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A pesquisa de mercado é essencial para o sucesso no dropshipping. Escrever artigos e análises descritivas ajuda a explorar o mercado e identificar novas oportunidades. O Google Trends oferece insights valiosos sobre a popularidade e tendências de pesquisa, enquanto o Shopify fornece dados sobre comportamentos de compra e produtos em alta. Utilizar essas ferramentas de análise permite criar estratégias de vendas informadas e eficazes.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O mercado de acessórios para telefone continua a crescer, com uma demanda estável ao longo do ano e picos nos meses de inverno. Oferecer pacotes de acessórios pode ser uma estratégia eficaz para atrair clientes que buscam conveniência e rapidez nas compras. Além disso, a impressão sob demanda permite a criação de designs exclusivos, aumentando a atratividade para consumidores que valorizam a personalização. Produtos populares incluem luzes de anel, adaptadores de energia USB-C, e casos personalizados, oferecendo funcionalidade e estilo.</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O mercado de acessórios para carros está crescendo rapidamente, com previsões de atingir US$ 1,9 trilhão até 2028. Avaliações de produtos são fundamentais para aumentar a confiança dos consumidores e assegurar que a qualidade percebida atenda às expectativas. Oferecer uma ampla gama de produtos essenciais, como protetores solares para para-brisas, aspiradores portáteis e capas para volante, pode atrair diversos consumidores em busca de conveniência e funcionalidade.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Os próximos desenvolvimentos em APIs focam na integração de dados entre plataformas principais de e-commerce. A criação de uma API com Bol.com permitirá acessar produtos em alta na Holanda. Ao vincular dados da Amazon e Google Trends, será possível obter insights detalhados sobre tendências de mercado. Utilizar termos análogos também ampliará a capacidade de entender e antecipar comportamentos do consumidor.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A API desenvolvida para a Amazon Holanda permite acesso a dados detalhados dos 30 produtos mais vendidos em várias categorias. Os campos incluem título, ranking, imagem, link, estrelas, preço e categoria, fornecendo informações valiosas para análise de mercado e planejamento estratégico.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Globalmente, os eletrônicos lideram o mercado de e-commerce, impulsionados pela inovação contínua. Moda e alimentos seguem com forte apelo ao consumidor, enquanto artigos de bricolage e móveis refletem tendências em projetos domésticos. Produtos de beleza estão se beneficiando da personalização, e brinquedos continuam a entreter uma audiência diversificada. O mercado de mídia é maduro, enquanto produtos de tabaco enfrentam desafios regulatórios, mas permanecem estáveis.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Os nichos finais no AliExpress em 2024 destacam a variedade e a demanda em diversas categorias. Equipamentos elétricos e ciclismo mostram forte interesse por funcionalidade e estilo de vida ativo. Nail art e figuras de ação refletem tendências culturais, enquanto acessórios para relógios combinam moda e funcionalidade.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Os insights de mercado para 2024 destacam a importância da inovação e adaptação para o sucesso. Sustentabilidade e práticas eco-friendly estão cada vez mais na agenda dos consumidores. Melhorar a experiência do cliente através de personalização e atendimento de qualidade é uma prioridade. A digitalização continua a remodelar as indústrias, com o e-commerce liderando a transformação para soluções online.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O Google Trends é uma ferramenta essencial para explorar insights de pesquisa e entender o comportamento do consumidor. Analise a popularidade de diferentes consultas e compare termos para descobrir produtos com potencial de crescimento. As tendências regionais podem oferecer oportunidades únicas, permitindo que você adapte suas estratégias de marketing para capturar o interesse local.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Escolher o produto certo para dropshipping envolve vários critérios. A faixa de preço ideal é entre US$ 50 e US$ 200, pois maximiza a receita sem a necessidade de suporte extensivo. Produtos com preços MAP (Preço Mínimo Anunciado) ajudam a evitar guerras de preços e protegem as margens de lucro. Além disso, pensar em estratégias de marketing antes do lançamento pode otimizar o alcance e a aquisição de clientes.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As margens de lucro no dropshipping são influenciadas por vários fatores. Acessórios de preço mais baixo geralmente oferecem margens mais altas do que itens caros. Manter produtos com baixa rotatividade e menor frequência de atualização ajuda a prolongar a relevância do seu site. Além disso, produtos menores são mais fáceis de enviar, o que é essencial em um mercado onde o frete grátis é esperado.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‹nº›</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695275"/>
            <a:ext cx="8520600" cy="34164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‹nº›</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trends.google.com/trends/explore?geo=US&amp;q=clothing&amp;hl=en&amp;date=today%2012-m"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hyperlink" Target="https://trends.google.com/trends/explore?geo=US&amp;q=personal%20care&amp;hl=en-US"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s://trends.google.com/trends/explore?geo=US&amp;q=kitchen&amp;hl=en-US&amp;date=today%2012-m"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hyperlink" Target="https://trends.google.com/trends/explore?geo=US&amp;q=Baby&amp;hl=en-US&amp;date=today%2012-m"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hyperlink" Target="https://trends.google.com/trends/explore?geo=US&amp;q=pet%20supplies&amp;hl=en-US&amp;date=today%2012-m"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trends.google.com/trends/explore?geo=US&amp;q=Home%20interior&amp;hl=en-US&amp;date=today%2012-m"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trends.google.com/trends/explore?geo=US&amp;q=office%20supplies&amp;hl=en-US&amp;date=today%2012-m"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hyperlink" Target="https://trends.google.com/trends/explore?geo=US&amp;q=diy%20tools&amp;hl=en-US&amp;date=today%2012-m"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hyperlink" Target="https://trends.google.com/trends/explore?geo=US&amp;q=%2Fm%2F03nsht8&amp;hl=en-US&amp;date=today%2012-m"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hyperlink" Target="https://trends.google.com/trends/explore?geo=US&amp;q=Car%20Accessories&amp;hl=en-US&amp;date=today%2012-m"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1C30D9-28E5-58F6-D57A-DC4E1F9E7BCD}"/>
              </a:ext>
            </a:extLst>
          </p:cNvPr>
          <p:cNvSpPr>
            <a:spLocks noGrp="1"/>
          </p:cNvSpPr>
          <p:nvPr>
            <p:ph type="title"/>
          </p:nvPr>
        </p:nvSpPr>
        <p:spPr/>
        <p:txBody>
          <a:bodyPr/>
          <a:lstStyle/>
          <a:p>
            <a:endParaRPr lang="pt-BR"/>
          </a:p>
        </p:txBody>
      </p:sp>
      <p:sp>
        <p:nvSpPr>
          <p:cNvPr id="3" name="Espaço Reservado para Texto 2">
            <a:extLst>
              <a:ext uri="{FF2B5EF4-FFF2-40B4-BE49-F238E27FC236}">
                <a16:creationId xmlns:a16="http://schemas.microsoft.com/office/drawing/2014/main" id="{BDF91D57-BA20-E1F8-E200-25DF74997065}"/>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283DEF9D-EFE7-2FC9-419E-FD4C33E90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1</a:t>
            </a:fld>
            <a:endParaRPr lang="pt-BR"/>
          </a:p>
        </p:txBody>
      </p:sp>
    </p:spTree>
    <p:extLst>
      <p:ext uri="{BB962C8B-B14F-4D97-AF65-F5344CB8AC3E}">
        <p14:creationId xmlns:p14="http://schemas.microsoft.com/office/powerpoint/2010/main" val="2866879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Tendências do Google</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2346424"/>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Popularidade de Consultas:</a:t>
            </a:r>
            <a:r>
              <a:rPr sz="1300" b="0" i="0">
                <a:solidFill>
                  <a:srgbClr val="616161"/>
                </a:solidFill>
                <a:latin typeface="Proxima Nova"/>
              </a:rPr>
              <a:t> Use o Google Trends para analisar a popularidade de diferentes consultas de pesquisa.</a:t>
            </a:r>
          </a:p>
          <a:p>
            <a:pPr marL="228600" lvl="1" indent="-91440" algn="l">
              <a:spcBef>
                <a:spcPts val="1200"/>
              </a:spcBef>
              <a:spcAft>
                <a:spcPts val="0"/>
              </a:spcAft>
              <a:buSzPct val="100000"/>
              <a:buFont typeface="Arial"/>
              <a:buChar char="•"/>
            </a:pPr>
            <a:r>
              <a:rPr sz="1300" b="1" i="0">
                <a:solidFill>
                  <a:srgbClr val="616161"/>
                </a:solidFill>
                <a:latin typeface="Proxima Nova"/>
              </a:rPr>
              <a:t>Comparação de Termos:</a:t>
            </a:r>
            <a:r>
              <a:rPr sz="1300" b="0" i="0">
                <a:solidFill>
                  <a:srgbClr val="616161"/>
                </a:solidFill>
                <a:latin typeface="Proxima Nova"/>
              </a:rPr>
              <a:t> Compare termos de pesquisa para descobrir quais produtos têm mais potencial de crescimento.</a:t>
            </a:r>
          </a:p>
          <a:p>
            <a:pPr marL="228600" lvl="1" indent="-91440" algn="l">
              <a:spcBef>
                <a:spcPts val="1200"/>
              </a:spcBef>
              <a:spcAft>
                <a:spcPts val="0"/>
              </a:spcAft>
              <a:buSzPct val="100000"/>
              <a:buFont typeface="Arial"/>
              <a:buChar char="•"/>
            </a:pPr>
            <a:r>
              <a:rPr sz="1300" b="1" i="0">
                <a:solidFill>
                  <a:srgbClr val="616161"/>
                </a:solidFill>
                <a:latin typeface="Proxima Nova"/>
              </a:rPr>
              <a:t>Tendências Regionais:</a:t>
            </a:r>
            <a:r>
              <a:rPr sz="1300" b="0" i="0">
                <a:solidFill>
                  <a:srgbClr val="616161"/>
                </a:solidFill>
                <a:latin typeface="Proxima Nova"/>
              </a:rPr>
              <a:t> Identifique como as tendências variam entre diferentes regiões e adapte suas estratégias.</a:t>
            </a:r>
          </a:p>
        </p:txBody>
      </p:sp>
      <p:sp>
        <p:nvSpPr>
          <p:cNvPr id="8" name="Rectangle 7"/>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pic>
        <p:nvPicPr>
          <p:cNvPr id="10" name="Picture 9" descr="tmp825zgncz.png"/>
          <p:cNvPicPr>
            <a:picLocks noChangeAspect="1"/>
          </p:cNvPicPr>
          <p:nvPr/>
        </p:nvPicPr>
        <p:blipFill>
          <a:blip r:embed="rId3"/>
          <a:stretch>
            <a:fillRect/>
          </a:stretch>
        </p:blipFill>
        <p:spPr>
          <a:xfrm>
            <a:off x="4724400" y="1508670"/>
            <a:ext cx="4190999" cy="2362200"/>
          </a:xfrm>
          <a:prstGeom prst="rect">
            <a:avLst/>
          </a:prstGeom>
        </p:spPr>
      </p:pic>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Igor Miske on Unsplash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O que Torna um Produto de Dropshipping Bom?</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2346424"/>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O Preço Perfeito:</a:t>
            </a:r>
            <a:r>
              <a:rPr sz="1300" b="0" i="0">
                <a:solidFill>
                  <a:srgbClr val="616161"/>
                </a:solidFill>
                <a:latin typeface="Proxima Nova"/>
              </a:rPr>
              <a:t> Produtos na faixa de US$ 50 a US$ 200 maximizam a receita sem exigir suporte extensivo de pré-venda.</a:t>
            </a:r>
          </a:p>
          <a:p>
            <a:pPr marL="228600" lvl="1" indent="-91440" algn="l">
              <a:spcBef>
                <a:spcPts val="1200"/>
              </a:spcBef>
              <a:spcAft>
                <a:spcPts val="0"/>
              </a:spcAft>
              <a:buSzPct val="100000"/>
              <a:buFont typeface="Arial"/>
              <a:buChar char="•"/>
            </a:pPr>
            <a:r>
              <a:rPr sz="1300" b="1" i="0">
                <a:solidFill>
                  <a:srgbClr val="616161"/>
                </a:solidFill>
                <a:latin typeface="Proxima Nova"/>
              </a:rPr>
              <a:t>Preços do MAP:</a:t>
            </a:r>
            <a:r>
              <a:rPr sz="1300" b="0" i="0">
                <a:solidFill>
                  <a:srgbClr val="616161"/>
                </a:solidFill>
                <a:latin typeface="Proxima Nova"/>
              </a:rPr>
              <a:t> Produtos com preço mínimo anunciado ajudam a evitar guerras de preços e protegem margens de lucro.</a:t>
            </a:r>
          </a:p>
          <a:p>
            <a:pPr marL="228600" lvl="1" indent="-91440" algn="l">
              <a:spcBef>
                <a:spcPts val="1200"/>
              </a:spcBef>
              <a:spcAft>
                <a:spcPts val="0"/>
              </a:spcAft>
              <a:buSzPct val="100000"/>
              <a:buFont typeface="Arial"/>
              <a:buChar char="•"/>
            </a:pPr>
            <a:r>
              <a:rPr sz="1300" b="1" i="0">
                <a:solidFill>
                  <a:srgbClr val="616161"/>
                </a:solidFill>
                <a:latin typeface="Proxima Nova"/>
              </a:rPr>
              <a:t>Potencial de Marketing:</a:t>
            </a:r>
            <a:r>
              <a:rPr sz="1300" b="0" i="0">
                <a:solidFill>
                  <a:srgbClr val="616161"/>
                </a:solidFill>
                <a:latin typeface="Proxima Nova"/>
              </a:rPr>
              <a:t> Planeje estratégias de marketing antes do lançamento, como artigos, ofertas grátis e engajamento com comunidades.</a:t>
            </a:r>
          </a:p>
        </p:txBody>
      </p:sp>
      <p:sp>
        <p:nvSpPr>
          <p:cNvPr id="8" name="Rectangle 7"/>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pic>
        <p:nvPicPr>
          <p:cNvPr id="10" name="Picture 9" descr="tmp825zgncz.png"/>
          <p:cNvPicPr>
            <a:picLocks noChangeAspect="1"/>
          </p:cNvPicPr>
          <p:nvPr/>
        </p:nvPicPr>
        <p:blipFill>
          <a:blip r:embed="rId3"/>
          <a:stretch>
            <a:fillRect/>
          </a:stretch>
        </p:blipFill>
        <p:spPr>
          <a:xfrm>
            <a:off x="4724400" y="1508670"/>
            <a:ext cx="4190999" cy="2362200"/>
          </a:xfrm>
          <a:prstGeom prst="rect">
            <a:avLst/>
          </a:prstGeom>
        </p:spPr>
      </p:pic>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Igor Miske on Unsplash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Margens e Acessórios</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2346424"/>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Acessórios Adicionais:</a:t>
            </a:r>
            <a:r>
              <a:rPr sz="1300" b="0" i="0">
                <a:solidFill>
                  <a:srgbClr val="616161"/>
                </a:solidFill>
                <a:latin typeface="Proxima Nova"/>
              </a:rPr>
              <a:t> Itens de preço mais baixo, como capas para smartphones, oferecem margens mais altas.</a:t>
            </a:r>
          </a:p>
          <a:p>
            <a:pPr marL="228600" lvl="1" indent="-91440" algn="l">
              <a:spcBef>
                <a:spcPts val="1200"/>
              </a:spcBef>
              <a:spcAft>
                <a:spcPts val="0"/>
              </a:spcAft>
              <a:buSzPct val="100000"/>
              <a:buFont typeface="Arial"/>
              <a:buChar char="•"/>
            </a:pPr>
            <a:r>
              <a:rPr sz="1300" b="1" i="0">
                <a:solidFill>
                  <a:srgbClr val="616161"/>
                </a:solidFill>
                <a:latin typeface="Proxima Nova"/>
              </a:rPr>
              <a:t>Baixa Rotatividade:</a:t>
            </a:r>
            <a:r>
              <a:rPr sz="1300" b="0" i="0">
                <a:solidFill>
                  <a:srgbClr val="616161"/>
                </a:solidFill>
                <a:latin typeface="Proxima Nova"/>
              </a:rPr>
              <a:t> Produtos com menor frequência de atualização ajudam a manter o site relevante por mais tempo.</a:t>
            </a:r>
          </a:p>
          <a:p>
            <a:pPr marL="228600" lvl="1" indent="-91440" algn="l">
              <a:spcBef>
                <a:spcPts val="1200"/>
              </a:spcBef>
              <a:spcAft>
                <a:spcPts val="0"/>
              </a:spcAft>
              <a:buSzPct val="100000"/>
              <a:buFont typeface="Arial"/>
              <a:buChar char="•"/>
            </a:pPr>
            <a:r>
              <a:rPr sz="1300" b="1" i="0">
                <a:solidFill>
                  <a:srgbClr val="616161"/>
                </a:solidFill>
                <a:latin typeface="Proxima Nova"/>
              </a:rPr>
              <a:t>Menor é Ideal:</a:t>
            </a:r>
            <a:r>
              <a:rPr sz="1300" b="0" i="0">
                <a:solidFill>
                  <a:srgbClr val="616161"/>
                </a:solidFill>
                <a:latin typeface="Proxima Nova"/>
              </a:rPr>
              <a:t> Itens menores são mais fáceis e baratos de enviar, alinhando-se com expectativas de frete grátis.</a:t>
            </a:r>
          </a:p>
        </p:txBody>
      </p:sp>
      <p:sp>
        <p:nvSpPr>
          <p:cNvPr id="8" name="Rectangle 7"/>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pic>
        <p:nvPicPr>
          <p:cNvPr id="10" name="Picture 9" descr="tmp825zgncz.png"/>
          <p:cNvPicPr>
            <a:picLocks noChangeAspect="1"/>
          </p:cNvPicPr>
          <p:nvPr/>
        </p:nvPicPr>
        <p:blipFill>
          <a:blip r:embed="rId3"/>
          <a:stretch>
            <a:fillRect/>
          </a:stretch>
        </p:blipFill>
        <p:spPr>
          <a:xfrm>
            <a:off x="4724400" y="1508670"/>
            <a:ext cx="4190999" cy="2362200"/>
          </a:xfrm>
          <a:prstGeom prst="rect">
            <a:avLst/>
          </a:prstGeom>
        </p:spPr>
      </p:pic>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Igor Miske on Unsplash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Difícil de Encontrar Localmente</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2346424"/>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Vantagem Competitiva:</a:t>
            </a:r>
            <a:r>
              <a:rPr sz="1300" b="0" i="0">
                <a:solidFill>
                  <a:srgbClr val="616161"/>
                </a:solidFill>
                <a:latin typeface="Proxima Nova"/>
              </a:rPr>
              <a:t> Ofereça produtos que não são facilmente encontrados em lojas locais para aumentar suas chances de sucesso.</a:t>
            </a:r>
          </a:p>
          <a:p>
            <a:pPr marL="228600" lvl="1" indent="-91440" algn="l">
              <a:spcBef>
                <a:spcPts val="1200"/>
              </a:spcBef>
              <a:spcAft>
                <a:spcPts val="0"/>
              </a:spcAft>
              <a:buSzPct val="100000"/>
              <a:buFont typeface="Arial"/>
              <a:buChar char="•"/>
            </a:pPr>
            <a:r>
              <a:rPr sz="1300" b="1" i="0">
                <a:solidFill>
                  <a:srgbClr val="616161"/>
                </a:solidFill>
                <a:latin typeface="Proxima Nova"/>
              </a:rPr>
              <a:t>Produtos de Nível Niche:</a:t>
            </a:r>
            <a:r>
              <a:rPr sz="1300" b="0" i="0">
                <a:solidFill>
                  <a:srgbClr val="616161"/>
                </a:solidFill>
                <a:latin typeface="Proxima Nova"/>
              </a:rPr>
              <a:t> Produtos específicos, como fantasias de cavaleiro medieval, podem capturar mercados não atendidos.</a:t>
            </a:r>
          </a:p>
          <a:p>
            <a:pPr marL="228600" lvl="1" indent="-91440" algn="l">
              <a:spcBef>
                <a:spcPts val="1200"/>
              </a:spcBef>
              <a:spcAft>
                <a:spcPts val="0"/>
              </a:spcAft>
              <a:buSzPct val="100000"/>
              <a:buFont typeface="Arial"/>
              <a:buChar char="•"/>
            </a:pPr>
            <a:r>
              <a:rPr sz="1300" b="1" i="0">
                <a:solidFill>
                  <a:srgbClr val="616161"/>
                </a:solidFill>
                <a:latin typeface="Proxima Nova"/>
              </a:rPr>
              <a:t>Teste e Iteração:</a:t>
            </a:r>
            <a:r>
              <a:rPr sz="1300" b="0" i="0">
                <a:solidFill>
                  <a:srgbClr val="616161"/>
                </a:solidFill>
                <a:latin typeface="Proxima Nova"/>
              </a:rPr>
              <a:t> Experimente com produtos de nicho e ajuste suas ofertas com base em feedback e desempenho.</a:t>
            </a:r>
          </a:p>
        </p:txBody>
      </p:sp>
      <p:sp>
        <p:nvSpPr>
          <p:cNvPr id="8" name="Rectangle 7"/>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pic>
        <p:nvPicPr>
          <p:cNvPr id="10" name="Picture 9" descr="tmp825zgncz.png"/>
          <p:cNvPicPr>
            <a:picLocks noChangeAspect="1"/>
          </p:cNvPicPr>
          <p:nvPr/>
        </p:nvPicPr>
        <p:blipFill>
          <a:blip r:embed="rId3"/>
          <a:stretch>
            <a:fillRect/>
          </a:stretch>
        </p:blipFill>
        <p:spPr>
          <a:xfrm>
            <a:off x="4724400" y="1508670"/>
            <a:ext cx="4190999" cy="2362200"/>
          </a:xfrm>
          <a:prstGeom prst="rect">
            <a:avLst/>
          </a:prstGeom>
        </p:spPr>
      </p:pic>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Igor Miske on Unsplash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err="1"/>
              <a:t>Produtos</a:t>
            </a:r>
            <a:r>
              <a:rPr dirty="0"/>
              <a:t> de </a:t>
            </a:r>
            <a:r>
              <a:rPr lang="pt-BR" dirty="0"/>
              <a:t>d</a:t>
            </a:r>
            <a:r>
              <a:rPr dirty="0" err="1"/>
              <a:t>ropshipping</a:t>
            </a:r>
            <a:r>
              <a:rPr dirty="0"/>
              <a:t> </a:t>
            </a:r>
            <a:r>
              <a:rPr lang="pt-BR" dirty="0"/>
              <a:t>m</a:t>
            </a:r>
            <a:r>
              <a:rPr dirty="0"/>
              <a:t>ais </a:t>
            </a:r>
            <a:r>
              <a:rPr lang="pt-BR" dirty="0"/>
              <a:t>p</a:t>
            </a:r>
            <a:r>
              <a:rPr dirty="0" err="1"/>
              <a:t>esquisados</a:t>
            </a:r>
            <a:br>
              <a:rPr lang="pt-BR" dirty="0"/>
            </a:br>
            <a:r>
              <a:rPr lang="pt-BR" sz="1800" dirty="0"/>
              <a:t>Segundo a Shopify</a:t>
            </a:r>
            <a:endParaRPr dirty="0"/>
          </a:p>
        </p:txBody>
      </p:sp>
      <p:sp>
        <p:nvSpPr>
          <p:cNvPr id="4" name="CaixaDeTexto 3">
            <a:extLst>
              <a:ext uri="{FF2B5EF4-FFF2-40B4-BE49-F238E27FC236}">
                <a16:creationId xmlns:a16="http://schemas.microsoft.com/office/drawing/2014/main" id="{B8547366-A103-922E-E17B-384B547C2B7E}"/>
              </a:ext>
            </a:extLst>
          </p:cNvPr>
          <p:cNvSpPr txBox="1"/>
          <p:nvPr/>
        </p:nvSpPr>
        <p:spPr>
          <a:xfrm>
            <a:off x="219307" y="1159727"/>
            <a:ext cx="8679366" cy="3289170"/>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pt-BR" sz="1400" b="1" i="0" u="none" strike="noStrike" baseline="0" dirty="0">
                <a:solidFill>
                  <a:srgbClr val="616161"/>
                </a:solidFill>
                <a:latin typeface="NotoSans-Bold"/>
              </a:rPr>
              <a:t>Vestuário e Calçado: </a:t>
            </a:r>
            <a:r>
              <a:rPr lang="pt-BR" sz="1400" b="0" i="0" u="none" strike="noStrike" baseline="0" dirty="0">
                <a:solidFill>
                  <a:srgbClr val="616161"/>
                </a:solidFill>
                <a:latin typeface="NotoSans-Regular"/>
              </a:rPr>
              <a:t>Alta demanda por camisetas, meias de ioga, agasalhos, sandálias, e mais.</a:t>
            </a:r>
          </a:p>
          <a:p>
            <a:pPr marL="285750" indent="-285750" algn="l">
              <a:lnSpc>
                <a:spcPct val="150000"/>
              </a:lnSpc>
              <a:buFont typeface="Arial" panose="020B0604020202020204" pitchFamily="34" charset="0"/>
              <a:buChar char="•"/>
            </a:pPr>
            <a:r>
              <a:rPr lang="pt-BR" sz="1400" b="1" i="0" u="none" strike="noStrike" baseline="0" dirty="0">
                <a:solidFill>
                  <a:srgbClr val="616161"/>
                </a:solidFill>
                <a:latin typeface="NotoSans-Bold"/>
              </a:rPr>
              <a:t>Beleza e Cuidados Pessoais: </a:t>
            </a:r>
            <a:r>
              <a:rPr lang="pt-BR" sz="1400" b="0" i="0" u="none" strike="noStrike" baseline="0" dirty="0">
                <a:solidFill>
                  <a:srgbClr val="616161"/>
                </a:solidFill>
                <a:latin typeface="NotoSans-Regular"/>
              </a:rPr>
              <a:t>Máscaras faciais, rolos faciais, protetores solares, e produtos inovadores.</a:t>
            </a:r>
          </a:p>
          <a:p>
            <a:pPr marL="285750" indent="-285750" algn="l">
              <a:lnSpc>
                <a:spcPct val="150000"/>
              </a:lnSpc>
              <a:buFont typeface="Arial" panose="020B0604020202020204" pitchFamily="34" charset="0"/>
              <a:buChar char="•"/>
            </a:pPr>
            <a:r>
              <a:rPr lang="pt-BR" sz="1400" b="1" i="0" u="none" strike="noStrike" baseline="0" dirty="0">
                <a:solidFill>
                  <a:srgbClr val="616161"/>
                </a:solidFill>
                <a:latin typeface="NotoSans-Bold"/>
              </a:rPr>
              <a:t>Cozinha e Sala de Jantar: </a:t>
            </a:r>
            <a:r>
              <a:rPr lang="pt-BR" sz="1400" b="0" i="0" u="none" strike="noStrike" baseline="0" dirty="0">
                <a:solidFill>
                  <a:srgbClr val="616161"/>
                </a:solidFill>
                <a:latin typeface="NotoSans-Regular"/>
              </a:rPr>
              <a:t>Fritadeiras de ar, chaleiras elétricas, liquidificadores portáteis, e itens convenientes.</a:t>
            </a:r>
          </a:p>
          <a:p>
            <a:pPr marL="285750" indent="-285750" algn="l">
              <a:lnSpc>
                <a:spcPct val="150000"/>
              </a:lnSpc>
              <a:buFont typeface="Arial" panose="020B0604020202020204" pitchFamily="34" charset="0"/>
              <a:buChar char="•"/>
            </a:pPr>
            <a:r>
              <a:rPr lang="pt-BR" sz="1400" b="1" i="0" u="none" strike="noStrike" baseline="0" dirty="0">
                <a:solidFill>
                  <a:srgbClr val="616161"/>
                </a:solidFill>
                <a:latin typeface="NotoSans-Bold"/>
              </a:rPr>
              <a:t>Bebê: </a:t>
            </a:r>
            <a:r>
              <a:rPr lang="pt-BR" sz="1400" b="0" i="0" u="none" strike="noStrike" baseline="0" dirty="0">
                <a:solidFill>
                  <a:srgbClr val="616161"/>
                </a:solidFill>
                <a:latin typeface="NotoSans-Regular"/>
              </a:rPr>
              <a:t>Roupas orgânicas, brinquedos de dentição, termômetros sem toque, e segurança.</a:t>
            </a:r>
          </a:p>
          <a:p>
            <a:pPr marL="285750" indent="-285750" algn="l">
              <a:lnSpc>
                <a:spcPct val="150000"/>
              </a:lnSpc>
              <a:buFont typeface="Arial" panose="020B0604020202020204" pitchFamily="34" charset="0"/>
              <a:buChar char="•"/>
            </a:pPr>
            <a:r>
              <a:rPr lang="pt-BR" sz="1400" b="1" i="0" u="none" strike="noStrike" baseline="0" dirty="0">
                <a:solidFill>
                  <a:srgbClr val="616161"/>
                </a:solidFill>
                <a:latin typeface="NotoSans-Bold"/>
              </a:rPr>
              <a:t>Artigos para Animais de Estimação: </a:t>
            </a:r>
            <a:r>
              <a:rPr lang="pt-BR" sz="1400" b="0" i="0" u="none" strike="noStrike" baseline="0" dirty="0">
                <a:solidFill>
                  <a:srgbClr val="616161"/>
                </a:solidFill>
                <a:latin typeface="NotoSans-Regular"/>
              </a:rPr>
              <a:t>Trelas, sacos para cocô, brinquedos, e personalização.</a:t>
            </a:r>
          </a:p>
          <a:p>
            <a:pPr marL="285750" indent="-285750" algn="l">
              <a:lnSpc>
                <a:spcPct val="150000"/>
              </a:lnSpc>
              <a:buFont typeface="Arial" panose="020B0604020202020204" pitchFamily="34" charset="0"/>
              <a:buChar char="•"/>
            </a:pPr>
            <a:r>
              <a:rPr lang="pt-BR" sz="1400" b="1" i="0" u="none" strike="noStrike" baseline="0" dirty="0">
                <a:solidFill>
                  <a:srgbClr val="616161"/>
                </a:solidFill>
                <a:latin typeface="NotoSans-Bold"/>
              </a:rPr>
              <a:t>Interiores de Casa: </a:t>
            </a:r>
            <a:r>
              <a:rPr lang="pt-BR" sz="1400" b="0" i="0" u="none" strike="noStrike" baseline="0" dirty="0">
                <a:solidFill>
                  <a:srgbClr val="616161"/>
                </a:solidFill>
                <a:latin typeface="NotoSans-Regular"/>
              </a:rPr>
              <a:t>Lençóis de linho, cortinas blackout, vaporizadores de roupas, e conforto.</a:t>
            </a:r>
          </a:p>
          <a:p>
            <a:pPr marL="285750" indent="-285750" algn="l">
              <a:lnSpc>
                <a:spcPct val="150000"/>
              </a:lnSpc>
              <a:buFont typeface="Arial" panose="020B0604020202020204" pitchFamily="34" charset="0"/>
              <a:buChar char="•"/>
            </a:pPr>
            <a:r>
              <a:rPr lang="pt-BR" sz="1400" b="1" i="0" u="none" strike="noStrike" baseline="0" dirty="0">
                <a:solidFill>
                  <a:srgbClr val="616161"/>
                </a:solidFill>
                <a:latin typeface="NotoSans-Bold"/>
              </a:rPr>
              <a:t>Produtos de Escritório: </a:t>
            </a:r>
            <a:r>
              <a:rPr lang="pt-BR" sz="1400" b="0" i="0" u="none" strike="noStrike" baseline="0" dirty="0">
                <a:solidFill>
                  <a:srgbClr val="616161"/>
                </a:solidFill>
                <a:latin typeface="NotoSans-Regular"/>
              </a:rPr>
              <a:t>Papéis, blocos de notas, canetas, e organização.</a:t>
            </a:r>
          </a:p>
          <a:p>
            <a:pPr marL="285750" indent="-285750" algn="l">
              <a:lnSpc>
                <a:spcPct val="150000"/>
              </a:lnSpc>
              <a:buFont typeface="Arial" panose="020B0604020202020204" pitchFamily="34" charset="0"/>
              <a:buChar char="•"/>
            </a:pPr>
            <a:r>
              <a:rPr lang="pt-BR" sz="1400" b="1" i="0" u="none" strike="noStrike" baseline="0" dirty="0">
                <a:solidFill>
                  <a:srgbClr val="616161"/>
                </a:solidFill>
                <a:latin typeface="NotoSans-Bold"/>
              </a:rPr>
              <a:t>Ferramentas e Melhorias para a Casa: </a:t>
            </a:r>
            <a:r>
              <a:rPr lang="pt-BR" sz="1400" b="0" i="0" u="none" strike="noStrike" baseline="0" dirty="0">
                <a:solidFill>
                  <a:srgbClr val="616161"/>
                </a:solidFill>
                <a:latin typeface="NotoSans-Regular"/>
              </a:rPr>
              <a:t>Plugues inteligentes, sensores, e inovação DIY.</a:t>
            </a:r>
          </a:p>
          <a:p>
            <a:pPr marL="285750" indent="-285750" algn="l">
              <a:lnSpc>
                <a:spcPct val="150000"/>
              </a:lnSpc>
              <a:buFont typeface="Arial" panose="020B0604020202020204" pitchFamily="34" charset="0"/>
              <a:buChar char="•"/>
            </a:pPr>
            <a:r>
              <a:rPr lang="pt-BR" sz="1400" b="1" i="0" u="none" strike="noStrike" baseline="0" dirty="0">
                <a:solidFill>
                  <a:srgbClr val="616161"/>
                </a:solidFill>
                <a:latin typeface="NotoSans-Bold"/>
              </a:rPr>
              <a:t>Acessórios para Telefone: </a:t>
            </a:r>
            <a:r>
              <a:rPr lang="pt-BR" sz="1400" b="0" i="0" u="none" strike="noStrike" baseline="0" dirty="0">
                <a:solidFill>
                  <a:srgbClr val="616161"/>
                </a:solidFill>
                <a:latin typeface="NotoSans-Regular"/>
              </a:rPr>
              <a:t>Carregadores, luzes de anel, adaptadores, e tecnologia.</a:t>
            </a:r>
          </a:p>
          <a:p>
            <a:pPr marL="285750" indent="-285750" algn="l">
              <a:lnSpc>
                <a:spcPct val="150000"/>
              </a:lnSpc>
              <a:buFont typeface="Arial" panose="020B0604020202020204" pitchFamily="34" charset="0"/>
              <a:buChar char="•"/>
            </a:pPr>
            <a:r>
              <a:rPr lang="pt-BR" sz="1400" b="1" i="0" u="none" strike="noStrike" baseline="0" dirty="0">
                <a:solidFill>
                  <a:srgbClr val="616161"/>
                </a:solidFill>
                <a:latin typeface="NotoSans-Bold"/>
              </a:rPr>
              <a:t>Acessórios para Carros: </a:t>
            </a:r>
            <a:r>
              <a:rPr lang="pt-BR" sz="1400" b="0" i="0" u="none" strike="noStrike" baseline="0" dirty="0">
                <a:solidFill>
                  <a:srgbClr val="616161"/>
                </a:solidFill>
                <a:latin typeface="NotoSans-Regular"/>
              </a:rPr>
              <a:t>Protetores solares, aspiradores, e eficiência.</a:t>
            </a:r>
            <a:endParaRPr lang="pt-B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err="1"/>
              <a:t>Vestuário</a:t>
            </a:r>
            <a:r>
              <a:rPr dirty="0"/>
              <a:t> e </a:t>
            </a:r>
            <a:r>
              <a:rPr dirty="0" err="1"/>
              <a:t>Calçado</a:t>
            </a:r>
            <a:endParaRPr dirty="0"/>
          </a:p>
        </p:txBody>
      </p:sp>
      <p:sp>
        <p:nvSpPr>
          <p:cNvPr id="7" name="TextBox 6"/>
          <p:cNvSpPr txBox="1"/>
          <p:nvPr/>
        </p:nvSpPr>
        <p:spPr>
          <a:xfrm>
            <a:off x="133184" y="861115"/>
            <a:ext cx="3903047" cy="2911053"/>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000" b="1" i="0" dirty="0">
                <a:solidFill>
                  <a:srgbClr val="616161"/>
                </a:solidFill>
                <a:latin typeface="Proxima Nova"/>
              </a:rPr>
              <a:t>Valor de Mercado:</a:t>
            </a:r>
            <a:r>
              <a:rPr sz="1000" b="0" i="0" dirty="0">
                <a:solidFill>
                  <a:srgbClr val="616161"/>
                </a:solidFill>
                <a:latin typeface="Proxima Nova"/>
              </a:rPr>
              <a:t> </a:t>
            </a:r>
            <a:r>
              <a:rPr sz="1000" b="0" i="0" dirty="0" err="1">
                <a:solidFill>
                  <a:srgbClr val="616161"/>
                </a:solidFill>
                <a:latin typeface="Proxima Nova"/>
              </a:rPr>
              <a:t>Vendas</a:t>
            </a:r>
            <a:r>
              <a:rPr sz="1000" b="0" i="0" dirty="0">
                <a:solidFill>
                  <a:srgbClr val="616161"/>
                </a:solidFill>
                <a:latin typeface="Proxima Nova"/>
              </a:rPr>
              <a:t> </a:t>
            </a:r>
            <a:r>
              <a:rPr sz="1000" b="0" i="0" dirty="0" err="1">
                <a:solidFill>
                  <a:srgbClr val="616161"/>
                </a:solidFill>
                <a:latin typeface="Proxima Nova"/>
              </a:rPr>
              <a:t>avaliadas</a:t>
            </a:r>
            <a:r>
              <a:rPr sz="1000" b="0" i="0" dirty="0">
                <a:solidFill>
                  <a:srgbClr val="616161"/>
                </a:solidFill>
                <a:latin typeface="Proxima Nova"/>
              </a:rPr>
              <a:t> </a:t>
            </a:r>
            <a:r>
              <a:rPr sz="1000" b="0" i="0" dirty="0" err="1">
                <a:solidFill>
                  <a:srgbClr val="616161"/>
                </a:solidFill>
                <a:latin typeface="Proxima Nova"/>
              </a:rPr>
              <a:t>em</a:t>
            </a:r>
            <a:r>
              <a:rPr sz="1000" b="0" i="0" dirty="0">
                <a:solidFill>
                  <a:srgbClr val="616161"/>
                </a:solidFill>
                <a:latin typeface="Proxima Nova"/>
              </a:rPr>
              <a:t> US$ 1,7 </a:t>
            </a:r>
            <a:r>
              <a:rPr sz="1000" b="0" i="0" dirty="0" err="1">
                <a:solidFill>
                  <a:srgbClr val="616161"/>
                </a:solidFill>
                <a:latin typeface="Proxima Nova"/>
              </a:rPr>
              <a:t>trilhão</a:t>
            </a:r>
            <a:r>
              <a:rPr sz="1000" b="0" i="0" dirty="0">
                <a:solidFill>
                  <a:srgbClr val="616161"/>
                </a:solidFill>
                <a:latin typeface="Proxima Nova"/>
              </a:rPr>
              <a:t> </a:t>
            </a:r>
            <a:r>
              <a:rPr sz="1000" b="0" i="0" dirty="0" err="1">
                <a:solidFill>
                  <a:srgbClr val="616161"/>
                </a:solidFill>
                <a:latin typeface="Proxima Nova"/>
              </a:rPr>
              <a:t>globalmente</a:t>
            </a:r>
            <a:r>
              <a:rPr sz="1000" b="0" i="0" dirty="0">
                <a:solidFill>
                  <a:srgbClr val="616161"/>
                </a:solidFill>
                <a:latin typeface="Proxima Nova"/>
              </a:rPr>
              <a:t>, com </a:t>
            </a:r>
            <a:r>
              <a:rPr lang="pt-BR" sz="1000" b="0" i="0" dirty="0">
                <a:solidFill>
                  <a:srgbClr val="616161"/>
                </a:solidFill>
                <a:latin typeface="Proxima Nova"/>
              </a:rPr>
              <a:t>previsão</a:t>
            </a:r>
            <a:r>
              <a:rPr sz="1000" b="0" i="0" dirty="0">
                <a:solidFill>
                  <a:srgbClr val="616161"/>
                </a:solidFill>
                <a:latin typeface="Proxima Nova"/>
              </a:rPr>
              <a:t> de </a:t>
            </a:r>
            <a:r>
              <a:rPr sz="1000" b="0" i="0" dirty="0" err="1">
                <a:solidFill>
                  <a:srgbClr val="616161"/>
                </a:solidFill>
                <a:latin typeface="Proxima Nova"/>
              </a:rPr>
              <a:t>atingir</a:t>
            </a:r>
            <a:r>
              <a:rPr sz="1000" b="0" i="0" dirty="0">
                <a:solidFill>
                  <a:srgbClr val="616161"/>
                </a:solidFill>
                <a:latin typeface="Proxima Nova"/>
              </a:rPr>
              <a:t> US$ 2 </a:t>
            </a:r>
            <a:r>
              <a:rPr sz="1000" b="0" i="0" dirty="0" err="1">
                <a:solidFill>
                  <a:srgbClr val="616161"/>
                </a:solidFill>
                <a:latin typeface="Proxima Nova"/>
              </a:rPr>
              <a:t>trilhões</a:t>
            </a:r>
            <a:r>
              <a:rPr sz="1000" b="0" i="0" dirty="0">
                <a:solidFill>
                  <a:srgbClr val="616161"/>
                </a:solidFill>
                <a:latin typeface="Proxima Nova"/>
              </a:rPr>
              <a:t> </a:t>
            </a:r>
            <a:r>
              <a:rPr sz="1000" b="0" i="0" dirty="0" err="1">
                <a:solidFill>
                  <a:srgbClr val="616161"/>
                </a:solidFill>
                <a:latin typeface="Proxima Nova"/>
              </a:rPr>
              <a:t>até</a:t>
            </a:r>
            <a:r>
              <a:rPr sz="1000" b="0" i="0" dirty="0">
                <a:solidFill>
                  <a:srgbClr val="616161"/>
                </a:solidFill>
                <a:latin typeface="Proxima Nova"/>
              </a:rPr>
              <a:t> 2028.</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Segmentação</a:t>
            </a:r>
            <a:r>
              <a:rPr sz="1000" b="1" i="0" dirty="0">
                <a:solidFill>
                  <a:srgbClr val="616161"/>
                </a:solidFill>
                <a:latin typeface="Proxima Nova"/>
              </a:rPr>
              <a:t> de Nicho:</a:t>
            </a:r>
            <a:r>
              <a:rPr sz="1000" b="0" i="0" dirty="0">
                <a:solidFill>
                  <a:srgbClr val="616161"/>
                </a:solidFill>
                <a:latin typeface="Proxima Nova"/>
              </a:rPr>
              <a:t> </a:t>
            </a:r>
            <a:r>
              <a:rPr sz="1000" b="0" i="0" dirty="0" err="1">
                <a:solidFill>
                  <a:srgbClr val="616161"/>
                </a:solidFill>
                <a:latin typeface="Proxima Nova"/>
              </a:rPr>
              <a:t>Divid</a:t>
            </a:r>
            <a:r>
              <a:rPr lang="pt-BR" sz="1000" b="0" i="0" dirty="0">
                <a:solidFill>
                  <a:srgbClr val="616161"/>
                </a:solidFill>
                <a:latin typeface="Proxima Nova"/>
              </a:rPr>
              <a:t>ida</a:t>
            </a:r>
            <a:r>
              <a:rPr sz="1000" b="0" i="0" dirty="0">
                <a:solidFill>
                  <a:srgbClr val="616161"/>
                </a:solidFill>
                <a:latin typeface="Proxima Nova"/>
              </a:rPr>
              <a:t> </a:t>
            </a:r>
            <a:r>
              <a:rPr sz="1000" b="0" i="0" dirty="0" err="1">
                <a:solidFill>
                  <a:srgbClr val="616161"/>
                </a:solidFill>
                <a:latin typeface="Proxima Nova"/>
              </a:rPr>
              <a:t>em</a:t>
            </a:r>
            <a:r>
              <a:rPr sz="1000" b="0" i="0" dirty="0">
                <a:solidFill>
                  <a:srgbClr val="616161"/>
                </a:solidFill>
                <a:latin typeface="Proxima Nova"/>
              </a:rPr>
              <a:t> </a:t>
            </a:r>
            <a:r>
              <a:rPr sz="1000" b="0" i="0" dirty="0" err="1">
                <a:solidFill>
                  <a:srgbClr val="616161"/>
                </a:solidFill>
                <a:latin typeface="Proxima Nova"/>
              </a:rPr>
              <a:t>moda</a:t>
            </a:r>
            <a:r>
              <a:rPr sz="1000" b="0" i="0" dirty="0">
                <a:solidFill>
                  <a:srgbClr val="616161"/>
                </a:solidFill>
                <a:latin typeface="Proxima Nova"/>
              </a:rPr>
              <a:t> </a:t>
            </a:r>
            <a:r>
              <a:rPr lang="pt-BR" sz="1000" b="0" i="0" dirty="0">
                <a:solidFill>
                  <a:srgbClr val="616161"/>
                </a:solidFill>
                <a:latin typeface="Proxima Nova"/>
              </a:rPr>
              <a:t>masculina</a:t>
            </a:r>
            <a:r>
              <a:rPr sz="1000" b="0" i="0" dirty="0">
                <a:solidFill>
                  <a:srgbClr val="616161"/>
                </a:solidFill>
                <a:latin typeface="Proxima Nova"/>
              </a:rPr>
              <a:t>, </a:t>
            </a:r>
            <a:r>
              <a:rPr sz="1000" b="0" i="0" dirty="0" err="1">
                <a:solidFill>
                  <a:srgbClr val="616161"/>
                </a:solidFill>
                <a:latin typeface="Proxima Nova"/>
              </a:rPr>
              <a:t>feminina</a:t>
            </a:r>
            <a:r>
              <a:rPr sz="1000" b="0" i="0" dirty="0">
                <a:solidFill>
                  <a:srgbClr val="616161"/>
                </a:solidFill>
                <a:latin typeface="Proxima Nova"/>
              </a:rPr>
              <a:t>, </a:t>
            </a:r>
            <a:r>
              <a:rPr sz="1000" b="0" i="0" dirty="0" err="1">
                <a:solidFill>
                  <a:srgbClr val="616161"/>
                </a:solidFill>
                <a:latin typeface="Proxima Nova"/>
              </a:rPr>
              <a:t>acessórios</a:t>
            </a:r>
            <a:r>
              <a:rPr sz="1000" b="0" i="0" dirty="0">
                <a:solidFill>
                  <a:srgbClr val="616161"/>
                </a:solidFill>
                <a:latin typeface="Proxima Nova"/>
              </a:rPr>
              <a:t> </a:t>
            </a:r>
            <a:r>
              <a:rPr sz="1000" b="0" i="0" dirty="0" err="1">
                <a:solidFill>
                  <a:srgbClr val="616161"/>
                </a:solidFill>
                <a:latin typeface="Proxima Nova"/>
              </a:rPr>
              <a:t>ou</a:t>
            </a:r>
            <a:r>
              <a:rPr sz="1000" b="0" i="0" dirty="0">
                <a:solidFill>
                  <a:srgbClr val="616161"/>
                </a:solidFill>
                <a:latin typeface="Proxima Nova"/>
              </a:rPr>
              <a:t> </a:t>
            </a:r>
            <a:r>
              <a:rPr sz="1000" b="0" i="0" dirty="0" err="1">
                <a:solidFill>
                  <a:srgbClr val="616161"/>
                </a:solidFill>
                <a:latin typeface="Proxima Nova"/>
              </a:rPr>
              <a:t>bolsas</a:t>
            </a:r>
            <a:r>
              <a:rPr sz="1000" b="0" i="0" dirty="0">
                <a:solidFill>
                  <a:srgbClr val="616161"/>
                </a:solidFill>
                <a:latin typeface="Proxima Nova"/>
              </a:rPr>
              <a:t>.</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Estratégias</a:t>
            </a:r>
            <a:r>
              <a:rPr sz="1000" b="1" i="0" dirty="0">
                <a:solidFill>
                  <a:srgbClr val="616161"/>
                </a:solidFill>
                <a:latin typeface="Proxima Nova"/>
              </a:rPr>
              <a:t> de Venda:</a:t>
            </a:r>
            <a:r>
              <a:rPr sz="1000" b="0" i="0" dirty="0">
                <a:solidFill>
                  <a:srgbClr val="616161"/>
                </a:solidFill>
                <a:latin typeface="Proxima Nova"/>
              </a:rPr>
              <a:t> </a:t>
            </a:r>
            <a:r>
              <a:rPr sz="1000" b="0" i="0" dirty="0" err="1">
                <a:solidFill>
                  <a:srgbClr val="616161"/>
                </a:solidFill>
                <a:latin typeface="Proxima Nova"/>
              </a:rPr>
              <a:t>Trabalhe</a:t>
            </a:r>
            <a:r>
              <a:rPr sz="1000" b="0" i="0" dirty="0">
                <a:solidFill>
                  <a:srgbClr val="616161"/>
                </a:solidFill>
                <a:latin typeface="Proxima Nova"/>
              </a:rPr>
              <a:t> com </a:t>
            </a:r>
            <a:r>
              <a:rPr lang="pt-BR" sz="1000" b="0" i="0" dirty="0">
                <a:solidFill>
                  <a:srgbClr val="616161"/>
                </a:solidFill>
                <a:latin typeface="Proxima Nova"/>
              </a:rPr>
              <a:t>influenciadores</a:t>
            </a:r>
            <a:r>
              <a:rPr sz="1000" b="0" i="0" dirty="0">
                <a:solidFill>
                  <a:srgbClr val="616161"/>
                </a:solidFill>
                <a:latin typeface="Proxima Nova"/>
              </a:rPr>
              <a:t> e explore </a:t>
            </a:r>
            <a:r>
              <a:rPr sz="1000" b="0" i="0" dirty="0" err="1">
                <a:solidFill>
                  <a:srgbClr val="616161"/>
                </a:solidFill>
                <a:latin typeface="Proxima Nova"/>
              </a:rPr>
              <a:t>tendências</a:t>
            </a:r>
            <a:r>
              <a:rPr sz="1000" b="0" i="0" dirty="0">
                <a:solidFill>
                  <a:srgbClr val="616161"/>
                </a:solidFill>
                <a:latin typeface="Proxima Nova"/>
              </a:rPr>
              <a:t> </a:t>
            </a:r>
            <a:r>
              <a:rPr sz="1000" b="0" i="0" dirty="0" err="1">
                <a:solidFill>
                  <a:srgbClr val="616161"/>
                </a:solidFill>
                <a:latin typeface="Proxima Nova"/>
              </a:rPr>
              <a:t>sazonais</a:t>
            </a:r>
            <a:r>
              <a:rPr sz="1000" b="0" i="0" dirty="0">
                <a:solidFill>
                  <a:srgbClr val="616161"/>
                </a:solidFill>
                <a:latin typeface="Proxima Nova"/>
              </a:rPr>
              <a:t> para </a:t>
            </a:r>
            <a:r>
              <a:rPr sz="1000" b="0" i="0" dirty="0" err="1">
                <a:solidFill>
                  <a:srgbClr val="616161"/>
                </a:solidFill>
                <a:latin typeface="Proxima Nova"/>
              </a:rPr>
              <a:t>maximizar</a:t>
            </a:r>
            <a:r>
              <a:rPr sz="1000" b="0" i="0" dirty="0">
                <a:solidFill>
                  <a:srgbClr val="616161"/>
                </a:solidFill>
                <a:latin typeface="Proxima Nova"/>
              </a:rPr>
              <a:t> o </a:t>
            </a:r>
            <a:r>
              <a:rPr sz="1000" b="0" i="0" dirty="0" err="1">
                <a:solidFill>
                  <a:srgbClr val="616161"/>
                </a:solidFill>
                <a:latin typeface="Proxima Nova"/>
              </a:rPr>
              <a:t>alcance</a:t>
            </a:r>
            <a:r>
              <a:rPr sz="1000" b="0" i="0" dirty="0">
                <a:solidFill>
                  <a:srgbClr val="616161"/>
                </a:solidFill>
                <a:latin typeface="Proxima Nova"/>
              </a:rPr>
              <a:t>.</a:t>
            </a:r>
          </a:p>
          <a:p>
            <a:pPr marL="228600" lvl="1" indent="-91440">
              <a:spcBef>
                <a:spcPts val="1200"/>
              </a:spcBef>
              <a:buSzPct val="100000"/>
              <a:buFont typeface="Arial"/>
              <a:buChar char="•"/>
            </a:pPr>
            <a:r>
              <a:rPr lang="pt-BR" sz="1000" b="1" i="0" dirty="0">
                <a:solidFill>
                  <a:srgbClr val="616161"/>
                </a:solidFill>
                <a:latin typeface="Proxima Nova"/>
              </a:rPr>
              <a:t>Principais Produtos de </a:t>
            </a:r>
            <a:r>
              <a:rPr lang="pt-BR" sz="1000" b="1" i="0" dirty="0" err="1">
                <a:solidFill>
                  <a:srgbClr val="616161"/>
                </a:solidFill>
                <a:latin typeface="Proxima Nova"/>
              </a:rPr>
              <a:t>Dropshipping</a:t>
            </a:r>
            <a:r>
              <a:rPr lang="pt-BR" sz="1000" b="1" i="0" dirty="0">
                <a:solidFill>
                  <a:srgbClr val="616161"/>
                </a:solidFill>
                <a:latin typeface="Proxima Nova"/>
              </a:rPr>
              <a:t>: - </a:t>
            </a:r>
            <a:r>
              <a:rPr lang="pt-BR" sz="1000" dirty="0">
                <a:solidFill>
                  <a:srgbClr val="616161"/>
                </a:solidFill>
                <a:latin typeface="Proxima Nova"/>
              </a:rPr>
              <a:t>Camisetas básicas de manga curta - Meias de ioga - Agasalhos - Sandálias - Sapatos aquáticos - </a:t>
            </a:r>
            <a:r>
              <a:rPr lang="pt-BR" sz="1000" dirty="0" err="1">
                <a:solidFill>
                  <a:srgbClr val="616161"/>
                </a:solidFill>
                <a:latin typeface="Proxima Nova"/>
              </a:rPr>
              <a:t>Kimonos</a:t>
            </a:r>
            <a:r>
              <a:rPr lang="pt-BR" sz="1000" dirty="0">
                <a:solidFill>
                  <a:srgbClr val="616161"/>
                </a:solidFill>
                <a:latin typeface="Proxima Nova"/>
              </a:rPr>
              <a:t> com estampa floral - Shorts decorrida de secagem rápida - Sutiãs sem aro - Shorts cargo -Mocassins - Regatas - Polos de golfe - Calções de banho -Vestidos de verão - Leggings - Balaclava - Camisas de flanela -Maiôs de uma peça - Roupa de lazer - </a:t>
            </a:r>
            <a:r>
              <a:rPr lang="pt-BR" sz="1000" dirty="0" err="1">
                <a:solidFill>
                  <a:srgbClr val="616161"/>
                </a:solidFill>
                <a:latin typeface="Proxima Nova"/>
              </a:rPr>
              <a:t>Capris</a:t>
            </a:r>
            <a:r>
              <a:rPr lang="pt-BR" sz="1000" dirty="0">
                <a:solidFill>
                  <a:srgbClr val="616161"/>
                </a:solidFill>
                <a:latin typeface="Proxima Nova"/>
              </a:rPr>
              <a:t> – Camisetas clássicas de </a:t>
            </a:r>
            <a:r>
              <a:rPr lang="pt-BR" sz="1000" dirty="0" err="1">
                <a:solidFill>
                  <a:srgbClr val="616161"/>
                </a:solidFill>
                <a:latin typeface="Proxima Nova"/>
              </a:rPr>
              <a:t>jersey</a:t>
            </a:r>
            <a:endParaRPr lang="pt-BR" sz="1000" dirty="0">
              <a:solidFill>
                <a:srgbClr val="616161"/>
              </a:solidFill>
              <a:latin typeface="Proxima Nova"/>
            </a:endParaRPr>
          </a:p>
        </p:txBody>
      </p:sp>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3" name="Imagem 12" descr="Tendências de vestuário de produtos">
            <a:hlinkClick r:id="rId3" tgtFrame="&quot;_blank&quot;"/>
            <a:extLst>
              <a:ext uri="{FF2B5EF4-FFF2-40B4-BE49-F238E27FC236}">
                <a16:creationId xmlns:a16="http://schemas.microsoft.com/office/drawing/2014/main" id="{EAC2CFD6-308F-3DE8-0696-C93728E96C9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4536" y="861115"/>
            <a:ext cx="4021172" cy="22902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Beleza e Cuidados Pessoais</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b="0" i="0">
                <a:solidFill>
                  <a:srgbClr val="616161"/>
                </a:solidFill>
                <a:latin typeface="Proxima Nova"/>
              </a:defRPr>
            </a:pPr>
            <a:endParaRPr/>
          </a:p>
        </p:txBody>
      </p:sp>
      <p:sp>
        <p:nvSpPr>
          <p:cNvPr id="5" name="Rectangle 4"/>
          <p:cNvSpPr/>
          <p:nvPr/>
        </p:nvSpPr>
        <p:spPr>
          <a:xfrm>
            <a:off x="228600" y="1508670"/>
            <a:ext cx="8686800" cy="304755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304755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0" y="934160"/>
            <a:ext cx="4190999" cy="3064942"/>
          </a:xfrm>
          <a:prstGeom prst="rect">
            <a:avLst/>
          </a:prstGeom>
          <a:noFill/>
          <a:ln>
            <a:noFill/>
          </a:ln>
        </p:spPr>
        <p:txBody>
          <a:bodyPr wrap="square" lIns="190500" tIns="0" rIns="0" bIns="190500" anchor="t">
            <a:spAutoFit/>
          </a:bodyPr>
          <a:lstStyle/>
          <a:p>
            <a:pPr marL="308610" indent="-171450" algn="l">
              <a:spcBef>
                <a:spcPts val="0"/>
              </a:spcBef>
              <a:spcAft>
                <a:spcPts val="800"/>
              </a:spcAft>
              <a:buSzPct val="100000"/>
              <a:buFont typeface="Arial" panose="020B0604020202020204" pitchFamily="34" charset="0"/>
              <a:buChar char="•"/>
            </a:pPr>
            <a:r>
              <a:rPr sz="1000" b="1" i="0" dirty="0">
                <a:solidFill>
                  <a:srgbClr val="616161"/>
                </a:solidFill>
                <a:latin typeface="Proxima Nova"/>
              </a:rPr>
              <a:t>Valor de Mercado:</a:t>
            </a:r>
            <a:r>
              <a:rPr sz="1000" b="0" i="0" dirty="0">
                <a:solidFill>
                  <a:srgbClr val="616161"/>
                </a:solidFill>
                <a:latin typeface="Proxima Nova"/>
              </a:rPr>
              <a:t> </a:t>
            </a:r>
            <a:r>
              <a:rPr sz="1000" b="0" i="0" dirty="0" err="1">
                <a:solidFill>
                  <a:srgbClr val="616161"/>
                </a:solidFill>
                <a:latin typeface="Proxima Nova"/>
              </a:rPr>
              <a:t>Avaliado</a:t>
            </a:r>
            <a:r>
              <a:rPr sz="1000" b="0" i="0" dirty="0">
                <a:solidFill>
                  <a:srgbClr val="616161"/>
                </a:solidFill>
                <a:latin typeface="Proxima Nova"/>
              </a:rPr>
              <a:t> </a:t>
            </a:r>
            <a:r>
              <a:rPr sz="1000" b="0" i="0" dirty="0" err="1">
                <a:solidFill>
                  <a:srgbClr val="616161"/>
                </a:solidFill>
                <a:latin typeface="Proxima Nova"/>
              </a:rPr>
              <a:t>em</a:t>
            </a:r>
            <a:r>
              <a:rPr sz="1000" b="0" i="0" dirty="0">
                <a:solidFill>
                  <a:srgbClr val="616161"/>
                </a:solidFill>
                <a:latin typeface="Proxima Nova"/>
              </a:rPr>
              <a:t> US$ 758,4 </a:t>
            </a:r>
            <a:r>
              <a:rPr sz="1000" b="0" i="0" dirty="0" err="1">
                <a:solidFill>
                  <a:srgbClr val="616161"/>
                </a:solidFill>
                <a:latin typeface="Proxima Nova"/>
              </a:rPr>
              <a:t>bilhões</a:t>
            </a:r>
            <a:r>
              <a:rPr sz="1000" b="0" i="0" dirty="0">
                <a:solidFill>
                  <a:srgbClr val="616161"/>
                </a:solidFill>
                <a:latin typeface="Proxima Nova"/>
              </a:rPr>
              <a:t> </a:t>
            </a:r>
            <a:r>
              <a:rPr sz="1000" b="0" i="0" dirty="0" err="1">
                <a:solidFill>
                  <a:srgbClr val="616161"/>
                </a:solidFill>
                <a:latin typeface="Proxima Nova"/>
              </a:rPr>
              <a:t>até</a:t>
            </a:r>
            <a:r>
              <a:rPr sz="1000" b="0" i="0" dirty="0">
                <a:solidFill>
                  <a:srgbClr val="616161"/>
                </a:solidFill>
                <a:latin typeface="Proxima Nova"/>
              </a:rPr>
              <a:t> 2025, com </a:t>
            </a:r>
            <a:r>
              <a:rPr sz="1000" b="0" i="0" dirty="0" err="1">
                <a:solidFill>
                  <a:srgbClr val="616161"/>
                </a:solidFill>
                <a:latin typeface="Proxima Nova"/>
              </a:rPr>
              <a:t>foco</a:t>
            </a:r>
            <a:r>
              <a:rPr sz="1000" b="0" i="0" dirty="0">
                <a:solidFill>
                  <a:srgbClr val="616161"/>
                </a:solidFill>
                <a:latin typeface="Proxima Nova"/>
              </a:rPr>
              <a:t> </a:t>
            </a:r>
            <a:r>
              <a:rPr sz="1000" b="0" i="0" dirty="0" err="1">
                <a:solidFill>
                  <a:srgbClr val="616161"/>
                </a:solidFill>
                <a:latin typeface="Proxima Nova"/>
              </a:rPr>
              <a:t>crescente</a:t>
            </a:r>
            <a:r>
              <a:rPr sz="1000" b="0" i="0" dirty="0">
                <a:solidFill>
                  <a:srgbClr val="616161"/>
                </a:solidFill>
                <a:latin typeface="Proxima Nova"/>
              </a:rPr>
              <a:t> </a:t>
            </a:r>
            <a:r>
              <a:rPr sz="1000" b="0" i="0" dirty="0" err="1">
                <a:solidFill>
                  <a:srgbClr val="616161"/>
                </a:solidFill>
                <a:latin typeface="Proxima Nova"/>
              </a:rPr>
              <a:t>em</a:t>
            </a:r>
            <a:r>
              <a:rPr sz="1000" b="0" i="0" dirty="0">
                <a:solidFill>
                  <a:srgbClr val="616161"/>
                </a:solidFill>
                <a:latin typeface="Proxima Nova"/>
              </a:rPr>
              <a:t> </a:t>
            </a:r>
            <a:r>
              <a:rPr sz="1000" b="0" i="0" dirty="0" err="1">
                <a:solidFill>
                  <a:srgbClr val="616161"/>
                </a:solidFill>
                <a:latin typeface="Proxima Nova"/>
              </a:rPr>
              <a:t>produtos</a:t>
            </a:r>
            <a:r>
              <a:rPr sz="1000" b="0" i="0" dirty="0">
                <a:solidFill>
                  <a:srgbClr val="616161"/>
                </a:solidFill>
                <a:latin typeface="Proxima Nova"/>
              </a:rPr>
              <a:t> </a:t>
            </a:r>
            <a:r>
              <a:rPr sz="1000" b="0" i="0" dirty="0" err="1">
                <a:solidFill>
                  <a:srgbClr val="616161"/>
                </a:solidFill>
                <a:latin typeface="Proxima Nova"/>
              </a:rPr>
              <a:t>naturais</a:t>
            </a:r>
            <a:r>
              <a:rPr sz="1000" b="0" i="0" dirty="0">
                <a:solidFill>
                  <a:srgbClr val="616161"/>
                </a:solidFill>
                <a:latin typeface="Proxima Nova"/>
              </a:rPr>
              <a:t>.</a:t>
            </a:r>
          </a:p>
          <a:p>
            <a:pPr marL="308610" lvl="1" indent="-171450" algn="l">
              <a:spcBef>
                <a:spcPts val="1200"/>
              </a:spcBef>
              <a:spcAft>
                <a:spcPts val="0"/>
              </a:spcAft>
              <a:buSzPct val="100000"/>
              <a:buFont typeface="Arial" panose="020B0604020202020204" pitchFamily="34" charset="0"/>
              <a:buChar char="•"/>
            </a:pPr>
            <a:r>
              <a:rPr sz="1000" b="1" i="0" dirty="0" err="1">
                <a:solidFill>
                  <a:srgbClr val="616161"/>
                </a:solidFill>
                <a:latin typeface="Proxima Nova"/>
              </a:rPr>
              <a:t>Categorias</a:t>
            </a:r>
            <a:r>
              <a:rPr sz="1000" b="1" i="0" dirty="0">
                <a:solidFill>
                  <a:srgbClr val="616161"/>
                </a:solidFill>
                <a:latin typeface="Proxima Nova"/>
              </a:rPr>
              <a:t> </a:t>
            </a:r>
            <a:r>
              <a:rPr sz="1000" b="1" i="0" dirty="0" err="1">
                <a:solidFill>
                  <a:srgbClr val="616161"/>
                </a:solidFill>
                <a:latin typeface="Proxima Nova"/>
              </a:rPr>
              <a:t>Emergentes</a:t>
            </a:r>
            <a:r>
              <a:rPr sz="1000" b="1" i="0" dirty="0">
                <a:solidFill>
                  <a:srgbClr val="616161"/>
                </a:solidFill>
                <a:latin typeface="Proxima Nova"/>
              </a:rPr>
              <a:t>:</a:t>
            </a:r>
            <a:r>
              <a:rPr sz="1000" b="0" i="0" dirty="0">
                <a:solidFill>
                  <a:srgbClr val="616161"/>
                </a:solidFill>
                <a:latin typeface="Proxima Nova"/>
              </a:rPr>
              <a:t> 1. </a:t>
            </a:r>
            <a:r>
              <a:rPr sz="1000" b="0" i="0" dirty="0" err="1">
                <a:solidFill>
                  <a:srgbClr val="616161"/>
                </a:solidFill>
                <a:latin typeface="Proxima Nova"/>
              </a:rPr>
              <a:t>Produtos</a:t>
            </a:r>
            <a:r>
              <a:rPr sz="1000" b="0" i="0" dirty="0">
                <a:solidFill>
                  <a:srgbClr val="616161"/>
                </a:solidFill>
                <a:latin typeface="Proxima Nova"/>
              </a:rPr>
              <a:t> </a:t>
            </a:r>
            <a:r>
              <a:rPr sz="1000" b="0" i="0" dirty="0" err="1">
                <a:solidFill>
                  <a:srgbClr val="616161"/>
                </a:solidFill>
                <a:latin typeface="Proxima Nova"/>
              </a:rPr>
              <a:t>naturais</a:t>
            </a:r>
            <a:r>
              <a:rPr sz="1000" b="0" i="0" dirty="0">
                <a:solidFill>
                  <a:srgbClr val="616161"/>
                </a:solidFill>
                <a:latin typeface="Proxima Nova"/>
              </a:rPr>
              <a:t> para </a:t>
            </a:r>
            <a:r>
              <a:rPr sz="1000" b="0" i="0" dirty="0" err="1">
                <a:solidFill>
                  <a:srgbClr val="616161"/>
                </a:solidFill>
                <a:latin typeface="Proxima Nova"/>
              </a:rPr>
              <a:t>cuidados</a:t>
            </a:r>
            <a:r>
              <a:rPr sz="1000" b="0" i="0" dirty="0">
                <a:solidFill>
                  <a:srgbClr val="616161"/>
                </a:solidFill>
                <a:latin typeface="Proxima Nova"/>
              </a:rPr>
              <a:t> com a </a:t>
            </a:r>
            <a:r>
              <a:rPr sz="1000" b="0" i="0" dirty="0" err="1">
                <a:solidFill>
                  <a:srgbClr val="616161"/>
                </a:solidFill>
                <a:latin typeface="Proxima Nova"/>
              </a:rPr>
              <a:t>pele</a:t>
            </a:r>
            <a:r>
              <a:rPr sz="1000" b="0" i="0" dirty="0">
                <a:solidFill>
                  <a:srgbClr val="616161"/>
                </a:solidFill>
                <a:latin typeface="Proxima Nova"/>
              </a:rPr>
              <a:t> 2. </a:t>
            </a:r>
            <a:r>
              <a:rPr sz="1000" b="0" i="0" dirty="0" err="1">
                <a:solidFill>
                  <a:srgbClr val="616161"/>
                </a:solidFill>
                <a:latin typeface="Proxima Nova"/>
              </a:rPr>
              <a:t>Produtos</a:t>
            </a:r>
            <a:r>
              <a:rPr sz="1000" b="0" i="0" dirty="0">
                <a:solidFill>
                  <a:srgbClr val="616161"/>
                </a:solidFill>
                <a:latin typeface="Proxima Nova"/>
              </a:rPr>
              <a:t> para </a:t>
            </a:r>
            <a:r>
              <a:rPr sz="1000" b="0" i="0" dirty="0" err="1">
                <a:solidFill>
                  <a:srgbClr val="616161"/>
                </a:solidFill>
                <a:latin typeface="Proxima Nova"/>
              </a:rPr>
              <a:t>cuidados</a:t>
            </a:r>
            <a:r>
              <a:rPr sz="1000" b="0" i="0" dirty="0">
                <a:solidFill>
                  <a:srgbClr val="616161"/>
                </a:solidFill>
                <a:latin typeface="Proxima Nova"/>
              </a:rPr>
              <a:t> com </a:t>
            </a:r>
            <a:r>
              <a:rPr sz="1000" b="0" i="0" dirty="0" err="1">
                <a:solidFill>
                  <a:srgbClr val="616161"/>
                </a:solidFill>
                <a:latin typeface="Proxima Nova"/>
              </a:rPr>
              <a:t>os</a:t>
            </a:r>
            <a:r>
              <a:rPr sz="1000" b="0" i="0" dirty="0">
                <a:solidFill>
                  <a:srgbClr val="616161"/>
                </a:solidFill>
                <a:latin typeface="Proxima Nova"/>
              </a:rPr>
              <a:t> </a:t>
            </a:r>
            <a:r>
              <a:rPr sz="1000" b="0" i="0" dirty="0" err="1">
                <a:solidFill>
                  <a:srgbClr val="616161"/>
                </a:solidFill>
                <a:latin typeface="Proxima Nova"/>
              </a:rPr>
              <a:t>cabelos</a:t>
            </a:r>
            <a:endParaRPr sz="1000" b="0" i="0" dirty="0">
              <a:solidFill>
                <a:srgbClr val="616161"/>
              </a:solidFill>
              <a:latin typeface="Proxima Nova"/>
            </a:endParaRPr>
          </a:p>
          <a:p>
            <a:pPr marL="308610" lvl="1" indent="-171450" algn="l">
              <a:spcBef>
                <a:spcPts val="1200"/>
              </a:spcBef>
              <a:spcAft>
                <a:spcPts val="0"/>
              </a:spcAft>
              <a:buSzPct val="100000"/>
              <a:buFont typeface="Arial" panose="020B0604020202020204" pitchFamily="34" charset="0"/>
              <a:buChar char="•"/>
            </a:pPr>
            <a:r>
              <a:rPr sz="1000" b="1" i="0" dirty="0" err="1">
                <a:solidFill>
                  <a:srgbClr val="616161"/>
                </a:solidFill>
                <a:latin typeface="Proxima Nova"/>
              </a:rPr>
              <a:t>Sustentabilidade</a:t>
            </a:r>
            <a:r>
              <a:rPr sz="1000" b="1" i="0" dirty="0">
                <a:solidFill>
                  <a:srgbClr val="616161"/>
                </a:solidFill>
                <a:latin typeface="Proxima Nova"/>
              </a:rPr>
              <a:t>:</a:t>
            </a:r>
            <a:r>
              <a:rPr sz="1000" b="0" i="0" dirty="0">
                <a:solidFill>
                  <a:srgbClr val="616161"/>
                </a:solidFill>
                <a:latin typeface="Proxima Nova"/>
              </a:rPr>
              <a:t> A </a:t>
            </a:r>
            <a:r>
              <a:rPr sz="1000" b="0" i="0" dirty="0" err="1">
                <a:solidFill>
                  <a:srgbClr val="616161"/>
                </a:solidFill>
                <a:latin typeface="Proxima Nova"/>
              </a:rPr>
              <a:t>demanda</a:t>
            </a:r>
            <a:r>
              <a:rPr sz="1000" b="0" i="0" dirty="0">
                <a:solidFill>
                  <a:srgbClr val="616161"/>
                </a:solidFill>
                <a:latin typeface="Proxima Nova"/>
              </a:rPr>
              <a:t> </a:t>
            </a:r>
            <a:r>
              <a:rPr sz="1000" b="0" i="0" dirty="0" err="1">
                <a:solidFill>
                  <a:srgbClr val="616161"/>
                </a:solidFill>
                <a:latin typeface="Proxima Nova"/>
              </a:rPr>
              <a:t>por</a:t>
            </a:r>
            <a:r>
              <a:rPr sz="1000" b="0" i="0" dirty="0">
                <a:solidFill>
                  <a:srgbClr val="616161"/>
                </a:solidFill>
                <a:latin typeface="Proxima Nova"/>
              </a:rPr>
              <a:t> </a:t>
            </a:r>
            <a:r>
              <a:rPr sz="1000" b="0" i="0" dirty="0" err="1">
                <a:solidFill>
                  <a:srgbClr val="616161"/>
                </a:solidFill>
                <a:latin typeface="Proxima Nova"/>
              </a:rPr>
              <a:t>cosméticos</a:t>
            </a:r>
            <a:r>
              <a:rPr sz="1000" b="0" i="0" dirty="0">
                <a:solidFill>
                  <a:srgbClr val="616161"/>
                </a:solidFill>
                <a:latin typeface="Proxima Nova"/>
              </a:rPr>
              <a:t> </a:t>
            </a:r>
            <a:r>
              <a:rPr sz="1000" b="0" i="0" dirty="0" err="1">
                <a:solidFill>
                  <a:srgbClr val="616161"/>
                </a:solidFill>
                <a:latin typeface="Proxima Nova"/>
              </a:rPr>
              <a:t>veganos</a:t>
            </a:r>
            <a:r>
              <a:rPr sz="1000" b="0" i="0" dirty="0">
                <a:solidFill>
                  <a:srgbClr val="616161"/>
                </a:solidFill>
                <a:latin typeface="Proxima Nova"/>
              </a:rPr>
              <a:t> e </a:t>
            </a:r>
            <a:r>
              <a:rPr sz="1000" b="0" i="0" dirty="0" err="1">
                <a:solidFill>
                  <a:srgbClr val="616161"/>
                </a:solidFill>
                <a:latin typeface="Proxima Nova"/>
              </a:rPr>
              <a:t>orgânicos</a:t>
            </a:r>
            <a:r>
              <a:rPr sz="1000" b="0" i="0" dirty="0">
                <a:solidFill>
                  <a:srgbClr val="616161"/>
                </a:solidFill>
                <a:latin typeface="Proxima Nova"/>
              </a:rPr>
              <a:t> </a:t>
            </a:r>
            <a:r>
              <a:rPr sz="1000" b="0" i="0" dirty="0" err="1">
                <a:solidFill>
                  <a:srgbClr val="616161"/>
                </a:solidFill>
                <a:latin typeface="Proxima Nova"/>
              </a:rPr>
              <a:t>está</a:t>
            </a:r>
            <a:r>
              <a:rPr sz="1000" b="0" i="0" dirty="0">
                <a:solidFill>
                  <a:srgbClr val="616161"/>
                </a:solidFill>
                <a:latin typeface="Proxima Nova"/>
              </a:rPr>
              <a:t> </a:t>
            </a:r>
            <a:r>
              <a:rPr sz="1000" b="0" i="0" dirty="0" err="1">
                <a:solidFill>
                  <a:srgbClr val="616161"/>
                </a:solidFill>
                <a:latin typeface="Proxima Nova"/>
              </a:rPr>
              <a:t>em</a:t>
            </a:r>
            <a:r>
              <a:rPr sz="1000" b="0" i="0" dirty="0">
                <a:solidFill>
                  <a:srgbClr val="616161"/>
                </a:solidFill>
                <a:latin typeface="Proxima Nova"/>
              </a:rPr>
              <a:t> </a:t>
            </a:r>
            <a:r>
              <a:rPr sz="1000" b="0" i="0" dirty="0" err="1">
                <a:solidFill>
                  <a:srgbClr val="616161"/>
                </a:solidFill>
                <a:latin typeface="Proxima Nova"/>
              </a:rPr>
              <a:t>ascensão</a:t>
            </a:r>
            <a:r>
              <a:rPr sz="1000" b="0" i="0" dirty="0">
                <a:solidFill>
                  <a:srgbClr val="616161"/>
                </a:solidFill>
                <a:latin typeface="Proxima Nova"/>
              </a:rPr>
              <a:t>, </a:t>
            </a:r>
            <a:r>
              <a:rPr sz="1000" b="0" i="0" dirty="0" err="1">
                <a:solidFill>
                  <a:srgbClr val="616161"/>
                </a:solidFill>
                <a:latin typeface="Proxima Nova"/>
              </a:rPr>
              <a:t>refletindo</a:t>
            </a:r>
            <a:r>
              <a:rPr sz="1000" b="0" i="0" dirty="0">
                <a:solidFill>
                  <a:srgbClr val="616161"/>
                </a:solidFill>
                <a:latin typeface="Proxima Nova"/>
              </a:rPr>
              <a:t> a </a:t>
            </a:r>
            <a:r>
              <a:rPr sz="1000" b="0" i="0" dirty="0" err="1">
                <a:solidFill>
                  <a:srgbClr val="616161"/>
                </a:solidFill>
                <a:latin typeface="Proxima Nova"/>
              </a:rPr>
              <a:t>conscientização</a:t>
            </a:r>
            <a:r>
              <a:rPr sz="1000" b="0" i="0" dirty="0">
                <a:solidFill>
                  <a:srgbClr val="616161"/>
                </a:solidFill>
                <a:latin typeface="Proxima Nova"/>
              </a:rPr>
              <a:t> </a:t>
            </a:r>
            <a:r>
              <a:rPr sz="1000" b="0" i="0" dirty="0" err="1">
                <a:solidFill>
                  <a:srgbClr val="616161"/>
                </a:solidFill>
                <a:latin typeface="Proxima Nova"/>
              </a:rPr>
              <a:t>ambiental</a:t>
            </a:r>
            <a:r>
              <a:rPr sz="1000" b="0" i="0" dirty="0">
                <a:solidFill>
                  <a:srgbClr val="616161"/>
                </a:solidFill>
                <a:latin typeface="Proxima Nova"/>
              </a:rPr>
              <a:t> dos </a:t>
            </a:r>
            <a:r>
              <a:rPr sz="1000" b="0" i="0" dirty="0" err="1">
                <a:solidFill>
                  <a:srgbClr val="616161"/>
                </a:solidFill>
                <a:latin typeface="Proxima Nova"/>
              </a:rPr>
              <a:t>consumidores</a:t>
            </a:r>
            <a:r>
              <a:rPr sz="1000" b="0" i="0" dirty="0">
                <a:solidFill>
                  <a:srgbClr val="616161"/>
                </a:solidFill>
                <a:latin typeface="Proxima Nova"/>
              </a:rPr>
              <a:t>.</a:t>
            </a:r>
            <a:endParaRPr lang="pt-BR" sz="1000" b="0" i="0" dirty="0">
              <a:solidFill>
                <a:srgbClr val="616161"/>
              </a:solidFill>
              <a:latin typeface="Proxima Nova"/>
            </a:endParaRPr>
          </a:p>
          <a:p>
            <a:pPr marL="308610" lvl="1" indent="-171450" algn="l">
              <a:spcBef>
                <a:spcPts val="1200"/>
              </a:spcBef>
              <a:spcAft>
                <a:spcPts val="0"/>
              </a:spcAft>
              <a:buSzPct val="100000"/>
              <a:buFont typeface="Arial" panose="020B0604020202020204" pitchFamily="34" charset="0"/>
              <a:buChar char="•"/>
            </a:pPr>
            <a:r>
              <a:rPr lang="pt-BR" sz="1000" b="1" i="0" dirty="0">
                <a:solidFill>
                  <a:srgbClr val="616161"/>
                </a:solidFill>
                <a:latin typeface="Proxima Nova"/>
              </a:rPr>
              <a:t>Principais Produtos de </a:t>
            </a:r>
            <a:r>
              <a:rPr lang="pt-BR" sz="1000" b="1" i="0" dirty="0" err="1">
                <a:solidFill>
                  <a:srgbClr val="616161"/>
                </a:solidFill>
                <a:latin typeface="Proxima Nova"/>
              </a:rPr>
              <a:t>Dropshipping</a:t>
            </a:r>
            <a:r>
              <a:rPr lang="pt-BR" sz="1000" b="1" i="0" dirty="0">
                <a:solidFill>
                  <a:srgbClr val="616161"/>
                </a:solidFill>
                <a:latin typeface="Proxima Nova"/>
              </a:rPr>
              <a:t>:</a:t>
            </a:r>
            <a:r>
              <a:rPr lang="pt-BR" sz="1000" b="0" i="0" dirty="0">
                <a:solidFill>
                  <a:srgbClr val="616161"/>
                </a:solidFill>
                <a:latin typeface="Proxima Nova"/>
              </a:rPr>
              <a:t> -</a:t>
            </a:r>
            <a:r>
              <a:rPr lang="pt-BR" sz="1000" b="0" i="0" dirty="0">
                <a:solidFill>
                  <a:srgbClr val="616161"/>
                </a:solidFill>
                <a:highlight>
                  <a:srgbClr val="FFFFFF"/>
                </a:highlight>
                <a:latin typeface="Proxima Nova"/>
              </a:rPr>
              <a:t> Máscaras faciais de LED - Rolo facial - Lenços umedecidos demaquilantes faciais - Rímel sem crueldade - Manchas de espinhas - Protetor solar - Óleo para cuidados com a pele - Lápis delineador – Loção hidratante facial - Gel hidratante para os olhos - Kits de cuidados pessoais masculinos - Sabonete líquido - Kits de manicure </a:t>
            </a:r>
            <a:r>
              <a:rPr lang="pt-BR" sz="1000" b="0" i="0" dirty="0" err="1">
                <a:solidFill>
                  <a:srgbClr val="616161"/>
                </a:solidFill>
                <a:highlight>
                  <a:srgbClr val="FFFFFF"/>
                </a:highlight>
                <a:latin typeface="Proxima Nova"/>
              </a:rPr>
              <a:t>press-on</a:t>
            </a:r>
            <a:r>
              <a:rPr lang="pt-BR" sz="1000" b="0" i="0" dirty="0">
                <a:solidFill>
                  <a:srgbClr val="616161"/>
                </a:solidFill>
                <a:highlight>
                  <a:srgbClr val="FFFFFF"/>
                </a:highlight>
                <a:latin typeface="Proxima Nova"/>
              </a:rPr>
              <a:t> - Esponja bucha - Garrafas de viagem - Vitaminas e suplementos - Pincéis de base - Encrespadores de cabelo - Redes de cabelo</a:t>
            </a:r>
            <a:endParaRPr lang="pt-BR" sz="1000" b="0" i="0" dirty="0">
              <a:solidFill>
                <a:srgbClr val="616161"/>
              </a:solidFill>
              <a:latin typeface="Proxima Nova"/>
            </a:endParaRPr>
          </a:p>
        </p:txBody>
      </p:sp>
      <p:sp>
        <p:nvSpPr>
          <p:cNvPr id="8" name="Rectangle 7"/>
          <p:cNvSpPr/>
          <p:nvPr/>
        </p:nvSpPr>
        <p:spPr>
          <a:xfrm>
            <a:off x="4724400" y="1508670"/>
            <a:ext cx="4190999" cy="304755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3" name="Imagem 12" descr="Tendências de cuidados pessoais">
            <a:hlinkClick r:id="rId3" tgtFrame="&quot;_blank&quot;" tooltip="&quot;Tendências de cuidados pessoais&quot;"/>
            <a:extLst>
              <a:ext uri="{FF2B5EF4-FFF2-40B4-BE49-F238E27FC236}">
                <a16:creationId xmlns:a16="http://schemas.microsoft.com/office/drawing/2014/main" id="{0628DDD3-2F69-C7AC-DA1F-86A932ED468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913021"/>
            <a:ext cx="4190999" cy="21243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Cozinha e Sala de Jantar</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b="0" i="0">
                <a:solidFill>
                  <a:srgbClr val="616161"/>
                </a:solidFill>
                <a:latin typeface="Proxima Nova"/>
              </a:defRPr>
            </a:pPr>
            <a:endParaRPr/>
          </a:p>
        </p:txBody>
      </p:sp>
      <p:sp>
        <p:nvSpPr>
          <p:cNvPr id="5" name="Rectangle 4"/>
          <p:cNvSpPr/>
          <p:nvPr/>
        </p:nvSpPr>
        <p:spPr>
          <a:xfrm>
            <a:off x="228600" y="1508670"/>
            <a:ext cx="8686800" cy="280630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80630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064567"/>
            <a:ext cx="4190999" cy="2806303"/>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000" b="1" i="0" dirty="0" err="1">
                <a:solidFill>
                  <a:srgbClr val="616161"/>
                </a:solidFill>
                <a:latin typeface="Proxima Nova"/>
              </a:rPr>
              <a:t>Crescimento</a:t>
            </a:r>
            <a:r>
              <a:rPr sz="1000" b="1" i="0" dirty="0">
                <a:solidFill>
                  <a:srgbClr val="616161"/>
                </a:solidFill>
                <a:latin typeface="Proxima Nova"/>
              </a:rPr>
              <a:t> do Mercado:</a:t>
            </a:r>
            <a:r>
              <a:rPr sz="1000" b="0" i="0" dirty="0">
                <a:solidFill>
                  <a:srgbClr val="616161"/>
                </a:solidFill>
                <a:latin typeface="Proxima Nova"/>
              </a:rPr>
              <a:t> </a:t>
            </a:r>
            <a:r>
              <a:rPr sz="1000" b="0" i="0" dirty="0" err="1">
                <a:solidFill>
                  <a:srgbClr val="616161"/>
                </a:solidFill>
                <a:latin typeface="Proxima Nova"/>
              </a:rPr>
              <a:t>Aumento</a:t>
            </a:r>
            <a:r>
              <a:rPr sz="1000" b="0" i="0" dirty="0">
                <a:solidFill>
                  <a:srgbClr val="616161"/>
                </a:solidFill>
                <a:latin typeface="Proxima Nova"/>
              </a:rPr>
              <a:t> </a:t>
            </a:r>
            <a:r>
              <a:rPr sz="1000" b="0" i="0" dirty="0" err="1">
                <a:solidFill>
                  <a:srgbClr val="616161"/>
                </a:solidFill>
                <a:latin typeface="Proxima Nova"/>
              </a:rPr>
              <a:t>constante</a:t>
            </a:r>
            <a:r>
              <a:rPr sz="1000" b="0" i="0" dirty="0">
                <a:solidFill>
                  <a:srgbClr val="616161"/>
                </a:solidFill>
                <a:latin typeface="Proxima Nova"/>
              </a:rPr>
              <a:t> </a:t>
            </a:r>
            <a:r>
              <a:rPr sz="1000" b="0" i="0" dirty="0" err="1">
                <a:solidFill>
                  <a:srgbClr val="616161"/>
                </a:solidFill>
                <a:latin typeface="Proxima Nova"/>
              </a:rPr>
              <a:t>nas</a:t>
            </a:r>
            <a:r>
              <a:rPr sz="1000" b="0" i="0" dirty="0">
                <a:solidFill>
                  <a:srgbClr val="616161"/>
                </a:solidFill>
                <a:latin typeface="Proxima Nova"/>
              </a:rPr>
              <a:t> </a:t>
            </a:r>
            <a:r>
              <a:rPr sz="1000" b="0" i="0" dirty="0" err="1">
                <a:solidFill>
                  <a:srgbClr val="616161"/>
                </a:solidFill>
                <a:latin typeface="Proxima Nova"/>
              </a:rPr>
              <a:t>buscas</a:t>
            </a:r>
            <a:r>
              <a:rPr sz="1000" b="0" i="0" dirty="0">
                <a:solidFill>
                  <a:srgbClr val="616161"/>
                </a:solidFill>
                <a:latin typeface="Proxima Nova"/>
              </a:rPr>
              <a:t> </a:t>
            </a:r>
            <a:r>
              <a:rPr sz="1000" b="0" i="0" dirty="0" err="1">
                <a:solidFill>
                  <a:srgbClr val="616161"/>
                </a:solidFill>
                <a:latin typeface="Proxima Nova"/>
              </a:rPr>
              <a:t>por</a:t>
            </a:r>
            <a:r>
              <a:rPr sz="1000" b="0" i="0" dirty="0">
                <a:solidFill>
                  <a:srgbClr val="616161"/>
                </a:solidFill>
                <a:latin typeface="Proxima Nova"/>
              </a:rPr>
              <a:t> </a:t>
            </a:r>
            <a:r>
              <a:rPr sz="1000" b="0" i="0" dirty="0" err="1">
                <a:solidFill>
                  <a:srgbClr val="616161"/>
                </a:solidFill>
                <a:latin typeface="Proxima Nova"/>
              </a:rPr>
              <a:t>produtos</a:t>
            </a:r>
            <a:r>
              <a:rPr sz="1000" b="0" i="0" dirty="0">
                <a:solidFill>
                  <a:srgbClr val="616161"/>
                </a:solidFill>
                <a:latin typeface="Proxima Nova"/>
              </a:rPr>
              <a:t> de </a:t>
            </a:r>
            <a:r>
              <a:rPr sz="1000" b="0" i="0" dirty="0" err="1">
                <a:solidFill>
                  <a:srgbClr val="616161"/>
                </a:solidFill>
                <a:latin typeface="Proxima Nova"/>
              </a:rPr>
              <a:t>cozinha</a:t>
            </a:r>
            <a:r>
              <a:rPr sz="1000" b="0" i="0" dirty="0">
                <a:solidFill>
                  <a:srgbClr val="616161"/>
                </a:solidFill>
                <a:latin typeface="Proxima Nova"/>
              </a:rPr>
              <a:t> </a:t>
            </a:r>
            <a:r>
              <a:rPr sz="1000" b="0" i="0" dirty="0" err="1">
                <a:solidFill>
                  <a:srgbClr val="616161"/>
                </a:solidFill>
                <a:latin typeface="Proxima Nova"/>
              </a:rPr>
              <a:t>devido</a:t>
            </a:r>
            <a:r>
              <a:rPr sz="1000" b="0" i="0" dirty="0">
                <a:solidFill>
                  <a:srgbClr val="616161"/>
                </a:solidFill>
                <a:latin typeface="Proxima Nova"/>
              </a:rPr>
              <a:t> </a:t>
            </a:r>
            <a:r>
              <a:rPr sz="1000" b="0" i="0" dirty="0" err="1">
                <a:solidFill>
                  <a:srgbClr val="616161"/>
                </a:solidFill>
                <a:latin typeface="Proxima Nova"/>
              </a:rPr>
              <a:t>ao</a:t>
            </a:r>
            <a:r>
              <a:rPr sz="1000" b="0" i="0" dirty="0">
                <a:solidFill>
                  <a:srgbClr val="616161"/>
                </a:solidFill>
                <a:latin typeface="Proxima Nova"/>
              </a:rPr>
              <a:t> </a:t>
            </a:r>
            <a:r>
              <a:rPr sz="1000" b="0" i="0" dirty="0" err="1">
                <a:solidFill>
                  <a:srgbClr val="616161"/>
                </a:solidFill>
                <a:latin typeface="Proxima Nova"/>
              </a:rPr>
              <a:t>aumento</a:t>
            </a:r>
            <a:r>
              <a:rPr sz="1000" b="0" i="0" dirty="0">
                <a:solidFill>
                  <a:srgbClr val="616161"/>
                </a:solidFill>
                <a:latin typeface="Proxima Nova"/>
              </a:rPr>
              <a:t> do tempo </a:t>
            </a:r>
            <a:r>
              <a:rPr sz="1000" b="0" i="0" dirty="0" err="1">
                <a:solidFill>
                  <a:srgbClr val="616161"/>
                </a:solidFill>
                <a:latin typeface="Proxima Nova"/>
              </a:rPr>
              <a:t>em</a:t>
            </a:r>
            <a:r>
              <a:rPr sz="1000" b="0" i="0" dirty="0">
                <a:solidFill>
                  <a:srgbClr val="616161"/>
                </a:solidFill>
                <a:latin typeface="Proxima Nova"/>
              </a:rPr>
              <a:t> casa.</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Mudanças</a:t>
            </a:r>
            <a:r>
              <a:rPr sz="1000" b="1" i="0" dirty="0">
                <a:solidFill>
                  <a:srgbClr val="616161"/>
                </a:solidFill>
                <a:latin typeface="Proxima Nova"/>
              </a:rPr>
              <a:t> no </a:t>
            </a:r>
            <a:r>
              <a:rPr sz="1000" b="1" i="0" dirty="0" err="1">
                <a:solidFill>
                  <a:srgbClr val="616161"/>
                </a:solidFill>
                <a:latin typeface="Proxima Nova"/>
              </a:rPr>
              <a:t>Comportamento</a:t>
            </a:r>
            <a:r>
              <a:rPr sz="1000" b="1" i="0" dirty="0">
                <a:solidFill>
                  <a:srgbClr val="616161"/>
                </a:solidFill>
                <a:latin typeface="Proxima Nova"/>
              </a:rPr>
              <a:t> do </a:t>
            </a:r>
            <a:r>
              <a:rPr sz="1000" b="1" i="0" dirty="0" err="1">
                <a:solidFill>
                  <a:srgbClr val="616161"/>
                </a:solidFill>
                <a:latin typeface="Proxima Nova"/>
              </a:rPr>
              <a:t>Consumidor</a:t>
            </a:r>
            <a:r>
              <a:rPr sz="1000" b="1" i="0" dirty="0">
                <a:solidFill>
                  <a:srgbClr val="616161"/>
                </a:solidFill>
                <a:latin typeface="Proxima Nova"/>
              </a:rPr>
              <a:t>:</a:t>
            </a:r>
            <a:r>
              <a:rPr sz="1000" b="0" i="0" dirty="0">
                <a:solidFill>
                  <a:srgbClr val="616161"/>
                </a:solidFill>
                <a:latin typeface="Proxima Nova"/>
              </a:rPr>
              <a:t> Alta </a:t>
            </a:r>
            <a:r>
              <a:rPr sz="1000" b="0" i="0" dirty="0" err="1">
                <a:solidFill>
                  <a:srgbClr val="616161"/>
                </a:solidFill>
                <a:latin typeface="Proxima Nova"/>
              </a:rPr>
              <a:t>probabilidade</a:t>
            </a:r>
            <a:r>
              <a:rPr sz="1000" b="0" i="0" dirty="0">
                <a:solidFill>
                  <a:srgbClr val="616161"/>
                </a:solidFill>
                <a:latin typeface="Proxima Nova"/>
              </a:rPr>
              <a:t> de </a:t>
            </a:r>
            <a:r>
              <a:rPr sz="1000" b="0" i="0" dirty="0" err="1">
                <a:solidFill>
                  <a:srgbClr val="616161"/>
                </a:solidFill>
                <a:latin typeface="Proxima Nova"/>
              </a:rPr>
              <a:t>compras</a:t>
            </a:r>
            <a:r>
              <a:rPr sz="1000" b="0" i="0" dirty="0">
                <a:solidFill>
                  <a:srgbClr val="616161"/>
                </a:solidFill>
                <a:latin typeface="Proxima Nova"/>
              </a:rPr>
              <a:t> </a:t>
            </a:r>
            <a:r>
              <a:rPr sz="1000" b="0" i="0" dirty="0" err="1">
                <a:solidFill>
                  <a:srgbClr val="616161"/>
                </a:solidFill>
                <a:latin typeface="Proxima Nova"/>
              </a:rPr>
              <a:t>anuais</a:t>
            </a:r>
            <a:r>
              <a:rPr sz="1000" b="0" i="0" dirty="0">
                <a:solidFill>
                  <a:srgbClr val="616161"/>
                </a:solidFill>
                <a:latin typeface="Proxima Nova"/>
              </a:rPr>
              <a:t> de </a:t>
            </a:r>
            <a:r>
              <a:rPr sz="1000" b="0" i="0" dirty="0" err="1">
                <a:solidFill>
                  <a:srgbClr val="616161"/>
                </a:solidFill>
                <a:latin typeface="Proxima Nova"/>
              </a:rPr>
              <a:t>utensílios</a:t>
            </a:r>
            <a:r>
              <a:rPr sz="1000" b="0" i="0" dirty="0">
                <a:solidFill>
                  <a:srgbClr val="616161"/>
                </a:solidFill>
                <a:latin typeface="Proxima Nova"/>
              </a:rPr>
              <a:t> e gadgets de </a:t>
            </a:r>
            <a:r>
              <a:rPr sz="1000" b="0" i="0" dirty="0" err="1">
                <a:solidFill>
                  <a:srgbClr val="616161"/>
                </a:solidFill>
                <a:latin typeface="Proxima Nova"/>
              </a:rPr>
              <a:t>cozinha</a:t>
            </a:r>
            <a:r>
              <a:rPr sz="1000" b="0" i="0" dirty="0">
                <a:solidFill>
                  <a:srgbClr val="616161"/>
                </a:solidFill>
                <a:latin typeface="Proxima Nova"/>
              </a:rPr>
              <a:t>.</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Produtos</a:t>
            </a:r>
            <a:r>
              <a:rPr sz="1000" b="1" i="0" dirty="0">
                <a:solidFill>
                  <a:srgbClr val="616161"/>
                </a:solidFill>
                <a:latin typeface="Proxima Nova"/>
              </a:rPr>
              <a:t> </a:t>
            </a:r>
            <a:r>
              <a:rPr sz="1000" b="1" i="0" dirty="0" err="1">
                <a:solidFill>
                  <a:srgbClr val="616161"/>
                </a:solidFill>
                <a:latin typeface="Proxima Nova"/>
              </a:rPr>
              <a:t>em</a:t>
            </a:r>
            <a:r>
              <a:rPr sz="1000" b="1" i="0" dirty="0">
                <a:solidFill>
                  <a:srgbClr val="616161"/>
                </a:solidFill>
                <a:latin typeface="Proxima Nova"/>
              </a:rPr>
              <a:t> Alta:</a:t>
            </a:r>
            <a:r>
              <a:rPr sz="1000" b="0" i="0" dirty="0">
                <a:solidFill>
                  <a:srgbClr val="616161"/>
                </a:solidFill>
                <a:latin typeface="Proxima Nova"/>
              </a:rPr>
              <a:t> </a:t>
            </a:r>
            <a:r>
              <a:rPr sz="1000" b="0" i="0" dirty="0" err="1">
                <a:solidFill>
                  <a:srgbClr val="616161"/>
                </a:solidFill>
                <a:latin typeface="Proxima Nova"/>
              </a:rPr>
              <a:t>Liquidificadores</a:t>
            </a:r>
            <a:r>
              <a:rPr sz="1000" b="0" i="0" dirty="0">
                <a:solidFill>
                  <a:srgbClr val="616161"/>
                </a:solidFill>
                <a:latin typeface="Proxima Nova"/>
              </a:rPr>
              <a:t> </a:t>
            </a:r>
            <a:r>
              <a:rPr sz="1000" b="0" i="0" dirty="0" err="1">
                <a:solidFill>
                  <a:srgbClr val="616161"/>
                </a:solidFill>
                <a:latin typeface="Proxima Nova"/>
              </a:rPr>
              <a:t>portáteis</a:t>
            </a:r>
            <a:r>
              <a:rPr sz="1000" b="0" i="0" dirty="0">
                <a:solidFill>
                  <a:srgbClr val="616161"/>
                </a:solidFill>
                <a:latin typeface="Proxima Nova"/>
              </a:rPr>
              <a:t> e </a:t>
            </a:r>
            <a:r>
              <a:rPr sz="1000" b="0" i="0" dirty="0" err="1">
                <a:solidFill>
                  <a:srgbClr val="616161"/>
                </a:solidFill>
                <a:latin typeface="Proxima Nova"/>
              </a:rPr>
              <a:t>chaleiras</a:t>
            </a:r>
            <a:r>
              <a:rPr sz="1000" b="0" i="0" dirty="0">
                <a:solidFill>
                  <a:srgbClr val="616161"/>
                </a:solidFill>
                <a:latin typeface="Proxima Nova"/>
              </a:rPr>
              <a:t> </a:t>
            </a:r>
            <a:r>
              <a:rPr sz="1000" b="0" i="0" dirty="0" err="1">
                <a:solidFill>
                  <a:srgbClr val="616161"/>
                </a:solidFill>
                <a:latin typeface="Proxima Nova"/>
              </a:rPr>
              <a:t>elétricas</a:t>
            </a:r>
            <a:r>
              <a:rPr sz="1000" b="0" i="0" dirty="0">
                <a:solidFill>
                  <a:srgbClr val="616161"/>
                </a:solidFill>
                <a:latin typeface="Proxima Nova"/>
              </a:rPr>
              <a:t> </a:t>
            </a:r>
            <a:r>
              <a:rPr sz="1000" b="0" i="0" dirty="0" err="1">
                <a:solidFill>
                  <a:srgbClr val="616161"/>
                </a:solidFill>
                <a:latin typeface="Proxima Nova"/>
              </a:rPr>
              <a:t>são</a:t>
            </a:r>
            <a:r>
              <a:rPr sz="1000" b="0" i="0" dirty="0">
                <a:solidFill>
                  <a:srgbClr val="616161"/>
                </a:solidFill>
                <a:latin typeface="Proxima Nova"/>
              </a:rPr>
              <a:t> </a:t>
            </a:r>
            <a:r>
              <a:rPr sz="1000" b="0" i="0" dirty="0" err="1">
                <a:solidFill>
                  <a:srgbClr val="616161"/>
                </a:solidFill>
                <a:latin typeface="Proxima Nova"/>
              </a:rPr>
              <a:t>produtos</a:t>
            </a:r>
            <a:r>
              <a:rPr sz="1000" b="0" i="0" dirty="0">
                <a:solidFill>
                  <a:srgbClr val="616161"/>
                </a:solidFill>
                <a:latin typeface="Proxima Nova"/>
              </a:rPr>
              <a:t> </a:t>
            </a:r>
            <a:r>
              <a:rPr sz="1000" b="0" i="0" dirty="0" err="1">
                <a:solidFill>
                  <a:srgbClr val="616161"/>
                </a:solidFill>
                <a:latin typeface="Proxima Nova"/>
              </a:rPr>
              <a:t>vencedores</a:t>
            </a:r>
            <a:r>
              <a:rPr sz="1000" b="0" i="0" dirty="0">
                <a:solidFill>
                  <a:srgbClr val="616161"/>
                </a:solidFill>
                <a:latin typeface="Proxima Nova"/>
              </a:rPr>
              <a:t> </a:t>
            </a:r>
            <a:r>
              <a:rPr sz="1000" b="0" i="0" dirty="0" err="1">
                <a:solidFill>
                  <a:srgbClr val="616161"/>
                </a:solidFill>
                <a:latin typeface="Proxima Nova"/>
              </a:rPr>
              <a:t>nesta</a:t>
            </a:r>
            <a:r>
              <a:rPr sz="1000" b="0" i="0" dirty="0">
                <a:solidFill>
                  <a:srgbClr val="616161"/>
                </a:solidFill>
                <a:latin typeface="Proxima Nova"/>
              </a:rPr>
              <a:t> </a:t>
            </a:r>
            <a:r>
              <a:rPr sz="1000" b="0" i="0" dirty="0" err="1">
                <a:solidFill>
                  <a:srgbClr val="616161"/>
                </a:solidFill>
                <a:latin typeface="Proxima Nova"/>
              </a:rPr>
              <a:t>categoria</a:t>
            </a:r>
            <a:r>
              <a:rPr sz="1000" b="0" i="0" dirty="0">
                <a:solidFill>
                  <a:srgbClr val="616161"/>
                </a:solidFill>
                <a:latin typeface="Proxima Nova"/>
              </a:rPr>
              <a:t>.</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Principais</a:t>
            </a:r>
            <a:r>
              <a:rPr sz="1000" b="1" i="0" dirty="0">
                <a:solidFill>
                  <a:srgbClr val="616161"/>
                </a:solidFill>
                <a:latin typeface="Proxima Nova"/>
              </a:rPr>
              <a:t> </a:t>
            </a:r>
            <a:r>
              <a:rPr sz="1000" b="1" i="0" dirty="0" err="1">
                <a:solidFill>
                  <a:srgbClr val="616161"/>
                </a:solidFill>
                <a:latin typeface="Proxima Nova"/>
              </a:rPr>
              <a:t>Produtos</a:t>
            </a:r>
            <a:r>
              <a:rPr sz="1000" b="1" i="0" dirty="0">
                <a:solidFill>
                  <a:srgbClr val="616161"/>
                </a:solidFill>
                <a:latin typeface="Proxima Nova"/>
              </a:rPr>
              <a:t> de </a:t>
            </a:r>
            <a:r>
              <a:rPr sz="1000" b="1" i="0" dirty="0" err="1">
                <a:solidFill>
                  <a:srgbClr val="616161"/>
                </a:solidFill>
                <a:latin typeface="Proxima Nova"/>
              </a:rPr>
              <a:t>Dropshipping</a:t>
            </a:r>
            <a:r>
              <a:rPr sz="1000" b="1" i="0" dirty="0">
                <a:solidFill>
                  <a:srgbClr val="616161"/>
                </a:solidFill>
                <a:latin typeface="Proxima Nova"/>
              </a:rPr>
              <a:t>:</a:t>
            </a:r>
            <a:r>
              <a:rPr sz="1000" b="0" i="0" dirty="0">
                <a:solidFill>
                  <a:srgbClr val="616161"/>
                </a:solidFill>
                <a:latin typeface="Proxima Nova"/>
              </a:rPr>
              <a:t> - </a:t>
            </a:r>
            <a:r>
              <a:rPr sz="1000" b="0" i="0" dirty="0" err="1">
                <a:solidFill>
                  <a:srgbClr val="616161"/>
                </a:solidFill>
                <a:latin typeface="Proxima Nova"/>
              </a:rPr>
              <a:t>Canecas</a:t>
            </a:r>
            <a:r>
              <a:rPr sz="1000" b="0" i="0" dirty="0">
                <a:solidFill>
                  <a:srgbClr val="616161"/>
                </a:solidFill>
                <a:latin typeface="Proxima Nova"/>
              </a:rPr>
              <a:t> </a:t>
            </a:r>
            <a:r>
              <a:rPr sz="1000" b="0" i="0" dirty="0" err="1">
                <a:solidFill>
                  <a:srgbClr val="616161"/>
                </a:solidFill>
                <a:latin typeface="Proxima Nova"/>
              </a:rPr>
              <a:t>térmicas</a:t>
            </a:r>
            <a:r>
              <a:rPr sz="1000" b="0" i="0" dirty="0">
                <a:solidFill>
                  <a:srgbClr val="616161"/>
                </a:solidFill>
                <a:latin typeface="Proxima Nova"/>
              </a:rPr>
              <a:t> - </a:t>
            </a:r>
            <a:r>
              <a:rPr sz="1000" b="0" i="0" dirty="0" err="1">
                <a:solidFill>
                  <a:srgbClr val="616161"/>
                </a:solidFill>
                <a:latin typeface="Proxima Nova"/>
              </a:rPr>
              <a:t>Fritadeiras</a:t>
            </a:r>
            <a:r>
              <a:rPr sz="1000" b="0" i="0" dirty="0">
                <a:solidFill>
                  <a:srgbClr val="616161"/>
                </a:solidFill>
                <a:latin typeface="Proxima Nova"/>
              </a:rPr>
              <a:t> de </a:t>
            </a:r>
            <a:r>
              <a:rPr sz="1000" b="0" i="0" dirty="0" err="1">
                <a:solidFill>
                  <a:srgbClr val="616161"/>
                </a:solidFill>
                <a:latin typeface="Proxima Nova"/>
              </a:rPr>
              <a:t>ar</a:t>
            </a:r>
            <a:r>
              <a:rPr sz="1000" b="0" i="0" dirty="0">
                <a:solidFill>
                  <a:srgbClr val="616161"/>
                </a:solidFill>
                <a:latin typeface="Proxima Nova"/>
              </a:rPr>
              <a:t> - </a:t>
            </a:r>
            <a:r>
              <a:rPr sz="1000" b="0" i="0" dirty="0" err="1">
                <a:solidFill>
                  <a:srgbClr val="616161"/>
                </a:solidFill>
                <a:latin typeface="Proxima Nova"/>
              </a:rPr>
              <a:t>Chaleiras</a:t>
            </a:r>
            <a:r>
              <a:rPr sz="1000" b="0" i="0" dirty="0">
                <a:solidFill>
                  <a:srgbClr val="616161"/>
                </a:solidFill>
                <a:latin typeface="Proxima Nova"/>
              </a:rPr>
              <a:t> </a:t>
            </a:r>
            <a:r>
              <a:rPr sz="1000" b="0" i="0" dirty="0" err="1">
                <a:solidFill>
                  <a:srgbClr val="616161"/>
                </a:solidFill>
                <a:latin typeface="Proxima Nova"/>
              </a:rPr>
              <a:t>elétricas</a:t>
            </a:r>
            <a:r>
              <a:rPr sz="1000" b="0" i="0" dirty="0">
                <a:solidFill>
                  <a:srgbClr val="616161"/>
                </a:solidFill>
                <a:latin typeface="Proxima Nova"/>
              </a:rPr>
              <a:t> - </a:t>
            </a:r>
            <a:r>
              <a:rPr sz="1000" b="0" i="0" dirty="0" err="1">
                <a:solidFill>
                  <a:srgbClr val="616161"/>
                </a:solidFill>
                <a:latin typeface="Proxima Nova"/>
              </a:rPr>
              <a:t>Liquidificadores</a:t>
            </a:r>
            <a:r>
              <a:rPr sz="1000" b="0" i="0" dirty="0">
                <a:solidFill>
                  <a:srgbClr val="616161"/>
                </a:solidFill>
                <a:latin typeface="Proxima Nova"/>
              </a:rPr>
              <a:t> </a:t>
            </a:r>
            <a:r>
              <a:rPr sz="1000" b="0" i="0" dirty="0" err="1">
                <a:solidFill>
                  <a:srgbClr val="616161"/>
                </a:solidFill>
                <a:latin typeface="Proxima Nova"/>
              </a:rPr>
              <a:t>portáteis</a:t>
            </a:r>
            <a:r>
              <a:rPr sz="1000" b="0" i="0" dirty="0">
                <a:solidFill>
                  <a:srgbClr val="616161"/>
                </a:solidFill>
                <a:latin typeface="Proxima Nova"/>
              </a:rPr>
              <a:t> - </a:t>
            </a:r>
            <a:r>
              <a:rPr sz="1000" b="0" i="0" dirty="0" err="1">
                <a:solidFill>
                  <a:srgbClr val="616161"/>
                </a:solidFill>
                <a:latin typeface="Proxima Nova"/>
              </a:rPr>
              <a:t>Cápsulas</a:t>
            </a:r>
            <a:r>
              <a:rPr sz="1000" b="0" i="0" dirty="0">
                <a:solidFill>
                  <a:srgbClr val="616161"/>
                </a:solidFill>
                <a:latin typeface="Proxima Nova"/>
              </a:rPr>
              <a:t> de café - </a:t>
            </a:r>
            <a:r>
              <a:rPr sz="1000" b="0" i="0" dirty="0" err="1">
                <a:solidFill>
                  <a:srgbClr val="616161"/>
                </a:solidFill>
                <a:latin typeface="Proxima Nova"/>
              </a:rPr>
              <a:t>Misturadores</a:t>
            </a:r>
            <a:r>
              <a:rPr sz="1000" b="0" i="0" dirty="0">
                <a:solidFill>
                  <a:srgbClr val="616161"/>
                </a:solidFill>
                <a:latin typeface="Proxima Nova"/>
              </a:rPr>
              <a:t> de café com </a:t>
            </a:r>
            <a:r>
              <a:rPr sz="1000" b="0" i="0" dirty="0" err="1">
                <a:solidFill>
                  <a:srgbClr val="616161"/>
                </a:solidFill>
                <a:latin typeface="Proxima Nova"/>
              </a:rPr>
              <a:t>leite</a:t>
            </a:r>
            <a:r>
              <a:rPr sz="1000" b="0" i="0" dirty="0">
                <a:solidFill>
                  <a:srgbClr val="616161"/>
                </a:solidFill>
                <a:latin typeface="Proxima Nova"/>
              </a:rPr>
              <a:t> - </a:t>
            </a:r>
            <a:r>
              <a:rPr sz="1000" b="0" i="0" dirty="0" err="1">
                <a:solidFill>
                  <a:srgbClr val="616161"/>
                </a:solidFill>
                <a:latin typeface="Proxima Nova"/>
              </a:rPr>
              <a:t>Chá</a:t>
            </a:r>
            <a:r>
              <a:rPr sz="1000" b="0" i="0" dirty="0">
                <a:solidFill>
                  <a:srgbClr val="616161"/>
                </a:solidFill>
                <a:latin typeface="Proxima Nova"/>
              </a:rPr>
              <a:t> de </a:t>
            </a:r>
            <a:r>
              <a:rPr sz="1000" b="0" i="0" dirty="0" err="1">
                <a:solidFill>
                  <a:srgbClr val="616161"/>
                </a:solidFill>
                <a:latin typeface="Proxima Nova"/>
              </a:rPr>
              <a:t>hortelã</a:t>
            </a:r>
            <a:r>
              <a:rPr sz="1000" b="0" i="0" dirty="0">
                <a:solidFill>
                  <a:srgbClr val="616161"/>
                </a:solidFill>
                <a:latin typeface="Proxima Nova"/>
              </a:rPr>
              <a:t> - </a:t>
            </a:r>
            <a:r>
              <a:rPr sz="1000" b="0" i="0" dirty="0" err="1">
                <a:solidFill>
                  <a:srgbClr val="616161"/>
                </a:solidFill>
                <a:latin typeface="Proxima Nova"/>
              </a:rPr>
              <a:t>Balança</a:t>
            </a:r>
            <a:r>
              <a:rPr sz="1000" b="0" i="0" dirty="0">
                <a:solidFill>
                  <a:srgbClr val="616161"/>
                </a:solidFill>
                <a:latin typeface="Proxima Nova"/>
              </a:rPr>
              <a:t> de </a:t>
            </a:r>
            <a:r>
              <a:rPr sz="1000" b="0" i="0" dirty="0" err="1">
                <a:solidFill>
                  <a:srgbClr val="616161"/>
                </a:solidFill>
                <a:latin typeface="Proxima Nova"/>
              </a:rPr>
              <a:t>cozinha</a:t>
            </a:r>
            <a:r>
              <a:rPr sz="1000" b="0" i="0" dirty="0">
                <a:solidFill>
                  <a:srgbClr val="616161"/>
                </a:solidFill>
                <a:latin typeface="Proxima Nova"/>
              </a:rPr>
              <a:t> </a:t>
            </a:r>
            <a:r>
              <a:rPr sz="1000" b="0" i="0" dirty="0" err="1">
                <a:solidFill>
                  <a:srgbClr val="616161"/>
                </a:solidFill>
                <a:latin typeface="Proxima Nova"/>
              </a:rPr>
              <a:t>elétrica</a:t>
            </a:r>
            <a:r>
              <a:rPr sz="1000" b="0" i="0" dirty="0">
                <a:solidFill>
                  <a:srgbClr val="616161"/>
                </a:solidFill>
                <a:latin typeface="Proxima Nova"/>
              </a:rPr>
              <a:t> - </a:t>
            </a:r>
            <a:r>
              <a:rPr sz="1000" b="0" i="0" dirty="0" err="1">
                <a:solidFill>
                  <a:srgbClr val="616161"/>
                </a:solidFill>
                <a:latin typeface="Proxima Nova"/>
              </a:rPr>
              <a:t>Pratos</a:t>
            </a:r>
            <a:r>
              <a:rPr sz="1000" b="0" i="0" dirty="0">
                <a:solidFill>
                  <a:srgbClr val="616161"/>
                </a:solidFill>
                <a:latin typeface="Proxima Nova"/>
              </a:rPr>
              <a:t> de </a:t>
            </a:r>
            <a:r>
              <a:rPr sz="1000" b="0" i="0" dirty="0" err="1">
                <a:solidFill>
                  <a:srgbClr val="616161"/>
                </a:solidFill>
                <a:latin typeface="Proxima Nova"/>
              </a:rPr>
              <a:t>papel</a:t>
            </a:r>
            <a:r>
              <a:rPr sz="1000" b="0" i="0" dirty="0">
                <a:solidFill>
                  <a:srgbClr val="616161"/>
                </a:solidFill>
                <a:latin typeface="Proxima Nova"/>
              </a:rPr>
              <a:t> </a:t>
            </a:r>
            <a:r>
              <a:rPr sz="1000" b="0" i="0" dirty="0" err="1">
                <a:solidFill>
                  <a:srgbClr val="616161"/>
                </a:solidFill>
                <a:latin typeface="Proxima Nova"/>
              </a:rPr>
              <a:t>compostáveis</a:t>
            </a:r>
            <a:r>
              <a:rPr sz="1000" b="0" i="0" dirty="0">
                <a:solidFill>
                  <a:srgbClr val="616161"/>
                </a:solidFill>
                <a:latin typeface="Proxima Nova"/>
              </a:rPr>
              <a:t> - </a:t>
            </a:r>
            <a:r>
              <a:rPr sz="1000" b="0" i="0" dirty="0" err="1">
                <a:solidFill>
                  <a:srgbClr val="616161"/>
                </a:solidFill>
                <a:latin typeface="Proxima Nova"/>
              </a:rPr>
              <a:t>Filtros</a:t>
            </a:r>
            <a:r>
              <a:rPr sz="1000" b="0" i="0" dirty="0">
                <a:solidFill>
                  <a:srgbClr val="616161"/>
                </a:solidFill>
                <a:latin typeface="Proxima Nova"/>
              </a:rPr>
              <a:t> de </a:t>
            </a:r>
            <a:r>
              <a:rPr sz="1000" b="0" i="0" dirty="0" err="1">
                <a:solidFill>
                  <a:srgbClr val="616161"/>
                </a:solidFill>
                <a:latin typeface="Proxima Nova"/>
              </a:rPr>
              <a:t>água</a:t>
            </a:r>
            <a:r>
              <a:rPr sz="1000" b="0" i="0" dirty="0">
                <a:solidFill>
                  <a:srgbClr val="616161"/>
                </a:solidFill>
                <a:latin typeface="Proxima Nova"/>
              </a:rPr>
              <a:t> - </a:t>
            </a:r>
            <a:r>
              <a:rPr sz="1000" b="0" i="0" dirty="0" err="1">
                <a:solidFill>
                  <a:srgbClr val="616161"/>
                </a:solidFill>
                <a:latin typeface="Proxima Nova"/>
              </a:rPr>
              <a:t>Copos</a:t>
            </a:r>
            <a:r>
              <a:rPr sz="1000" b="0" i="0" dirty="0">
                <a:solidFill>
                  <a:srgbClr val="616161"/>
                </a:solidFill>
                <a:latin typeface="Proxima Nova"/>
              </a:rPr>
              <a:t> de </a:t>
            </a:r>
            <a:r>
              <a:rPr sz="1000" b="0" i="0" dirty="0" err="1">
                <a:solidFill>
                  <a:srgbClr val="616161"/>
                </a:solidFill>
                <a:latin typeface="Proxima Nova"/>
              </a:rPr>
              <a:t>aço</a:t>
            </a:r>
            <a:r>
              <a:rPr sz="1000" b="0" i="0" dirty="0">
                <a:solidFill>
                  <a:srgbClr val="616161"/>
                </a:solidFill>
                <a:latin typeface="Proxima Nova"/>
              </a:rPr>
              <a:t> </a:t>
            </a:r>
            <a:r>
              <a:rPr sz="1000" b="0" i="0" dirty="0" err="1">
                <a:solidFill>
                  <a:srgbClr val="616161"/>
                </a:solidFill>
                <a:latin typeface="Proxima Nova"/>
              </a:rPr>
              <a:t>inoxidável</a:t>
            </a:r>
            <a:r>
              <a:rPr sz="1000" b="0" i="0" dirty="0">
                <a:solidFill>
                  <a:srgbClr val="616161"/>
                </a:solidFill>
                <a:latin typeface="Proxima Nova"/>
              </a:rPr>
              <a:t> - </a:t>
            </a:r>
            <a:r>
              <a:rPr sz="1000" b="0" i="0" dirty="0" err="1">
                <a:solidFill>
                  <a:srgbClr val="616161"/>
                </a:solidFill>
                <a:latin typeface="Proxima Nova"/>
              </a:rPr>
              <a:t>Garrafas</a:t>
            </a:r>
            <a:r>
              <a:rPr sz="1000" b="0" i="0" dirty="0">
                <a:solidFill>
                  <a:srgbClr val="616161"/>
                </a:solidFill>
                <a:latin typeface="Proxima Nova"/>
              </a:rPr>
              <a:t> de </a:t>
            </a:r>
            <a:r>
              <a:rPr sz="1000" b="0" i="0" dirty="0" err="1">
                <a:solidFill>
                  <a:srgbClr val="616161"/>
                </a:solidFill>
                <a:latin typeface="Proxima Nova"/>
              </a:rPr>
              <a:t>água</a:t>
            </a:r>
            <a:r>
              <a:rPr sz="1000" b="0" i="0" dirty="0">
                <a:solidFill>
                  <a:srgbClr val="616161"/>
                </a:solidFill>
                <a:latin typeface="Proxima Nova"/>
              </a:rPr>
              <a:t> </a:t>
            </a:r>
            <a:r>
              <a:rPr sz="1000" b="0" i="0" dirty="0" err="1">
                <a:solidFill>
                  <a:srgbClr val="616161"/>
                </a:solidFill>
                <a:latin typeface="Proxima Nova"/>
              </a:rPr>
              <a:t>reutilizáveis</a:t>
            </a:r>
            <a:r>
              <a:rPr sz="1000" b="0" i="0" dirty="0">
                <a:solidFill>
                  <a:srgbClr val="616161"/>
                </a:solidFill>
                <a:latin typeface="Proxima Nova"/>
              </a:rPr>
              <a:t> - </a:t>
            </a:r>
            <a:r>
              <a:rPr sz="1000" b="0" i="0" dirty="0" err="1">
                <a:solidFill>
                  <a:srgbClr val="616161"/>
                </a:solidFill>
                <a:latin typeface="Proxima Nova"/>
              </a:rPr>
              <a:t>Utensílios</a:t>
            </a:r>
            <a:r>
              <a:rPr sz="1000" b="0" i="0" dirty="0">
                <a:solidFill>
                  <a:srgbClr val="616161"/>
                </a:solidFill>
                <a:latin typeface="Proxima Nova"/>
              </a:rPr>
              <a:t> de silicone - </a:t>
            </a:r>
            <a:r>
              <a:rPr sz="1000" b="0" i="0" dirty="0" err="1">
                <a:solidFill>
                  <a:srgbClr val="616161"/>
                </a:solidFill>
                <a:latin typeface="Proxima Nova"/>
              </a:rPr>
              <a:t>Organizadores</a:t>
            </a:r>
            <a:r>
              <a:rPr sz="1000" b="0" i="0" dirty="0">
                <a:solidFill>
                  <a:srgbClr val="616161"/>
                </a:solidFill>
                <a:latin typeface="Proxima Nova"/>
              </a:rPr>
              <a:t> e </a:t>
            </a:r>
            <a:r>
              <a:rPr sz="1000" b="0" i="0" dirty="0" err="1">
                <a:solidFill>
                  <a:srgbClr val="616161"/>
                </a:solidFill>
                <a:latin typeface="Proxima Nova"/>
              </a:rPr>
              <a:t>armazenamento</a:t>
            </a:r>
            <a:r>
              <a:rPr sz="1000" b="0" i="0" dirty="0">
                <a:solidFill>
                  <a:srgbClr val="616161"/>
                </a:solidFill>
                <a:latin typeface="Proxima Nova"/>
              </a:rPr>
              <a:t> de </a:t>
            </a:r>
            <a:r>
              <a:rPr sz="1000" b="0" i="0" dirty="0" err="1">
                <a:solidFill>
                  <a:srgbClr val="616161"/>
                </a:solidFill>
                <a:latin typeface="Proxima Nova"/>
              </a:rPr>
              <a:t>cozinha</a:t>
            </a:r>
            <a:r>
              <a:rPr sz="1000" b="0" i="0" dirty="0">
                <a:solidFill>
                  <a:srgbClr val="616161"/>
                </a:solidFill>
                <a:latin typeface="Proxima Nova"/>
              </a:rPr>
              <a:t> - </a:t>
            </a:r>
            <a:r>
              <a:rPr sz="1000" b="0" i="0" dirty="0" err="1">
                <a:solidFill>
                  <a:srgbClr val="616161"/>
                </a:solidFill>
                <a:latin typeface="Proxima Nova"/>
              </a:rPr>
              <a:t>Garrafas</a:t>
            </a:r>
            <a:r>
              <a:rPr sz="1000" b="0" i="0" dirty="0">
                <a:solidFill>
                  <a:srgbClr val="616161"/>
                </a:solidFill>
                <a:latin typeface="Proxima Nova"/>
              </a:rPr>
              <a:t> </a:t>
            </a:r>
            <a:r>
              <a:rPr sz="1000" b="0" i="0" dirty="0" err="1">
                <a:solidFill>
                  <a:srgbClr val="616161"/>
                </a:solidFill>
                <a:latin typeface="Proxima Nova"/>
              </a:rPr>
              <a:t>agitadoras</a:t>
            </a:r>
            <a:r>
              <a:rPr sz="1000" b="0" i="0" dirty="0">
                <a:solidFill>
                  <a:srgbClr val="616161"/>
                </a:solidFill>
                <a:latin typeface="Proxima Nova"/>
              </a:rPr>
              <a:t> para shakes de </a:t>
            </a:r>
            <a:r>
              <a:rPr sz="1000" b="0" i="0" dirty="0" err="1">
                <a:solidFill>
                  <a:srgbClr val="616161"/>
                </a:solidFill>
                <a:latin typeface="Proxima Nova"/>
              </a:rPr>
              <a:t>proteína</a:t>
            </a:r>
            <a:r>
              <a:rPr sz="1000" b="0" i="0" dirty="0">
                <a:solidFill>
                  <a:srgbClr val="616161"/>
                </a:solidFill>
                <a:latin typeface="Proxima Nova"/>
              </a:rPr>
              <a:t> - </a:t>
            </a:r>
            <a:r>
              <a:rPr sz="1000" b="0" i="0" dirty="0" err="1">
                <a:solidFill>
                  <a:srgbClr val="616161"/>
                </a:solidFill>
                <a:latin typeface="Proxima Nova"/>
              </a:rPr>
              <a:t>Lancheiras</a:t>
            </a:r>
            <a:r>
              <a:rPr sz="1000" b="0" i="0" dirty="0">
                <a:solidFill>
                  <a:srgbClr val="616161"/>
                </a:solidFill>
                <a:latin typeface="Proxima Nova"/>
              </a:rPr>
              <a:t> </a:t>
            </a:r>
            <a:r>
              <a:rPr sz="1000" b="0" i="0" dirty="0" err="1">
                <a:solidFill>
                  <a:srgbClr val="616161"/>
                </a:solidFill>
                <a:latin typeface="Proxima Nova"/>
              </a:rPr>
              <a:t>infantis</a:t>
            </a:r>
            <a:r>
              <a:rPr sz="1000" b="0" i="0" dirty="0">
                <a:solidFill>
                  <a:srgbClr val="616161"/>
                </a:solidFill>
                <a:latin typeface="Proxima Nova"/>
              </a:rPr>
              <a:t> </a:t>
            </a:r>
            <a:r>
              <a:rPr sz="1000" b="0" i="0" dirty="0" err="1">
                <a:solidFill>
                  <a:srgbClr val="616161"/>
                </a:solidFill>
                <a:latin typeface="Proxima Nova"/>
              </a:rPr>
              <a:t>estilo</a:t>
            </a:r>
            <a:r>
              <a:rPr sz="1000" b="0" i="0" dirty="0">
                <a:solidFill>
                  <a:srgbClr val="616161"/>
                </a:solidFill>
                <a:latin typeface="Proxima Nova"/>
              </a:rPr>
              <a:t> bento à </a:t>
            </a:r>
            <a:r>
              <a:rPr sz="1000" b="0" i="0" dirty="0" err="1">
                <a:solidFill>
                  <a:srgbClr val="616161"/>
                </a:solidFill>
                <a:latin typeface="Proxima Nova"/>
              </a:rPr>
              <a:t>prova</a:t>
            </a:r>
            <a:r>
              <a:rPr sz="1000" b="0" i="0" dirty="0">
                <a:solidFill>
                  <a:srgbClr val="616161"/>
                </a:solidFill>
                <a:latin typeface="Proxima Nova"/>
              </a:rPr>
              <a:t> de </a:t>
            </a:r>
            <a:r>
              <a:rPr sz="1000" b="0" i="0" dirty="0" err="1">
                <a:solidFill>
                  <a:srgbClr val="616161"/>
                </a:solidFill>
                <a:latin typeface="Proxima Nova"/>
              </a:rPr>
              <a:t>vazamentos</a:t>
            </a:r>
            <a:endParaRPr sz="1000" b="0" i="0" dirty="0">
              <a:solidFill>
                <a:srgbClr val="616161"/>
              </a:solidFill>
              <a:latin typeface="Proxima Nova"/>
            </a:endParaRPr>
          </a:p>
        </p:txBody>
      </p:sp>
      <p:sp>
        <p:nvSpPr>
          <p:cNvPr id="8" name="Rectangle 7"/>
          <p:cNvSpPr/>
          <p:nvPr/>
        </p:nvSpPr>
        <p:spPr>
          <a:xfrm>
            <a:off x="4724400" y="1508670"/>
            <a:ext cx="4190999" cy="280630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3" name="Imagem 12" descr="Tendências de produtos para cozinha">
            <a:hlinkClick r:id="rId3" tgtFrame="&quot;_blank&quot;" tooltip="&quot;Tendências de cozinha&quot;"/>
            <a:extLst>
              <a:ext uri="{FF2B5EF4-FFF2-40B4-BE49-F238E27FC236}">
                <a16:creationId xmlns:a16="http://schemas.microsoft.com/office/drawing/2014/main" id="{11F29AE7-161E-E273-795A-A5B44945B03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399" y="987837"/>
            <a:ext cx="4107901" cy="21243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Produtos para Bebê</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b="0" i="0">
                <a:solidFill>
                  <a:srgbClr val="616161"/>
                </a:solidFill>
                <a:latin typeface="Proxima Nova"/>
              </a:defRPr>
            </a:pPr>
            <a:endParaRPr/>
          </a:p>
        </p:txBody>
      </p:sp>
      <p:sp>
        <p:nvSpPr>
          <p:cNvPr id="5" name="Rectangle 4"/>
          <p:cNvSpPr/>
          <p:nvPr/>
        </p:nvSpPr>
        <p:spPr>
          <a:xfrm>
            <a:off x="228600" y="1508670"/>
            <a:ext cx="8686800" cy="296048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96048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008357"/>
            <a:ext cx="4190999" cy="2960489"/>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000" b="1" i="0" dirty="0" err="1">
                <a:solidFill>
                  <a:srgbClr val="616161"/>
                </a:solidFill>
                <a:latin typeface="Proxima Nova"/>
              </a:rPr>
              <a:t>Crescimento</a:t>
            </a:r>
            <a:r>
              <a:rPr sz="1000" b="1" i="0" dirty="0">
                <a:solidFill>
                  <a:srgbClr val="616161"/>
                </a:solidFill>
                <a:latin typeface="Proxima Nova"/>
              </a:rPr>
              <a:t> do Mercado:</a:t>
            </a:r>
            <a:r>
              <a:rPr sz="1000" b="0" i="0" dirty="0">
                <a:solidFill>
                  <a:srgbClr val="616161"/>
                </a:solidFill>
                <a:latin typeface="Proxima Nova"/>
              </a:rPr>
              <a:t> O mercado global </a:t>
            </a:r>
            <a:r>
              <a:rPr sz="1000" b="0" i="0" dirty="0" err="1">
                <a:solidFill>
                  <a:srgbClr val="616161"/>
                </a:solidFill>
                <a:latin typeface="Proxima Nova"/>
              </a:rPr>
              <a:t>deve</a:t>
            </a:r>
            <a:r>
              <a:rPr sz="1000" b="0" i="0" dirty="0">
                <a:solidFill>
                  <a:srgbClr val="616161"/>
                </a:solidFill>
                <a:latin typeface="Proxima Nova"/>
              </a:rPr>
              <a:t> </a:t>
            </a:r>
            <a:r>
              <a:rPr sz="1000" b="0" i="0" dirty="0" err="1">
                <a:solidFill>
                  <a:srgbClr val="616161"/>
                </a:solidFill>
                <a:latin typeface="Proxima Nova"/>
              </a:rPr>
              <a:t>crescer</a:t>
            </a:r>
            <a:r>
              <a:rPr sz="1000" b="0" i="0" dirty="0">
                <a:solidFill>
                  <a:srgbClr val="616161"/>
                </a:solidFill>
                <a:latin typeface="Proxima Nova"/>
              </a:rPr>
              <a:t> de US$ 240 </a:t>
            </a:r>
            <a:r>
              <a:rPr sz="1000" b="0" i="0" dirty="0" err="1">
                <a:solidFill>
                  <a:srgbClr val="616161"/>
                </a:solidFill>
                <a:latin typeface="Proxima Nova"/>
              </a:rPr>
              <a:t>bilhões</a:t>
            </a:r>
            <a:r>
              <a:rPr sz="1000" b="0" i="0" dirty="0">
                <a:solidFill>
                  <a:srgbClr val="616161"/>
                </a:solidFill>
                <a:latin typeface="Proxima Nova"/>
              </a:rPr>
              <a:t> </a:t>
            </a:r>
            <a:r>
              <a:rPr sz="1000" b="0" i="0" dirty="0" err="1">
                <a:solidFill>
                  <a:srgbClr val="616161"/>
                </a:solidFill>
                <a:latin typeface="Proxima Nova"/>
              </a:rPr>
              <a:t>em</a:t>
            </a:r>
            <a:r>
              <a:rPr sz="1000" b="0" i="0" dirty="0">
                <a:solidFill>
                  <a:srgbClr val="616161"/>
                </a:solidFill>
                <a:latin typeface="Proxima Nova"/>
              </a:rPr>
              <a:t> 2024 para US$ 419 </a:t>
            </a:r>
            <a:r>
              <a:rPr sz="1000" b="0" i="0" dirty="0" err="1">
                <a:solidFill>
                  <a:srgbClr val="616161"/>
                </a:solidFill>
                <a:latin typeface="Proxima Nova"/>
              </a:rPr>
              <a:t>bilhões</a:t>
            </a:r>
            <a:r>
              <a:rPr sz="1000" b="0" i="0" dirty="0">
                <a:solidFill>
                  <a:srgbClr val="616161"/>
                </a:solidFill>
                <a:latin typeface="Proxima Nova"/>
              </a:rPr>
              <a:t> </a:t>
            </a:r>
            <a:r>
              <a:rPr sz="1000" b="0" i="0" dirty="0" err="1">
                <a:solidFill>
                  <a:srgbClr val="616161"/>
                </a:solidFill>
                <a:latin typeface="Proxima Nova"/>
              </a:rPr>
              <a:t>até</a:t>
            </a:r>
            <a:r>
              <a:rPr sz="1000" b="0" i="0" dirty="0">
                <a:solidFill>
                  <a:srgbClr val="616161"/>
                </a:solidFill>
                <a:latin typeface="Proxima Nova"/>
              </a:rPr>
              <a:t> 2032.</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Seleção</a:t>
            </a:r>
            <a:r>
              <a:rPr sz="1000" b="1" i="0" dirty="0">
                <a:solidFill>
                  <a:srgbClr val="616161"/>
                </a:solidFill>
                <a:latin typeface="Proxima Nova"/>
              </a:rPr>
              <a:t> </a:t>
            </a:r>
            <a:r>
              <a:rPr sz="1000" b="1" i="0" dirty="0" err="1">
                <a:solidFill>
                  <a:srgbClr val="616161"/>
                </a:solidFill>
                <a:latin typeface="Proxima Nova"/>
              </a:rPr>
              <a:t>Cuidadosa</a:t>
            </a:r>
            <a:r>
              <a:rPr sz="1000" b="1" i="0" dirty="0">
                <a:solidFill>
                  <a:srgbClr val="616161"/>
                </a:solidFill>
                <a:latin typeface="Proxima Nova"/>
              </a:rPr>
              <a:t>:</a:t>
            </a:r>
            <a:r>
              <a:rPr sz="1000" b="0" i="0" dirty="0">
                <a:solidFill>
                  <a:srgbClr val="616161"/>
                </a:solidFill>
                <a:latin typeface="Proxima Nova"/>
              </a:rPr>
              <a:t> </a:t>
            </a:r>
            <a:r>
              <a:rPr sz="1000" b="0" i="0" dirty="0" err="1">
                <a:solidFill>
                  <a:srgbClr val="616161"/>
                </a:solidFill>
                <a:latin typeface="Proxima Nova"/>
              </a:rPr>
              <a:t>Consumidores</a:t>
            </a:r>
            <a:r>
              <a:rPr sz="1000" b="0" i="0" dirty="0">
                <a:solidFill>
                  <a:srgbClr val="616161"/>
                </a:solidFill>
                <a:latin typeface="Proxima Nova"/>
              </a:rPr>
              <a:t> </a:t>
            </a:r>
            <a:r>
              <a:rPr sz="1000" b="0" i="0" dirty="0" err="1">
                <a:solidFill>
                  <a:srgbClr val="616161"/>
                </a:solidFill>
                <a:latin typeface="Proxima Nova"/>
              </a:rPr>
              <a:t>estão</a:t>
            </a:r>
            <a:r>
              <a:rPr sz="1000" b="0" i="0" dirty="0">
                <a:solidFill>
                  <a:srgbClr val="616161"/>
                </a:solidFill>
                <a:latin typeface="Proxima Nova"/>
              </a:rPr>
              <a:t> </a:t>
            </a:r>
            <a:r>
              <a:rPr sz="1000" b="0" i="0" dirty="0" err="1">
                <a:solidFill>
                  <a:srgbClr val="616161"/>
                </a:solidFill>
                <a:latin typeface="Proxima Nova"/>
              </a:rPr>
              <a:t>cada</a:t>
            </a:r>
            <a:r>
              <a:rPr sz="1000" b="0" i="0" dirty="0">
                <a:solidFill>
                  <a:srgbClr val="616161"/>
                </a:solidFill>
                <a:latin typeface="Proxima Nova"/>
              </a:rPr>
              <a:t> </a:t>
            </a:r>
            <a:r>
              <a:rPr sz="1000" b="0" i="0" dirty="0" err="1">
                <a:solidFill>
                  <a:srgbClr val="616161"/>
                </a:solidFill>
                <a:latin typeface="Proxima Nova"/>
              </a:rPr>
              <a:t>vez</a:t>
            </a:r>
            <a:r>
              <a:rPr sz="1000" b="0" i="0" dirty="0">
                <a:solidFill>
                  <a:srgbClr val="616161"/>
                </a:solidFill>
                <a:latin typeface="Proxima Nova"/>
              </a:rPr>
              <a:t> </a:t>
            </a:r>
            <a:r>
              <a:rPr sz="1000" b="0" i="0" dirty="0" err="1">
                <a:solidFill>
                  <a:srgbClr val="616161"/>
                </a:solidFill>
                <a:latin typeface="Proxima Nova"/>
              </a:rPr>
              <a:t>mais</a:t>
            </a:r>
            <a:r>
              <a:rPr sz="1000" b="0" i="0" dirty="0">
                <a:solidFill>
                  <a:srgbClr val="616161"/>
                </a:solidFill>
                <a:latin typeface="Proxima Nova"/>
              </a:rPr>
              <a:t> </a:t>
            </a:r>
            <a:r>
              <a:rPr sz="1000" b="0" i="0" dirty="0" err="1">
                <a:solidFill>
                  <a:srgbClr val="616161"/>
                </a:solidFill>
                <a:latin typeface="Proxima Nova"/>
              </a:rPr>
              <a:t>cautelosos</a:t>
            </a:r>
            <a:r>
              <a:rPr sz="1000" b="0" i="0" dirty="0">
                <a:solidFill>
                  <a:srgbClr val="616161"/>
                </a:solidFill>
                <a:latin typeface="Proxima Nova"/>
              </a:rPr>
              <a:t> </a:t>
            </a:r>
            <a:r>
              <a:rPr sz="1000" b="0" i="0" dirty="0" err="1">
                <a:solidFill>
                  <a:srgbClr val="616161"/>
                </a:solidFill>
                <a:latin typeface="Proxima Nova"/>
              </a:rPr>
              <a:t>ao</a:t>
            </a:r>
            <a:r>
              <a:rPr sz="1000" b="0" i="0" dirty="0">
                <a:solidFill>
                  <a:srgbClr val="616161"/>
                </a:solidFill>
                <a:latin typeface="Proxima Nova"/>
              </a:rPr>
              <a:t> </a:t>
            </a:r>
            <a:r>
              <a:rPr sz="1000" b="0" i="0" dirty="0" err="1">
                <a:solidFill>
                  <a:srgbClr val="616161"/>
                </a:solidFill>
                <a:latin typeface="Proxima Nova"/>
              </a:rPr>
              <a:t>escolher</a:t>
            </a:r>
            <a:r>
              <a:rPr sz="1000" b="0" i="0" dirty="0">
                <a:solidFill>
                  <a:srgbClr val="616161"/>
                </a:solidFill>
                <a:latin typeface="Proxima Nova"/>
              </a:rPr>
              <a:t> </a:t>
            </a:r>
            <a:r>
              <a:rPr sz="1000" b="0" i="0" dirty="0" err="1">
                <a:solidFill>
                  <a:srgbClr val="616161"/>
                </a:solidFill>
                <a:latin typeface="Proxima Nova"/>
              </a:rPr>
              <a:t>produtos</a:t>
            </a:r>
            <a:r>
              <a:rPr sz="1000" b="0" i="0" dirty="0">
                <a:solidFill>
                  <a:srgbClr val="616161"/>
                </a:solidFill>
                <a:latin typeface="Proxima Nova"/>
              </a:rPr>
              <a:t> para </a:t>
            </a:r>
            <a:r>
              <a:rPr sz="1000" b="0" i="0" dirty="0" err="1">
                <a:solidFill>
                  <a:srgbClr val="616161"/>
                </a:solidFill>
                <a:latin typeface="Proxima Nova"/>
              </a:rPr>
              <a:t>bebês</a:t>
            </a:r>
            <a:r>
              <a:rPr sz="1000" b="0" i="0" dirty="0">
                <a:solidFill>
                  <a:srgbClr val="616161"/>
                </a:solidFill>
                <a:latin typeface="Proxima Nova"/>
              </a:rPr>
              <a:t>, </a:t>
            </a:r>
            <a:r>
              <a:rPr sz="1000" b="0" i="0" dirty="0" err="1">
                <a:solidFill>
                  <a:srgbClr val="616161"/>
                </a:solidFill>
                <a:latin typeface="Proxima Nova"/>
              </a:rPr>
              <a:t>priorizando</a:t>
            </a:r>
            <a:r>
              <a:rPr sz="1000" b="0" i="0" dirty="0">
                <a:solidFill>
                  <a:srgbClr val="616161"/>
                </a:solidFill>
                <a:latin typeface="Proxima Nova"/>
              </a:rPr>
              <a:t> </a:t>
            </a:r>
            <a:r>
              <a:rPr sz="1000" b="0" i="0" dirty="0" err="1">
                <a:solidFill>
                  <a:srgbClr val="616161"/>
                </a:solidFill>
                <a:latin typeface="Proxima Nova"/>
              </a:rPr>
              <a:t>segurança</a:t>
            </a:r>
            <a:r>
              <a:rPr sz="1000" b="0" i="0" dirty="0">
                <a:solidFill>
                  <a:srgbClr val="616161"/>
                </a:solidFill>
                <a:latin typeface="Proxima Nova"/>
              </a:rPr>
              <a:t> e </a:t>
            </a:r>
            <a:r>
              <a:rPr sz="1000" b="0" i="0" dirty="0" err="1">
                <a:solidFill>
                  <a:srgbClr val="616161"/>
                </a:solidFill>
                <a:latin typeface="Proxima Nova"/>
              </a:rPr>
              <a:t>qualidade</a:t>
            </a:r>
            <a:r>
              <a:rPr sz="1000" b="0" i="0" dirty="0">
                <a:solidFill>
                  <a:srgbClr val="616161"/>
                </a:solidFill>
                <a:latin typeface="Proxima Nova"/>
              </a:rPr>
              <a:t>.</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Construção</a:t>
            </a:r>
            <a:r>
              <a:rPr sz="1000" b="1" i="0" dirty="0">
                <a:solidFill>
                  <a:srgbClr val="616161"/>
                </a:solidFill>
                <a:latin typeface="Proxima Nova"/>
              </a:rPr>
              <a:t> de </a:t>
            </a:r>
            <a:r>
              <a:rPr sz="1000" b="1" i="0" dirty="0" err="1">
                <a:solidFill>
                  <a:srgbClr val="616161"/>
                </a:solidFill>
                <a:latin typeface="Proxima Nova"/>
              </a:rPr>
              <a:t>Confiança</a:t>
            </a:r>
            <a:r>
              <a:rPr sz="1000" b="1" i="0" dirty="0">
                <a:solidFill>
                  <a:srgbClr val="616161"/>
                </a:solidFill>
                <a:latin typeface="Proxima Nova"/>
              </a:rPr>
              <a:t>:</a:t>
            </a:r>
            <a:r>
              <a:rPr sz="1000" b="0" i="0" dirty="0">
                <a:solidFill>
                  <a:srgbClr val="616161"/>
                </a:solidFill>
                <a:latin typeface="Proxima Nova"/>
              </a:rPr>
              <a:t> É </a:t>
            </a:r>
            <a:r>
              <a:rPr sz="1000" b="0" i="0" dirty="0" err="1">
                <a:solidFill>
                  <a:srgbClr val="616161"/>
                </a:solidFill>
                <a:latin typeface="Proxima Nova"/>
              </a:rPr>
              <a:t>essencial</a:t>
            </a:r>
            <a:r>
              <a:rPr sz="1000" b="0" i="0" dirty="0">
                <a:solidFill>
                  <a:srgbClr val="616161"/>
                </a:solidFill>
                <a:latin typeface="Proxima Nova"/>
              </a:rPr>
              <a:t> </a:t>
            </a:r>
            <a:r>
              <a:rPr sz="1000" b="0" i="0" dirty="0" err="1">
                <a:solidFill>
                  <a:srgbClr val="616161"/>
                </a:solidFill>
                <a:latin typeface="Proxima Nova"/>
              </a:rPr>
              <a:t>construir</a:t>
            </a:r>
            <a:r>
              <a:rPr sz="1000" b="0" i="0" dirty="0">
                <a:solidFill>
                  <a:srgbClr val="616161"/>
                </a:solidFill>
                <a:latin typeface="Proxima Nova"/>
              </a:rPr>
              <a:t> </a:t>
            </a:r>
            <a:r>
              <a:rPr sz="1000" b="0" i="0" dirty="0" err="1">
                <a:solidFill>
                  <a:srgbClr val="616161"/>
                </a:solidFill>
                <a:latin typeface="Proxima Nova"/>
              </a:rPr>
              <a:t>uma</a:t>
            </a:r>
            <a:r>
              <a:rPr sz="1000" b="0" i="0" dirty="0">
                <a:solidFill>
                  <a:srgbClr val="616161"/>
                </a:solidFill>
                <a:latin typeface="Proxima Nova"/>
              </a:rPr>
              <a:t> </a:t>
            </a:r>
            <a:r>
              <a:rPr sz="1000" b="0" i="0" dirty="0" err="1">
                <a:solidFill>
                  <a:srgbClr val="616161"/>
                </a:solidFill>
                <a:latin typeface="Proxima Nova"/>
              </a:rPr>
              <a:t>marca</a:t>
            </a:r>
            <a:r>
              <a:rPr sz="1000" b="0" i="0" dirty="0">
                <a:solidFill>
                  <a:srgbClr val="616161"/>
                </a:solidFill>
                <a:latin typeface="Proxima Nova"/>
              </a:rPr>
              <a:t> </a:t>
            </a:r>
            <a:r>
              <a:rPr sz="1000" b="0" i="0" dirty="0" err="1">
                <a:solidFill>
                  <a:srgbClr val="616161"/>
                </a:solidFill>
                <a:latin typeface="Proxima Nova"/>
              </a:rPr>
              <a:t>confiável</a:t>
            </a:r>
            <a:r>
              <a:rPr sz="1000" b="0" i="0" dirty="0">
                <a:solidFill>
                  <a:srgbClr val="616161"/>
                </a:solidFill>
                <a:latin typeface="Proxima Nova"/>
              </a:rPr>
              <a:t> para </a:t>
            </a:r>
            <a:r>
              <a:rPr sz="1000" b="0" i="0" dirty="0" err="1">
                <a:solidFill>
                  <a:srgbClr val="616161"/>
                </a:solidFill>
                <a:latin typeface="Proxima Nova"/>
              </a:rPr>
              <a:t>ganhar</a:t>
            </a:r>
            <a:r>
              <a:rPr sz="1000" b="0" i="0" dirty="0">
                <a:solidFill>
                  <a:srgbClr val="616161"/>
                </a:solidFill>
                <a:latin typeface="Proxima Nova"/>
              </a:rPr>
              <a:t> a </a:t>
            </a:r>
            <a:r>
              <a:rPr sz="1000" b="0" i="0" dirty="0" err="1">
                <a:solidFill>
                  <a:srgbClr val="616161"/>
                </a:solidFill>
                <a:latin typeface="Proxima Nova"/>
              </a:rPr>
              <a:t>confiança</a:t>
            </a:r>
            <a:r>
              <a:rPr sz="1000" b="0" i="0" dirty="0">
                <a:solidFill>
                  <a:srgbClr val="616161"/>
                </a:solidFill>
                <a:latin typeface="Proxima Nova"/>
              </a:rPr>
              <a:t> dos </a:t>
            </a:r>
            <a:r>
              <a:rPr sz="1000" b="0" i="0" dirty="0" err="1">
                <a:solidFill>
                  <a:srgbClr val="616161"/>
                </a:solidFill>
                <a:latin typeface="Proxima Nova"/>
              </a:rPr>
              <a:t>clientes</a:t>
            </a:r>
            <a:r>
              <a:rPr sz="1000" b="0" i="0" dirty="0">
                <a:solidFill>
                  <a:srgbClr val="616161"/>
                </a:solidFill>
                <a:latin typeface="Proxima Nova"/>
              </a:rPr>
              <a:t>.</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Principais</a:t>
            </a:r>
            <a:r>
              <a:rPr sz="1000" b="1" i="0" dirty="0">
                <a:solidFill>
                  <a:srgbClr val="616161"/>
                </a:solidFill>
                <a:latin typeface="Proxima Nova"/>
              </a:rPr>
              <a:t> </a:t>
            </a:r>
            <a:r>
              <a:rPr sz="1000" b="1" i="0" dirty="0" err="1">
                <a:solidFill>
                  <a:srgbClr val="616161"/>
                </a:solidFill>
                <a:latin typeface="Proxima Nova"/>
              </a:rPr>
              <a:t>Produtos</a:t>
            </a:r>
            <a:r>
              <a:rPr sz="1000" b="1" i="0" dirty="0">
                <a:solidFill>
                  <a:srgbClr val="616161"/>
                </a:solidFill>
                <a:latin typeface="Proxima Nova"/>
              </a:rPr>
              <a:t> de </a:t>
            </a:r>
            <a:r>
              <a:rPr sz="1000" b="1" i="0" dirty="0" err="1">
                <a:solidFill>
                  <a:srgbClr val="616161"/>
                </a:solidFill>
                <a:latin typeface="Proxima Nova"/>
              </a:rPr>
              <a:t>Dropshipping</a:t>
            </a:r>
            <a:r>
              <a:rPr sz="1000" b="1" i="0" dirty="0">
                <a:solidFill>
                  <a:srgbClr val="616161"/>
                </a:solidFill>
                <a:latin typeface="Proxima Nova"/>
              </a:rPr>
              <a:t>:</a:t>
            </a:r>
            <a:r>
              <a:rPr sz="1000" b="0" i="0" dirty="0">
                <a:solidFill>
                  <a:srgbClr val="616161"/>
                </a:solidFill>
                <a:latin typeface="Proxima Nova"/>
              </a:rPr>
              <a:t> - </a:t>
            </a:r>
            <a:r>
              <a:rPr sz="1000" b="0" i="0" dirty="0" err="1">
                <a:solidFill>
                  <a:srgbClr val="616161"/>
                </a:solidFill>
                <a:latin typeface="Proxima Nova"/>
              </a:rPr>
              <a:t>Roupas</a:t>
            </a:r>
            <a:r>
              <a:rPr sz="1000" b="0" i="0" dirty="0">
                <a:solidFill>
                  <a:srgbClr val="616161"/>
                </a:solidFill>
                <a:latin typeface="Proxima Nova"/>
              </a:rPr>
              <a:t> </a:t>
            </a:r>
            <a:r>
              <a:rPr sz="1000" b="0" i="0" dirty="0" err="1">
                <a:solidFill>
                  <a:srgbClr val="616161"/>
                </a:solidFill>
                <a:latin typeface="Proxima Nova"/>
              </a:rPr>
              <a:t>orgânicas</a:t>
            </a:r>
            <a:r>
              <a:rPr sz="1000" b="0" i="0" dirty="0">
                <a:solidFill>
                  <a:srgbClr val="616161"/>
                </a:solidFill>
                <a:latin typeface="Proxima Nova"/>
              </a:rPr>
              <a:t> para </a:t>
            </a:r>
            <a:r>
              <a:rPr sz="1000" b="0" i="0" dirty="0" err="1">
                <a:solidFill>
                  <a:srgbClr val="616161"/>
                </a:solidFill>
                <a:latin typeface="Proxima Nova"/>
              </a:rPr>
              <a:t>bebês</a:t>
            </a:r>
            <a:r>
              <a:rPr sz="1000" b="0" i="0" dirty="0">
                <a:solidFill>
                  <a:srgbClr val="616161"/>
                </a:solidFill>
                <a:latin typeface="Proxima Nova"/>
              </a:rPr>
              <a:t> - </a:t>
            </a:r>
            <a:r>
              <a:rPr sz="1000" b="0" i="0" dirty="0" err="1">
                <a:solidFill>
                  <a:srgbClr val="616161"/>
                </a:solidFill>
                <a:latin typeface="Proxima Nova"/>
              </a:rPr>
              <a:t>Brinquedos</a:t>
            </a:r>
            <a:r>
              <a:rPr sz="1000" b="0" i="0" dirty="0">
                <a:solidFill>
                  <a:srgbClr val="616161"/>
                </a:solidFill>
                <a:latin typeface="Proxima Nova"/>
              </a:rPr>
              <a:t> de </a:t>
            </a:r>
            <a:r>
              <a:rPr sz="1000" b="0" i="0" dirty="0" err="1">
                <a:solidFill>
                  <a:srgbClr val="616161"/>
                </a:solidFill>
                <a:latin typeface="Proxima Nova"/>
              </a:rPr>
              <a:t>dentição</a:t>
            </a:r>
            <a:r>
              <a:rPr sz="1000" b="0" i="0" dirty="0">
                <a:solidFill>
                  <a:srgbClr val="616161"/>
                </a:solidFill>
                <a:latin typeface="Proxima Nova"/>
              </a:rPr>
              <a:t> - </a:t>
            </a:r>
            <a:r>
              <a:rPr sz="1000" b="0" i="0" dirty="0" err="1">
                <a:solidFill>
                  <a:srgbClr val="616161"/>
                </a:solidFill>
                <a:latin typeface="Proxima Nova"/>
              </a:rPr>
              <a:t>Lenços</a:t>
            </a:r>
            <a:r>
              <a:rPr sz="1000" b="0" i="0" dirty="0">
                <a:solidFill>
                  <a:srgbClr val="616161"/>
                </a:solidFill>
                <a:latin typeface="Proxima Nova"/>
              </a:rPr>
              <a:t> </a:t>
            </a:r>
            <a:r>
              <a:rPr sz="1000" b="0" i="0" dirty="0" err="1">
                <a:solidFill>
                  <a:srgbClr val="616161"/>
                </a:solidFill>
                <a:latin typeface="Proxima Nova"/>
              </a:rPr>
              <a:t>umedecidos</a:t>
            </a:r>
            <a:r>
              <a:rPr sz="1000" b="0" i="0" dirty="0">
                <a:solidFill>
                  <a:srgbClr val="616161"/>
                </a:solidFill>
                <a:latin typeface="Proxima Nova"/>
              </a:rPr>
              <a:t> </a:t>
            </a:r>
            <a:r>
              <a:rPr sz="1000" b="0" i="0" dirty="0" err="1">
                <a:solidFill>
                  <a:srgbClr val="616161"/>
                </a:solidFill>
                <a:latin typeface="Proxima Nova"/>
              </a:rPr>
              <a:t>hipoalergênicos</a:t>
            </a:r>
            <a:r>
              <a:rPr sz="1000" b="0" i="0" dirty="0">
                <a:solidFill>
                  <a:srgbClr val="616161"/>
                </a:solidFill>
                <a:latin typeface="Proxima Nova"/>
              </a:rPr>
              <a:t> para </a:t>
            </a:r>
            <a:r>
              <a:rPr sz="1000" b="0" i="0" dirty="0" err="1">
                <a:solidFill>
                  <a:srgbClr val="616161"/>
                </a:solidFill>
                <a:latin typeface="Proxima Nova"/>
              </a:rPr>
              <a:t>fraldas</a:t>
            </a:r>
            <a:r>
              <a:rPr sz="1000" b="0" i="0" dirty="0">
                <a:solidFill>
                  <a:srgbClr val="616161"/>
                </a:solidFill>
                <a:latin typeface="Proxima Nova"/>
              </a:rPr>
              <a:t> de </a:t>
            </a:r>
            <a:r>
              <a:rPr sz="1000" b="0" i="0" dirty="0" err="1">
                <a:solidFill>
                  <a:srgbClr val="616161"/>
                </a:solidFill>
                <a:latin typeface="Proxima Nova"/>
              </a:rPr>
              <a:t>bebê</a:t>
            </a:r>
            <a:r>
              <a:rPr sz="1000" b="0" i="0" dirty="0">
                <a:solidFill>
                  <a:srgbClr val="616161"/>
                </a:solidFill>
                <a:latin typeface="Proxima Nova"/>
              </a:rPr>
              <a:t> - </a:t>
            </a:r>
            <a:r>
              <a:rPr sz="1000" b="0" i="0" dirty="0" err="1">
                <a:solidFill>
                  <a:srgbClr val="616161"/>
                </a:solidFill>
                <a:latin typeface="Proxima Nova"/>
              </a:rPr>
              <a:t>Lenços</a:t>
            </a:r>
            <a:r>
              <a:rPr sz="1000" b="0" i="0" dirty="0">
                <a:solidFill>
                  <a:srgbClr val="616161"/>
                </a:solidFill>
                <a:latin typeface="Proxima Nova"/>
              </a:rPr>
              <a:t> </a:t>
            </a:r>
            <a:r>
              <a:rPr sz="1000" b="0" i="0" dirty="0" err="1">
                <a:solidFill>
                  <a:srgbClr val="616161"/>
                </a:solidFill>
                <a:latin typeface="Proxima Nova"/>
              </a:rPr>
              <a:t>umedecidos</a:t>
            </a:r>
            <a:r>
              <a:rPr sz="1000" b="0" i="0" dirty="0">
                <a:solidFill>
                  <a:srgbClr val="616161"/>
                </a:solidFill>
                <a:latin typeface="Proxima Nova"/>
              </a:rPr>
              <a:t> à base de </a:t>
            </a:r>
            <a:r>
              <a:rPr sz="1000" b="0" i="0" dirty="0" err="1">
                <a:solidFill>
                  <a:srgbClr val="616161"/>
                </a:solidFill>
                <a:latin typeface="Proxima Nova"/>
              </a:rPr>
              <a:t>água</a:t>
            </a:r>
            <a:r>
              <a:rPr sz="1000" b="0" i="0" dirty="0">
                <a:solidFill>
                  <a:srgbClr val="616161"/>
                </a:solidFill>
                <a:latin typeface="Proxima Nova"/>
              </a:rPr>
              <a:t> - </a:t>
            </a:r>
            <a:r>
              <a:rPr sz="1000" b="0" i="0" dirty="0" err="1">
                <a:solidFill>
                  <a:srgbClr val="616161"/>
                </a:solidFill>
                <a:latin typeface="Proxima Nova"/>
              </a:rPr>
              <a:t>Fraldas</a:t>
            </a:r>
            <a:r>
              <a:rPr sz="1000" b="0" i="0" dirty="0">
                <a:solidFill>
                  <a:srgbClr val="616161"/>
                </a:solidFill>
                <a:latin typeface="Proxima Nova"/>
              </a:rPr>
              <a:t> - </a:t>
            </a:r>
            <a:r>
              <a:rPr sz="1000" b="0" i="0" dirty="0" err="1">
                <a:solidFill>
                  <a:srgbClr val="616161"/>
                </a:solidFill>
                <a:latin typeface="Proxima Nova"/>
              </a:rPr>
              <a:t>Fãs</a:t>
            </a:r>
            <a:r>
              <a:rPr sz="1000" b="0" i="0" dirty="0">
                <a:solidFill>
                  <a:srgbClr val="616161"/>
                </a:solidFill>
                <a:latin typeface="Proxima Nova"/>
              </a:rPr>
              <a:t> de </a:t>
            </a:r>
            <a:r>
              <a:rPr sz="1000" b="0" i="0" dirty="0" err="1">
                <a:solidFill>
                  <a:srgbClr val="616161"/>
                </a:solidFill>
                <a:latin typeface="Proxima Nova"/>
              </a:rPr>
              <a:t>carrinhos</a:t>
            </a:r>
            <a:r>
              <a:rPr sz="1000" b="0" i="0" dirty="0">
                <a:solidFill>
                  <a:srgbClr val="616161"/>
                </a:solidFill>
                <a:latin typeface="Proxima Nova"/>
              </a:rPr>
              <a:t> de </a:t>
            </a:r>
            <a:r>
              <a:rPr sz="1000" b="0" i="0" dirty="0" err="1">
                <a:solidFill>
                  <a:srgbClr val="616161"/>
                </a:solidFill>
                <a:latin typeface="Proxima Nova"/>
              </a:rPr>
              <a:t>bebê</a:t>
            </a:r>
            <a:r>
              <a:rPr sz="1000" b="0" i="0" dirty="0">
                <a:solidFill>
                  <a:srgbClr val="616161"/>
                </a:solidFill>
                <a:latin typeface="Proxima Nova"/>
              </a:rPr>
              <a:t> - </a:t>
            </a:r>
            <a:r>
              <a:rPr sz="1000" b="0" i="0" dirty="0" err="1">
                <a:solidFill>
                  <a:srgbClr val="616161"/>
                </a:solidFill>
                <a:latin typeface="Proxima Nova"/>
              </a:rPr>
              <a:t>Multiplicador</a:t>
            </a:r>
            <a:r>
              <a:rPr sz="1000" b="0" i="0" dirty="0">
                <a:solidFill>
                  <a:srgbClr val="616161"/>
                </a:solidFill>
                <a:latin typeface="Proxima Nova"/>
              </a:rPr>
              <a:t> de </a:t>
            </a:r>
            <a:r>
              <a:rPr sz="1000" b="0" i="0" dirty="0" err="1">
                <a:solidFill>
                  <a:srgbClr val="616161"/>
                </a:solidFill>
                <a:latin typeface="Proxima Nova"/>
              </a:rPr>
              <a:t>hidratação</a:t>
            </a:r>
            <a:r>
              <a:rPr sz="1000" b="0" i="0" dirty="0">
                <a:solidFill>
                  <a:srgbClr val="616161"/>
                </a:solidFill>
                <a:latin typeface="Proxima Nova"/>
              </a:rPr>
              <a:t> - </a:t>
            </a:r>
            <a:r>
              <a:rPr sz="1000" b="0" i="0" dirty="0" err="1">
                <a:solidFill>
                  <a:srgbClr val="616161"/>
                </a:solidFill>
                <a:latin typeface="Proxima Nova"/>
              </a:rPr>
              <a:t>Termômetro</a:t>
            </a:r>
            <a:r>
              <a:rPr sz="1000" b="0" i="0" dirty="0">
                <a:solidFill>
                  <a:srgbClr val="616161"/>
                </a:solidFill>
                <a:latin typeface="Proxima Nova"/>
              </a:rPr>
              <a:t> de </a:t>
            </a:r>
            <a:r>
              <a:rPr sz="1000" b="0" i="0" dirty="0" err="1">
                <a:solidFill>
                  <a:srgbClr val="616161"/>
                </a:solidFill>
                <a:latin typeface="Proxima Nova"/>
              </a:rPr>
              <a:t>testa</a:t>
            </a:r>
            <a:r>
              <a:rPr sz="1000" b="0" i="0" dirty="0">
                <a:solidFill>
                  <a:srgbClr val="616161"/>
                </a:solidFill>
                <a:latin typeface="Proxima Nova"/>
              </a:rPr>
              <a:t> </a:t>
            </a:r>
            <a:r>
              <a:rPr sz="1000" b="0" i="0" dirty="0" err="1">
                <a:solidFill>
                  <a:srgbClr val="616161"/>
                </a:solidFill>
                <a:latin typeface="Proxima Nova"/>
              </a:rPr>
              <a:t>sem</a:t>
            </a:r>
            <a:r>
              <a:rPr sz="1000" b="0" i="0" dirty="0">
                <a:solidFill>
                  <a:srgbClr val="616161"/>
                </a:solidFill>
                <a:latin typeface="Proxima Nova"/>
              </a:rPr>
              <a:t> toque - </a:t>
            </a:r>
            <a:r>
              <a:rPr sz="1000" b="0" i="0" dirty="0" err="1">
                <a:solidFill>
                  <a:srgbClr val="616161"/>
                </a:solidFill>
                <a:latin typeface="Proxima Nova"/>
              </a:rPr>
              <a:t>Escovas</a:t>
            </a:r>
            <a:r>
              <a:rPr sz="1000" b="0" i="0" dirty="0">
                <a:solidFill>
                  <a:srgbClr val="616161"/>
                </a:solidFill>
                <a:latin typeface="Proxima Nova"/>
              </a:rPr>
              <a:t> de </a:t>
            </a:r>
            <a:r>
              <a:rPr sz="1000" b="0" i="0" dirty="0" err="1">
                <a:solidFill>
                  <a:srgbClr val="616161"/>
                </a:solidFill>
                <a:latin typeface="Proxima Nova"/>
              </a:rPr>
              <a:t>esponja</a:t>
            </a:r>
            <a:r>
              <a:rPr sz="1000" b="0" i="0" dirty="0">
                <a:solidFill>
                  <a:srgbClr val="616161"/>
                </a:solidFill>
                <a:latin typeface="Proxima Nova"/>
              </a:rPr>
              <a:t> para </a:t>
            </a:r>
            <a:r>
              <a:rPr sz="1000" b="0" i="0" dirty="0" err="1">
                <a:solidFill>
                  <a:srgbClr val="616161"/>
                </a:solidFill>
                <a:latin typeface="Proxima Nova"/>
              </a:rPr>
              <a:t>garrafas</a:t>
            </a:r>
            <a:r>
              <a:rPr sz="1000" b="0" i="0" dirty="0">
                <a:solidFill>
                  <a:srgbClr val="616161"/>
                </a:solidFill>
                <a:latin typeface="Proxima Nova"/>
              </a:rPr>
              <a:t> - </a:t>
            </a:r>
            <a:r>
              <a:rPr sz="1000" b="0" i="0" dirty="0" err="1">
                <a:solidFill>
                  <a:srgbClr val="616161"/>
                </a:solidFill>
                <a:latin typeface="Proxima Nova"/>
              </a:rPr>
              <a:t>Brinquedos</a:t>
            </a:r>
            <a:r>
              <a:rPr sz="1000" b="0" i="0" dirty="0">
                <a:solidFill>
                  <a:srgbClr val="616161"/>
                </a:solidFill>
                <a:latin typeface="Proxima Nova"/>
              </a:rPr>
              <a:t> de </a:t>
            </a:r>
            <a:r>
              <a:rPr sz="1000" b="0" i="0" dirty="0" err="1">
                <a:solidFill>
                  <a:srgbClr val="616161"/>
                </a:solidFill>
                <a:latin typeface="Proxima Nova"/>
              </a:rPr>
              <a:t>mastigar</a:t>
            </a:r>
            <a:r>
              <a:rPr sz="1000" b="0" i="0" dirty="0">
                <a:solidFill>
                  <a:srgbClr val="616161"/>
                </a:solidFill>
                <a:latin typeface="Proxima Nova"/>
              </a:rPr>
              <a:t> para </a:t>
            </a:r>
            <a:r>
              <a:rPr sz="1000" b="0" i="0" dirty="0" err="1">
                <a:solidFill>
                  <a:srgbClr val="616161"/>
                </a:solidFill>
                <a:latin typeface="Proxima Nova"/>
              </a:rPr>
              <a:t>bebês</a:t>
            </a:r>
            <a:r>
              <a:rPr sz="1000" b="0" i="0" dirty="0">
                <a:solidFill>
                  <a:srgbClr val="616161"/>
                </a:solidFill>
                <a:latin typeface="Proxima Nova"/>
              </a:rPr>
              <a:t> - </a:t>
            </a:r>
            <a:r>
              <a:rPr sz="1000" b="0" i="0" dirty="0" err="1">
                <a:solidFill>
                  <a:srgbClr val="616161"/>
                </a:solidFill>
                <a:latin typeface="Proxima Nova"/>
              </a:rPr>
              <a:t>Sacos</a:t>
            </a:r>
            <a:r>
              <a:rPr sz="1000" b="0" i="0" dirty="0">
                <a:solidFill>
                  <a:srgbClr val="616161"/>
                </a:solidFill>
                <a:latin typeface="Proxima Nova"/>
              </a:rPr>
              <a:t> para </a:t>
            </a:r>
            <a:r>
              <a:rPr sz="1000" b="0" i="0" dirty="0" err="1">
                <a:solidFill>
                  <a:srgbClr val="616161"/>
                </a:solidFill>
                <a:latin typeface="Proxima Nova"/>
              </a:rPr>
              <a:t>armazenar</a:t>
            </a:r>
            <a:r>
              <a:rPr sz="1000" b="0" i="0" dirty="0">
                <a:solidFill>
                  <a:srgbClr val="616161"/>
                </a:solidFill>
                <a:latin typeface="Proxima Nova"/>
              </a:rPr>
              <a:t> </a:t>
            </a:r>
            <a:r>
              <a:rPr sz="1000" b="0" i="0" dirty="0" err="1">
                <a:solidFill>
                  <a:srgbClr val="616161"/>
                </a:solidFill>
                <a:latin typeface="Proxima Nova"/>
              </a:rPr>
              <a:t>leite</a:t>
            </a:r>
            <a:r>
              <a:rPr sz="1000" b="0" i="0" dirty="0">
                <a:solidFill>
                  <a:srgbClr val="616161"/>
                </a:solidFill>
                <a:latin typeface="Proxima Nova"/>
              </a:rPr>
              <a:t> </a:t>
            </a:r>
            <a:r>
              <a:rPr sz="1000" b="0" i="0" dirty="0" err="1">
                <a:solidFill>
                  <a:srgbClr val="616161"/>
                </a:solidFill>
                <a:latin typeface="Proxima Nova"/>
              </a:rPr>
              <a:t>materno</a:t>
            </a:r>
            <a:r>
              <a:rPr sz="1000" b="0" i="0" dirty="0">
                <a:solidFill>
                  <a:srgbClr val="616161"/>
                </a:solidFill>
                <a:latin typeface="Proxima Nova"/>
              </a:rPr>
              <a:t> - </a:t>
            </a:r>
            <a:r>
              <a:rPr sz="1000" b="0" i="0" dirty="0" err="1">
                <a:solidFill>
                  <a:srgbClr val="616161"/>
                </a:solidFill>
                <a:latin typeface="Proxima Nova"/>
              </a:rPr>
              <a:t>Máquinas</a:t>
            </a:r>
            <a:r>
              <a:rPr sz="1000" b="0" i="0" dirty="0">
                <a:solidFill>
                  <a:srgbClr val="616161"/>
                </a:solidFill>
                <a:latin typeface="Proxima Nova"/>
              </a:rPr>
              <a:t> de </a:t>
            </a:r>
            <a:r>
              <a:rPr sz="1000" b="0" i="0" dirty="0" err="1">
                <a:solidFill>
                  <a:srgbClr val="616161"/>
                </a:solidFill>
                <a:latin typeface="Proxima Nova"/>
              </a:rPr>
              <a:t>ruído</a:t>
            </a:r>
            <a:r>
              <a:rPr sz="1000" b="0" i="0" dirty="0">
                <a:solidFill>
                  <a:srgbClr val="616161"/>
                </a:solidFill>
                <a:latin typeface="Proxima Nova"/>
              </a:rPr>
              <a:t> </a:t>
            </a:r>
            <a:r>
              <a:rPr sz="1000" b="0" i="0" dirty="0" err="1">
                <a:solidFill>
                  <a:srgbClr val="616161"/>
                </a:solidFill>
                <a:latin typeface="Proxima Nova"/>
              </a:rPr>
              <a:t>branco</a:t>
            </a:r>
            <a:r>
              <a:rPr sz="1000" b="0" i="0" dirty="0">
                <a:solidFill>
                  <a:srgbClr val="616161"/>
                </a:solidFill>
                <a:latin typeface="Proxima Nova"/>
              </a:rPr>
              <a:t> - </a:t>
            </a:r>
            <a:r>
              <a:rPr sz="1000" b="0" i="0" dirty="0" err="1">
                <a:solidFill>
                  <a:srgbClr val="616161"/>
                </a:solidFill>
                <a:latin typeface="Proxima Nova"/>
              </a:rPr>
              <a:t>Pomada</a:t>
            </a:r>
            <a:r>
              <a:rPr sz="1000" b="0" i="0" dirty="0">
                <a:solidFill>
                  <a:srgbClr val="616161"/>
                </a:solidFill>
                <a:latin typeface="Proxima Nova"/>
              </a:rPr>
              <a:t> </a:t>
            </a:r>
            <a:r>
              <a:rPr sz="1000" b="0" i="0" dirty="0" err="1">
                <a:solidFill>
                  <a:srgbClr val="616161"/>
                </a:solidFill>
                <a:latin typeface="Proxima Nova"/>
              </a:rPr>
              <a:t>cicatrizante</a:t>
            </a:r>
            <a:r>
              <a:rPr sz="1000" b="0" i="0" dirty="0">
                <a:solidFill>
                  <a:srgbClr val="616161"/>
                </a:solidFill>
                <a:latin typeface="Proxima Nova"/>
              </a:rPr>
              <a:t> para </a:t>
            </a:r>
            <a:r>
              <a:rPr sz="1000" b="0" i="0" dirty="0" err="1">
                <a:solidFill>
                  <a:srgbClr val="616161"/>
                </a:solidFill>
                <a:latin typeface="Proxima Nova"/>
              </a:rPr>
              <a:t>bebês</a:t>
            </a:r>
            <a:r>
              <a:rPr sz="1000" b="0" i="0" dirty="0">
                <a:solidFill>
                  <a:srgbClr val="616161"/>
                </a:solidFill>
                <a:latin typeface="Proxima Nova"/>
              </a:rPr>
              <a:t> - </a:t>
            </a:r>
            <a:r>
              <a:rPr sz="1000" b="0" i="0" dirty="0" err="1">
                <a:solidFill>
                  <a:srgbClr val="616161"/>
                </a:solidFill>
                <a:latin typeface="Proxima Nova"/>
              </a:rPr>
              <a:t>Assentos</a:t>
            </a:r>
            <a:r>
              <a:rPr sz="1000" b="0" i="0" dirty="0">
                <a:solidFill>
                  <a:srgbClr val="616161"/>
                </a:solidFill>
                <a:latin typeface="Proxima Nova"/>
              </a:rPr>
              <a:t> </a:t>
            </a:r>
            <a:r>
              <a:rPr sz="1000" b="0" i="0" dirty="0" err="1">
                <a:solidFill>
                  <a:srgbClr val="616161"/>
                </a:solidFill>
                <a:latin typeface="Proxima Nova"/>
              </a:rPr>
              <a:t>elevatórios</a:t>
            </a:r>
            <a:r>
              <a:rPr sz="1000" b="0" i="0" dirty="0">
                <a:solidFill>
                  <a:srgbClr val="616161"/>
                </a:solidFill>
                <a:latin typeface="Proxima Nova"/>
              </a:rPr>
              <a:t> - </a:t>
            </a:r>
            <a:r>
              <a:rPr sz="1000" b="0" i="0" dirty="0" err="1">
                <a:solidFill>
                  <a:srgbClr val="616161"/>
                </a:solidFill>
                <a:latin typeface="Proxima Nova"/>
              </a:rPr>
              <a:t>Mamadeiras</a:t>
            </a:r>
            <a:endParaRPr sz="1000" b="0" i="0" dirty="0">
              <a:solidFill>
                <a:srgbClr val="616161"/>
              </a:solidFill>
              <a:latin typeface="Proxima Nova"/>
            </a:endParaRPr>
          </a:p>
        </p:txBody>
      </p:sp>
      <p:sp>
        <p:nvSpPr>
          <p:cNvPr id="8" name="Rectangle 7"/>
          <p:cNvSpPr/>
          <p:nvPr/>
        </p:nvSpPr>
        <p:spPr>
          <a:xfrm>
            <a:off x="4724400" y="1508670"/>
            <a:ext cx="4190999" cy="296048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3" name="Imagem 12" descr="Tendências de produtos para bebês">
            <a:hlinkClick r:id="rId3" tgtFrame="&quot;_blank&quot;" tooltip="&quot;tendências para bebês&quot;"/>
            <a:extLst>
              <a:ext uri="{FF2B5EF4-FFF2-40B4-BE49-F238E27FC236}">
                <a16:creationId xmlns:a16="http://schemas.microsoft.com/office/drawing/2014/main" id="{E3F3FC99-4077-B048-815F-E3375D50C33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399" y="920883"/>
            <a:ext cx="3894815" cy="212412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Artigos para Animais de Estimação</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030079"/>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b="0" i="0">
                <a:solidFill>
                  <a:srgbClr val="616161"/>
                </a:solidFill>
                <a:latin typeface="Proxima Nova"/>
              </a:defRPr>
            </a:pPr>
            <a:endParaRPr/>
          </a:p>
        </p:txBody>
      </p:sp>
      <p:sp>
        <p:nvSpPr>
          <p:cNvPr id="5" name="Rectangle 4"/>
          <p:cNvSpPr/>
          <p:nvPr/>
        </p:nvSpPr>
        <p:spPr>
          <a:xfrm>
            <a:off x="228600" y="1508670"/>
            <a:ext cx="8686800" cy="31323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31323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19015" y="862855"/>
            <a:ext cx="4190999" cy="3132385"/>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000" b="1" i="0" dirty="0" err="1">
                <a:solidFill>
                  <a:srgbClr val="616161"/>
                </a:solidFill>
                <a:latin typeface="Proxima Nova"/>
              </a:rPr>
              <a:t>Crescimento</a:t>
            </a:r>
            <a:r>
              <a:rPr sz="1000" b="1" i="0" dirty="0">
                <a:solidFill>
                  <a:srgbClr val="616161"/>
                </a:solidFill>
                <a:latin typeface="Proxima Nova"/>
              </a:rPr>
              <a:t> do Mercado:</a:t>
            </a:r>
            <a:r>
              <a:rPr sz="1000" b="0" i="0" dirty="0">
                <a:solidFill>
                  <a:srgbClr val="616161"/>
                </a:solidFill>
                <a:latin typeface="Proxima Nova"/>
              </a:rPr>
              <a:t> </a:t>
            </a:r>
            <a:r>
              <a:rPr sz="1000" b="0" i="0" dirty="0" err="1">
                <a:solidFill>
                  <a:srgbClr val="616161"/>
                </a:solidFill>
                <a:latin typeface="Proxima Nova"/>
              </a:rPr>
              <a:t>Demanda</a:t>
            </a:r>
            <a:r>
              <a:rPr sz="1000" b="0" i="0" dirty="0">
                <a:solidFill>
                  <a:srgbClr val="616161"/>
                </a:solidFill>
                <a:latin typeface="Proxima Nova"/>
              </a:rPr>
              <a:t> </a:t>
            </a:r>
            <a:r>
              <a:rPr sz="1000" b="0" i="0" dirty="0" err="1">
                <a:solidFill>
                  <a:srgbClr val="616161"/>
                </a:solidFill>
                <a:latin typeface="Proxima Nova"/>
              </a:rPr>
              <a:t>atinge</a:t>
            </a:r>
            <a:r>
              <a:rPr sz="1000" b="0" i="0" dirty="0">
                <a:solidFill>
                  <a:srgbClr val="616161"/>
                </a:solidFill>
                <a:latin typeface="Proxima Nova"/>
              </a:rPr>
              <a:t> um </a:t>
            </a:r>
            <a:r>
              <a:rPr sz="1000" b="0" i="0" dirty="0" err="1">
                <a:solidFill>
                  <a:srgbClr val="616161"/>
                </a:solidFill>
                <a:latin typeface="Proxima Nova"/>
              </a:rPr>
              <a:t>pico</a:t>
            </a:r>
            <a:r>
              <a:rPr sz="1000" b="0" i="0" dirty="0">
                <a:solidFill>
                  <a:srgbClr val="616161"/>
                </a:solidFill>
                <a:latin typeface="Proxima Nova"/>
              </a:rPr>
              <a:t> de </a:t>
            </a:r>
            <a:r>
              <a:rPr sz="1000" b="0" i="0" dirty="0" err="1">
                <a:solidFill>
                  <a:srgbClr val="616161"/>
                </a:solidFill>
                <a:latin typeface="Proxima Nova"/>
              </a:rPr>
              <a:t>sete</a:t>
            </a:r>
            <a:r>
              <a:rPr sz="1000" b="0" i="0" dirty="0">
                <a:solidFill>
                  <a:srgbClr val="616161"/>
                </a:solidFill>
                <a:latin typeface="Proxima Nova"/>
              </a:rPr>
              <a:t> </a:t>
            </a:r>
            <a:r>
              <a:rPr sz="1000" b="0" i="0" dirty="0" err="1">
                <a:solidFill>
                  <a:srgbClr val="616161"/>
                </a:solidFill>
                <a:latin typeface="Proxima Nova"/>
              </a:rPr>
              <a:t>anos</a:t>
            </a:r>
            <a:r>
              <a:rPr sz="1000" b="0" i="0" dirty="0">
                <a:solidFill>
                  <a:srgbClr val="616161"/>
                </a:solidFill>
                <a:latin typeface="Proxima Nova"/>
              </a:rPr>
              <a:t> com US$ 150 </a:t>
            </a:r>
            <a:r>
              <a:rPr sz="1000" b="0" i="0" dirty="0" err="1">
                <a:solidFill>
                  <a:srgbClr val="616161"/>
                </a:solidFill>
                <a:latin typeface="Proxima Nova"/>
              </a:rPr>
              <a:t>bilhões</a:t>
            </a:r>
            <a:r>
              <a:rPr sz="1000" b="0" i="0" dirty="0">
                <a:solidFill>
                  <a:srgbClr val="616161"/>
                </a:solidFill>
                <a:latin typeface="Proxima Nova"/>
              </a:rPr>
              <a:t> </a:t>
            </a:r>
            <a:r>
              <a:rPr sz="1000" b="0" i="0" dirty="0" err="1">
                <a:solidFill>
                  <a:srgbClr val="616161"/>
                </a:solidFill>
                <a:latin typeface="Proxima Nova"/>
              </a:rPr>
              <a:t>em</a:t>
            </a:r>
            <a:r>
              <a:rPr sz="1000" b="0" i="0" dirty="0">
                <a:solidFill>
                  <a:srgbClr val="616161"/>
                </a:solidFill>
                <a:latin typeface="Proxima Nova"/>
              </a:rPr>
              <a:t> </a:t>
            </a:r>
            <a:r>
              <a:rPr sz="1000" b="0" i="0" dirty="0" err="1">
                <a:solidFill>
                  <a:srgbClr val="616161"/>
                </a:solidFill>
                <a:latin typeface="Proxima Nova"/>
              </a:rPr>
              <a:t>vendas</a:t>
            </a:r>
            <a:r>
              <a:rPr sz="1000" b="0" i="0" dirty="0">
                <a:solidFill>
                  <a:srgbClr val="616161"/>
                </a:solidFill>
                <a:latin typeface="Proxima Nova"/>
              </a:rPr>
              <a:t> </a:t>
            </a:r>
            <a:r>
              <a:rPr sz="1000" b="0" i="0" dirty="0" err="1">
                <a:solidFill>
                  <a:srgbClr val="616161"/>
                </a:solidFill>
                <a:latin typeface="Proxima Nova"/>
              </a:rPr>
              <a:t>projetadas</a:t>
            </a:r>
            <a:r>
              <a:rPr sz="1000" b="0" i="0" dirty="0">
                <a:solidFill>
                  <a:srgbClr val="616161"/>
                </a:solidFill>
                <a:latin typeface="Proxima Nova"/>
              </a:rPr>
              <a:t> para 2024.</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Diversidade</a:t>
            </a:r>
            <a:r>
              <a:rPr sz="1000" b="1" i="0" dirty="0">
                <a:solidFill>
                  <a:srgbClr val="616161"/>
                </a:solidFill>
                <a:latin typeface="Proxima Nova"/>
              </a:rPr>
              <a:t> de </a:t>
            </a:r>
            <a:r>
              <a:rPr sz="1000" b="1" i="0" dirty="0" err="1">
                <a:solidFill>
                  <a:srgbClr val="616161"/>
                </a:solidFill>
                <a:latin typeface="Proxima Nova"/>
              </a:rPr>
              <a:t>Produtos</a:t>
            </a:r>
            <a:r>
              <a:rPr sz="1000" b="1" i="0" dirty="0">
                <a:solidFill>
                  <a:srgbClr val="616161"/>
                </a:solidFill>
                <a:latin typeface="Proxima Nova"/>
              </a:rPr>
              <a:t>:</a:t>
            </a:r>
            <a:r>
              <a:rPr sz="1000" b="0" i="0" dirty="0">
                <a:solidFill>
                  <a:srgbClr val="616161"/>
                </a:solidFill>
                <a:latin typeface="Proxima Nova"/>
              </a:rPr>
              <a:t> </a:t>
            </a:r>
            <a:r>
              <a:rPr sz="1000" b="0" i="0" dirty="0" err="1">
                <a:solidFill>
                  <a:srgbClr val="616161"/>
                </a:solidFill>
                <a:latin typeface="Proxima Nova"/>
              </a:rPr>
              <a:t>Inclui</a:t>
            </a:r>
            <a:r>
              <a:rPr sz="1000" b="0" i="0" dirty="0">
                <a:solidFill>
                  <a:srgbClr val="616161"/>
                </a:solidFill>
                <a:latin typeface="Proxima Nova"/>
              </a:rPr>
              <a:t> </a:t>
            </a:r>
            <a:r>
              <a:rPr sz="1000" b="0" i="0" dirty="0" err="1">
                <a:solidFill>
                  <a:srgbClr val="616161"/>
                </a:solidFill>
                <a:latin typeface="Proxima Nova"/>
              </a:rPr>
              <a:t>roupas</a:t>
            </a:r>
            <a:r>
              <a:rPr sz="1000" b="0" i="0" dirty="0">
                <a:solidFill>
                  <a:srgbClr val="616161"/>
                </a:solidFill>
                <a:latin typeface="Proxima Nova"/>
              </a:rPr>
              <a:t>, </a:t>
            </a:r>
            <a:r>
              <a:rPr sz="1000" b="0" i="0" dirty="0" err="1">
                <a:solidFill>
                  <a:srgbClr val="616161"/>
                </a:solidFill>
                <a:latin typeface="Proxima Nova"/>
              </a:rPr>
              <a:t>tigelas</a:t>
            </a:r>
            <a:r>
              <a:rPr sz="1000" b="0" i="0" dirty="0">
                <a:solidFill>
                  <a:srgbClr val="616161"/>
                </a:solidFill>
                <a:latin typeface="Proxima Nova"/>
              </a:rPr>
              <a:t> de comida, </a:t>
            </a:r>
            <a:r>
              <a:rPr sz="1000" b="0" i="0" dirty="0" err="1">
                <a:solidFill>
                  <a:srgbClr val="616161"/>
                </a:solidFill>
                <a:latin typeface="Proxima Nova"/>
              </a:rPr>
              <a:t>coleiras</a:t>
            </a:r>
            <a:r>
              <a:rPr sz="1000" b="0" i="0" dirty="0">
                <a:solidFill>
                  <a:srgbClr val="616161"/>
                </a:solidFill>
                <a:latin typeface="Proxima Nova"/>
              </a:rPr>
              <a:t>, </a:t>
            </a:r>
            <a:r>
              <a:rPr sz="1000" b="0" i="0" dirty="0" err="1">
                <a:solidFill>
                  <a:srgbClr val="616161"/>
                </a:solidFill>
                <a:latin typeface="Proxima Nova"/>
              </a:rPr>
              <a:t>transportadoras</a:t>
            </a:r>
            <a:r>
              <a:rPr sz="1000" b="0" i="0" dirty="0">
                <a:solidFill>
                  <a:srgbClr val="616161"/>
                </a:solidFill>
                <a:latin typeface="Proxima Nova"/>
              </a:rPr>
              <a:t> e </a:t>
            </a:r>
            <a:r>
              <a:rPr sz="1000" b="0" i="0" dirty="0" err="1">
                <a:solidFill>
                  <a:srgbClr val="616161"/>
                </a:solidFill>
                <a:latin typeface="Proxima Nova"/>
              </a:rPr>
              <a:t>guloseimas</a:t>
            </a:r>
            <a:r>
              <a:rPr sz="1000" b="0" i="0" dirty="0">
                <a:solidFill>
                  <a:srgbClr val="616161"/>
                </a:solidFill>
                <a:latin typeface="Proxima Nova"/>
              </a:rPr>
              <a:t> </a:t>
            </a:r>
            <a:r>
              <a:rPr sz="1000" b="0" i="0" dirty="0" err="1">
                <a:solidFill>
                  <a:srgbClr val="616161"/>
                </a:solidFill>
                <a:latin typeface="Proxima Nova"/>
              </a:rPr>
              <a:t>multifuncionais</a:t>
            </a:r>
            <a:r>
              <a:rPr sz="1000" b="0" i="0" dirty="0">
                <a:solidFill>
                  <a:srgbClr val="616161"/>
                </a:solidFill>
                <a:latin typeface="Proxima Nova"/>
              </a:rPr>
              <a:t> e elegantes.</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Fidelização</a:t>
            </a:r>
            <a:r>
              <a:rPr sz="1000" b="1" i="0" dirty="0">
                <a:solidFill>
                  <a:srgbClr val="616161"/>
                </a:solidFill>
                <a:latin typeface="Proxima Nova"/>
              </a:rPr>
              <a:t> de </a:t>
            </a:r>
            <a:r>
              <a:rPr sz="1000" b="1" i="0" dirty="0" err="1">
                <a:solidFill>
                  <a:srgbClr val="616161"/>
                </a:solidFill>
                <a:latin typeface="Proxima Nova"/>
              </a:rPr>
              <a:t>Clientes</a:t>
            </a:r>
            <a:r>
              <a:rPr sz="1000" b="1" i="0" dirty="0">
                <a:solidFill>
                  <a:srgbClr val="616161"/>
                </a:solidFill>
                <a:latin typeface="Proxima Nova"/>
              </a:rPr>
              <a:t>:</a:t>
            </a:r>
            <a:r>
              <a:rPr sz="1000" b="0" i="0" dirty="0">
                <a:solidFill>
                  <a:srgbClr val="616161"/>
                </a:solidFill>
                <a:latin typeface="Proxima Nova"/>
              </a:rPr>
              <a:t> </a:t>
            </a:r>
            <a:r>
              <a:rPr sz="1000" b="0" i="0" dirty="0" err="1">
                <a:solidFill>
                  <a:srgbClr val="616161"/>
                </a:solidFill>
                <a:latin typeface="Proxima Nova"/>
              </a:rPr>
              <a:t>Oportunidade</a:t>
            </a:r>
            <a:r>
              <a:rPr sz="1000" b="0" i="0" dirty="0">
                <a:solidFill>
                  <a:srgbClr val="616161"/>
                </a:solidFill>
                <a:latin typeface="Proxima Nova"/>
              </a:rPr>
              <a:t> de </a:t>
            </a:r>
            <a:r>
              <a:rPr sz="1000" b="0" i="0" dirty="0" err="1">
                <a:solidFill>
                  <a:srgbClr val="616161"/>
                </a:solidFill>
                <a:latin typeface="Proxima Nova"/>
              </a:rPr>
              <a:t>ganhar</a:t>
            </a:r>
            <a:r>
              <a:rPr sz="1000" b="0" i="0" dirty="0">
                <a:solidFill>
                  <a:srgbClr val="616161"/>
                </a:solidFill>
                <a:latin typeface="Proxima Nova"/>
              </a:rPr>
              <a:t> </a:t>
            </a:r>
            <a:r>
              <a:rPr sz="1000" b="0" i="0" dirty="0" err="1">
                <a:solidFill>
                  <a:srgbClr val="616161"/>
                </a:solidFill>
                <a:latin typeface="Proxima Nova"/>
              </a:rPr>
              <a:t>clientes</a:t>
            </a:r>
            <a:r>
              <a:rPr sz="1000" b="0" i="0" dirty="0">
                <a:solidFill>
                  <a:srgbClr val="616161"/>
                </a:solidFill>
                <a:latin typeface="Proxima Nova"/>
              </a:rPr>
              <a:t> </a:t>
            </a:r>
            <a:r>
              <a:rPr sz="1000" b="0" i="0" dirty="0" err="1">
                <a:solidFill>
                  <a:srgbClr val="616161"/>
                </a:solidFill>
                <a:latin typeface="Proxima Nova"/>
              </a:rPr>
              <a:t>recorrentes</a:t>
            </a:r>
            <a:r>
              <a:rPr sz="1000" b="0" i="0" dirty="0">
                <a:solidFill>
                  <a:srgbClr val="616161"/>
                </a:solidFill>
                <a:latin typeface="Proxima Nova"/>
              </a:rPr>
              <a:t> </a:t>
            </a:r>
            <a:r>
              <a:rPr sz="1000" b="0" i="0" dirty="0" err="1">
                <a:solidFill>
                  <a:srgbClr val="616161"/>
                </a:solidFill>
                <a:latin typeface="Proxima Nova"/>
              </a:rPr>
              <a:t>através</a:t>
            </a:r>
            <a:r>
              <a:rPr sz="1000" b="0" i="0" dirty="0">
                <a:solidFill>
                  <a:srgbClr val="616161"/>
                </a:solidFill>
                <a:latin typeface="Proxima Nova"/>
              </a:rPr>
              <a:t> de </a:t>
            </a:r>
            <a:r>
              <a:rPr sz="1000" b="0" i="0" dirty="0" err="1">
                <a:solidFill>
                  <a:srgbClr val="616161"/>
                </a:solidFill>
                <a:latin typeface="Proxima Nova"/>
              </a:rPr>
              <a:t>produtos</a:t>
            </a:r>
            <a:r>
              <a:rPr sz="1000" b="0" i="0" dirty="0">
                <a:solidFill>
                  <a:srgbClr val="616161"/>
                </a:solidFill>
                <a:latin typeface="Proxima Nova"/>
              </a:rPr>
              <a:t> </a:t>
            </a:r>
            <a:r>
              <a:rPr sz="1000" b="0" i="0" dirty="0" err="1">
                <a:solidFill>
                  <a:srgbClr val="616161"/>
                </a:solidFill>
                <a:latin typeface="Proxima Nova"/>
              </a:rPr>
              <a:t>essenciais</a:t>
            </a:r>
            <a:r>
              <a:rPr sz="1000" b="0" i="0" dirty="0">
                <a:solidFill>
                  <a:srgbClr val="616161"/>
                </a:solidFill>
                <a:latin typeface="Proxima Nova"/>
              </a:rPr>
              <a:t> e </a:t>
            </a:r>
            <a:r>
              <a:rPr sz="1000" b="0" i="0" dirty="0" err="1">
                <a:solidFill>
                  <a:srgbClr val="616161"/>
                </a:solidFill>
                <a:latin typeface="Proxima Nova"/>
              </a:rPr>
              <a:t>acessórios</a:t>
            </a:r>
            <a:r>
              <a:rPr sz="1000" b="0" i="0" dirty="0">
                <a:solidFill>
                  <a:srgbClr val="616161"/>
                </a:solidFill>
                <a:latin typeface="Proxima Nova"/>
              </a:rPr>
              <a:t>.</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Principais</a:t>
            </a:r>
            <a:r>
              <a:rPr sz="1000" b="1" i="0" dirty="0">
                <a:solidFill>
                  <a:srgbClr val="616161"/>
                </a:solidFill>
                <a:latin typeface="Proxima Nova"/>
              </a:rPr>
              <a:t> </a:t>
            </a:r>
            <a:r>
              <a:rPr sz="1000" b="1" i="0" dirty="0" err="1">
                <a:solidFill>
                  <a:srgbClr val="616161"/>
                </a:solidFill>
                <a:latin typeface="Proxima Nova"/>
              </a:rPr>
              <a:t>Produtos</a:t>
            </a:r>
            <a:r>
              <a:rPr sz="1000" b="1" i="0" dirty="0">
                <a:solidFill>
                  <a:srgbClr val="616161"/>
                </a:solidFill>
                <a:latin typeface="Proxima Nova"/>
              </a:rPr>
              <a:t> de </a:t>
            </a:r>
            <a:r>
              <a:rPr sz="1000" b="1" i="0" dirty="0" err="1">
                <a:solidFill>
                  <a:srgbClr val="616161"/>
                </a:solidFill>
                <a:latin typeface="Proxima Nova"/>
              </a:rPr>
              <a:t>Dropshipping</a:t>
            </a:r>
            <a:r>
              <a:rPr sz="1000" b="1" i="0" dirty="0">
                <a:solidFill>
                  <a:srgbClr val="616161"/>
                </a:solidFill>
                <a:latin typeface="Proxima Nova"/>
              </a:rPr>
              <a:t>:</a:t>
            </a:r>
            <a:r>
              <a:rPr sz="1000" b="0" i="0" dirty="0">
                <a:solidFill>
                  <a:srgbClr val="616161"/>
                </a:solidFill>
                <a:latin typeface="Proxima Nova"/>
              </a:rPr>
              <a:t> - </a:t>
            </a:r>
            <a:r>
              <a:rPr sz="1000" b="0" i="0" dirty="0" err="1">
                <a:solidFill>
                  <a:srgbClr val="616161"/>
                </a:solidFill>
                <a:latin typeface="Proxima Nova"/>
              </a:rPr>
              <a:t>Trelas</a:t>
            </a:r>
            <a:r>
              <a:rPr sz="1000" b="0" i="0" dirty="0">
                <a:solidFill>
                  <a:srgbClr val="616161"/>
                </a:solidFill>
                <a:latin typeface="Proxima Nova"/>
              </a:rPr>
              <a:t> de corda - </a:t>
            </a:r>
            <a:r>
              <a:rPr sz="1000" b="0" i="0" dirty="0" err="1">
                <a:solidFill>
                  <a:srgbClr val="616161"/>
                </a:solidFill>
                <a:latin typeface="Proxima Nova"/>
              </a:rPr>
              <a:t>Sacos</a:t>
            </a:r>
            <a:r>
              <a:rPr sz="1000" b="0" i="0" dirty="0">
                <a:solidFill>
                  <a:srgbClr val="616161"/>
                </a:solidFill>
                <a:latin typeface="Proxima Nova"/>
              </a:rPr>
              <a:t> para </a:t>
            </a:r>
            <a:r>
              <a:rPr sz="1000" b="0" i="0" dirty="0" err="1">
                <a:solidFill>
                  <a:srgbClr val="616161"/>
                </a:solidFill>
                <a:latin typeface="Proxima Nova"/>
              </a:rPr>
              <a:t>cocô</a:t>
            </a:r>
            <a:r>
              <a:rPr sz="1000" b="0" i="0" dirty="0">
                <a:solidFill>
                  <a:srgbClr val="616161"/>
                </a:solidFill>
                <a:latin typeface="Proxima Nova"/>
              </a:rPr>
              <a:t> à </a:t>
            </a:r>
            <a:r>
              <a:rPr sz="1000" b="0" i="0" dirty="0" err="1">
                <a:solidFill>
                  <a:srgbClr val="616161"/>
                </a:solidFill>
                <a:latin typeface="Proxima Nova"/>
              </a:rPr>
              <a:t>prova</a:t>
            </a:r>
            <a:r>
              <a:rPr sz="1000" b="0" i="0" dirty="0">
                <a:solidFill>
                  <a:srgbClr val="616161"/>
                </a:solidFill>
                <a:latin typeface="Proxima Nova"/>
              </a:rPr>
              <a:t> de </a:t>
            </a:r>
            <a:r>
              <a:rPr sz="1000" b="0" i="0" dirty="0" err="1">
                <a:solidFill>
                  <a:srgbClr val="616161"/>
                </a:solidFill>
                <a:latin typeface="Proxima Nova"/>
              </a:rPr>
              <a:t>vazamento</a:t>
            </a:r>
            <a:r>
              <a:rPr sz="1000" b="0" i="0" dirty="0">
                <a:solidFill>
                  <a:srgbClr val="616161"/>
                </a:solidFill>
                <a:latin typeface="Proxima Nova"/>
              </a:rPr>
              <a:t> - </a:t>
            </a:r>
            <a:r>
              <a:rPr sz="1000" b="0" i="0" dirty="0" err="1">
                <a:solidFill>
                  <a:srgbClr val="616161"/>
                </a:solidFill>
                <a:latin typeface="Proxima Nova"/>
              </a:rPr>
              <a:t>Almofadas</a:t>
            </a:r>
            <a:r>
              <a:rPr sz="1000" b="0" i="0" dirty="0">
                <a:solidFill>
                  <a:srgbClr val="616161"/>
                </a:solidFill>
                <a:latin typeface="Proxima Nova"/>
              </a:rPr>
              <a:t> de </a:t>
            </a:r>
            <a:r>
              <a:rPr sz="1000" b="0" i="0" dirty="0" err="1">
                <a:solidFill>
                  <a:srgbClr val="616161"/>
                </a:solidFill>
                <a:latin typeface="Proxima Nova"/>
              </a:rPr>
              <a:t>xixi</a:t>
            </a:r>
            <a:r>
              <a:rPr sz="1000" b="0" i="0" dirty="0">
                <a:solidFill>
                  <a:srgbClr val="616161"/>
                </a:solidFill>
                <a:latin typeface="Proxima Nova"/>
              </a:rPr>
              <a:t> - </a:t>
            </a:r>
            <a:r>
              <a:rPr sz="1000" b="0" i="0" dirty="0" err="1">
                <a:solidFill>
                  <a:srgbClr val="616161"/>
                </a:solidFill>
                <a:latin typeface="Proxima Nova"/>
              </a:rPr>
              <a:t>Areia</a:t>
            </a:r>
            <a:r>
              <a:rPr sz="1000" b="0" i="0" dirty="0">
                <a:solidFill>
                  <a:srgbClr val="616161"/>
                </a:solidFill>
                <a:latin typeface="Proxima Nova"/>
              </a:rPr>
              <a:t> para </a:t>
            </a:r>
            <a:r>
              <a:rPr sz="1000" b="0" i="0" dirty="0" err="1">
                <a:solidFill>
                  <a:srgbClr val="616161"/>
                </a:solidFill>
                <a:latin typeface="Proxima Nova"/>
              </a:rPr>
              <a:t>gatos</a:t>
            </a:r>
            <a:r>
              <a:rPr sz="1000" b="0" i="0" dirty="0">
                <a:solidFill>
                  <a:srgbClr val="616161"/>
                </a:solidFill>
                <a:latin typeface="Proxima Nova"/>
              </a:rPr>
              <a:t> - </a:t>
            </a:r>
            <a:r>
              <a:rPr sz="1000" b="0" i="0" dirty="0" err="1">
                <a:solidFill>
                  <a:srgbClr val="616161"/>
                </a:solidFill>
                <a:latin typeface="Proxima Nova"/>
              </a:rPr>
              <a:t>Espetinhos</a:t>
            </a:r>
            <a:r>
              <a:rPr sz="1000" b="0" i="0" dirty="0">
                <a:solidFill>
                  <a:srgbClr val="616161"/>
                </a:solidFill>
                <a:latin typeface="Proxima Nova"/>
              </a:rPr>
              <a:t> de </a:t>
            </a:r>
            <a:r>
              <a:rPr sz="1000" b="0" i="0" dirty="0" err="1">
                <a:solidFill>
                  <a:srgbClr val="616161"/>
                </a:solidFill>
                <a:latin typeface="Proxima Nova"/>
              </a:rPr>
              <a:t>couro</a:t>
            </a:r>
            <a:r>
              <a:rPr sz="1000" b="0" i="0" dirty="0">
                <a:solidFill>
                  <a:srgbClr val="616161"/>
                </a:solidFill>
                <a:latin typeface="Proxima Nova"/>
              </a:rPr>
              <a:t> cru - </a:t>
            </a:r>
            <a:r>
              <a:rPr sz="1000" b="0" i="0" dirty="0" err="1">
                <a:solidFill>
                  <a:srgbClr val="616161"/>
                </a:solidFill>
                <a:latin typeface="Proxima Nova"/>
              </a:rPr>
              <a:t>Eliminador</a:t>
            </a:r>
            <a:r>
              <a:rPr sz="1000" b="0" i="0" dirty="0">
                <a:solidFill>
                  <a:srgbClr val="616161"/>
                </a:solidFill>
                <a:latin typeface="Proxima Nova"/>
              </a:rPr>
              <a:t> de </a:t>
            </a:r>
            <a:r>
              <a:rPr sz="1000" b="0" i="0" dirty="0" err="1">
                <a:solidFill>
                  <a:srgbClr val="616161"/>
                </a:solidFill>
                <a:latin typeface="Proxima Nova"/>
              </a:rPr>
              <a:t>manchas</a:t>
            </a:r>
            <a:r>
              <a:rPr sz="1000" b="0" i="0" dirty="0">
                <a:solidFill>
                  <a:srgbClr val="616161"/>
                </a:solidFill>
                <a:latin typeface="Proxima Nova"/>
              </a:rPr>
              <a:t> - </a:t>
            </a:r>
            <a:r>
              <a:rPr sz="1000" b="0" i="0" dirty="0" err="1">
                <a:solidFill>
                  <a:srgbClr val="616161"/>
                </a:solidFill>
                <a:latin typeface="Proxima Nova"/>
              </a:rPr>
              <a:t>Suplementos</a:t>
            </a:r>
            <a:r>
              <a:rPr sz="1000" b="0" i="0" dirty="0">
                <a:solidFill>
                  <a:srgbClr val="616161"/>
                </a:solidFill>
                <a:latin typeface="Proxima Nova"/>
              </a:rPr>
              <a:t> para </a:t>
            </a:r>
            <a:r>
              <a:rPr sz="1000" b="0" i="0" dirty="0" err="1">
                <a:solidFill>
                  <a:srgbClr val="616161"/>
                </a:solidFill>
                <a:latin typeface="Proxima Nova"/>
              </a:rPr>
              <a:t>animais</a:t>
            </a:r>
            <a:r>
              <a:rPr sz="1000" b="0" i="0" dirty="0">
                <a:solidFill>
                  <a:srgbClr val="616161"/>
                </a:solidFill>
                <a:latin typeface="Proxima Nova"/>
              </a:rPr>
              <a:t> de </a:t>
            </a:r>
            <a:r>
              <a:rPr sz="1000" b="0" i="0" dirty="0" err="1">
                <a:solidFill>
                  <a:srgbClr val="616161"/>
                </a:solidFill>
                <a:latin typeface="Proxima Nova"/>
              </a:rPr>
              <a:t>estimação</a:t>
            </a:r>
            <a:r>
              <a:rPr sz="1000" b="0" i="0" dirty="0">
                <a:solidFill>
                  <a:srgbClr val="616161"/>
                </a:solidFill>
                <a:latin typeface="Proxima Nova"/>
              </a:rPr>
              <a:t> - </a:t>
            </a:r>
            <a:r>
              <a:rPr sz="1000" b="0" i="0" dirty="0" err="1">
                <a:solidFill>
                  <a:srgbClr val="616161"/>
                </a:solidFill>
                <a:latin typeface="Proxima Nova"/>
              </a:rPr>
              <a:t>Guloseimas</a:t>
            </a:r>
            <a:r>
              <a:rPr sz="1000" b="0" i="0" dirty="0">
                <a:solidFill>
                  <a:srgbClr val="616161"/>
                </a:solidFill>
                <a:latin typeface="Proxima Nova"/>
              </a:rPr>
              <a:t> - </a:t>
            </a:r>
            <a:r>
              <a:rPr sz="1000" b="0" i="0" dirty="0" err="1">
                <a:solidFill>
                  <a:srgbClr val="616161"/>
                </a:solidFill>
                <a:latin typeface="Proxima Nova"/>
              </a:rPr>
              <a:t>Eliminador</a:t>
            </a:r>
            <a:r>
              <a:rPr sz="1000" b="0" i="0" dirty="0">
                <a:solidFill>
                  <a:srgbClr val="616161"/>
                </a:solidFill>
                <a:latin typeface="Proxima Nova"/>
              </a:rPr>
              <a:t> de </a:t>
            </a:r>
            <a:r>
              <a:rPr sz="1000" b="0" i="0" dirty="0" err="1">
                <a:solidFill>
                  <a:srgbClr val="616161"/>
                </a:solidFill>
                <a:latin typeface="Proxima Nova"/>
              </a:rPr>
              <a:t>odores</a:t>
            </a:r>
            <a:r>
              <a:rPr sz="1000" b="0" i="0" dirty="0">
                <a:solidFill>
                  <a:srgbClr val="616161"/>
                </a:solidFill>
                <a:latin typeface="Proxima Nova"/>
              </a:rPr>
              <a:t> - </a:t>
            </a:r>
            <a:r>
              <a:rPr sz="1000" b="0" i="0" dirty="0" err="1">
                <a:solidFill>
                  <a:srgbClr val="616161"/>
                </a:solidFill>
                <a:latin typeface="Proxima Nova"/>
              </a:rPr>
              <a:t>Brinquedos</a:t>
            </a:r>
            <a:r>
              <a:rPr sz="1000" b="0" i="0" dirty="0">
                <a:solidFill>
                  <a:srgbClr val="616161"/>
                </a:solidFill>
                <a:latin typeface="Proxima Nova"/>
              </a:rPr>
              <a:t> para </a:t>
            </a:r>
            <a:r>
              <a:rPr sz="1000" b="0" i="0" dirty="0" err="1">
                <a:solidFill>
                  <a:srgbClr val="616161"/>
                </a:solidFill>
                <a:latin typeface="Proxima Nova"/>
              </a:rPr>
              <a:t>cães</a:t>
            </a:r>
            <a:r>
              <a:rPr sz="1000" b="0" i="0" dirty="0">
                <a:solidFill>
                  <a:srgbClr val="616161"/>
                </a:solidFill>
                <a:latin typeface="Proxima Nova"/>
              </a:rPr>
              <a:t> - </a:t>
            </a:r>
            <a:r>
              <a:rPr sz="1000" b="0" i="0" dirty="0" err="1">
                <a:solidFill>
                  <a:srgbClr val="616161"/>
                </a:solidFill>
                <a:latin typeface="Proxima Nova"/>
              </a:rPr>
              <a:t>Caixas</a:t>
            </a:r>
            <a:r>
              <a:rPr sz="1000" b="0" i="0" dirty="0">
                <a:solidFill>
                  <a:srgbClr val="616161"/>
                </a:solidFill>
                <a:latin typeface="Proxima Nova"/>
              </a:rPr>
              <a:t> de </a:t>
            </a:r>
            <a:r>
              <a:rPr sz="1000" b="0" i="0" dirty="0" err="1">
                <a:solidFill>
                  <a:srgbClr val="616161"/>
                </a:solidFill>
                <a:latin typeface="Proxima Nova"/>
              </a:rPr>
              <a:t>transporte</a:t>
            </a:r>
            <a:r>
              <a:rPr sz="1000" b="0" i="0" dirty="0">
                <a:solidFill>
                  <a:srgbClr val="616161"/>
                </a:solidFill>
                <a:latin typeface="Proxima Nova"/>
              </a:rPr>
              <a:t> para </a:t>
            </a:r>
            <a:r>
              <a:rPr sz="1000" b="0" i="0" dirty="0" err="1">
                <a:solidFill>
                  <a:srgbClr val="616161"/>
                </a:solidFill>
                <a:latin typeface="Proxima Nova"/>
              </a:rPr>
              <a:t>cães</a:t>
            </a:r>
            <a:r>
              <a:rPr sz="1000" b="0" i="0" dirty="0">
                <a:solidFill>
                  <a:srgbClr val="616161"/>
                </a:solidFill>
                <a:latin typeface="Proxima Nova"/>
              </a:rPr>
              <a:t> - </a:t>
            </a:r>
            <a:r>
              <a:rPr sz="1000" b="0" i="0" dirty="0" err="1">
                <a:solidFill>
                  <a:srgbClr val="616161"/>
                </a:solidFill>
                <a:latin typeface="Proxima Nova"/>
              </a:rPr>
              <a:t>Removedores</a:t>
            </a:r>
            <a:r>
              <a:rPr sz="1000" b="0" i="0" dirty="0">
                <a:solidFill>
                  <a:srgbClr val="616161"/>
                </a:solidFill>
                <a:latin typeface="Proxima Nova"/>
              </a:rPr>
              <a:t> de </a:t>
            </a:r>
            <a:r>
              <a:rPr sz="1000" b="0" i="0" dirty="0" err="1">
                <a:solidFill>
                  <a:srgbClr val="616161"/>
                </a:solidFill>
                <a:latin typeface="Proxima Nova"/>
              </a:rPr>
              <a:t>pelos</a:t>
            </a:r>
            <a:r>
              <a:rPr sz="1000" b="0" i="0" dirty="0">
                <a:solidFill>
                  <a:srgbClr val="616161"/>
                </a:solidFill>
                <a:latin typeface="Proxima Nova"/>
              </a:rPr>
              <a:t> - </a:t>
            </a:r>
            <a:r>
              <a:rPr sz="1000" b="0" i="0" dirty="0" err="1">
                <a:solidFill>
                  <a:srgbClr val="616161"/>
                </a:solidFill>
                <a:latin typeface="Proxima Nova"/>
              </a:rPr>
              <a:t>Arreios</a:t>
            </a:r>
            <a:r>
              <a:rPr sz="1000" b="0" i="0" dirty="0">
                <a:solidFill>
                  <a:srgbClr val="616161"/>
                </a:solidFill>
                <a:latin typeface="Proxima Nova"/>
              </a:rPr>
              <a:t> - </a:t>
            </a:r>
            <a:r>
              <a:rPr sz="1000" b="0" i="0" dirty="0" err="1">
                <a:solidFill>
                  <a:srgbClr val="616161"/>
                </a:solidFill>
                <a:latin typeface="Proxima Nova"/>
              </a:rPr>
              <a:t>Tigelas</a:t>
            </a:r>
            <a:r>
              <a:rPr sz="1000" b="0" i="0" dirty="0">
                <a:solidFill>
                  <a:srgbClr val="616161"/>
                </a:solidFill>
                <a:latin typeface="Proxima Nova"/>
              </a:rPr>
              <a:t> para </a:t>
            </a:r>
            <a:r>
              <a:rPr sz="1000" b="0" i="0" dirty="0" err="1">
                <a:solidFill>
                  <a:srgbClr val="616161"/>
                </a:solidFill>
                <a:latin typeface="Proxima Nova"/>
              </a:rPr>
              <a:t>cães</a:t>
            </a:r>
            <a:r>
              <a:rPr sz="1000" b="0" i="0" dirty="0">
                <a:solidFill>
                  <a:srgbClr val="616161"/>
                </a:solidFill>
                <a:latin typeface="Proxima Nova"/>
              </a:rPr>
              <a:t> de </a:t>
            </a:r>
            <a:r>
              <a:rPr sz="1000" b="0" i="0" dirty="0" err="1">
                <a:solidFill>
                  <a:srgbClr val="616161"/>
                </a:solidFill>
                <a:latin typeface="Proxima Nova"/>
              </a:rPr>
              <a:t>alimentação</a:t>
            </a:r>
            <a:r>
              <a:rPr sz="1000" b="0" i="0" dirty="0">
                <a:solidFill>
                  <a:srgbClr val="616161"/>
                </a:solidFill>
                <a:latin typeface="Proxima Nova"/>
              </a:rPr>
              <a:t> </a:t>
            </a:r>
            <a:r>
              <a:rPr sz="1000" b="0" i="0" dirty="0" err="1">
                <a:solidFill>
                  <a:srgbClr val="616161"/>
                </a:solidFill>
                <a:latin typeface="Proxima Nova"/>
              </a:rPr>
              <a:t>lenta</a:t>
            </a:r>
            <a:r>
              <a:rPr sz="1000" b="0" i="0" dirty="0">
                <a:solidFill>
                  <a:srgbClr val="616161"/>
                </a:solidFill>
                <a:latin typeface="Proxima Nova"/>
              </a:rPr>
              <a:t> - </a:t>
            </a:r>
            <a:r>
              <a:rPr sz="1000" b="0" i="0" dirty="0" err="1">
                <a:solidFill>
                  <a:srgbClr val="616161"/>
                </a:solidFill>
                <a:latin typeface="Proxima Nova"/>
              </a:rPr>
              <a:t>Mastigáveis</a:t>
            </a:r>
            <a:r>
              <a:rPr sz="1000" b="0" i="0" dirty="0">
                <a:solidFill>
                  <a:srgbClr val="616161"/>
                </a:solidFill>
                <a:latin typeface="Proxima Nova"/>
              </a:rPr>
              <a:t> ​​</a:t>
            </a:r>
            <a:r>
              <a:rPr sz="1000" b="0" i="0" dirty="0" err="1">
                <a:solidFill>
                  <a:srgbClr val="616161"/>
                </a:solidFill>
                <a:latin typeface="Proxima Nova"/>
              </a:rPr>
              <a:t>probióticos</a:t>
            </a:r>
            <a:endParaRPr sz="1000" b="0" i="0" dirty="0">
              <a:solidFill>
                <a:srgbClr val="616161"/>
              </a:solidFill>
              <a:latin typeface="Proxima Nova"/>
            </a:endParaRPr>
          </a:p>
        </p:txBody>
      </p:sp>
      <p:sp>
        <p:nvSpPr>
          <p:cNvPr id="8" name="Rectangle 7"/>
          <p:cNvSpPr/>
          <p:nvPr/>
        </p:nvSpPr>
        <p:spPr>
          <a:xfrm>
            <a:off x="4724400" y="1508670"/>
            <a:ext cx="4190999" cy="31323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3" name="Imagem 12" descr="Tendências em suprimentos para animais de estimação">
            <a:hlinkClick r:id="rId3" tgtFrame="&quot;_blank&quot;"/>
            <a:extLst>
              <a:ext uri="{FF2B5EF4-FFF2-40B4-BE49-F238E27FC236}">
                <a16:creationId xmlns:a16="http://schemas.microsoft.com/office/drawing/2014/main" id="{8226F675-D310-BA97-A8A2-EF320A9237E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3562" y="913021"/>
            <a:ext cx="3988132" cy="21243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Estratégias de Dropshipping e Análise de Mercado para E-commerce</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70450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70450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2704504"/>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dirty="0" err="1">
                <a:solidFill>
                  <a:srgbClr val="616161"/>
                </a:solidFill>
                <a:latin typeface="Proxima Nova"/>
              </a:rPr>
              <a:t>Objetivo</a:t>
            </a:r>
            <a:r>
              <a:rPr sz="1300" b="1" i="0" dirty="0">
                <a:solidFill>
                  <a:srgbClr val="616161"/>
                </a:solidFill>
                <a:latin typeface="Proxima Nova"/>
              </a:rPr>
              <a:t> da </a:t>
            </a:r>
            <a:r>
              <a:rPr sz="1300" b="1" i="0" dirty="0" err="1">
                <a:solidFill>
                  <a:srgbClr val="616161"/>
                </a:solidFill>
                <a:latin typeface="Proxima Nova"/>
              </a:rPr>
              <a:t>Apresentação</a:t>
            </a:r>
            <a:r>
              <a:rPr sz="1300" b="1" i="0" dirty="0">
                <a:solidFill>
                  <a:srgbClr val="616161"/>
                </a:solidFill>
                <a:latin typeface="Proxima Nova"/>
              </a:rPr>
              <a:t>:</a:t>
            </a:r>
            <a:r>
              <a:rPr sz="1300" b="0" i="0" dirty="0">
                <a:solidFill>
                  <a:srgbClr val="616161"/>
                </a:solidFill>
                <a:latin typeface="Proxima Nova"/>
              </a:rPr>
              <a:t> </a:t>
            </a:r>
            <a:r>
              <a:rPr sz="1300" b="0" i="0" dirty="0" err="1">
                <a:solidFill>
                  <a:srgbClr val="616161"/>
                </a:solidFill>
                <a:latin typeface="Proxima Nova"/>
              </a:rPr>
              <a:t>Análise</a:t>
            </a:r>
            <a:r>
              <a:rPr sz="1300" b="0" i="0" dirty="0">
                <a:solidFill>
                  <a:srgbClr val="616161"/>
                </a:solidFill>
                <a:latin typeface="Proxima Nova"/>
              </a:rPr>
              <a:t> </a:t>
            </a:r>
            <a:r>
              <a:rPr sz="1300" b="0" i="0" dirty="0" err="1">
                <a:solidFill>
                  <a:srgbClr val="616161"/>
                </a:solidFill>
                <a:latin typeface="Proxima Nova"/>
              </a:rPr>
              <a:t>detalhada</a:t>
            </a:r>
            <a:r>
              <a:rPr sz="1300" b="0" i="0" dirty="0">
                <a:solidFill>
                  <a:srgbClr val="616161"/>
                </a:solidFill>
                <a:latin typeface="Proxima Nova"/>
              </a:rPr>
              <a:t> das </a:t>
            </a:r>
            <a:r>
              <a:rPr sz="1300" b="0" i="0" dirty="0" err="1">
                <a:solidFill>
                  <a:srgbClr val="616161"/>
                </a:solidFill>
                <a:latin typeface="Proxima Nova"/>
              </a:rPr>
              <a:t>tendências</a:t>
            </a:r>
            <a:r>
              <a:rPr sz="1300" b="0" i="0" dirty="0">
                <a:solidFill>
                  <a:srgbClr val="616161"/>
                </a:solidFill>
                <a:latin typeface="Proxima Nova"/>
              </a:rPr>
              <a:t> de </a:t>
            </a:r>
            <a:r>
              <a:rPr sz="1300" b="0" i="0" dirty="0" err="1">
                <a:solidFill>
                  <a:srgbClr val="616161"/>
                </a:solidFill>
                <a:latin typeface="Proxima Nova"/>
              </a:rPr>
              <a:t>crescimento</a:t>
            </a:r>
            <a:r>
              <a:rPr sz="1300" b="0" i="0" dirty="0">
                <a:solidFill>
                  <a:srgbClr val="616161"/>
                </a:solidFill>
                <a:latin typeface="Proxima Nova"/>
              </a:rPr>
              <a:t> no e-commerce e </a:t>
            </a:r>
            <a:r>
              <a:rPr sz="1300" b="0" i="0" dirty="0" err="1">
                <a:solidFill>
                  <a:srgbClr val="616161"/>
                </a:solidFill>
                <a:latin typeface="Proxima Nova"/>
              </a:rPr>
              <a:t>identificação</a:t>
            </a:r>
            <a:r>
              <a:rPr sz="1300" b="0" i="0" dirty="0">
                <a:solidFill>
                  <a:srgbClr val="616161"/>
                </a:solidFill>
                <a:latin typeface="Proxima Nova"/>
              </a:rPr>
              <a:t> de </a:t>
            </a:r>
            <a:r>
              <a:rPr sz="1300" b="0" i="0" dirty="0" err="1">
                <a:solidFill>
                  <a:srgbClr val="616161"/>
                </a:solidFill>
                <a:latin typeface="Proxima Nova"/>
              </a:rPr>
              <a:t>oportunidades</a:t>
            </a:r>
            <a:r>
              <a:rPr sz="1300" b="0" i="0" dirty="0">
                <a:solidFill>
                  <a:srgbClr val="616161"/>
                </a:solidFill>
                <a:latin typeface="Proxima Nova"/>
              </a:rPr>
              <a:t> de </a:t>
            </a:r>
            <a:r>
              <a:rPr sz="1300" b="0" i="0" dirty="0" err="1">
                <a:solidFill>
                  <a:srgbClr val="616161"/>
                </a:solidFill>
                <a:latin typeface="Proxima Nova"/>
              </a:rPr>
              <a:t>dropshipping</a:t>
            </a:r>
            <a:r>
              <a:rPr sz="1300" b="0" i="0" dirty="0">
                <a:solidFill>
                  <a:srgbClr val="616161"/>
                </a:solidFill>
                <a:latin typeface="Proxima Nova"/>
              </a:rPr>
              <a:t>.</a:t>
            </a:r>
          </a:p>
          <a:p>
            <a:pPr marL="228600" lvl="1" indent="-91440" algn="l">
              <a:spcBef>
                <a:spcPts val="1200"/>
              </a:spcBef>
              <a:spcAft>
                <a:spcPts val="0"/>
              </a:spcAft>
              <a:buSzPct val="100000"/>
              <a:buFont typeface="Arial"/>
              <a:buChar char="•"/>
            </a:pPr>
            <a:r>
              <a:rPr sz="1300" b="1" i="0" dirty="0" err="1">
                <a:solidFill>
                  <a:srgbClr val="616161"/>
                </a:solidFill>
                <a:latin typeface="Proxima Nova"/>
              </a:rPr>
              <a:t>Plataformas</a:t>
            </a:r>
            <a:r>
              <a:rPr sz="1300" b="1" i="0" dirty="0">
                <a:solidFill>
                  <a:srgbClr val="616161"/>
                </a:solidFill>
                <a:latin typeface="Proxima Nova"/>
              </a:rPr>
              <a:t> </a:t>
            </a:r>
            <a:r>
              <a:rPr sz="1300" b="1" i="0" dirty="0" err="1">
                <a:solidFill>
                  <a:srgbClr val="616161"/>
                </a:solidFill>
                <a:latin typeface="Proxima Nova"/>
              </a:rPr>
              <a:t>Analisadas</a:t>
            </a:r>
            <a:r>
              <a:rPr sz="1300" b="1" i="0" dirty="0">
                <a:solidFill>
                  <a:srgbClr val="616161"/>
                </a:solidFill>
                <a:latin typeface="Proxima Nova"/>
              </a:rPr>
              <a:t>:</a:t>
            </a:r>
            <a:r>
              <a:rPr sz="1300" b="0" i="0" dirty="0">
                <a:solidFill>
                  <a:srgbClr val="616161"/>
                </a:solidFill>
                <a:latin typeface="Proxima Nova"/>
              </a:rPr>
              <a:t> </a:t>
            </a:r>
            <a:r>
              <a:rPr sz="1300" b="0" i="0" dirty="0" err="1">
                <a:solidFill>
                  <a:srgbClr val="616161"/>
                </a:solidFill>
                <a:latin typeface="Proxima Nova"/>
              </a:rPr>
              <a:t>Uso</a:t>
            </a:r>
            <a:r>
              <a:rPr sz="1300" b="0" i="0" dirty="0">
                <a:solidFill>
                  <a:srgbClr val="616161"/>
                </a:solidFill>
                <a:latin typeface="Proxima Nova"/>
              </a:rPr>
              <a:t> de dados de Shopify, AliExpress e Amazon para </a:t>
            </a:r>
            <a:r>
              <a:rPr sz="1300" b="0" i="0" dirty="0" err="1">
                <a:solidFill>
                  <a:srgbClr val="616161"/>
                </a:solidFill>
                <a:latin typeface="Proxima Nova"/>
              </a:rPr>
              <a:t>decisões</a:t>
            </a:r>
            <a:r>
              <a:rPr sz="1300" b="0" i="0" dirty="0">
                <a:solidFill>
                  <a:srgbClr val="616161"/>
                </a:solidFill>
                <a:latin typeface="Proxima Nova"/>
              </a:rPr>
              <a:t> </a:t>
            </a:r>
            <a:r>
              <a:rPr sz="1300" b="0" i="0" dirty="0" err="1">
                <a:solidFill>
                  <a:srgbClr val="616161"/>
                </a:solidFill>
                <a:latin typeface="Proxima Nova"/>
              </a:rPr>
              <a:t>estratégicas</a:t>
            </a:r>
            <a:r>
              <a:rPr sz="1300" b="0" i="0" dirty="0">
                <a:solidFill>
                  <a:srgbClr val="616161"/>
                </a:solidFill>
                <a:latin typeface="Proxima Nova"/>
              </a:rPr>
              <a:t>.</a:t>
            </a:r>
          </a:p>
          <a:p>
            <a:pPr marL="228600" lvl="1" indent="-91440" algn="l">
              <a:spcBef>
                <a:spcPts val="1200"/>
              </a:spcBef>
              <a:spcAft>
                <a:spcPts val="0"/>
              </a:spcAft>
              <a:buSzPct val="100000"/>
              <a:buFont typeface="Arial"/>
              <a:buChar char="•"/>
            </a:pPr>
            <a:r>
              <a:rPr sz="1300" b="1" i="0" dirty="0">
                <a:solidFill>
                  <a:srgbClr val="616161"/>
                </a:solidFill>
                <a:latin typeface="Proxima Nova"/>
              </a:rPr>
              <a:t>Meta:</a:t>
            </a:r>
            <a:r>
              <a:rPr sz="1300" b="0" i="0" dirty="0">
                <a:solidFill>
                  <a:srgbClr val="616161"/>
                </a:solidFill>
                <a:latin typeface="Proxima Nova"/>
              </a:rPr>
              <a:t> </a:t>
            </a:r>
            <a:r>
              <a:rPr sz="1300" b="0" i="0" dirty="0" err="1">
                <a:solidFill>
                  <a:srgbClr val="616161"/>
                </a:solidFill>
                <a:latin typeface="Proxima Nova"/>
              </a:rPr>
              <a:t>Maximizar</a:t>
            </a:r>
            <a:r>
              <a:rPr sz="1300" b="0" i="0" dirty="0">
                <a:solidFill>
                  <a:srgbClr val="616161"/>
                </a:solidFill>
                <a:latin typeface="Proxima Nova"/>
              </a:rPr>
              <a:t> </a:t>
            </a:r>
            <a:r>
              <a:rPr sz="1300" b="0" i="0" dirty="0" err="1">
                <a:solidFill>
                  <a:srgbClr val="616161"/>
                </a:solidFill>
                <a:latin typeface="Proxima Nova"/>
              </a:rPr>
              <a:t>lucratividade</a:t>
            </a:r>
            <a:r>
              <a:rPr sz="1300" b="0" i="0" dirty="0">
                <a:solidFill>
                  <a:srgbClr val="616161"/>
                </a:solidFill>
                <a:latin typeface="Proxima Nova"/>
              </a:rPr>
              <a:t> e </a:t>
            </a:r>
            <a:r>
              <a:rPr sz="1300" b="0" i="0" dirty="0" err="1">
                <a:solidFill>
                  <a:srgbClr val="616161"/>
                </a:solidFill>
                <a:latin typeface="Proxima Nova"/>
              </a:rPr>
              <a:t>eficiência</a:t>
            </a:r>
            <a:r>
              <a:rPr sz="1300" b="0" i="0" dirty="0">
                <a:solidFill>
                  <a:srgbClr val="616161"/>
                </a:solidFill>
                <a:latin typeface="Proxima Nova"/>
              </a:rPr>
              <a:t> </a:t>
            </a:r>
            <a:r>
              <a:rPr sz="1300" b="0" i="0" dirty="0" err="1">
                <a:solidFill>
                  <a:srgbClr val="616161"/>
                </a:solidFill>
                <a:latin typeface="Proxima Nova"/>
              </a:rPr>
              <a:t>na</a:t>
            </a:r>
            <a:r>
              <a:rPr sz="1300" b="0" i="0" dirty="0">
                <a:solidFill>
                  <a:srgbClr val="616161"/>
                </a:solidFill>
                <a:latin typeface="Proxima Nova"/>
              </a:rPr>
              <a:t> </a:t>
            </a:r>
            <a:r>
              <a:rPr sz="1300" b="0" i="0" dirty="0" err="1">
                <a:solidFill>
                  <a:srgbClr val="616161"/>
                </a:solidFill>
                <a:latin typeface="Proxima Nova"/>
              </a:rPr>
              <a:t>operação</a:t>
            </a:r>
            <a:r>
              <a:rPr sz="1300" b="0" i="0" dirty="0">
                <a:solidFill>
                  <a:srgbClr val="616161"/>
                </a:solidFill>
                <a:latin typeface="Proxima Nova"/>
              </a:rPr>
              <a:t> de e-commerce.</a:t>
            </a:r>
          </a:p>
          <a:p>
            <a:pPr marL="228600" lvl="1" indent="-91440" algn="l">
              <a:spcBef>
                <a:spcPts val="1200"/>
              </a:spcBef>
              <a:spcAft>
                <a:spcPts val="0"/>
              </a:spcAft>
              <a:buSzPct val="100000"/>
              <a:buFont typeface="Arial"/>
              <a:buChar char="•"/>
            </a:pPr>
            <a:r>
              <a:rPr sz="1300" b="1" i="0" dirty="0" err="1">
                <a:solidFill>
                  <a:srgbClr val="616161"/>
                </a:solidFill>
                <a:latin typeface="Proxima Nova"/>
              </a:rPr>
              <a:t>Foco</a:t>
            </a:r>
            <a:r>
              <a:rPr sz="1300" b="1" i="0" dirty="0">
                <a:solidFill>
                  <a:srgbClr val="616161"/>
                </a:solidFill>
                <a:latin typeface="Proxima Nova"/>
              </a:rPr>
              <a:t> Regional:</a:t>
            </a:r>
            <a:r>
              <a:rPr sz="1300" b="0" i="0" dirty="0">
                <a:solidFill>
                  <a:srgbClr val="616161"/>
                </a:solidFill>
                <a:latin typeface="Proxima Nova"/>
              </a:rPr>
              <a:t> </a:t>
            </a:r>
            <a:r>
              <a:rPr sz="1300" b="0" i="0" dirty="0" err="1">
                <a:solidFill>
                  <a:srgbClr val="616161"/>
                </a:solidFill>
                <a:latin typeface="Proxima Nova"/>
              </a:rPr>
              <a:t>Análise</a:t>
            </a:r>
            <a:r>
              <a:rPr sz="1300" b="0" i="0" dirty="0">
                <a:solidFill>
                  <a:srgbClr val="616161"/>
                </a:solidFill>
                <a:latin typeface="Proxima Nova"/>
              </a:rPr>
              <a:t> com </a:t>
            </a:r>
            <a:r>
              <a:rPr sz="1300" b="0" i="0" dirty="0" err="1">
                <a:solidFill>
                  <a:srgbClr val="616161"/>
                </a:solidFill>
                <a:latin typeface="Proxima Nova"/>
              </a:rPr>
              <a:t>foco</a:t>
            </a:r>
            <a:r>
              <a:rPr sz="1300" b="0" i="0" dirty="0">
                <a:solidFill>
                  <a:srgbClr val="616161"/>
                </a:solidFill>
                <a:latin typeface="Proxima Nova"/>
              </a:rPr>
              <a:t> especial no mercado de e-commerce </a:t>
            </a:r>
            <a:r>
              <a:rPr sz="1300" b="0" i="0" dirty="0" err="1">
                <a:solidFill>
                  <a:srgbClr val="616161"/>
                </a:solidFill>
                <a:latin typeface="Proxima Nova"/>
              </a:rPr>
              <a:t>na</a:t>
            </a:r>
            <a:r>
              <a:rPr sz="1300" b="0" i="0" dirty="0">
                <a:solidFill>
                  <a:srgbClr val="616161"/>
                </a:solidFill>
                <a:latin typeface="Proxima Nova"/>
              </a:rPr>
              <a:t> </a:t>
            </a:r>
            <a:r>
              <a:rPr sz="1300" b="0" i="0" dirty="0" err="1">
                <a:solidFill>
                  <a:srgbClr val="616161"/>
                </a:solidFill>
                <a:latin typeface="Proxima Nova"/>
              </a:rPr>
              <a:t>Holanda</a:t>
            </a:r>
            <a:r>
              <a:rPr sz="1300" b="0" i="0" dirty="0">
                <a:solidFill>
                  <a:srgbClr val="616161"/>
                </a:solidFill>
                <a:latin typeface="Proxima Nova"/>
              </a:rPr>
              <a:t>, </a:t>
            </a:r>
            <a:r>
              <a:rPr sz="1300" b="0" i="0" dirty="0" err="1">
                <a:solidFill>
                  <a:srgbClr val="616161"/>
                </a:solidFill>
                <a:latin typeface="Proxima Nova"/>
              </a:rPr>
              <a:t>dentro</a:t>
            </a:r>
            <a:r>
              <a:rPr sz="1300" b="0" i="0" dirty="0">
                <a:solidFill>
                  <a:srgbClr val="616161"/>
                </a:solidFill>
                <a:latin typeface="Proxima Nova"/>
              </a:rPr>
              <a:t> de </a:t>
            </a:r>
            <a:r>
              <a:rPr sz="1300" b="0" i="0" dirty="0" err="1">
                <a:solidFill>
                  <a:srgbClr val="616161"/>
                </a:solidFill>
                <a:latin typeface="Proxima Nova"/>
              </a:rPr>
              <a:t>uma</a:t>
            </a:r>
            <a:r>
              <a:rPr sz="1300" b="0" i="0" dirty="0">
                <a:solidFill>
                  <a:srgbClr val="616161"/>
                </a:solidFill>
                <a:latin typeface="Proxima Nova"/>
              </a:rPr>
              <a:t> </a:t>
            </a:r>
            <a:r>
              <a:rPr sz="1300" b="0" i="0" dirty="0" err="1">
                <a:solidFill>
                  <a:srgbClr val="616161"/>
                </a:solidFill>
                <a:latin typeface="Proxima Nova"/>
              </a:rPr>
              <a:t>perspectiva</a:t>
            </a:r>
            <a:r>
              <a:rPr sz="1300" b="0" i="0" dirty="0">
                <a:solidFill>
                  <a:srgbClr val="616161"/>
                </a:solidFill>
                <a:latin typeface="Proxima Nova"/>
              </a:rPr>
              <a:t> global.</a:t>
            </a:r>
          </a:p>
        </p:txBody>
      </p:sp>
      <p:sp>
        <p:nvSpPr>
          <p:cNvPr id="8" name="Rectangle 7"/>
          <p:cNvSpPr/>
          <p:nvPr/>
        </p:nvSpPr>
        <p:spPr>
          <a:xfrm>
            <a:off x="4724400" y="1508670"/>
            <a:ext cx="4190999" cy="270450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pic>
        <p:nvPicPr>
          <p:cNvPr id="10" name="Picture 9" descr="tmp7pa3vw2p.png"/>
          <p:cNvPicPr>
            <a:picLocks noChangeAspect="1"/>
          </p:cNvPicPr>
          <p:nvPr/>
        </p:nvPicPr>
        <p:blipFill>
          <a:blip r:embed="rId3"/>
          <a:stretch>
            <a:fillRect/>
          </a:stretch>
        </p:blipFill>
        <p:spPr>
          <a:xfrm>
            <a:off x="4724400" y="1508670"/>
            <a:ext cx="4190999" cy="2362200"/>
          </a:xfrm>
          <a:prstGeom prst="rect">
            <a:avLst/>
          </a:prstGeom>
        </p:spPr>
      </p:pic>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rupixen.com on Unsplash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Interiores de Casa</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b="0" i="0">
                <a:solidFill>
                  <a:srgbClr val="616161"/>
                </a:solidFill>
                <a:latin typeface="Proxima Nova"/>
              </a:defRPr>
            </a:pPr>
            <a:endParaRPr/>
          </a:p>
        </p:txBody>
      </p:sp>
      <p:sp>
        <p:nvSpPr>
          <p:cNvPr id="5" name="Rectangle 4"/>
          <p:cNvSpPr/>
          <p:nvPr/>
        </p:nvSpPr>
        <p:spPr>
          <a:xfrm>
            <a:off x="228600" y="1508670"/>
            <a:ext cx="8686800" cy="30480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30480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181156" y="912895"/>
            <a:ext cx="4190999" cy="3048000"/>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100" b="1" i="0" dirty="0" err="1">
                <a:solidFill>
                  <a:srgbClr val="616161"/>
                </a:solidFill>
                <a:latin typeface="Proxima Nova"/>
              </a:rPr>
              <a:t>Crescimento</a:t>
            </a:r>
            <a:r>
              <a:rPr sz="1100" b="1" i="0" dirty="0">
                <a:solidFill>
                  <a:srgbClr val="616161"/>
                </a:solidFill>
                <a:latin typeface="Proxima Nova"/>
              </a:rPr>
              <a:t> do Mercado:</a:t>
            </a:r>
            <a:r>
              <a:rPr sz="1100" b="0" i="0" dirty="0">
                <a:solidFill>
                  <a:srgbClr val="616161"/>
                </a:solidFill>
                <a:latin typeface="Proxima Nova"/>
              </a:rPr>
              <a:t> </a:t>
            </a:r>
            <a:r>
              <a:rPr sz="1100" b="0" i="0" dirty="0" err="1">
                <a:solidFill>
                  <a:srgbClr val="616161"/>
                </a:solidFill>
                <a:latin typeface="Proxima Nova"/>
              </a:rPr>
              <a:t>Gastos</a:t>
            </a:r>
            <a:r>
              <a:rPr sz="1100" b="0" i="0" dirty="0">
                <a:solidFill>
                  <a:srgbClr val="616161"/>
                </a:solidFill>
                <a:latin typeface="Proxima Nova"/>
              </a:rPr>
              <a:t> com </a:t>
            </a:r>
            <a:r>
              <a:rPr sz="1100" b="0" i="0" dirty="0" err="1">
                <a:solidFill>
                  <a:srgbClr val="616161"/>
                </a:solidFill>
                <a:latin typeface="Proxima Nova"/>
              </a:rPr>
              <a:t>interiores</a:t>
            </a:r>
            <a:r>
              <a:rPr sz="1100" b="0" i="0" dirty="0">
                <a:solidFill>
                  <a:srgbClr val="616161"/>
                </a:solidFill>
                <a:latin typeface="Proxima Nova"/>
              </a:rPr>
              <a:t>, </a:t>
            </a:r>
            <a:r>
              <a:rPr sz="1100" b="0" i="0" dirty="0" err="1">
                <a:solidFill>
                  <a:srgbClr val="616161"/>
                </a:solidFill>
                <a:latin typeface="Proxima Nova"/>
              </a:rPr>
              <a:t>decoração</a:t>
            </a:r>
            <a:r>
              <a:rPr sz="1100" b="0" i="0" dirty="0">
                <a:solidFill>
                  <a:srgbClr val="616161"/>
                </a:solidFill>
                <a:latin typeface="Proxima Nova"/>
              </a:rPr>
              <a:t> e </a:t>
            </a:r>
            <a:r>
              <a:rPr sz="1100" b="0" i="0" dirty="0" err="1">
                <a:solidFill>
                  <a:srgbClr val="616161"/>
                </a:solidFill>
                <a:latin typeface="Proxima Nova"/>
              </a:rPr>
              <a:t>mobiliário</a:t>
            </a:r>
            <a:r>
              <a:rPr sz="1100" b="0" i="0" dirty="0">
                <a:solidFill>
                  <a:srgbClr val="616161"/>
                </a:solidFill>
                <a:latin typeface="Proxima Nova"/>
              </a:rPr>
              <a:t> </a:t>
            </a:r>
            <a:r>
              <a:rPr sz="1100" b="0" i="0" dirty="0" err="1">
                <a:solidFill>
                  <a:srgbClr val="616161"/>
                </a:solidFill>
                <a:latin typeface="Proxima Nova"/>
              </a:rPr>
              <a:t>devem</a:t>
            </a:r>
            <a:r>
              <a:rPr sz="1100" b="0" i="0" dirty="0">
                <a:solidFill>
                  <a:srgbClr val="616161"/>
                </a:solidFill>
                <a:latin typeface="Proxima Nova"/>
              </a:rPr>
              <a:t> </a:t>
            </a:r>
            <a:r>
              <a:rPr sz="1100" b="0" i="0" dirty="0" err="1">
                <a:solidFill>
                  <a:srgbClr val="616161"/>
                </a:solidFill>
                <a:latin typeface="Proxima Nova"/>
              </a:rPr>
              <a:t>atingir</a:t>
            </a:r>
            <a:r>
              <a:rPr sz="1100" b="0" i="0" dirty="0">
                <a:solidFill>
                  <a:srgbClr val="616161"/>
                </a:solidFill>
                <a:latin typeface="Proxima Nova"/>
              </a:rPr>
              <a:t> US$ 949 </a:t>
            </a:r>
            <a:r>
              <a:rPr sz="1100" b="0" i="0" dirty="0" err="1">
                <a:solidFill>
                  <a:srgbClr val="616161"/>
                </a:solidFill>
                <a:latin typeface="Proxima Nova"/>
              </a:rPr>
              <a:t>bilhões</a:t>
            </a:r>
            <a:r>
              <a:rPr sz="1100" b="0" i="0" dirty="0">
                <a:solidFill>
                  <a:srgbClr val="616161"/>
                </a:solidFill>
                <a:latin typeface="Proxima Nova"/>
              </a:rPr>
              <a:t> </a:t>
            </a:r>
            <a:r>
              <a:rPr sz="1100" b="0" i="0" dirty="0" err="1">
                <a:solidFill>
                  <a:srgbClr val="616161"/>
                </a:solidFill>
                <a:latin typeface="Proxima Nova"/>
              </a:rPr>
              <a:t>até</a:t>
            </a:r>
            <a:r>
              <a:rPr sz="1100" b="0" i="0" dirty="0">
                <a:solidFill>
                  <a:srgbClr val="616161"/>
                </a:solidFill>
                <a:latin typeface="Proxima Nova"/>
              </a:rPr>
              <a:t> 2032.</a:t>
            </a:r>
          </a:p>
          <a:p>
            <a:pPr marL="228600" lvl="1" indent="-91440" algn="l">
              <a:spcBef>
                <a:spcPts val="1200"/>
              </a:spcBef>
              <a:spcAft>
                <a:spcPts val="0"/>
              </a:spcAft>
              <a:buSzPct val="100000"/>
              <a:buFont typeface="Arial"/>
              <a:buChar char="•"/>
            </a:pPr>
            <a:r>
              <a:rPr sz="1100" b="1" i="0" dirty="0" err="1">
                <a:solidFill>
                  <a:srgbClr val="616161"/>
                </a:solidFill>
                <a:latin typeface="Proxima Nova"/>
              </a:rPr>
              <a:t>Vantagem</a:t>
            </a:r>
            <a:r>
              <a:rPr sz="1100" b="1" i="0" dirty="0">
                <a:solidFill>
                  <a:srgbClr val="616161"/>
                </a:solidFill>
                <a:latin typeface="Proxima Nova"/>
              </a:rPr>
              <a:t> </a:t>
            </a:r>
            <a:r>
              <a:rPr sz="1100" b="1" i="0" dirty="0" err="1">
                <a:solidFill>
                  <a:srgbClr val="616161"/>
                </a:solidFill>
                <a:latin typeface="Proxima Nova"/>
              </a:rPr>
              <a:t>Competitiva</a:t>
            </a:r>
            <a:r>
              <a:rPr sz="1100" b="1" i="0" dirty="0">
                <a:solidFill>
                  <a:srgbClr val="616161"/>
                </a:solidFill>
                <a:latin typeface="Proxima Nova"/>
              </a:rPr>
              <a:t>:</a:t>
            </a:r>
            <a:r>
              <a:rPr sz="1100" b="0" i="0" dirty="0">
                <a:solidFill>
                  <a:srgbClr val="616161"/>
                </a:solidFill>
                <a:latin typeface="Proxima Nova"/>
              </a:rPr>
              <a:t> </a:t>
            </a:r>
            <a:r>
              <a:rPr sz="1100" b="0" i="0" dirty="0" err="1">
                <a:solidFill>
                  <a:srgbClr val="616161"/>
                </a:solidFill>
                <a:latin typeface="Proxima Nova"/>
              </a:rPr>
              <a:t>Pequenos</a:t>
            </a:r>
            <a:r>
              <a:rPr sz="1100" b="0" i="0" dirty="0">
                <a:solidFill>
                  <a:srgbClr val="616161"/>
                </a:solidFill>
                <a:latin typeface="Proxima Nova"/>
              </a:rPr>
              <a:t> </a:t>
            </a:r>
            <a:r>
              <a:rPr sz="1100" b="0" i="0" dirty="0" err="1">
                <a:solidFill>
                  <a:srgbClr val="616161"/>
                </a:solidFill>
                <a:latin typeface="Proxima Nova"/>
              </a:rPr>
              <a:t>varejistas</a:t>
            </a:r>
            <a:r>
              <a:rPr sz="1100" b="0" i="0" dirty="0">
                <a:solidFill>
                  <a:srgbClr val="616161"/>
                </a:solidFill>
                <a:latin typeface="Proxima Nova"/>
              </a:rPr>
              <a:t> online </a:t>
            </a:r>
            <a:r>
              <a:rPr sz="1100" b="0" i="0" dirty="0" err="1">
                <a:solidFill>
                  <a:srgbClr val="616161"/>
                </a:solidFill>
                <a:latin typeface="Proxima Nova"/>
              </a:rPr>
              <a:t>têm</a:t>
            </a:r>
            <a:r>
              <a:rPr sz="1100" b="0" i="0" dirty="0">
                <a:solidFill>
                  <a:srgbClr val="616161"/>
                </a:solidFill>
                <a:latin typeface="Proxima Nova"/>
              </a:rPr>
              <a:t> </a:t>
            </a:r>
            <a:r>
              <a:rPr sz="1100" b="0" i="0" dirty="0" err="1">
                <a:solidFill>
                  <a:srgbClr val="616161"/>
                </a:solidFill>
                <a:latin typeface="Proxima Nova"/>
              </a:rPr>
              <a:t>vantagem</a:t>
            </a:r>
            <a:r>
              <a:rPr sz="1100" b="0" i="0" dirty="0">
                <a:solidFill>
                  <a:srgbClr val="616161"/>
                </a:solidFill>
                <a:latin typeface="Proxima Nova"/>
              </a:rPr>
              <a:t> </a:t>
            </a:r>
            <a:r>
              <a:rPr sz="1100" b="0" i="0" dirty="0" err="1">
                <a:solidFill>
                  <a:srgbClr val="616161"/>
                </a:solidFill>
                <a:latin typeface="Proxima Nova"/>
              </a:rPr>
              <a:t>ao</a:t>
            </a:r>
            <a:r>
              <a:rPr sz="1100" b="0" i="0" dirty="0">
                <a:solidFill>
                  <a:srgbClr val="616161"/>
                </a:solidFill>
                <a:latin typeface="Proxima Nova"/>
              </a:rPr>
              <a:t> vender </a:t>
            </a:r>
            <a:r>
              <a:rPr sz="1100" b="0" i="0" dirty="0" err="1">
                <a:solidFill>
                  <a:srgbClr val="616161"/>
                </a:solidFill>
                <a:latin typeface="Proxima Nova"/>
              </a:rPr>
              <a:t>produtos</a:t>
            </a:r>
            <a:r>
              <a:rPr sz="1100" b="0" i="0" dirty="0">
                <a:solidFill>
                  <a:srgbClr val="616161"/>
                </a:solidFill>
                <a:latin typeface="Proxima Nova"/>
              </a:rPr>
              <a:t> de </a:t>
            </a:r>
            <a:r>
              <a:rPr sz="1100" b="0" i="0" dirty="0" err="1">
                <a:solidFill>
                  <a:srgbClr val="616161"/>
                </a:solidFill>
                <a:latin typeface="Proxima Nova"/>
              </a:rPr>
              <a:t>alta</a:t>
            </a:r>
            <a:r>
              <a:rPr sz="1100" b="0" i="0" dirty="0">
                <a:solidFill>
                  <a:srgbClr val="616161"/>
                </a:solidFill>
                <a:latin typeface="Proxima Nova"/>
              </a:rPr>
              <a:t> commodity </a:t>
            </a:r>
            <a:r>
              <a:rPr sz="1100" b="0" i="0" dirty="0" err="1">
                <a:solidFill>
                  <a:srgbClr val="616161"/>
                </a:solidFill>
                <a:latin typeface="Proxima Nova"/>
              </a:rPr>
              <a:t>como</a:t>
            </a:r>
            <a:r>
              <a:rPr sz="1100" b="0" i="0" dirty="0">
                <a:solidFill>
                  <a:srgbClr val="616161"/>
                </a:solidFill>
                <a:latin typeface="Proxima Nova"/>
              </a:rPr>
              <a:t> </a:t>
            </a:r>
            <a:r>
              <a:rPr sz="1100" b="0" i="0" dirty="0" err="1">
                <a:solidFill>
                  <a:srgbClr val="616161"/>
                </a:solidFill>
                <a:latin typeface="Proxima Nova"/>
              </a:rPr>
              <a:t>fronhas</a:t>
            </a:r>
            <a:r>
              <a:rPr sz="1100" b="0" i="0" dirty="0">
                <a:solidFill>
                  <a:srgbClr val="616161"/>
                </a:solidFill>
                <a:latin typeface="Proxima Nova"/>
              </a:rPr>
              <a:t>.</a:t>
            </a:r>
          </a:p>
          <a:p>
            <a:pPr marL="228600" lvl="1" indent="-91440" algn="l">
              <a:spcBef>
                <a:spcPts val="1200"/>
              </a:spcBef>
              <a:spcAft>
                <a:spcPts val="0"/>
              </a:spcAft>
              <a:buSzPct val="100000"/>
              <a:buFont typeface="Arial"/>
              <a:buChar char="•"/>
            </a:pPr>
            <a:r>
              <a:rPr sz="1100" b="1" i="0" dirty="0">
                <a:solidFill>
                  <a:srgbClr val="616161"/>
                </a:solidFill>
                <a:latin typeface="Proxima Nova"/>
              </a:rPr>
              <a:t>Marketing de Nicho:</a:t>
            </a:r>
            <a:r>
              <a:rPr sz="1100" b="0" i="0" dirty="0">
                <a:solidFill>
                  <a:srgbClr val="616161"/>
                </a:solidFill>
                <a:latin typeface="Proxima Nova"/>
              </a:rPr>
              <a:t> </a:t>
            </a:r>
            <a:r>
              <a:rPr sz="1100" b="0" i="0" dirty="0" err="1">
                <a:solidFill>
                  <a:srgbClr val="616161"/>
                </a:solidFill>
                <a:latin typeface="Proxima Nova"/>
              </a:rPr>
              <a:t>Itens</a:t>
            </a:r>
            <a:r>
              <a:rPr sz="1100" b="0" i="0" dirty="0">
                <a:solidFill>
                  <a:srgbClr val="616161"/>
                </a:solidFill>
                <a:latin typeface="Proxima Nova"/>
              </a:rPr>
              <a:t> </a:t>
            </a:r>
            <a:r>
              <a:rPr sz="1100" b="0" i="0" dirty="0" err="1">
                <a:solidFill>
                  <a:srgbClr val="616161"/>
                </a:solidFill>
                <a:latin typeface="Proxima Nova"/>
              </a:rPr>
              <a:t>amplamente</a:t>
            </a:r>
            <a:r>
              <a:rPr sz="1100" b="0" i="0" dirty="0">
                <a:solidFill>
                  <a:srgbClr val="616161"/>
                </a:solidFill>
                <a:latin typeface="Proxima Nova"/>
              </a:rPr>
              <a:t> </a:t>
            </a:r>
            <a:r>
              <a:rPr sz="1100" b="0" i="0" dirty="0" err="1">
                <a:solidFill>
                  <a:srgbClr val="616161"/>
                </a:solidFill>
                <a:latin typeface="Proxima Nova"/>
              </a:rPr>
              <a:t>disponíveis</a:t>
            </a:r>
            <a:r>
              <a:rPr sz="1100" b="0" i="0" dirty="0">
                <a:solidFill>
                  <a:srgbClr val="616161"/>
                </a:solidFill>
                <a:latin typeface="Proxima Nova"/>
              </a:rPr>
              <a:t>, mas com </a:t>
            </a:r>
            <a:r>
              <a:rPr sz="1100" b="0" i="0" dirty="0" err="1">
                <a:solidFill>
                  <a:srgbClr val="616161"/>
                </a:solidFill>
                <a:latin typeface="Proxima Nova"/>
              </a:rPr>
              <a:t>preferências</a:t>
            </a:r>
            <a:r>
              <a:rPr sz="1100" b="0" i="0" dirty="0">
                <a:solidFill>
                  <a:srgbClr val="616161"/>
                </a:solidFill>
                <a:latin typeface="Proxima Nova"/>
              </a:rPr>
              <a:t> </a:t>
            </a:r>
            <a:r>
              <a:rPr sz="1100" b="0" i="0" dirty="0" err="1">
                <a:solidFill>
                  <a:srgbClr val="616161"/>
                </a:solidFill>
                <a:latin typeface="Proxima Nova"/>
              </a:rPr>
              <a:t>únicas</a:t>
            </a:r>
            <a:r>
              <a:rPr sz="1100" b="0" i="0" dirty="0">
                <a:solidFill>
                  <a:srgbClr val="616161"/>
                </a:solidFill>
                <a:latin typeface="Proxima Nova"/>
              </a:rPr>
              <a:t> dos </a:t>
            </a:r>
            <a:r>
              <a:rPr sz="1100" b="0" i="0" dirty="0" err="1">
                <a:solidFill>
                  <a:srgbClr val="616161"/>
                </a:solidFill>
                <a:latin typeface="Proxima Nova"/>
              </a:rPr>
              <a:t>consumidores</a:t>
            </a:r>
            <a:r>
              <a:rPr sz="1100" b="0" i="0" dirty="0">
                <a:solidFill>
                  <a:srgbClr val="616161"/>
                </a:solidFill>
                <a:latin typeface="Proxima Nova"/>
              </a:rPr>
              <a:t>, </a:t>
            </a:r>
            <a:r>
              <a:rPr sz="1100" b="0" i="0" dirty="0" err="1">
                <a:solidFill>
                  <a:srgbClr val="616161"/>
                </a:solidFill>
                <a:latin typeface="Proxima Nova"/>
              </a:rPr>
              <a:t>são</a:t>
            </a:r>
            <a:r>
              <a:rPr sz="1100" b="0" i="0" dirty="0">
                <a:solidFill>
                  <a:srgbClr val="616161"/>
                </a:solidFill>
                <a:latin typeface="Proxima Nova"/>
              </a:rPr>
              <a:t> </a:t>
            </a:r>
            <a:r>
              <a:rPr sz="1100" b="0" i="0" dirty="0" err="1">
                <a:solidFill>
                  <a:srgbClr val="616161"/>
                </a:solidFill>
                <a:latin typeface="Proxima Nova"/>
              </a:rPr>
              <a:t>perfeitos</a:t>
            </a:r>
            <a:r>
              <a:rPr sz="1100" b="0" i="0" dirty="0">
                <a:solidFill>
                  <a:srgbClr val="616161"/>
                </a:solidFill>
                <a:latin typeface="Proxima Nova"/>
              </a:rPr>
              <a:t> para marketing de </a:t>
            </a:r>
            <a:r>
              <a:rPr sz="1100" b="0" i="0" dirty="0" err="1">
                <a:solidFill>
                  <a:srgbClr val="616161"/>
                </a:solidFill>
                <a:latin typeface="Proxima Nova"/>
              </a:rPr>
              <a:t>nicho</a:t>
            </a:r>
            <a:r>
              <a:rPr sz="1100" b="0" i="0" dirty="0">
                <a:solidFill>
                  <a:srgbClr val="616161"/>
                </a:solidFill>
                <a:latin typeface="Proxima Nova"/>
              </a:rPr>
              <a:t>.</a:t>
            </a:r>
          </a:p>
          <a:p>
            <a:pPr marL="228600" lvl="1" indent="-91440" algn="l">
              <a:spcBef>
                <a:spcPts val="1200"/>
              </a:spcBef>
              <a:spcAft>
                <a:spcPts val="0"/>
              </a:spcAft>
              <a:buSzPct val="100000"/>
              <a:buFont typeface="Arial"/>
              <a:buChar char="•"/>
            </a:pPr>
            <a:r>
              <a:rPr sz="1100" b="1" i="0" dirty="0" err="1">
                <a:solidFill>
                  <a:srgbClr val="616161"/>
                </a:solidFill>
                <a:latin typeface="Proxima Nova"/>
              </a:rPr>
              <a:t>Principais</a:t>
            </a:r>
            <a:r>
              <a:rPr sz="1100" b="1" i="0" dirty="0">
                <a:solidFill>
                  <a:srgbClr val="616161"/>
                </a:solidFill>
                <a:latin typeface="Proxima Nova"/>
              </a:rPr>
              <a:t> </a:t>
            </a:r>
            <a:r>
              <a:rPr sz="1100" b="1" i="0" dirty="0" err="1">
                <a:solidFill>
                  <a:srgbClr val="616161"/>
                </a:solidFill>
                <a:latin typeface="Proxima Nova"/>
              </a:rPr>
              <a:t>Produtos</a:t>
            </a:r>
            <a:r>
              <a:rPr sz="1100" b="1" i="0" dirty="0">
                <a:solidFill>
                  <a:srgbClr val="616161"/>
                </a:solidFill>
                <a:latin typeface="Proxima Nova"/>
              </a:rPr>
              <a:t> de </a:t>
            </a:r>
            <a:r>
              <a:rPr sz="1100" b="1" i="0" dirty="0" err="1">
                <a:solidFill>
                  <a:srgbClr val="616161"/>
                </a:solidFill>
                <a:latin typeface="Proxima Nova"/>
              </a:rPr>
              <a:t>Dropshipping</a:t>
            </a:r>
            <a:r>
              <a:rPr sz="1100" b="1" i="0" dirty="0">
                <a:solidFill>
                  <a:srgbClr val="616161"/>
                </a:solidFill>
                <a:latin typeface="Proxima Nova"/>
              </a:rPr>
              <a:t>:</a:t>
            </a:r>
            <a:r>
              <a:rPr sz="1100" b="0" i="0" dirty="0">
                <a:solidFill>
                  <a:srgbClr val="616161"/>
                </a:solidFill>
                <a:latin typeface="Proxima Nova"/>
              </a:rPr>
              <a:t> - </a:t>
            </a:r>
            <a:r>
              <a:rPr sz="1100" b="0" i="0" dirty="0" err="1">
                <a:solidFill>
                  <a:srgbClr val="616161"/>
                </a:solidFill>
                <a:latin typeface="Proxima Nova"/>
              </a:rPr>
              <a:t>Lençóis</a:t>
            </a:r>
            <a:r>
              <a:rPr sz="1100" b="0" i="0" dirty="0">
                <a:solidFill>
                  <a:srgbClr val="616161"/>
                </a:solidFill>
                <a:latin typeface="Proxima Nova"/>
              </a:rPr>
              <a:t> de </a:t>
            </a:r>
            <a:r>
              <a:rPr sz="1100" b="0" i="0" dirty="0" err="1">
                <a:solidFill>
                  <a:srgbClr val="616161"/>
                </a:solidFill>
                <a:latin typeface="Proxima Nova"/>
              </a:rPr>
              <a:t>linho</a:t>
            </a:r>
            <a:r>
              <a:rPr sz="1100" b="0" i="0" dirty="0">
                <a:solidFill>
                  <a:srgbClr val="616161"/>
                </a:solidFill>
                <a:latin typeface="Proxima Nova"/>
              </a:rPr>
              <a:t> - </a:t>
            </a:r>
            <a:r>
              <a:rPr sz="1100" b="0" i="0" dirty="0" err="1">
                <a:solidFill>
                  <a:srgbClr val="616161"/>
                </a:solidFill>
                <a:latin typeface="Proxima Nova"/>
              </a:rPr>
              <a:t>Lençóis</a:t>
            </a:r>
            <a:r>
              <a:rPr sz="1100" b="0" i="0" dirty="0">
                <a:solidFill>
                  <a:srgbClr val="616161"/>
                </a:solidFill>
                <a:latin typeface="Proxima Nova"/>
              </a:rPr>
              <a:t> de </a:t>
            </a:r>
            <a:r>
              <a:rPr sz="1100" b="0" i="0" dirty="0" err="1">
                <a:solidFill>
                  <a:srgbClr val="616161"/>
                </a:solidFill>
                <a:latin typeface="Proxima Nova"/>
              </a:rPr>
              <a:t>microfibra</a:t>
            </a:r>
            <a:r>
              <a:rPr sz="1100" b="0" i="0" dirty="0">
                <a:solidFill>
                  <a:srgbClr val="616161"/>
                </a:solidFill>
                <a:latin typeface="Proxima Nova"/>
              </a:rPr>
              <a:t> - </a:t>
            </a:r>
            <a:r>
              <a:rPr sz="1100" b="0" i="0" dirty="0" err="1">
                <a:solidFill>
                  <a:srgbClr val="616161"/>
                </a:solidFill>
                <a:latin typeface="Proxima Nova"/>
              </a:rPr>
              <a:t>Almofadas</a:t>
            </a:r>
            <a:r>
              <a:rPr sz="1100" b="0" i="0" dirty="0">
                <a:solidFill>
                  <a:srgbClr val="616161"/>
                </a:solidFill>
                <a:latin typeface="Proxima Nova"/>
              </a:rPr>
              <a:t> - </a:t>
            </a:r>
            <a:r>
              <a:rPr sz="1100" b="0" i="0" dirty="0" err="1">
                <a:solidFill>
                  <a:srgbClr val="616161"/>
                </a:solidFill>
                <a:latin typeface="Proxima Nova"/>
              </a:rPr>
              <a:t>Cortinas</a:t>
            </a:r>
            <a:r>
              <a:rPr sz="1100" b="0" i="0" dirty="0">
                <a:solidFill>
                  <a:srgbClr val="616161"/>
                </a:solidFill>
                <a:latin typeface="Proxima Nova"/>
              </a:rPr>
              <a:t> blackout - </a:t>
            </a:r>
            <a:r>
              <a:rPr sz="1100" b="0" i="0" dirty="0" err="1">
                <a:solidFill>
                  <a:srgbClr val="616161"/>
                </a:solidFill>
                <a:latin typeface="Proxima Nova"/>
              </a:rPr>
              <a:t>Cabides</a:t>
            </a:r>
            <a:r>
              <a:rPr sz="1100" b="0" i="0" dirty="0">
                <a:solidFill>
                  <a:srgbClr val="616161"/>
                </a:solidFill>
                <a:latin typeface="Proxima Nova"/>
              </a:rPr>
              <a:t> </a:t>
            </a:r>
            <a:r>
              <a:rPr sz="1100" b="0" i="0" dirty="0" err="1">
                <a:solidFill>
                  <a:srgbClr val="616161"/>
                </a:solidFill>
                <a:latin typeface="Proxima Nova"/>
              </a:rPr>
              <a:t>antiderrapantes</a:t>
            </a:r>
            <a:r>
              <a:rPr sz="1100" b="0" i="0" dirty="0">
                <a:solidFill>
                  <a:srgbClr val="616161"/>
                </a:solidFill>
                <a:latin typeface="Proxima Nova"/>
              </a:rPr>
              <a:t> - </a:t>
            </a:r>
            <a:r>
              <a:rPr sz="1100" b="0" i="0" dirty="0" err="1">
                <a:solidFill>
                  <a:srgbClr val="616161"/>
                </a:solidFill>
                <a:latin typeface="Proxima Nova"/>
              </a:rPr>
              <a:t>Vaporizador</a:t>
            </a:r>
            <a:r>
              <a:rPr sz="1100" b="0" i="0" dirty="0">
                <a:solidFill>
                  <a:srgbClr val="616161"/>
                </a:solidFill>
                <a:latin typeface="Proxima Nova"/>
              </a:rPr>
              <a:t> de </a:t>
            </a:r>
            <a:r>
              <a:rPr sz="1100" b="0" i="0" dirty="0" err="1">
                <a:solidFill>
                  <a:srgbClr val="616161"/>
                </a:solidFill>
                <a:latin typeface="Proxima Nova"/>
              </a:rPr>
              <a:t>roupas</a:t>
            </a:r>
            <a:r>
              <a:rPr sz="1100" b="0" i="0" dirty="0">
                <a:solidFill>
                  <a:srgbClr val="616161"/>
                </a:solidFill>
                <a:latin typeface="Proxima Nova"/>
              </a:rPr>
              <a:t> </a:t>
            </a:r>
            <a:r>
              <a:rPr sz="1100" b="0" i="0" dirty="0" err="1">
                <a:solidFill>
                  <a:srgbClr val="616161"/>
                </a:solidFill>
                <a:latin typeface="Proxima Nova"/>
              </a:rPr>
              <a:t>portátil</a:t>
            </a:r>
            <a:r>
              <a:rPr sz="1100" b="0" i="0" dirty="0">
                <a:solidFill>
                  <a:srgbClr val="616161"/>
                </a:solidFill>
                <a:latin typeface="Proxima Nova"/>
              </a:rPr>
              <a:t> - </a:t>
            </a:r>
            <a:r>
              <a:rPr sz="1100" b="0" i="0" dirty="0" err="1">
                <a:solidFill>
                  <a:srgbClr val="616161"/>
                </a:solidFill>
                <a:latin typeface="Proxima Nova"/>
              </a:rPr>
              <a:t>Fronhas</a:t>
            </a:r>
            <a:r>
              <a:rPr sz="1100" b="0" i="0" dirty="0">
                <a:solidFill>
                  <a:srgbClr val="616161"/>
                </a:solidFill>
                <a:latin typeface="Proxima Nova"/>
              </a:rPr>
              <a:t> de </a:t>
            </a:r>
            <a:r>
              <a:rPr sz="1100" b="0" i="0" dirty="0" err="1">
                <a:solidFill>
                  <a:srgbClr val="616161"/>
                </a:solidFill>
                <a:latin typeface="Proxima Nova"/>
              </a:rPr>
              <a:t>cetim</a:t>
            </a:r>
            <a:r>
              <a:rPr sz="1100" b="0" i="0" dirty="0">
                <a:solidFill>
                  <a:srgbClr val="616161"/>
                </a:solidFill>
                <a:latin typeface="Proxima Nova"/>
              </a:rPr>
              <a:t> - Cestos de </a:t>
            </a:r>
            <a:r>
              <a:rPr sz="1100" b="0" i="0" dirty="0" err="1">
                <a:solidFill>
                  <a:srgbClr val="616161"/>
                </a:solidFill>
                <a:latin typeface="Proxima Nova"/>
              </a:rPr>
              <a:t>roupa</a:t>
            </a:r>
            <a:r>
              <a:rPr sz="1100" b="0" i="0" dirty="0">
                <a:solidFill>
                  <a:srgbClr val="616161"/>
                </a:solidFill>
                <a:latin typeface="Proxima Nova"/>
              </a:rPr>
              <a:t> </a:t>
            </a:r>
            <a:r>
              <a:rPr sz="1100" b="0" i="0" dirty="0" err="1">
                <a:solidFill>
                  <a:srgbClr val="616161"/>
                </a:solidFill>
                <a:latin typeface="Proxima Nova"/>
              </a:rPr>
              <a:t>suja</a:t>
            </a:r>
            <a:r>
              <a:rPr sz="1100" b="0" i="0" dirty="0">
                <a:solidFill>
                  <a:srgbClr val="616161"/>
                </a:solidFill>
                <a:latin typeface="Proxima Nova"/>
              </a:rPr>
              <a:t> - </a:t>
            </a:r>
            <a:r>
              <a:rPr sz="1100" b="0" i="0" dirty="0" err="1">
                <a:solidFill>
                  <a:srgbClr val="616161"/>
                </a:solidFill>
                <a:latin typeface="Proxima Nova"/>
              </a:rPr>
              <a:t>Molduras</a:t>
            </a:r>
            <a:r>
              <a:rPr sz="1100" b="0" i="0" dirty="0">
                <a:solidFill>
                  <a:srgbClr val="616161"/>
                </a:solidFill>
                <a:latin typeface="Proxima Nova"/>
              </a:rPr>
              <a:t> - </a:t>
            </a:r>
            <a:r>
              <a:rPr sz="1100" b="0" i="0" dirty="0" err="1">
                <a:solidFill>
                  <a:srgbClr val="616161"/>
                </a:solidFill>
                <a:latin typeface="Proxima Nova"/>
              </a:rPr>
              <a:t>Decoração</a:t>
            </a:r>
            <a:r>
              <a:rPr sz="1100" b="0" i="0" dirty="0">
                <a:solidFill>
                  <a:srgbClr val="616161"/>
                </a:solidFill>
                <a:latin typeface="Proxima Nova"/>
              </a:rPr>
              <a:t> de natal - </a:t>
            </a:r>
            <a:r>
              <a:rPr sz="1100" b="0" i="0" dirty="0" err="1">
                <a:solidFill>
                  <a:srgbClr val="616161"/>
                </a:solidFill>
                <a:latin typeface="Proxima Nova"/>
              </a:rPr>
              <a:t>Tecidos</a:t>
            </a:r>
            <a:r>
              <a:rPr sz="1100" b="0" i="0" dirty="0">
                <a:solidFill>
                  <a:srgbClr val="616161"/>
                </a:solidFill>
                <a:latin typeface="Proxima Nova"/>
              </a:rPr>
              <a:t> </a:t>
            </a:r>
            <a:r>
              <a:rPr sz="1100" b="0" i="0" dirty="0" err="1">
                <a:solidFill>
                  <a:srgbClr val="616161"/>
                </a:solidFill>
                <a:latin typeface="Proxima Nova"/>
              </a:rPr>
              <a:t>artesanais</a:t>
            </a:r>
            <a:r>
              <a:rPr sz="1100" b="0" i="0" dirty="0">
                <a:solidFill>
                  <a:srgbClr val="616161"/>
                </a:solidFill>
                <a:latin typeface="Proxima Nova"/>
              </a:rPr>
              <a:t> </a:t>
            </a:r>
            <a:r>
              <a:rPr sz="1100" b="0" i="0" dirty="0" err="1">
                <a:solidFill>
                  <a:srgbClr val="616161"/>
                </a:solidFill>
                <a:latin typeface="Proxima Nova"/>
              </a:rPr>
              <a:t>faça</a:t>
            </a:r>
            <a:r>
              <a:rPr sz="1100" b="0" i="0" dirty="0">
                <a:solidFill>
                  <a:srgbClr val="616161"/>
                </a:solidFill>
                <a:latin typeface="Proxima Nova"/>
              </a:rPr>
              <a:t> </a:t>
            </a:r>
            <a:r>
              <a:rPr sz="1100" b="0" i="0" dirty="0" err="1">
                <a:solidFill>
                  <a:srgbClr val="616161"/>
                </a:solidFill>
                <a:latin typeface="Proxima Nova"/>
              </a:rPr>
              <a:t>você</a:t>
            </a:r>
            <a:r>
              <a:rPr sz="1100" b="0" i="0" dirty="0">
                <a:solidFill>
                  <a:srgbClr val="616161"/>
                </a:solidFill>
                <a:latin typeface="Proxima Nova"/>
              </a:rPr>
              <a:t> </a:t>
            </a:r>
            <a:r>
              <a:rPr sz="1100" b="0" i="0" dirty="0" err="1">
                <a:solidFill>
                  <a:srgbClr val="616161"/>
                </a:solidFill>
                <a:latin typeface="Proxima Nova"/>
              </a:rPr>
              <a:t>mesmo</a:t>
            </a:r>
            <a:r>
              <a:rPr sz="1100" b="0" i="0" dirty="0">
                <a:solidFill>
                  <a:srgbClr val="616161"/>
                </a:solidFill>
                <a:latin typeface="Proxima Nova"/>
              </a:rPr>
              <a:t> - </a:t>
            </a:r>
            <a:r>
              <a:rPr sz="1100" b="0" i="0" dirty="0" err="1">
                <a:solidFill>
                  <a:srgbClr val="616161"/>
                </a:solidFill>
                <a:latin typeface="Proxima Nova"/>
              </a:rPr>
              <a:t>Tapetes</a:t>
            </a:r>
            <a:r>
              <a:rPr sz="1100" b="0" i="0" dirty="0">
                <a:solidFill>
                  <a:srgbClr val="616161"/>
                </a:solidFill>
                <a:latin typeface="Proxima Nova"/>
              </a:rPr>
              <a:t> - </a:t>
            </a:r>
            <a:r>
              <a:rPr sz="1100" b="0" i="0" dirty="0" err="1">
                <a:solidFill>
                  <a:srgbClr val="616161"/>
                </a:solidFill>
                <a:latin typeface="Proxima Nova"/>
              </a:rPr>
              <a:t>Vasos</a:t>
            </a:r>
            <a:r>
              <a:rPr sz="1100" b="0" i="0" dirty="0">
                <a:solidFill>
                  <a:srgbClr val="616161"/>
                </a:solidFill>
                <a:latin typeface="Proxima Nova"/>
              </a:rPr>
              <a:t> de </a:t>
            </a:r>
            <a:r>
              <a:rPr sz="1100" b="0" i="0" dirty="0" err="1">
                <a:solidFill>
                  <a:srgbClr val="616161"/>
                </a:solidFill>
                <a:latin typeface="Proxima Nova"/>
              </a:rPr>
              <a:t>cerâmica</a:t>
            </a:r>
            <a:r>
              <a:rPr sz="1100" b="0" i="0" dirty="0">
                <a:solidFill>
                  <a:srgbClr val="616161"/>
                </a:solidFill>
                <a:latin typeface="Proxima Nova"/>
              </a:rPr>
              <a:t> - </a:t>
            </a:r>
            <a:r>
              <a:rPr sz="1100" b="0" i="0" dirty="0" err="1">
                <a:solidFill>
                  <a:srgbClr val="616161"/>
                </a:solidFill>
                <a:latin typeface="Proxima Nova"/>
              </a:rPr>
              <a:t>Forros</a:t>
            </a:r>
            <a:r>
              <a:rPr sz="1100" b="0" i="0" dirty="0">
                <a:solidFill>
                  <a:srgbClr val="616161"/>
                </a:solidFill>
                <a:latin typeface="Proxima Nova"/>
              </a:rPr>
              <a:t> de </a:t>
            </a:r>
            <a:r>
              <a:rPr sz="1100" b="0" i="0" dirty="0" err="1">
                <a:solidFill>
                  <a:srgbClr val="616161"/>
                </a:solidFill>
                <a:latin typeface="Proxima Nova"/>
              </a:rPr>
              <a:t>cortina</a:t>
            </a:r>
            <a:r>
              <a:rPr sz="1100" b="0" i="0" dirty="0">
                <a:solidFill>
                  <a:srgbClr val="616161"/>
                </a:solidFill>
                <a:latin typeface="Proxima Nova"/>
              </a:rPr>
              <a:t> de </a:t>
            </a:r>
            <a:r>
              <a:rPr sz="1100" b="0" i="0" dirty="0" err="1">
                <a:solidFill>
                  <a:srgbClr val="616161"/>
                </a:solidFill>
                <a:latin typeface="Proxima Nova"/>
              </a:rPr>
              <a:t>chuveiro</a:t>
            </a:r>
            <a:endParaRPr sz="1100" b="0" i="0" dirty="0">
              <a:solidFill>
                <a:srgbClr val="616161"/>
              </a:solidFill>
              <a:latin typeface="Proxima Nova"/>
            </a:endParaRPr>
          </a:p>
        </p:txBody>
      </p:sp>
      <p:sp>
        <p:nvSpPr>
          <p:cNvPr id="8" name="Rectangle 7"/>
          <p:cNvSpPr/>
          <p:nvPr/>
        </p:nvSpPr>
        <p:spPr>
          <a:xfrm>
            <a:off x="4724400" y="1508670"/>
            <a:ext cx="4190999" cy="30480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3" name="Imagem 12" descr="Tendências de interiores para casa">
            <a:hlinkClick r:id="rId3" tgtFrame="&quot;_blank&quot;"/>
            <a:extLst>
              <a:ext uri="{FF2B5EF4-FFF2-40B4-BE49-F238E27FC236}">
                <a16:creationId xmlns:a16="http://schemas.microsoft.com/office/drawing/2014/main" id="{A9A12310-6F96-18E5-583A-AA01BEC4654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9" y="912896"/>
            <a:ext cx="4143555" cy="20052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Produtos de Escritório</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b="0" i="0">
                <a:solidFill>
                  <a:srgbClr val="616161"/>
                </a:solidFill>
                <a:latin typeface="Proxima Nova"/>
              </a:defRPr>
            </a:pPr>
            <a:endParaRPr/>
          </a:p>
        </p:txBody>
      </p:sp>
      <p:sp>
        <p:nvSpPr>
          <p:cNvPr id="5" name="Rectangle 4"/>
          <p:cNvSpPr/>
          <p:nvPr/>
        </p:nvSpPr>
        <p:spPr>
          <a:xfrm>
            <a:off x="228600" y="1508670"/>
            <a:ext cx="8686800" cy="28875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8875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983307"/>
            <a:ext cx="4190999" cy="2887563"/>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000" b="1" i="0" dirty="0" err="1">
                <a:solidFill>
                  <a:srgbClr val="616161"/>
                </a:solidFill>
                <a:latin typeface="Proxima Nova"/>
              </a:rPr>
              <a:t>Tamanho</a:t>
            </a:r>
            <a:r>
              <a:rPr sz="1000" b="1" i="0" dirty="0">
                <a:solidFill>
                  <a:srgbClr val="616161"/>
                </a:solidFill>
                <a:latin typeface="Proxima Nova"/>
              </a:rPr>
              <a:t> do Mercado:</a:t>
            </a:r>
            <a:r>
              <a:rPr sz="1000" b="0" i="0" dirty="0">
                <a:solidFill>
                  <a:srgbClr val="616161"/>
                </a:solidFill>
                <a:latin typeface="Proxima Nova"/>
              </a:rPr>
              <a:t> O mercado de </a:t>
            </a:r>
            <a:r>
              <a:rPr sz="1000" b="0" i="0" dirty="0" err="1">
                <a:solidFill>
                  <a:srgbClr val="616161"/>
                </a:solidFill>
                <a:latin typeface="Proxima Nova"/>
              </a:rPr>
              <a:t>produtos</a:t>
            </a:r>
            <a:r>
              <a:rPr sz="1000" b="0" i="0" dirty="0">
                <a:solidFill>
                  <a:srgbClr val="616161"/>
                </a:solidFill>
                <a:latin typeface="Proxima Nova"/>
              </a:rPr>
              <a:t> de </a:t>
            </a:r>
            <a:r>
              <a:rPr sz="1000" b="0" i="0" dirty="0" err="1">
                <a:solidFill>
                  <a:srgbClr val="616161"/>
                </a:solidFill>
                <a:latin typeface="Proxima Nova"/>
              </a:rPr>
              <a:t>escritório</a:t>
            </a:r>
            <a:r>
              <a:rPr sz="1000" b="0" i="0" dirty="0">
                <a:solidFill>
                  <a:srgbClr val="616161"/>
                </a:solidFill>
                <a:latin typeface="Proxima Nova"/>
              </a:rPr>
              <a:t> é </a:t>
            </a:r>
            <a:r>
              <a:rPr sz="1000" b="0" i="0" dirty="0" err="1">
                <a:solidFill>
                  <a:srgbClr val="616161"/>
                </a:solidFill>
                <a:latin typeface="Proxima Nova"/>
              </a:rPr>
              <a:t>avaliado</a:t>
            </a:r>
            <a:r>
              <a:rPr sz="1000" b="0" i="0" dirty="0">
                <a:solidFill>
                  <a:srgbClr val="616161"/>
                </a:solidFill>
                <a:latin typeface="Proxima Nova"/>
              </a:rPr>
              <a:t> </a:t>
            </a:r>
            <a:r>
              <a:rPr sz="1000" b="0" i="0" dirty="0" err="1">
                <a:solidFill>
                  <a:srgbClr val="616161"/>
                </a:solidFill>
                <a:latin typeface="Proxima Nova"/>
              </a:rPr>
              <a:t>em</a:t>
            </a:r>
            <a:r>
              <a:rPr sz="1000" b="0" i="0" dirty="0">
                <a:solidFill>
                  <a:srgbClr val="616161"/>
                </a:solidFill>
                <a:latin typeface="Proxima Nova"/>
              </a:rPr>
              <a:t> US$ 18 </a:t>
            </a:r>
            <a:r>
              <a:rPr sz="1000" b="0" i="0" dirty="0" err="1">
                <a:solidFill>
                  <a:srgbClr val="616161"/>
                </a:solidFill>
                <a:latin typeface="Proxima Nova"/>
              </a:rPr>
              <a:t>bilhões</a:t>
            </a:r>
            <a:r>
              <a:rPr sz="1000" b="0" i="0" dirty="0">
                <a:solidFill>
                  <a:srgbClr val="616161"/>
                </a:solidFill>
                <a:latin typeface="Proxima Nova"/>
              </a:rPr>
              <a:t>, com </a:t>
            </a:r>
            <a:r>
              <a:rPr sz="1000" b="0" i="0" dirty="0" err="1">
                <a:solidFill>
                  <a:srgbClr val="616161"/>
                </a:solidFill>
                <a:latin typeface="Proxima Nova"/>
              </a:rPr>
              <a:t>uma</a:t>
            </a:r>
            <a:r>
              <a:rPr sz="1000" b="0" i="0" dirty="0">
                <a:solidFill>
                  <a:srgbClr val="616161"/>
                </a:solidFill>
                <a:latin typeface="Proxima Nova"/>
              </a:rPr>
              <a:t> </a:t>
            </a:r>
            <a:r>
              <a:rPr sz="1000" b="0" i="0" dirty="0" err="1">
                <a:solidFill>
                  <a:srgbClr val="616161"/>
                </a:solidFill>
                <a:latin typeface="Proxima Nova"/>
              </a:rPr>
              <a:t>ampla</a:t>
            </a:r>
            <a:r>
              <a:rPr sz="1000" b="0" i="0" dirty="0">
                <a:solidFill>
                  <a:srgbClr val="616161"/>
                </a:solidFill>
                <a:latin typeface="Proxima Nova"/>
              </a:rPr>
              <a:t> </a:t>
            </a:r>
            <a:r>
              <a:rPr sz="1000" b="0" i="0" dirty="0" err="1">
                <a:solidFill>
                  <a:srgbClr val="616161"/>
                </a:solidFill>
                <a:latin typeface="Proxima Nova"/>
              </a:rPr>
              <a:t>gama</a:t>
            </a:r>
            <a:r>
              <a:rPr sz="1000" b="0" i="0" dirty="0">
                <a:solidFill>
                  <a:srgbClr val="616161"/>
                </a:solidFill>
                <a:latin typeface="Proxima Nova"/>
              </a:rPr>
              <a:t> de </a:t>
            </a:r>
            <a:r>
              <a:rPr sz="1000" b="0" i="0" dirty="0" err="1">
                <a:solidFill>
                  <a:srgbClr val="616161"/>
                </a:solidFill>
                <a:latin typeface="Proxima Nova"/>
              </a:rPr>
              <a:t>produtos</a:t>
            </a:r>
            <a:r>
              <a:rPr sz="1000" b="0" i="0" dirty="0">
                <a:solidFill>
                  <a:srgbClr val="616161"/>
                </a:solidFill>
                <a:latin typeface="Proxima Nova"/>
              </a:rPr>
              <a:t> </a:t>
            </a:r>
            <a:r>
              <a:rPr sz="1000" b="0" i="0" dirty="0" err="1">
                <a:solidFill>
                  <a:srgbClr val="616161"/>
                </a:solidFill>
                <a:latin typeface="Proxima Nova"/>
              </a:rPr>
              <a:t>pequenos</a:t>
            </a:r>
            <a:r>
              <a:rPr sz="1000" b="0" i="0" dirty="0">
                <a:solidFill>
                  <a:srgbClr val="616161"/>
                </a:solidFill>
                <a:latin typeface="Proxima Nova"/>
              </a:rPr>
              <a:t> e </a:t>
            </a:r>
            <a:r>
              <a:rPr sz="1000" b="0" i="0" dirty="0" err="1">
                <a:solidFill>
                  <a:srgbClr val="616161"/>
                </a:solidFill>
                <a:latin typeface="Proxima Nova"/>
              </a:rPr>
              <a:t>leves</a:t>
            </a:r>
            <a:r>
              <a:rPr sz="1000" b="0" i="0" dirty="0">
                <a:solidFill>
                  <a:srgbClr val="616161"/>
                </a:solidFill>
                <a:latin typeface="Proxima Nova"/>
              </a:rPr>
              <a:t>.</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Oportunidades</a:t>
            </a:r>
            <a:r>
              <a:rPr sz="1000" b="1" i="0" dirty="0">
                <a:solidFill>
                  <a:srgbClr val="616161"/>
                </a:solidFill>
                <a:latin typeface="Proxima Nova"/>
              </a:rPr>
              <a:t> de </a:t>
            </a:r>
            <a:r>
              <a:rPr sz="1000" b="1" i="0" dirty="0" err="1">
                <a:solidFill>
                  <a:srgbClr val="616161"/>
                </a:solidFill>
                <a:latin typeface="Proxima Nova"/>
              </a:rPr>
              <a:t>Dropshipping</a:t>
            </a:r>
            <a:r>
              <a:rPr sz="1000" b="1" i="0" dirty="0">
                <a:solidFill>
                  <a:srgbClr val="616161"/>
                </a:solidFill>
                <a:latin typeface="Proxima Nova"/>
              </a:rPr>
              <a:t>:</a:t>
            </a:r>
            <a:r>
              <a:rPr sz="1000" b="0" i="0" dirty="0">
                <a:solidFill>
                  <a:srgbClr val="616161"/>
                </a:solidFill>
                <a:latin typeface="Proxima Nova"/>
              </a:rPr>
              <a:t> </a:t>
            </a:r>
            <a:r>
              <a:rPr sz="1000" b="0" i="0" dirty="0" err="1">
                <a:solidFill>
                  <a:srgbClr val="616161"/>
                </a:solidFill>
                <a:latin typeface="Proxima Nova"/>
              </a:rPr>
              <a:t>Produtos</a:t>
            </a:r>
            <a:r>
              <a:rPr sz="1000" b="0" i="0" dirty="0">
                <a:solidFill>
                  <a:srgbClr val="616161"/>
                </a:solidFill>
                <a:latin typeface="Proxima Nova"/>
              </a:rPr>
              <a:t> </a:t>
            </a:r>
            <a:r>
              <a:rPr sz="1000" b="0" i="0" dirty="0" err="1">
                <a:solidFill>
                  <a:srgbClr val="616161"/>
                </a:solidFill>
                <a:latin typeface="Proxima Nova"/>
              </a:rPr>
              <a:t>como</a:t>
            </a:r>
            <a:r>
              <a:rPr sz="1000" b="0" i="0" dirty="0">
                <a:solidFill>
                  <a:srgbClr val="616161"/>
                </a:solidFill>
                <a:latin typeface="Proxima Nova"/>
              </a:rPr>
              <a:t> </a:t>
            </a:r>
            <a:r>
              <a:rPr sz="1000" b="0" i="0" dirty="0" err="1">
                <a:solidFill>
                  <a:srgbClr val="616161"/>
                </a:solidFill>
                <a:latin typeface="Proxima Nova"/>
              </a:rPr>
              <a:t>canetas</a:t>
            </a:r>
            <a:r>
              <a:rPr sz="1000" b="0" i="0" dirty="0">
                <a:solidFill>
                  <a:srgbClr val="616161"/>
                </a:solidFill>
                <a:latin typeface="Proxima Nova"/>
              </a:rPr>
              <a:t>, </a:t>
            </a:r>
            <a:r>
              <a:rPr sz="1000" b="0" i="0" dirty="0" err="1">
                <a:solidFill>
                  <a:srgbClr val="616161"/>
                </a:solidFill>
                <a:latin typeface="Proxima Nova"/>
              </a:rPr>
              <a:t>blocos</a:t>
            </a:r>
            <a:r>
              <a:rPr sz="1000" b="0" i="0" dirty="0">
                <a:solidFill>
                  <a:srgbClr val="616161"/>
                </a:solidFill>
                <a:latin typeface="Proxima Nova"/>
              </a:rPr>
              <a:t> de </a:t>
            </a:r>
            <a:r>
              <a:rPr sz="1000" b="0" i="0" dirty="0" err="1">
                <a:solidFill>
                  <a:srgbClr val="616161"/>
                </a:solidFill>
                <a:latin typeface="Proxima Nova"/>
              </a:rPr>
              <a:t>notas</a:t>
            </a:r>
            <a:r>
              <a:rPr sz="1000" b="0" i="0" dirty="0">
                <a:solidFill>
                  <a:srgbClr val="616161"/>
                </a:solidFill>
                <a:latin typeface="Proxima Nova"/>
              </a:rPr>
              <a:t> e </a:t>
            </a:r>
            <a:r>
              <a:rPr sz="1000" b="0" i="0" dirty="0" err="1">
                <a:solidFill>
                  <a:srgbClr val="616161"/>
                </a:solidFill>
                <a:latin typeface="Proxima Nova"/>
              </a:rPr>
              <a:t>marcadores</a:t>
            </a:r>
            <a:r>
              <a:rPr sz="1000" b="0" i="0" dirty="0">
                <a:solidFill>
                  <a:srgbClr val="616161"/>
                </a:solidFill>
                <a:latin typeface="Proxima Nova"/>
              </a:rPr>
              <a:t> de </a:t>
            </a:r>
            <a:r>
              <a:rPr sz="1000" b="0" i="0" dirty="0" err="1">
                <a:solidFill>
                  <a:srgbClr val="616161"/>
                </a:solidFill>
                <a:latin typeface="Proxima Nova"/>
              </a:rPr>
              <a:t>quadro</a:t>
            </a:r>
            <a:r>
              <a:rPr sz="1000" b="0" i="0" dirty="0">
                <a:solidFill>
                  <a:srgbClr val="616161"/>
                </a:solidFill>
                <a:latin typeface="Proxima Nova"/>
              </a:rPr>
              <a:t> </a:t>
            </a:r>
            <a:r>
              <a:rPr sz="1000" b="0" i="0" dirty="0" err="1">
                <a:solidFill>
                  <a:srgbClr val="616161"/>
                </a:solidFill>
                <a:latin typeface="Proxima Nova"/>
              </a:rPr>
              <a:t>branco</a:t>
            </a:r>
            <a:r>
              <a:rPr sz="1000" b="0" i="0" dirty="0">
                <a:solidFill>
                  <a:srgbClr val="616161"/>
                </a:solidFill>
                <a:latin typeface="Proxima Nova"/>
              </a:rPr>
              <a:t> </a:t>
            </a:r>
            <a:r>
              <a:rPr sz="1000" b="0" i="0" dirty="0" err="1">
                <a:solidFill>
                  <a:srgbClr val="616161"/>
                </a:solidFill>
                <a:latin typeface="Proxima Nova"/>
              </a:rPr>
              <a:t>são</a:t>
            </a:r>
            <a:r>
              <a:rPr sz="1000" b="0" i="0" dirty="0">
                <a:solidFill>
                  <a:srgbClr val="616161"/>
                </a:solidFill>
                <a:latin typeface="Proxima Nova"/>
              </a:rPr>
              <a:t> </a:t>
            </a:r>
            <a:r>
              <a:rPr sz="1000" b="0" i="0" dirty="0" err="1">
                <a:solidFill>
                  <a:srgbClr val="616161"/>
                </a:solidFill>
                <a:latin typeface="Proxima Nova"/>
              </a:rPr>
              <a:t>essenciais</a:t>
            </a:r>
            <a:r>
              <a:rPr sz="1000" b="0" i="0" dirty="0">
                <a:solidFill>
                  <a:srgbClr val="616161"/>
                </a:solidFill>
                <a:latin typeface="Proxima Nova"/>
              </a:rPr>
              <a:t> e </a:t>
            </a:r>
            <a:r>
              <a:rPr sz="1000" b="0" i="0" dirty="0" err="1">
                <a:solidFill>
                  <a:srgbClr val="616161"/>
                </a:solidFill>
                <a:latin typeface="Proxima Nova"/>
              </a:rPr>
              <a:t>frequentemente</a:t>
            </a:r>
            <a:r>
              <a:rPr sz="1000" b="0" i="0" dirty="0">
                <a:solidFill>
                  <a:srgbClr val="616161"/>
                </a:solidFill>
                <a:latin typeface="Proxima Nova"/>
              </a:rPr>
              <a:t> </a:t>
            </a:r>
            <a:r>
              <a:rPr sz="1000" b="0" i="0" dirty="0" err="1">
                <a:solidFill>
                  <a:srgbClr val="616161"/>
                </a:solidFill>
                <a:latin typeface="Proxima Nova"/>
              </a:rPr>
              <a:t>comprados</a:t>
            </a:r>
            <a:r>
              <a:rPr sz="1000" b="0" i="0" dirty="0">
                <a:solidFill>
                  <a:srgbClr val="616161"/>
                </a:solidFill>
                <a:latin typeface="Proxima Nova"/>
              </a:rPr>
              <a:t> </a:t>
            </a:r>
            <a:r>
              <a:rPr sz="1000" b="0" i="0" dirty="0" err="1">
                <a:solidFill>
                  <a:srgbClr val="616161"/>
                </a:solidFill>
                <a:latin typeface="Proxima Nova"/>
              </a:rPr>
              <a:t>em</a:t>
            </a:r>
            <a:r>
              <a:rPr sz="1000" b="0" i="0" dirty="0">
                <a:solidFill>
                  <a:srgbClr val="616161"/>
                </a:solidFill>
                <a:latin typeface="Proxima Nova"/>
              </a:rPr>
              <a:t> </a:t>
            </a:r>
            <a:r>
              <a:rPr sz="1000" b="0" i="0" dirty="0" err="1">
                <a:solidFill>
                  <a:srgbClr val="616161"/>
                </a:solidFill>
                <a:latin typeface="Proxima Nova"/>
              </a:rPr>
              <a:t>grandes</a:t>
            </a:r>
            <a:r>
              <a:rPr sz="1000" b="0" i="0" dirty="0">
                <a:solidFill>
                  <a:srgbClr val="616161"/>
                </a:solidFill>
                <a:latin typeface="Proxima Nova"/>
              </a:rPr>
              <a:t> </a:t>
            </a:r>
            <a:r>
              <a:rPr sz="1000" b="0" i="0" dirty="0" err="1">
                <a:solidFill>
                  <a:srgbClr val="616161"/>
                </a:solidFill>
                <a:latin typeface="Proxima Nova"/>
              </a:rPr>
              <a:t>quantidades</a:t>
            </a:r>
            <a:r>
              <a:rPr sz="1000" b="0" i="0" dirty="0">
                <a:solidFill>
                  <a:srgbClr val="616161"/>
                </a:solidFill>
                <a:latin typeface="Proxima Nova"/>
              </a:rPr>
              <a:t>.</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Agrupamento</a:t>
            </a:r>
            <a:r>
              <a:rPr sz="1000" b="1" i="0" dirty="0">
                <a:solidFill>
                  <a:srgbClr val="616161"/>
                </a:solidFill>
                <a:latin typeface="Proxima Nova"/>
              </a:rPr>
              <a:t> de </a:t>
            </a:r>
            <a:r>
              <a:rPr sz="1000" b="1" i="0" dirty="0" err="1">
                <a:solidFill>
                  <a:srgbClr val="616161"/>
                </a:solidFill>
                <a:latin typeface="Proxima Nova"/>
              </a:rPr>
              <a:t>Produtos</a:t>
            </a:r>
            <a:r>
              <a:rPr sz="1000" b="1" i="0" dirty="0">
                <a:solidFill>
                  <a:srgbClr val="616161"/>
                </a:solidFill>
                <a:latin typeface="Proxima Nova"/>
              </a:rPr>
              <a:t>:</a:t>
            </a:r>
            <a:r>
              <a:rPr sz="1000" b="0" i="0" dirty="0">
                <a:solidFill>
                  <a:srgbClr val="616161"/>
                </a:solidFill>
                <a:latin typeface="Proxima Nova"/>
              </a:rPr>
              <a:t> </a:t>
            </a:r>
            <a:r>
              <a:rPr sz="1000" b="0" i="0" dirty="0" err="1">
                <a:solidFill>
                  <a:srgbClr val="616161"/>
                </a:solidFill>
                <a:latin typeface="Proxima Nova"/>
              </a:rPr>
              <a:t>Oferecer</a:t>
            </a:r>
            <a:r>
              <a:rPr sz="1000" b="0" i="0" dirty="0">
                <a:solidFill>
                  <a:srgbClr val="616161"/>
                </a:solidFill>
                <a:latin typeface="Proxima Nova"/>
              </a:rPr>
              <a:t> </a:t>
            </a:r>
            <a:r>
              <a:rPr sz="1000" b="0" i="0" dirty="0" err="1">
                <a:solidFill>
                  <a:srgbClr val="616161"/>
                </a:solidFill>
                <a:latin typeface="Proxima Nova"/>
              </a:rPr>
              <a:t>pacotes</a:t>
            </a:r>
            <a:r>
              <a:rPr sz="1000" b="0" i="0" dirty="0">
                <a:solidFill>
                  <a:srgbClr val="616161"/>
                </a:solidFill>
                <a:latin typeface="Proxima Nova"/>
              </a:rPr>
              <a:t> de </a:t>
            </a:r>
            <a:r>
              <a:rPr sz="1000" b="0" i="0" dirty="0" err="1">
                <a:solidFill>
                  <a:srgbClr val="616161"/>
                </a:solidFill>
                <a:latin typeface="Proxima Nova"/>
              </a:rPr>
              <a:t>produtos</a:t>
            </a:r>
            <a:r>
              <a:rPr sz="1000" b="0" i="0" dirty="0">
                <a:solidFill>
                  <a:srgbClr val="616161"/>
                </a:solidFill>
                <a:latin typeface="Proxima Nova"/>
              </a:rPr>
              <a:t> </a:t>
            </a:r>
            <a:r>
              <a:rPr sz="1000" b="0" i="0" dirty="0" err="1">
                <a:solidFill>
                  <a:srgbClr val="616161"/>
                </a:solidFill>
                <a:latin typeface="Proxima Nova"/>
              </a:rPr>
              <a:t>pode</a:t>
            </a:r>
            <a:r>
              <a:rPr sz="1000" b="0" i="0" dirty="0">
                <a:solidFill>
                  <a:srgbClr val="616161"/>
                </a:solidFill>
                <a:latin typeface="Proxima Nova"/>
              </a:rPr>
              <a:t> </a:t>
            </a:r>
            <a:r>
              <a:rPr sz="1000" b="0" i="0" dirty="0" err="1">
                <a:solidFill>
                  <a:srgbClr val="616161"/>
                </a:solidFill>
                <a:latin typeface="Proxima Nova"/>
              </a:rPr>
              <a:t>aumentar</a:t>
            </a:r>
            <a:r>
              <a:rPr sz="1000" b="0" i="0" dirty="0">
                <a:solidFill>
                  <a:srgbClr val="616161"/>
                </a:solidFill>
                <a:latin typeface="Proxima Nova"/>
              </a:rPr>
              <a:t> as </a:t>
            </a:r>
            <a:r>
              <a:rPr sz="1000" b="0" i="0" dirty="0" err="1">
                <a:solidFill>
                  <a:srgbClr val="616161"/>
                </a:solidFill>
                <a:latin typeface="Proxima Nova"/>
              </a:rPr>
              <a:t>vendas</a:t>
            </a:r>
            <a:r>
              <a:rPr sz="1000" b="0" i="0" dirty="0">
                <a:solidFill>
                  <a:srgbClr val="616161"/>
                </a:solidFill>
                <a:latin typeface="Proxima Nova"/>
              </a:rPr>
              <a:t>, </a:t>
            </a:r>
            <a:r>
              <a:rPr sz="1000" b="0" i="0" dirty="0" err="1">
                <a:solidFill>
                  <a:srgbClr val="616161"/>
                </a:solidFill>
                <a:latin typeface="Proxima Nova"/>
              </a:rPr>
              <a:t>especialmente</a:t>
            </a:r>
            <a:r>
              <a:rPr sz="1000" b="0" i="0" dirty="0">
                <a:solidFill>
                  <a:srgbClr val="616161"/>
                </a:solidFill>
                <a:latin typeface="Proxima Nova"/>
              </a:rPr>
              <a:t> </a:t>
            </a:r>
            <a:r>
              <a:rPr sz="1000" b="0" i="0" dirty="0" err="1">
                <a:solidFill>
                  <a:srgbClr val="616161"/>
                </a:solidFill>
                <a:latin typeface="Proxima Nova"/>
              </a:rPr>
              <a:t>durante</a:t>
            </a:r>
            <a:r>
              <a:rPr sz="1000" b="0" i="0" dirty="0">
                <a:solidFill>
                  <a:srgbClr val="616161"/>
                </a:solidFill>
                <a:latin typeface="Proxima Nova"/>
              </a:rPr>
              <a:t> a volta </a:t>
            </a:r>
            <a:r>
              <a:rPr sz="1000" b="0" i="0" dirty="0" err="1">
                <a:solidFill>
                  <a:srgbClr val="616161"/>
                </a:solidFill>
                <a:latin typeface="Proxima Nova"/>
              </a:rPr>
              <a:t>às</a:t>
            </a:r>
            <a:r>
              <a:rPr sz="1000" b="0" i="0" dirty="0">
                <a:solidFill>
                  <a:srgbClr val="616161"/>
                </a:solidFill>
                <a:latin typeface="Proxima Nova"/>
              </a:rPr>
              <a:t> aulas.</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Principais</a:t>
            </a:r>
            <a:r>
              <a:rPr sz="1000" b="1" i="0" dirty="0">
                <a:solidFill>
                  <a:srgbClr val="616161"/>
                </a:solidFill>
                <a:latin typeface="Proxima Nova"/>
              </a:rPr>
              <a:t> </a:t>
            </a:r>
            <a:r>
              <a:rPr sz="1000" b="1" i="0" dirty="0" err="1">
                <a:solidFill>
                  <a:srgbClr val="616161"/>
                </a:solidFill>
                <a:latin typeface="Proxima Nova"/>
              </a:rPr>
              <a:t>Produtos</a:t>
            </a:r>
            <a:r>
              <a:rPr sz="1000" b="1" i="0" dirty="0">
                <a:solidFill>
                  <a:srgbClr val="616161"/>
                </a:solidFill>
                <a:latin typeface="Proxima Nova"/>
              </a:rPr>
              <a:t> de </a:t>
            </a:r>
            <a:r>
              <a:rPr sz="1000" b="1" i="0" dirty="0" err="1">
                <a:solidFill>
                  <a:srgbClr val="616161"/>
                </a:solidFill>
                <a:latin typeface="Proxima Nova"/>
              </a:rPr>
              <a:t>Dropshipping</a:t>
            </a:r>
            <a:r>
              <a:rPr sz="1000" b="1" i="0" dirty="0">
                <a:solidFill>
                  <a:srgbClr val="616161"/>
                </a:solidFill>
                <a:latin typeface="Proxima Nova"/>
              </a:rPr>
              <a:t>:</a:t>
            </a:r>
            <a:r>
              <a:rPr sz="1000" b="0" i="0" dirty="0">
                <a:solidFill>
                  <a:srgbClr val="616161"/>
                </a:solidFill>
                <a:latin typeface="Proxima Nova"/>
              </a:rPr>
              <a:t> - </a:t>
            </a:r>
            <a:r>
              <a:rPr sz="1000" b="0" i="0" dirty="0" err="1">
                <a:solidFill>
                  <a:srgbClr val="616161"/>
                </a:solidFill>
                <a:latin typeface="Proxima Nova"/>
              </a:rPr>
              <a:t>Papel</a:t>
            </a:r>
            <a:r>
              <a:rPr sz="1000" b="0" i="0" dirty="0">
                <a:solidFill>
                  <a:srgbClr val="616161"/>
                </a:solidFill>
                <a:latin typeface="Proxima Nova"/>
              </a:rPr>
              <a:t> para </a:t>
            </a:r>
            <a:r>
              <a:rPr sz="1000" b="0" i="0" dirty="0" err="1">
                <a:solidFill>
                  <a:srgbClr val="616161"/>
                </a:solidFill>
                <a:latin typeface="Proxima Nova"/>
              </a:rPr>
              <a:t>impressora</a:t>
            </a:r>
            <a:r>
              <a:rPr sz="1000" b="0" i="0" dirty="0">
                <a:solidFill>
                  <a:srgbClr val="616161"/>
                </a:solidFill>
                <a:latin typeface="Proxima Nova"/>
              </a:rPr>
              <a:t> - </a:t>
            </a:r>
            <a:r>
              <a:rPr sz="1000" b="0" i="0" dirty="0" err="1">
                <a:solidFill>
                  <a:srgbClr val="616161"/>
                </a:solidFill>
                <a:latin typeface="Proxima Nova"/>
              </a:rPr>
              <a:t>Blocos</a:t>
            </a:r>
            <a:r>
              <a:rPr sz="1000" b="0" i="0" dirty="0">
                <a:solidFill>
                  <a:srgbClr val="616161"/>
                </a:solidFill>
                <a:latin typeface="Proxima Nova"/>
              </a:rPr>
              <a:t> de </a:t>
            </a:r>
            <a:r>
              <a:rPr sz="1000" b="0" i="0" dirty="0" err="1">
                <a:solidFill>
                  <a:srgbClr val="616161"/>
                </a:solidFill>
                <a:latin typeface="Proxima Nova"/>
              </a:rPr>
              <a:t>notas</a:t>
            </a:r>
            <a:r>
              <a:rPr sz="1000" b="0" i="0" dirty="0">
                <a:solidFill>
                  <a:srgbClr val="616161"/>
                </a:solidFill>
                <a:latin typeface="Proxima Nova"/>
              </a:rPr>
              <a:t> - </a:t>
            </a:r>
            <a:r>
              <a:rPr sz="1000" b="0" i="0" dirty="0" err="1">
                <a:solidFill>
                  <a:srgbClr val="616161"/>
                </a:solidFill>
                <a:latin typeface="Proxima Nova"/>
              </a:rPr>
              <a:t>Fita</a:t>
            </a:r>
            <a:r>
              <a:rPr sz="1000" b="0" i="0" dirty="0">
                <a:solidFill>
                  <a:srgbClr val="616161"/>
                </a:solidFill>
                <a:latin typeface="Proxima Nova"/>
              </a:rPr>
              <a:t> de </a:t>
            </a:r>
            <a:r>
              <a:rPr sz="1000" b="0" i="0" dirty="0" err="1">
                <a:solidFill>
                  <a:srgbClr val="616161"/>
                </a:solidFill>
                <a:latin typeface="Proxima Nova"/>
              </a:rPr>
              <a:t>embalagem</a:t>
            </a:r>
            <a:r>
              <a:rPr sz="1000" b="0" i="0" dirty="0">
                <a:solidFill>
                  <a:srgbClr val="616161"/>
                </a:solidFill>
                <a:latin typeface="Proxima Nova"/>
              </a:rPr>
              <a:t> </a:t>
            </a:r>
            <a:r>
              <a:rPr sz="1000" b="0" i="0" dirty="0" err="1">
                <a:solidFill>
                  <a:srgbClr val="616161"/>
                </a:solidFill>
                <a:latin typeface="Proxima Nova"/>
              </a:rPr>
              <a:t>resistente</a:t>
            </a:r>
            <a:r>
              <a:rPr sz="1000" b="0" i="0" dirty="0">
                <a:solidFill>
                  <a:srgbClr val="616161"/>
                </a:solidFill>
                <a:latin typeface="Proxima Nova"/>
              </a:rPr>
              <a:t> - </a:t>
            </a:r>
            <a:r>
              <a:rPr sz="1000" b="0" i="0" dirty="0" err="1">
                <a:solidFill>
                  <a:srgbClr val="616161"/>
                </a:solidFill>
                <a:latin typeface="Proxima Nova"/>
              </a:rPr>
              <a:t>Cartuchos</a:t>
            </a:r>
            <a:r>
              <a:rPr sz="1000" b="0" i="0" dirty="0">
                <a:solidFill>
                  <a:srgbClr val="616161"/>
                </a:solidFill>
                <a:latin typeface="Proxima Nova"/>
              </a:rPr>
              <a:t> de </a:t>
            </a:r>
            <a:r>
              <a:rPr sz="1000" b="0" i="0" dirty="0" err="1">
                <a:solidFill>
                  <a:srgbClr val="616161"/>
                </a:solidFill>
                <a:latin typeface="Proxima Nova"/>
              </a:rPr>
              <a:t>tinta</a:t>
            </a:r>
            <a:r>
              <a:rPr sz="1000" b="0" i="0" dirty="0">
                <a:solidFill>
                  <a:srgbClr val="616161"/>
                </a:solidFill>
                <a:latin typeface="Proxima Nova"/>
              </a:rPr>
              <a:t> - Pastas de </a:t>
            </a:r>
            <a:r>
              <a:rPr sz="1000" b="0" i="0" dirty="0" err="1">
                <a:solidFill>
                  <a:srgbClr val="616161"/>
                </a:solidFill>
                <a:latin typeface="Proxima Nova"/>
              </a:rPr>
              <a:t>arquivo</a:t>
            </a:r>
            <a:r>
              <a:rPr sz="1000" b="0" i="0" dirty="0">
                <a:solidFill>
                  <a:srgbClr val="616161"/>
                </a:solidFill>
                <a:latin typeface="Proxima Nova"/>
              </a:rPr>
              <a:t> - </a:t>
            </a:r>
            <a:r>
              <a:rPr sz="1000" b="0" i="0" dirty="0" err="1">
                <a:solidFill>
                  <a:srgbClr val="616161"/>
                </a:solidFill>
                <a:latin typeface="Proxima Nova"/>
              </a:rPr>
              <a:t>Canetas</a:t>
            </a:r>
            <a:r>
              <a:rPr sz="1000" b="0" i="0" dirty="0">
                <a:solidFill>
                  <a:srgbClr val="616161"/>
                </a:solidFill>
                <a:latin typeface="Proxima Nova"/>
              </a:rPr>
              <a:t> de gel - </a:t>
            </a:r>
            <a:r>
              <a:rPr sz="1000" b="0" i="0" dirty="0" err="1">
                <a:solidFill>
                  <a:srgbClr val="616161"/>
                </a:solidFill>
                <a:latin typeface="Proxima Nova"/>
              </a:rPr>
              <a:t>Plástico</a:t>
            </a:r>
            <a:r>
              <a:rPr sz="1000" b="0" i="0" dirty="0">
                <a:solidFill>
                  <a:srgbClr val="616161"/>
                </a:solidFill>
                <a:latin typeface="Proxima Nova"/>
              </a:rPr>
              <a:t> </a:t>
            </a:r>
            <a:r>
              <a:rPr sz="1000" b="0" i="0" dirty="0" err="1">
                <a:solidFill>
                  <a:srgbClr val="616161"/>
                </a:solidFill>
                <a:latin typeface="Proxima Nova"/>
              </a:rPr>
              <a:t>bolha</a:t>
            </a:r>
            <a:r>
              <a:rPr sz="1000" b="0" i="0" dirty="0">
                <a:solidFill>
                  <a:srgbClr val="616161"/>
                </a:solidFill>
                <a:latin typeface="Proxima Nova"/>
              </a:rPr>
              <a:t> - </a:t>
            </a:r>
            <a:r>
              <a:rPr sz="1000" b="0" i="0" dirty="0" err="1">
                <a:solidFill>
                  <a:srgbClr val="616161"/>
                </a:solidFill>
                <a:latin typeface="Proxima Nova"/>
              </a:rPr>
              <a:t>Lápis</a:t>
            </a:r>
            <a:r>
              <a:rPr sz="1000" b="0" i="0" dirty="0">
                <a:solidFill>
                  <a:srgbClr val="616161"/>
                </a:solidFill>
                <a:latin typeface="Proxima Nova"/>
              </a:rPr>
              <a:t> </a:t>
            </a:r>
            <a:r>
              <a:rPr sz="1000" b="0" i="0" dirty="0" err="1">
                <a:solidFill>
                  <a:srgbClr val="616161"/>
                </a:solidFill>
                <a:latin typeface="Proxima Nova"/>
              </a:rPr>
              <a:t>mecânicos</a:t>
            </a:r>
            <a:r>
              <a:rPr sz="1000" b="0" i="0" dirty="0">
                <a:solidFill>
                  <a:srgbClr val="616161"/>
                </a:solidFill>
                <a:latin typeface="Proxima Nova"/>
              </a:rPr>
              <a:t> - </a:t>
            </a:r>
            <a:r>
              <a:rPr sz="1000" b="0" i="0" dirty="0" err="1">
                <a:solidFill>
                  <a:srgbClr val="616161"/>
                </a:solidFill>
                <a:latin typeface="Proxima Nova"/>
              </a:rPr>
              <a:t>Almofadas</a:t>
            </a:r>
            <a:r>
              <a:rPr sz="1000" b="0" i="0" dirty="0">
                <a:solidFill>
                  <a:srgbClr val="616161"/>
                </a:solidFill>
                <a:latin typeface="Proxima Nova"/>
              </a:rPr>
              <a:t> de </a:t>
            </a:r>
            <a:r>
              <a:rPr sz="1000" b="0" i="0" dirty="0" err="1">
                <a:solidFill>
                  <a:srgbClr val="616161"/>
                </a:solidFill>
                <a:latin typeface="Proxima Nova"/>
              </a:rPr>
              <a:t>couro</a:t>
            </a:r>
            <a:r>
              <a:rPr sz="1000" b="0" i="0" dirty="0">
                <a:solidFill>
                  <a:srgbClr val="616161"/>
                </a:solidFill>
                <a:latin typeface="Proxima Nova"/>
              </a:rPr>
              <a:t> para mesa - </a:t>
            </a:r>
            <a:r>
              <a:rPr sz="1000" b="0" i="0" dirty="0" err="1">
                <a:solidFill>
                  <a:srgbClr val="616161"/>
                </a:solidFill>
                <a:latin typeface="Proxima Nova"/>
              </a:rPr>
              <a:t>Grampeadores</a:t>
            </a:r>
            <a:r>
              <a:rPr sz="1000" b="0" i="0" dirty="0">
                <a:solidFill>
                  <a:srgbClr val="616161"/>
                </a:solidFill>
                <a:latin typeface="Proxima Nova"/>
              </a:rPr>
              <a:t> - </a:t>
            </a:r>
            <a:r>
              <a:rPr sz="1000" b="0" i="0" dirty="0" err="1">
                <a:solidFill>
                  <a:srgbClr val="616161"/>
                </a:solidFill>
                <a:latin typeface="Proxima Nova"/>
              </a:rPr>
              <a:t>Caixas</a:t>
            </a:r>
            <a:r>
              <a:rPr sz="1000" b="0" i="0" dirty="0">
                <a:solidFill>
                  <a:srgbClr val="616161"/>
                </a:solidFill>
                <a:latin typeface="Proxima Nova"/>
              </a:rPr>
              <a:t> de </a:t>
            </a:r>
            <a:r>
              <a:rPr sz="1000" b="0" i="0" dirty="0" err="1">
                <a:solidFill>
                  <a:srgbClr val="616161"/>
                </a:solidFill>
                <a:latin typeface="Proxima Nova"/>
              </a:rPr>
              <a:t>mudança</a:t>
            </a:r>
            <a:r>
              <a:rPr sz="1000" b="0" i="0" dirty="0">
                <a:solidFill>
                  <a:srgbClr val="616161"/>
                </a:solidFill>
                <a:latin typeface="Proxima Nova"/>
              </a:rPr>
              <a:t> - Mouse pads </a:t>
            </a:r>
            <a:r>
              <a:rPr sz="1000" b="0" i="0" dirty="0" err="1">
                <a:solidFill>
                  <a:srgbClr val="616161"/>
                </a:solidFill>
                <a:latin typeface="Proxima Nova"/>
              </a:rPr>
              <a:t>ergonômicos</a:t>
            </a:r>
            <a:r>
              <a:rPr sz="1000" b="0" i="0" dirty="0">
                <a:solidFill>
                  <a:srgbClr val="616161"/>
                </a:solidFill>
                <a:latin typeface="Proxima Nova"/>
              </a:rPr>
              <a:t> - </a:t>
            </a:r>
            <a:r>
              <a:rPr sz="1000" b="0" i="0" dirty="0" err="1">
                <a:solidFill>
                  <a:srgbClr val="616161"/>
                </a:solidFill>
                <a:latin typeface="Proxima Nova"/>
              </a:rPr>
              <a:t>Marcadores</a:t>
            </a:r>
            <a:r>
              <a:rPr sz="1000" b="0" i="0" dirty="0">
                <a:solidFill>
                  <a:srgbClr val="616161"/>
                </a:solidFill>
                <a:latin typeface="Proxima Nova"/>
              </a:rPr>
              <a:t> de </a:t>
            </a:r>
            <a:r>
              <a:rPr sz="1000" b="0" i="0" dirty="0" err="1">
                <a:solidFill>
                  <a:srgbClr val="616161"/>
                </a:solidFill>
                <a:latin typeface="Proxima Nova"/>
              </a:rPr>
              <a:t>quadro</a:t>
            </a:r>
            <a:r>
              <a:rPr sz="1000" b="0" i="0" dirty="0">
                <a:solidFill>
                  <a:srgbClr val="616161"/>
                </a:solidFill>
                <a:latin typeface="Proxima Nova"/>
              </a:rPr>
              <a:t> </a:t>
            </a:r>
            <a:r>
              <a:rPr sz="1000" b="0" i="0" dirty="0" err="1">
                <a:solidFill>
                  <a:srgbClr val="616161"/>
                </a:solidFill>
                <a:latin typeface="Proxima Nova"/>
              </a:rPr>
              <a:t>branco</a:t>
            </a:r>
            <a:endParaRPr sz="1000" b="0" i="0" dirty="0">
              <a:solidFill>
                <a:srgbClr val="616161"/>
              </a:solidFill>
              <a:latin typeface="Proxima Nova"/>
            </a:endParaRPr>
          </a:p>
        </p:txBody>
      </p:sp>
      <p:sp>
        <p:nvSpPr>
          <p:cNvPr id="8" name="Rectangle 7"/>
          <p:cNvSpPr/>
          <p:nvPr/>
        </p:nvSpPr>
        <p:spPr>
          <a:xfrm>
            <a:off x="4724400" y="1508670"/>
            <a:ext cx="4190999" cy="28875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3" name="Imagem 12" descr="Tendências em materiais de escritório">
            <a:hlinkClick r:id="rId3" tgtFrame="&quot;_blank&quot;"/>
            <a:extLst>
              <a:ext uri="{FF2B5EF4-FFF2-40B4-BE49-F238E27FC236}">
                <a16:creationId xmlns:a16="http://schemas.microsoft.com/office/drawing/2014/main" id="{686BFD01-276C-5495-108F-F935AEDCD84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1" y="983307"/>
            <a:ext cx="4164384" cy="199048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Ferramentas e Melhorias para a Casa</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b="0" i="0">
                <a:solidFill>
                  <a:srgbClr val="616161"/>
                </a:solidFill>
                <a:latin typeface="Proxima Nova"/>
              </a:defRPr>
            </a:pPr>
            <a:endParaRPr/>
          </a:p>
        </p:txBody>
      </p:sp>
      <p:sp>
        <p:nvSpPr>
          <p:cNvPr id="5" name="Rectangle 4"/>
          <p:cNvSpPr/>
          <p:nvPr/>
        </p:nvSpPr>
        <p:spPr>
          <a:xfrm>
            <a:off x="228600" y="1508670"/>
            <a:ext cx="8686800" cy="311467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311467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145500" y="918894"/>
            <a:ext cx="4190999" cy="3114675"/>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000" b="1" i="0" dirty="0" err="1">
                <a:solidFill>
                  <a:srgbClr val="616161"/>
                </a:solidFill>
                <a:latin typeface="Proxima Nova"/>
              </a:rPr>
              <a:t>Tendências</a:t>
            </a:r>
            <a:r>
              <a:rPr sz="1000" b="1" i="0" dirty="0">
                <a:solidFill>
                  <a:srgbClr val="616161"/>
                </a:solidFill>
                <a:latin typeface="Proxima Nova"/>
              </a:rPr>
              <a:t> do Mercado:</a:t>
            </a:r>
            <a:r>
              <a:rPr sz="1000" b="0" i="0" dirty="0">
                <a:solidFill>
                  <a:srgbClr val="616161"/>
                </a:solidFill>
                <a:latin typeface="Proxima Nova"/>
              </a:rPr>
              <a:t> Com o </a:t>
            </a:r>
            <a:r>
              <a:rPr sz="1000" b="0" i="0" dirty="0" err="1">
                <a:solidFill>
                  <a:srgbClr val="616161"/>
                </a:solidFill>
                <a:latin typeface="Proxima Nova"/>
              </a:rPr>
              <a:t>aumento</a:t>
            </a:r>
            <a:r>
              <a:rPr sz="1000" b="0" i="0" dirty="0">
                <a:solidFill>
                  <a:srgbClr val="616161"/>
                </a:solidFill>
                <a:latin typeface="Proxima Nova"/>
              </a:rPr>
              <a:t> do tempo </a:t>
            </a:r>
            <a:r>
              <a:rPr sz="1000" b="0" i="0" dirty="0" err="1">
                <a:solidFill>
                  <a:srgbClr val="616161"/>
                </a:solidFill>
                <a:latin typeface="Proxima Nova"/>
              </a:rPr>
              <a:t>em</a:t>
            </a:r>
            <a:r>
              <a:rPr sz="1000" b="0" i="0" dirty="0">
                <a:solidFill>
                  <a:srgbClr val="616161"/>
                </a:solidFill>
                <a:latin typeface="Proxima Nova"/>
              </a:rPr>
              <a:t> casa, </a:t>
            </a:r>
            <a:r>
              <a:rPr sz="1000" b="0" i="0" dirty="0" err="1">
                <a:solidFill>
                  <a:srgbClr val="616161"/>
                </a:solidFill>
                <a:latin typeface="Proxima Nova"/>
              </a:rPr>
              <a:t>cresce</a:t>
            </a:r>
            <a:r>
              <a:rPr sz="1000" b="0" i="0" dirty="0">
                <a:solidFill>
                  <a:srgbClr val="616161"/>
                </a:solidFill>
                <a:latin typeface="Proxima Nova"/>
              </a:rPr>
              <a:t> a </a:t>
            </a:r>
            <a:r>
              <a:rPr sz="1000" b="0" i="0" dirty="0" err="1">
                <a:solidFill>
                  <a:srgbClr val="616161"/>
                </a:solidFill>
                <a:latin typeface="Proxima Nova"/>
              </a:rPr>
              <a:t>busca</a:t>
            </a:r>
            <a:r>
              <a:rPr sz="1000" b="0" i="0" dirty="0">
                <a:solidFill>
                  <a:srgbClr val="616161"/>
                </a:solidFill>
                <a:latin typeface="Proxima Nova"/>
              </a:rPr>
              <a:t> </a:t>
            </a:r>
            <a:r>
              <a:rPr sz="1000" b="0" i="0" dirty="0" err="1">
                <a:solidFill>
                  <a:srgbClr val="616161"/>
                </a:solidFill>
                <a:latin typeface="Proxima Nova"/>
              </a:rPr>
              <a:t>por</a:t>
            </a:r>
            <a:r>
              <a:rPr sz="1000" b="0" i="0" dirty="0">
                <a:solidFill>
                  <a:srgbClr val="616161"/>
                </a:solidFill>
                <a:latin typeface="Proxima Nova"/>
              </a:rPr>
              <a:t> </a:t>
            </a:r>
            <a:r>
              <a:rPr sz="1000" b="0" i="0" dirty="0" err="1">
                <a:solidFill>
                  <a:srgbClr val="616161"/>
                </a:solidFill>
                <a:latin typeface="Proxima Nova"/>
              </a:rPr>
              <a:t>melhorias</a:t>
            </a:r>
            <a:r>
              <a:rPr sz="1000" b="0" i="0" dirty="0">
                <a:solidFill>
                  <a:srgbClr val="616161"/>
                </a:solidFill>
                <a:latin typeface="Proxima Nova"/>
              </a:rPr>
              <a:t> </a:t>
            </a:r>
            <a:r>
              <a:rPr sz="1000" b="0" i="0" dirty="0" err="1">
                <a:solidFill>
                  <a:srgbClr val="616161"/>
                </a:solidFill>
                <a:latin typeface="Proxima Nova"/>
              </a:rPr>
              <a:t>domésticas</a:t>
            </a:r>
            <a:r>
              <a:rPr sz="1000" b="0" i="0" dirty="0">
                <a:solidFill>
                  <a:srgbClr val="616161"/>
                </a:solidFill>
                <a:latin typeface="Proxima Nova"/>
              </a:rPr>
              <a:t> e </a:t>
            </a:r>
            <a:r>
              <a:rPr sz="1000" b="0" i="0" dirty="0" err="1">
                <a:solidFill>
                  <a:srgbClr val="616161"/>
                </a:solidFill>
                <a:latin typeface="Proxima Nova"/>
              </a:rPr>
              <a:t>produtos</a:t>
            </a:r>
            <a:r>
              <a:rPr sz="1000" b="0" i="0" dirty="0">
                <a:solidFill>
                  <a:srgbClr val="616161"/>
                </a:solidFill>
                <a:latin typeface="Proxima Nova"/>
              </a:rPr>
              <a:t> </a:t>
            </a:r>
            <a:r>
              <a:rPr sz="1000" b="0" i="0" dirty="0" err="1">
                <a:solidFill>
                  <a:srgbClr val="616161"/>
                </a:solidFill>
                <a:latin typeface="Proxima Nova"/>
              </a:rPr>
              <a:t>multifuncionais</a:t>
            </a:r>
            <a:r>
              <a:rPr sz="1000" b="0" i="0" dirty="0">
                <a:solidFill>
                  <a:srgbClr val="616161"/>
                </a:solidFill>
                <a:latin typeface="Proxima Nova"/>
              </a:rPr>
              <a:t>.</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Produtos</a:t>
            </a:r>
            <a:r>
              <a:rPr sz="1000" b="1" i="0" dirty="0">
                <a:solidFill>
                  <a:srgbClr val="616161"/>
                </a:solidFill>
                <a:latin typeface="Proxima Nova"/>
              </a:rPr>
              <a:t> Populares:</a:t>
            </a:r>
            <a:r>
              <a:rPr sz="1000" b="0" i="0" dirty="0">
                <a:solidFill>
                  <a:srgbClr val="616161"/>
                </a:solidFill>
                <a:latin typeface="Proxima Nova"/>
              </a:rPr>
              <a:t> Ferramentas que </a:t>
            </a:r>
            <a:r>
              <a:rPr sz="1000" b="0" i="0" dirty="0" err="1">
                <a:solidFill>
                  <a:srgbClr val="616161"/>
                </a:solidFill>
                <a:latin typeface="Proxima Nova"/>
              </a:rPr>
              <a:t>combinam</a:t>
            </a:r>
            <a:r>
              <a:rPr sz="1000" b="0" i="0" dirty="0">
                <a:solidFill>
                  <a:srgbClr val="616161"/>
                </a:solidFill>
                <a:latin typeface="Proxima Nova"/>
              </a:rPr>
              <a:t> </a:t>
            </a:r>
            <a:r>
              <a:rPr sz="1000" b="0" i="0" dirty="0" err="1">
                <a:solidFill>
                  <a:srgbClr val="616161"/>
                </a:solidFill>
                <a:latin typeface="Proxima Nova"/>
              </a:rPr>
              <a:t>funcionalidade</a:t>
            </a:r>
            <a:r>
              <a:rPr sz="1000" b="0" i="0" dirty="0">
                <a:solidFill>
                  <a:srgbClr val="616161"/>
                </a:solidFill>
                <a:latin typeface="Proxima Nova"/>
              </a:rPr>
              <a:t> e </a:t>
            </a:r>
            <a:r>
              <a:rPr sz="1000" b="0" i="0" dirty="0" err="1">
                <a:solidFill>
                  <a:srgbClr val="616161"/>
                </a:solidFill>
                <a:latin typeface="Proxima Nova"/>
              </a:rPr>
              <a:t>estética</a:t>
            </a:r>
            <a:r>
              <a:rPr sz="1000" b="0" i="0" dirty="0">
                <a:solidFill>
                  <a:srgbClr val="616161"/>
                </a:solidFill>
                <a:latin typeface="Proxima Nova"/>
              </a:rPr>
              <a:t> </a:t>
            </a:r>
            <a:r>
              <a:rPr sz="1000" b="0" i="0" dirty="0" err="1">
                <a:solidFill>
                  <a:srgbClr val="616161"/>
                </a:solidFill>
                <a:latin typeface="Proxima Nova"/>
              </a:rPr>
              <a:t>são</a:t>
            </a:r>
            <a:r>
              <a:rPr sz="1000" b="0" i="0" dirty="0">
                <a:solidFill>
                  <a:srgbClr val="616161"/>
                </a:solidFill>
                <a:latin typeface="Proxima Nova"/>
              </a:rPr>
              <a:t> </a:t>
            </a:r>
            <a:r>
              <a:rPr sz="1000" b="0" i="0" dirty="0" err="1">
                <a:solidFill>
                  <a:srgbClr val="616161"/>
                </a:solidFill>
                <a:latin typeface="Proxima Nova"/>
              </a:rPr>
              <a:t>altamente</a:t>
            </a:r>
            <a:r>
              <a:rPr sz="1000" b="0" i="0" dirty="0">
                <a:solidFill>
                  <a:srgbClr val="616161"/>
                </a:solidFill>
                <a:latin typeface="Proxima Nova"/>
              </a:rPr>
              <a:t> </a:t>
            </a:r>
            <a:r>
              <a:rPr sz="1000" b="0" i="0" dirty="0" err="1">
                <a:solidFill>
                  <a:srgbClr val="616161"/>
                </a:solidFill>
                <a:latin typeface="Proxima Nova"/>
              </a:rPr>
              <a:t>procuradas</a:t>
            </a:r>
            <a:r>
              <a:rPr sz="1000" b="0" i="0" dirty="0">
                <a:solidFill>
                  <a:srgbClr val="616161"/>
                </a:solidFill>
                <a:latin typeface="Proxima Nova"/>
              </a:rPr>
              <a:t>.</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Estratégias</a:t>
            </a:r>
            <a:r>
              <a:rPr sz="1000" b="1" i="0" dirty="0">
                <a:solidFill>
                  <a:srgbClr val="616161"/>
                </a:solidFill>
                <a:latin typeface="Proxima Nova"/>
              </a:rPr>
              <a:t> de Venda:</a:t>
            </a:r>
            <a:r>
              <a:rPr sz="1000" b="0" i="0" dirty="0">
                <a:solidFill>
                  <a:srgbClr val="616161"/>
                </a:solidFill>
                <a:latin typeface="Proxima Nova"/>
              </a:rPr>
              <a:t> </a:t>
            </a:r>
            <a:r>
              <a:rPr sz="1000" b="0" i="0" dirty="0" err="1">
                <a:solidFill>
                  <a:srgbClr val="616161"/>
                </a:solidFill>
                <a:latin typeface="Proxima Nova"/>
              </a:rPr>
              <a:t>Demonstrações</a:t>
            </a:r>
            <a:r>
              <a:rPr sz="1000" b="0" i="0" dirty="0">
                <a:solidFill>
                  <a:srgbClr val="616161"/>
                </a:solidFill>
                <a:latin typeface="Proxima Nova"/>
              </a:rPr>
              <a:t> de </a:t>
            </a:r>
            <a:r>
              <a:rPr sz="1000" b="0" i="0" dirty="0" err="1">
                <a:solidFill>
                  <a:srgbClr val="616161"/>
                </a:solidFill>
                <a:latin typeface="Proxima Nova"/>
              </a:rPr>
              <a:t>produtos</a:t>
            </a:r>
            <a:r>
              <a:rPr sz="1000" b="0" i="0" dirty="0">
                <a:solidFill>
                  <a:srgbClr val="616161"/>
                </a:solidFill>
                <a:latin typeface="Proxima Nova"/>
              </a:rPr>
              <a:t> </a:t>
            </a:r>
            <a:r>
              <a:rPr sz="1000" b="0" i="0" dirty="0" err="1">
                <a:solidFill>
                  <a:srgbClr val="616161"/>
                </a:solidFill>
                <a:latin typeface="Proxima Nova"/>
              </a:rPr>
              <a:t>em</a:t>
            </a:r>
            <a:r>
              <a:rPr sz="1000" b="0" i="0" dirty="0">
                <a:solidFill>
                  <a:srgbClr val="616161"/>
                </a:solidFill>
                <a:latin typeface="Proxima Nova"/>
              </a:rPr>
              <a:t> redes </a:t>
            </a:r>
            <a:r>
              <a:rPr sz="1000" b="0" i="0" dirty="0" err="1">
                <a:solidFill>
                  <a:srgbClr val="616161"/>
                </a:solidFill>
                <a:latin typeface="Proxima Nova"/>
              </a:rPr>
              <a:t>sociais</a:t>
            </a:r>
            <a:r>
              <a:rPr sz="1000" b="0" i="0" dirty="0">
                <a:solidFill>
                  <a:srgbClr val="616161"/>
                </a:solidFill>
                <a:latin typeface="Proxima Nova"/>
              </a:rPr>
              <a:t> </a:t>
            </a:r>
            <a:r>
              <a:rPr sz="1000" b="0" i="0" dirty="0" err="1">
                <a:solidFill>
                  <a:srgbClr val="616161"/>
                </a:solidFill>
                <a:latin typeface="Proxima Nova"/>
              </a:rPr>
              <a:t>podem</a:t>
            </a:r>
            <a:r>
              <a:rPr sz="1000" b="0" i="0" dirty="0">
                <a:solidFill>
                  <a:srgbClr val="616161"/>
                </a:solidFill>
                <a:latin typeface="Proxima Nova"/>
              </a:rPr>
              <a:t> </a:t>
            </a:r>
            <a:r>
              <a:rPr sz="1000" b="0" i="0" dirty="0" err="1">
                <a:solidFill>
                  <a:srgbClr val="616161"/>
                </a:solidFill>
                <a:latin typeface="Proxima Nova"/>
              </a:rPr>
              <a:t>atrair</a:t>
            </a:r>
            <a:r>
              <a:rPr sz="1000" b="0" i="0" dirty="0">
                <a:solidFill>
                  <a:srgbClr val="616161"/>
                </a:solidFill>
                <a:latin typeface="Proxima Nova"/>
              </a:rPr>
              <a:t> </a:t>
            </a:r>
            <a:r>
              <a:rPr sz="1000" b="0" i="0" dirty="0" err="1">
                <a:solidFill>
                  <a:srgbClr val="616161"/>
                </a:solidFill>
                <a:latin typeface="Proxima Nova"/>
              </a:rPr>
              <a:t>mais</a:t>
            </a:r>
            <a:r>
              <a:rPr sz="1000" b="0" i="0" dirty="0">
                <a:solidFill>
                  <a:srgbClr val="616161"/>
                </a:solidFill>
                <a:latin typeface="Proxima Nova"/>
              </a:rPr>
              <a:t> </a:t>
            </a:r>
            <a:r>
              <a:rPr sz="1000" b="0" i="0" dirty="0" err="1">
                <a:solidFill>
                  <a:srgbClr val="616161"/>
                </a:solidFill>
                <a:latin typeface="Proxima Nova"/>
              </a:rPr>
              <a:t>clientes</a:t>
            </a:r>
            <a:r>
              <a:rPr sz="1000" b="0" i="0" dirty="0">
                <a:solidFill>
                  <a:srgbClr val="616161"/>
                </a:solidFill>
                <a:latin typeface="Proxima Nova"/>
              </a:rPr>
              <a:t>, </a:t>
            </a:r>
            <a:r>
              <a:rPr sz="1000" b="0" i="0" dirty="0" err="1">
                <a:solidFill>
                  <a:srgbClr val="616161"/>
                </a:solidFill>
                <a:latin typeface="Proxima Nova"/>
              </a:rPr>
              <a:t>mostrando</a:t>
            </a:r>
            <a:r>
              <a:rPr sz="1000" b="0" i="0" dirty="0">
                <a:solidFill>
                  <a:srgbClr val="616161"/>
                </a:solidFill>
                <a:latin typeface="Proxima Nova"/>
              </a:rPr>
              <a:t> </a:t>
            </a:r>
            <a:r>
              <a:rPr sz="1000" b="0" i="0" dirty="0" err="1">
                <a:solidFill>
                  <a:srgbClr val="616161"/>
                </a:solidFill>
                <a:latin typeface="Proxima Nova"/>
              </a:rPr>
              <a:t>funcionalidade</a:t>
            </a:r>
            <a:r>
              <a:rPr sz="1000" b="0" i="0" dirty="0">
                <a:solidFill>
                  <a:srgbClr val="616161"/>
                </a:solidFill>
                <a:latin typeface="Proxima Nova"/>
              </a:rPr>
              <a:t> e </a:t>
            </a:r>
            <a:r>
              <a:rPr sz="1000" b="0" i="0" dirty="0" err="1">
                <a:solidFill>
                  <a:srgbClr val="616161"/>
                </a:solidFill>
                <a:latin typeface="Proxima Nova"/>
              </a:rPr>
              <a:t>usabilidade</a:t>
            </a:r>
            <a:r>
              <a:rPr sz="1000" b="0" i="0" dirty="0">
                <a:solidFill>
                  <a:srgbClr val="616161"/>
                </a:solidFill>
                <a:latin typeface="Proxima Nova"/>
              </a:rPr>
              <a:t>.</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Principais</a:t>
            </a:r>
            <a:r>
              <a:rPr sz="1000" b="1" i="0" dirty="0">
                <a:solidFill>
                  <a:srgbClr val="616161"/>
                </a:solidFill>
                <a:latin typeface="Proxima Nova"/>
              </a:rPr>
              <a:t> </a:t>
            </a:r>
            <a:r>
              <a:rPr sz="1000" b="1" i="0" dirty="0" err="1">
                <a:solidFill>
                  <a:srgbClr val="616161"/>
                </a:solidFill>
                <a:latin typeface="Proxima Nova"/>
              </a:rPr>
              <a:t>Produtos</a:t>
            </a:r>
            <a:r>
              <a:rPr sz="1000" b="1" i="0" dirty="0">
                <a:solidFill>
                  <a:srgbClr val="616161"/>
                </a:solidFill>
                <a:latin typeface="Proxima Nova"/>
              </a:rPr>
              <a:t> de </a:t>
            </a:r>
            <a:r>
              <a:rPr sz="1000" b="1" i="0" dirty="0" err="1">
                <a:solidFill>
                  <a:srgbClr val="616161"/>
                </a:solidFill>
                <a:latin typeface="Proxima Nova"/>
              </a:rPr>
              <a:t>Dropshipping</a:t>
            </a:r>
            <a:r>
              <a:rPr sz="1000" b="1" i="0" dirty="0">
                <a:solidFill>
                  <a:srgbClr val="616161"/>
                </a:solidFill>
                <a:latin typeface="Proxima Nova"/>
              </a:rPr>
              <a:t>:</a:t>
            </a:r>
            <a:r>
              <a:rPr sz="1000" b="0" i="0" dirty="0">
                <a:solidFill>
                  <a:srgbClr val="616161"/>
                </a:solidFill>
                <a:latin typeface="Proxima Nova"/>
              </a:rPr>
              <a:t> - </a:t>
            </a:r>
            <a:r>
              <a:rPr sz="1000" b="0" i="0" dirty="0" err="1">
                <a:solidFill>
                  <a:srgbClr val="616161"/>
                </a:solidFill>
                <a:latin typeface="Proxima Nova"/>
              </a:rPr>
              <a:t>Plugues</a:t>
            </a:r>
            <a:r>
              <a:rPr sz="1000" b="0" i="0" dirty="0">
                <a:solidFill>
                  <a:srgbClr val="616161"/>
                </a:solidFill>
                <a:latin typeface="Proxima Nova"/>
              </a:rPr>
              <a:t> </a:t>
            </a:r>
            <a:r>
              <a:rPr sz="1000" b="0" i="0" dirty="0" err="1">
                <a:solidFill>
                  <a:srgbClr val="616161"/>
                </a:solidFill>
                <a:latin typeface="Proxima Nova"/>
              </a:rPr>
              <a:t>inteligentes</a:t>
            </a:r>
            <a:r>
              <a:rPr sz="1000" b="0" i="0" dirty="0">
                <a:solidFill>
                  <a:srgbClr val="616161"/>
                </a:solidFill>
                <a:latin typeface="Proxima Nova"/>
              </a:rPr>
              <a:t> para exterior - </a:t>
            </a:r>
            <a:r>
              <a:rPr sz="1000" b="0" i="0" dirty="0" err="1">
                <a:solidFill>
                  <a:srgbClr val="616161"/>
                </a:solidFill>
                <a:latin typeface="Proxima Nova"/>
              </a:rPr>
              <a:t>Campainhas</a:t>
            </a:r>
            <a:r>
              <a:rPr sz="1000" b="0" i="0" dirty="0">
                <a:solidFill>
                  <a:srgbClr val="616161"/>
                </a:solidFill>
                <a:latin typeface="Proxima Nova"/>
              </a:rPr>
              <a:t> de </a:t>
            </a:r>
            <a:r>
              <a:rPr sz="1000" b="0" i="0" dirty="0" err="1">
                <a:solidFill>
                  <a:srgbClr val="616161"/>
                </a:solidFill>
                <a:latin typeface="Proxima Nova"/>
              </a:rPr>
              <a:t>vídeo</a:t>
            </a:r>
            <a:r>
              <a:rPr sz="1000" b="0" i="0" dirty="0">
                <a:solidFill>
                  <a:srgbClr val="616161"/>
                </a:solidFill>
                <a:latin typeface="Proxima Nova"/>
              </a:rPr>
              <a:t> - </a:t>
            </a:r>
            <a:r>
              <a:rPr sz="1000" b="0" i="0" dirty="0" err="1">
                <a:solidFill>
                  <a:srgbClr val="616161"/>
                </a:solidFill>
                <a:latin typeface="Proxima Nova"/>
              </a:rPr>
              <a:t>Sensores</a:t>
            </a:r>
            <a:r>
              <a:rPr sz="1000" b="0" i="0" dirty="0">
                <a:solidFill>
                  <a:srgbClr val="616161"/>
                </a:solidFill>
                <a:latin typeface="Proxima Nova"/>
              </a:rPr>
              <a:t> de </a:t>
            </a:r>
            <a:r>
              <a:rPr sz="1000" b="0" i="0" dirty="0" err="1">
                <a:solidFill>
                  <a:srgbClr val="616161"/>
                </a:solidFill>
                <a:latin typeface="Proxima Nova"/>
              </a:rPr>
              <a:t>movimento</a:t>
            </a:r>
            <a:r>
              <a:rPr sz="1000" b="0" i="0" dirty="0">
                <a:solidFill>
                  <a:srgbClr val="616161"/>
                </a:solidFill>
                <a:latin typeface="Proxima Nova"/>
              </a:rPr>
              <a:t> - Portas de </a:t>
            </a:r>
            <a:r>
              <a:rPr sz="1000" b="0" i="0" dirty="0" err="1">
                <a:solidFill>
                  <a:srgbClr val="616161"/>
                </a:solidFill>
                <a:latin typeface="Proxima Nova"/>
              </a:rPr>
              <a:t>tela</a:t>
            </a:r>
            <a:r>
              <a:rPr sz="1000" b="0" i="0" dirty="0">
                <a:solidFill>
                  <a:srgbClr val="616161"/>
                </a:solidFill>
                <a:latin typeface="Proxima Nova"/>
              </a:rPr>
              <a:t> </a:t>
            </a:r>
            <a:r>
              <a:rPr sz="1000" b="0" i="0" dirty="0" err="1">
                <a:solidFill>
                  <a:srgbClr val="616161"/>
                </a:solidFill>
                <a:latin typeface="Proxima Nova"/>
              </a:rPr>
              <a:t>magnética</a:t>
            </a:r>
            <a:r>
              <a:rPr sz="1000" b="0" i="0" dirty="0">
                <a:solidFill>
                  <a:srgbClr val="616161"/>
                </a:solidFill>
                <a:latin typeface="Proxima Nova"/>
              </a:rPr>
              <a:t> - Cabos de </a:t>
            </a:r>
            <a:r>
              <a:rPr sz="1000" b="0" i="0" dirty="0" err="1">
                <a:solidFill>
                  <a:srgbClr val="616161"/>
                </a:solidFill>
                <a:latin typeface="Proxima Nova"/>
              </a:rPr>
              <a:t>extensão</a:t>
            </a:r>
            <a:r>
              <a:rPr sz="1000" b="0" i="0" dirty="0">
                <a:solidFill>
                  <a:srgbClr val="616161"/>
                </a:solidFill>
                <a:latin typeface="Proxima Nova"/>
              </a:rPr>
              <a:t> - </a:t>
            </a:r>
            <a:r>
              <a:rPr sz="1000" b="0" i="0" dirty="0" err="1">
                <a:solidFill>
                  <a:srgbClr val="616161"/>
                </a:solidFill>
                <a:latin typeface="Proxima Nova"/>
              </a:rPr>
              <a:t>Prateleiras</a:t>
            </a:r>
            <a:r>
              <a:rPr sz="1000" b="0" i="0" dirty="0">
                <a:solidFill>
                  <a:srgbClr val="616161"/>
                </a:solidFill>
                <a:latin typeface="Proxima Nova"/>
              </a:rPr>
              <a:t> - </a:t>
            </a:r>
            <a:r>
              <a:rPr sz="1000" b="0" i="0" dirty="0" err="1">
                <a:solidFill>
                  <a:srgbClr val="616161"/>
                </a:solidFill>
                <a:latin typeface="Proxima Nova"/>
              </a:rPr>
              <a:t>Armazenamento</a:t>
            </a:r>
            <a:r>
              <a:rPr sz="1000" b="0" i="0" dirty="0">
                <a:solidFill>
                  <a:srgbClr val="616161"/>
                </a:solidFill>
                <a:latin typeface="Proxima Nova"/>
              </a:rPr>
              <a:t> de </a:t>
            </a:r>
            <a:r>
              <a:rPr sz="1000" b="0" i="0" dirty="0" err="1">
                <a:solidFill>
                  <a:srgbClr val="616161"/>
                </a:solidFill>
                <a:latin typeface="Proxima Nova"/>
              </a:rPr>
              <a:t>sapatos</a:t>
            </a:r>
            <a:r>
              <a:rPr sz="1000" b="0" i="0" dirty="0">
                <a:solidFill>
                  <a:srgbClr val="616161"/>
                </a:solidFill>
                <a:latin typeface="Proxima Nova"/>
              </a:rPr>
              <a:t> - </a:t>
            </a:r>
            <a:r>
              <a:rPr sz="1000" b="0" i="0" dirty="0" err="1">
                <a:solidFill>
                  <a:srgbClr val="616161"/>
                </a:solidFill>
                <a:latin typeface="Proxima Nova"/>
              </a:rPr>
              <a:t>Luzes</a:t>
            </a:r>
            <a:r>
              <a:rPr sz="1000" b="0" i="0" dirty="0">
                <a:solidFill>
                  <a:srgbClr val="616161"/>
                </a:solidFill>
                <a:latin typeface="Proxima Nova"/>
              </a:rPr>
              <a:t> de </a:t>
            </a:r>
            <a:r>
              <a:rPr sz="1000" b="0" i="0" dirty="0" err="1">
                <a:solidFill>
                  <a:srgbClr val="616161"/>
                </a:solidFill>
                <a:latin typeface="Proxima Nova"/>
              </a:rPr>
              <a:t>guarda-chuva</a:t>
            </a:r>
            <a:r>
              <a:rPr sz="1000" b="0" i="0" dirty="0">
                <a:solidFill>
                  <a:srgbClr val="616161"/>
                </a:solidFill>
                <a:latin typeface="Proxima Nova"/>
              </a:rPr>
              <a:t> de </a:t>
            </a:r>
            <a:r>
              <a:rPr sz="1000" b="0" i="0" dirty="0" err="1">
                <a:solidFill>
                  <a:srgbClr val="616161"/>
                </a:solidFill>
                <a:latin typeface="Proxima Nova"/>
              </a:rPr>
              <a:t>pátio</a:t>
            </a:r>
            <a:r>
              <a:rPr sz="1000" b="0" i="0" dirty="0">
                <a:solidFill>
                  <a:srgbClr val="616161"/>
                </a:solidFill>
                <a:latin typeface="Proxima Nova"/>
              </a:rPr>
              <a:t> - </a:t>
            </a:r>
            <a:r>
              <a:rPr sz="1000" b="0" i="0" dirty="0" err="1">
                <a:solidFill>
                  <a:srgbClr val="616161"/>
                </a:solidFill>
                <a:latin typeface="Proxima Nova"/>
              </a:rPr>
              <a:t>Cadeiras</a:t>
            </a:r>
            <a:r>
              <a:rPr sz="1000" b="0" i="0" dirty="0">
                <a:solidFill>
                  <a:srgbClr val="616161"/>
                </a:solidFill>
                <a:latin typeface="Proxima Nova"/>
              </a:rPr>
              <a:t> de </a:t>
            </a:r>
            <a:r>
              <a:rPr sz="1000" b="0" i="0" dirty="0" err="1">
                <a:solidFill>
                  <a:srgbClr val="616161"/>
                </a:solidFill>
                <a:latin typeface="Proxima Nova"/>
              </a:rPr>
              <a:t>jardim</a:t>
            </a:r>
            <a:r>
              <a:rPr sz="1000" b="0" i="0" dirty="0">
                <a:solidFill>
                  <a:srgbClr val="616161"/>
                </a:solidFill>
                <a:latin typeface="Proxima Nova"/>
              </a:rPr>
              <a:t> - </a:t>
            </a:r>
            <a:r>
              <a:rPr sz="1000" b="0" i="0" dirty="0" err="1">
                <a:solidFill>
                  <a:srgbClr val="616161"/>
                </a:solidFill>
                <a:latin typeface="Proxima Nova"/>
              </a:rPr>
              <a:t>Equipamento</a:t>
            </a:r>
            <a:r>
              <a:rPr sz="1000" b="0" i="0" dirty="0">
                <a:solidFill>
                  <a:srgbClr val="616161"/>
                </a:solidFill>
                <a:latin typeface="Proxima Nova"/>
              </a:rPr>
              <a:t> de </a:t>
            </a:r>
            <a:r>
              <a:rPr sz="1000" b="0" i="0" dirty="0" err="1">
                <a:solidFill>
                  <a:srgbClr val="616161"/>
                </a:solidFill>
                <a:latin typeface="Proxima Nova"/>
              </a:rPr>
              <a:t>acampamento</a:t>
            </a:r>
            <a:r>
              <a:rPr sz="1000" b="0" i="0" dirty="0">
                <a:solidFill>
                  <a:srgbClr val="616161"/>
                </a:solidFill>
                <a:latin typeface="Proxima Nova"/>
              </a:rPr>
              <a:t> - </a:t>
            </a:r>
            <a:r>
              <a:rPr sz="1000" b="0" i="0" dirty="0" err="1">
                <a:solidFill>
                  <a:srgbClr val="616161"/>
                </a:solidFill>
                <a:latin typeface="Proxima Nova"/>
              </a:rPr>
              <a:t>Purificadores</a:t>
            </a:r>
            <a:r>
              <a:rPr sz="1000" b="0" i="0" dirty="0">
                <a:solidFill>
                  <a:srgbClr val="616161"/>
                </a:solidFill>
                <a:latin typeface="Proxima Nova"/>
              </a:rPr>
              <a:t> de </a:t>
            </a:r>
            <a:r>
              <a:rPr sz="1000" b="0" i="0" dirty="0" err="1">
                <a:solidFill>
                  <a:srgbClr val="616161"/>
                </a:solidFill>
                <a:latin typeface="Proxima Nova"/>
              </a:rPr>
              <a:t>ar</a:t>
            </a:r>
            <a:r>
              <a:rPr sz="1000" b="0" i="0" dirty="0">
                <a:solidFill>
                  <a:srgbClr val="616161"/>
                </a:solidFill>
                <a:latin typeface="Proxima Nova"/>
              </a:rPr>
              <a:t> - </a:t>
            </a:r>
            <a:r>
              <a:rPr sz="1000" b="0" i="0" dirty="0" err="1">
                <a:solidFill>
                  <a:srgbClr val="616161"/>
                </a:solidFill>
                <a:latin typeface="Proxima Nova"/>
              </a:rPr>
              <a:t>Escova</a:t>
            </a:r>
            <a:r>
              <a:rPr sz="1000" b="0" i="0" dirty="0">
                <a:solidFill>
                  <a:srgbClr val="616161"/>
                </a:solidFill>
                <a:latin typeface="Proxima Nova"/>
              </a:rPr>
              <a:t> de </a:t>
            </a:r>
            <a:r>
              <a:rPr sz="1000" b="0" i="0" dirty="0" err="1">
                <a:solidFill>
                  <a:srgbClr val="616161"/>
                </a:solidFill>
                <a:latin typeface="Proxima Nova"/>
              </a:rPr>
              <a:t>perfuração</a:t>
            </a:r>
            <a:r>
              <a:rPr sz="1000" b="0" i="0" dirty="0">
                <a:solidFill>
                  <a:srgbClr val="616161"/>
                </a:solidFill>
                <a:latin typeface="Proxima Nova"/>
              </a:rPr>
              <a:t> e </a:t>
            </a:r>
            <a:r>
              <a:rPr sz="1000" b="0" i="0" dirty="0" err="1">
                <a:solidFill>
                  <a:srgbClr val="616161"/>
                </a:solidFill>
                <a:latin typeface="Proxima Nova"/>
              </a:rPr>
              <a:t>esfregão</a:t>
            </a:r>
            <a:r>
              <a:rPr sz="1000" b="0" i="0" dirty="0">
                <a:solidFill>
                  <a:srgbClr val="616161"/>
                </a:solidFill>
                <a:latin typeface="Proxima Nova"/>
              </a:rPr>
              <a:t> </a:t>
            </a:r>
            <a:r>
              <a:rPr sz="1000" b="0" i="0" dirty="0" err="1">
                <a:solidFill>
                  <a:srgbClr val="616161"/>
                </a:solidFill>
                <a:latin typeface="Proxima Nova"/>
              </a:rPr>
              <a:t>elétrico</a:t>
            </a:r>
            <a:r>
              <a:rPr sz="1000" b="0" i="0" dirty="0">
                <a:solidFill>
                  <a:srgbClr val="616161"/>
                </a:solidFill>
                <a:latin typeface="Proxima Nova"/>
              </a:rPr>
              <a:t> - </a:t>
            </a:r>
            <a:r>
              <a:rPr sz="1000" b="0" i="0" dirty="0" err="1">
                <a:solidFill>
                  <a:srgbClr val="616161"/>
                </a:solidFill>
                <a:latin typeface="Proxima Nova"/>
              </a:rPr>
              <a:t>Protetores</a:t>
            </a:r>
            <a:r>
              <a:rPr sz="1000" b="0" i="0" dirty="0">
                <a:solidFill>
                  <a:srgbClr val="616161"/>
                </a:solidFill>
                <a:latin typeface="Proxima Nova"/>
              </a:rPr>
              <a:t> de </a:t>
            </a:r>
            <a:r>
              <a:rPr sz="1000" b="0" i="0" dirty="0" err="1">
                <a:solidFill>
                  <a:srgbClr val="616161"/>
                </a:solidFill>
                <a:latin typeface="Proxima Nova"/>
              </a:rPr>
              <a:t>drenagem</a:t>
            </a:r>
            <a:r>
              <a:rPr sz="1000" b="0" i="0" dirty="0">
                <a:solidFill>
                  <a:srgbClr val="616161"/>
                </a:solidFill>
                <a:latin typeface="Proxima Nova"/>
              </a:rPr>
              <a:t> de silicone - </a:t>
            </a:r>
            <a:r>
              <a:rPr sz="1000" b="0" i="0" dirty="0" err="1">
                <a:solidFill>
                  <a:srgbClr val="616161"/>
                </a:solidFill>
                <a:latin typeface="Proxima Nova"/>
              </a:rPr>
              <a:t>Escada</a:t>
            </a:r>
            <a:r>
              <a:rPr sz="1000" b="0" i="0" dirty="0">
                <a:solidFill>
                  <a:srgbClr val="616161"/>
                </a:solidFill>
                <a:latin typeface="Proxima Nova"/>
              </a:rPr>
              <a:t> </a:t>
            </a:r>
            <a:r>
              <a:rPr sz="1000" b="0" i="0" dirty="0" err="1">
                <a:solidFill>
                  <a:srgbClr val="616161"/>
                </a:solidFill>
                <a:latin typeface="Proxima Nova"/>
              </a:rPr>
              <a:t>dobrável</a:t>
            </a:r>
            <a:r>
              <a:rPr sz="1000" b="0" i="0" dirty="0">
                <a:solidFill>
                  <a:srgbClr val="616161"/>
                </a:solidFill>
                <a:latin typeface="Proxima Nova"/>
              </a:rPr>
              <a:t> - </a:t>
            </a:r>
            <a:r>
              <a:rPr sz="1000" b="0" i="0" dirty="0" err="1">
                <a:solidFill>
                  <a:srgbClr val="616161"/>
                </a:solidFill>
                <a:latin typeface="Proxima Nova"/>
              </a:rPr>
              <a:t>Luzes</a:t>
            </a:r>
            <a:r>
              <a:rPr sz="1000" b="0" i="0" dirty="0">
                <a:solidFill>
                  <a:srgbClr val="616161"/>
                </a:solidFill>
                <a:latin typeface="Proxima Nova"/>
              </a:rPr>
              <a:t> </a:t>
            </a:r>
            <a:r>
              <a:rPr sz="1000" b="0" i="0" dirty="0" err="1">
                <a:solidFill>
                  <a:srgbClr val="616161"/>
                </a:solidFill>
                <a:latin typeface="Proxima Nova"/>
              </a:rPr>
              <a:t>solares</a:t>
            </a:r>
            <a:r>
              <a:rPr sz="1000" b="0" i="0" dirty="0">
                <a:solidFill>
                  <a:srgbClr val="616161"/>
                </a:solidFill>
                <a:latin typeface="Proxima Nova"/>
              </a:rPr>
              <a:t> para exterior</a:t>
            </a:r>
          </a:p>
        </p:txBody>
      </p:sp>
      <p:sp>
        <p:nvSpPr>
          <p:cNvPr id="8" name="Rectangle 7"/>
          <p:cNvSpPr/>
          <p:nvPr/>
        </p:nvSpPr>
        <p:spPr>
          <a:xfrm>
            <a:off x="4724400" y="1508670"/>
            <a:ext cx="4190999" cy="311467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3" name="Imagem 12" descr="Ferramentas de bricolage">
            <a:hlinkClick r:id="rId3" tgtFrame="&quot;_blank&quot;"/>
            <a:extLst>
              <a:ext uri="{FF2B5EF4-FFF2-40B4-BE49-F238E27FC236}">
                <a16:creationId xmlns:a16="http://schemas.microsoft.com/office/drawing/2014/main" id="{407B8E2F-E4B9-59D4-DE37-B718286BDE2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9040" y="918894"/>
            <a:ext cx="4243260" cy="211850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Acessórios para Telefone</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b="0" i="0">
                <a:solidFill>
                  <a:srgbClr val="616161"/>
                </a:solidFill>
                <a:latin typeface="Proxima Nova"/>
              </a:defRPr>
            </a:pPr>
            <a:endParaRPr/>
          </a:p>
        </p:txBody>
      </p:sp>
      <p:sp>
        <p:nvSpPr>
          <p:cNvPr id="5" name="Rectangle 4"/>
          <p:cNvSpPr/>
          <p:nvPr/>
        </p:nvSpPr>
        <p:spPr>
          <a:xfrm>
            <a:off x="228600" y="1508670"/>
            <a:ext cx="8686800" cy="3127176"/>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3127176"/>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152349" y="896094"/>
            <a:ext cx="4190999" cy="3127176"/>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100" b="1" i="0" dirty="0" err="1">
                <a:solidFill>
                  <a:srgbClr val="616161"/>
                </a:solidFill>
                <a:latin typeface="Proxima Nova"/>
              </a:rPr>
              <a:t>Tendências</a:t>
            </a:r>
            <a:r>
              <a:rPr sz="1100" b="1" i="0" dirty="0">
                <a:solidFill>
                  <a:srgbClr val="616161"/>
                </a:solidFill>
                <a:latin typeface="Proxima Nova"/>
              </a:rPr>
              <a:t> de Mercado:</a:t>
            </a:r>
            <a:r>
              <a:rPr sz="1100" b="0" i="0" dirty="0">
                <a:solidFill>
                  <a:srgbClr val="616161"/>
                </a:solidFill>
                <a:latin typeface="Proxima Nova"/>
              </a:rPr>
              <a:t> A </a:t>
            </a:r>
            <a:r>
              <a:rPr sz="1100" b="0" i="0" dirty="0" err="1">
                <a:solidFill>
                  <a:srgbClr val="616161"/>
                </a:solidFill>
                <a:latin typeface="Proxima Nova"/>
              </a:rPr>
              <a:t>demanda</a:t>
            </a:r>
            <a:r>
              <a:rPr sz="1100" b="0" i="0" dirty="0">
                <a:solidFill>
                  <a:srgbClr val="616161"/>
                </a:solidFill>
                <a:latin typeface="Proxima Nova"/>
              </a:rPr>
              <a:t> </a:t>
            </a:r>
            <a:r>
              <a:rPr sz="1100" b="0" i="0" dirty="0" err="1">
                <a:solidFill>
                  <a:srgbClr val="616161"/>
                </a:solidFill>
                <a:latin typeface="Proxima Nova"/>
              </a:rPr>
              <a:t>por</a:t>
            </a:r>
            <a:r>
              <a:rPr sz="1100" b="0" i="0" dirty="0">
                <a:solidFill>
                  <a:srgbClr val="616161"/>
                </a:solidFill>
                <a:latin typeface="Proxima Nova"/>
              </a:rPr>
              <a:t> </a:t>
            </a:r>
            <a:r>
              <a:rPr sz="1100" b="0" i="0" dirty="0" err="1">
                <a:solidFill>
                  <a:srgbClr val="616161"/>
                </a:solidFill>
                <a:latin typeface="Proxima Nova"/>
              </a:rPr>
              <a:t>acessórios</a:t>
            </a:r>
            <a:r>
              <a:rPr sz="1100" b="0" i="0" dirty="0">
                <a:solidFill>
                  <a:srgbClr val="616161"/>
                </a:solidFill>
                <a:latin typeface="Proxima Nova"/>
              </a:rPr>
              <a:t> para </a:t>
            </a:r>
            <a:r>
              <a:rPr sz="1100" b="0" i="0" dirty="0" err="1">
                <a:solidFill>
                  <a:srgbClr val="616161"/>
                </a:solidFill>
                <a:latin typeface="Proxima Nova"/>
              </a:rPr>
              <a:t>telefone</a:t>
            </a:r>
            <a:r>
              <a:rPr sz="1100" b="0" i="0" dirty="0">
                <a:solidFill>
                  <a:srgbClr val="616161"/>
                </a:solidFill>
                <a:latin typeface="Proxima Nova"/>
              </a:rPr>
              <a:t> </a:t>
            </a:r>
            <a:r>
              <a:rPr sz="1100" b="0" i="0" dirty="0" err="1">
                <a:solidFill>
                  <a:srgbClr val="616161"/>
                </a:solidFill>
                <a:latin typeface="Proxima Nova"/>
              </a:rPr>
              <a:t>mantém</a:t>
            </a:r>
            <a:r>
              <a:rPr sz="1100" b="0" i="0" dirty="0">
                <a:solidFill>
                  <a:srgbClr val="616161"/>
                </a:solidFill>
                <a:latin typeface="Proxima Nova"/>
              </a:rPr>
              <a:t> </a:t>
            </a:r>
            <a:r>
              <a:rPr sz="1100" b="0" i="0" dirty="0" err="1">
                <a:solidFill>
                  <a:srgbClr val="616161"/>
                </a:solidFill>
                <a:latin typeface="Proxima Nova"/>
              </a:rPr>
              <a:t>uma</a:t>
            </a:r>
            <a:r>
              <a:rPr sz="1100" b="0" i="0" dirty="0">
                <a:solidFill>
                  <a:srgbClr val="616161"/>
                </a:solidFill>
                <a:latin typeface="Proxima Nova"/>
              </a:rPr>
              <a:t> </a:t>
            </a:r>
            <a:r>
              <a:rPr sz="1100" b="0" i="0" dirty="0" err="1">
                <a:solidFill>
                  <a:srgbClr val="616161"/>
                </a:solidFill>
                <a:latin typeface="Proxima Nova"/>
              </a:rPr>
              <a:t>tendência</a:t>
            </a:r>
            <a:r>
              <a:rPr sz="1100" b="0" i="0" dirty="0">
                <a:solidFill>
                  <a:srgbClr val="616161"/>
                </a:solidFill>
                <a:latin typeface="Proxima Nova"/>
              </a:rPr>
              <a:t> </a:t>
            </a:r>
            <a:r>
              <a:rPr sz="1100" b="0" i="0" dirty="0" err="1">
                <a:solidFill>
                  <a:srgbClr val="616161"/>
                </a:solidFill>
                <a:latin typeface="Proxima Nova"/>
              </a:rPr>
              <a:t>estável</a:t>
            </a:r>
            <a:r>
              <a:rPr sz="1100" b="0" i="0" dirty="0">
                <a:solidFill>
                  <a:srgbClr val="616161"/>
                </a:solidFill>
                <a:latin typeface="Proxima Nova"/>
              </a:rPr>
              <a:t>, com </a:t>
            </a:r>
            <a:r>
              <a:rPr sz="1100" b="0" i="0" dirty="0" err="1">
                <a:solidFill>
                  <a:srgbClr val="616161"/>
                </a:solidFill>
                <a:latin typeface="Proxima Nova"/>
              </a:rPr>
              <a:t>picos</a:t>
            </a:r>
            <a:r>
              <a:rPr sz="1100" b="0" i="0" dirty="0">
                <a:solidFill>
                  <a:srgbClr val="616161"/>
                </a:solidFill>
                <a:latin typeface="Proxima Nova"/>
              </a:rPr>
              <a:t> </a:t>
            </a:r>
            <a:r>
              <a:rPr sz="1100" b="0" i="0" dirty="0" err="1">
                <a:solidFill>
                  <a:srgbClr val="616161"/>
                </a:solidFill>
                <a:latin typeface="Proxima Nova"/>
              </a:rPr>
              <a:t>nos</a:t>
            </a:r>
            <a:r>
              <a:rPr sz="1100" b="0" i="0" dirty="0">
                <a:solidFill>
                  <a:srgbClr val="616161"/>
                </a:solidFill>
                <a:latin typeface="Proxima Nova"/>
              </a:rPr>
              <a:t> meses de </a:t>
            </a:r>
            <a:r>
              <a:rPr sz="1100" b="0" i="0" dirty="0" err="1">
                <a:solidFill>
                  <a:srgbClr val="616161"/>
                </a:solidFill>
                <a:latin typeface="Proxima Nova"/>
              </a:rPr>
              <a:t>inverno</a:t>
            </a:r>
            <a:r>
              <a:rPr sz="1100" b="0" i="0" dirty="0">
                <a:solidFill>
                  <a:srgbClr val="616161"/>
                </a:solidFill>
                <a:latin typeface="Proxima Nova"/>
              </a:rPr>
              <a:t>.</a:t>
            </a:r>
          </a:p>
          <a:p>
            <a:pPr marL="228600" lvl="1" indent="-91440" algn="l">
              <a:spcBef>
                <a:spcPts val="1200"/>
              </a:spcBef>
              <a:spcAft>
                <a:spcPts val="0"/>
              </a:spcAft>
              <a:buSzPct val="100000"/>
              <a:buFont typeface="Arial"/>
              <a:buChar char="•"/>
            </a:pPr>
            <a:r>
              <a:rPr sz="1100" b="1" i="0" dirty="0" err="1">
                <a:solidFill>
                  <a:srgbClr val="616161"/>
                </a:solidFill>
                <a:latin typeface="Proxima Nova"/>
              </a:rPr>
              <a:t>Oportunidades</a:t>
            </a:r>
            <a:r>
              <a:rPr sz="1100" b="1" i="0" dirty="0">
                <a:solidFill>
                  <a:srgbClr val="616161"/>
                </a:solidFill>
                <a:latin typeface="Proxima Nova"/>
              </a:rPr>
              <a:t> de </a:t>
            </a:r>
            <a:r>
              <a:rPr sz="1100" b="1" i="0" dirty="0" err="1">
                <a:solidFill>
                  <a:srgbClr val="616161"/>
                </a:solidFill>
                <a:latin typeface="Proxima Nova"/>
              </a:rPr>
              <a:t>Pacotes</a:t>
            </a:r>
            <a:r>
              <a:rPr sz="1100" b="1" i="0" dirty="0">
                <a:solidFill>
                  <a:srgbClr val="616161"/>
                </a:solidFill>
                <a:latin typeface="Proxima Nova"/>
              </a:rPr>
              <a:t>:</a:t>
            </a:r>
            <a:r>
              <a:rPr sz="1100" b="0" i="0" dirty="0">
                <a:solidFill>
                  <a:srgbClr val="616161"/>
                </a:solidFill>
                <a:latin typeface="Proxima Nova"/>
              </a:rPr>
              <a:t> Vender </a:t>
            </a:r>
            <a:r>
              <a:rPr sz="1100" b="0" i="0" dirty="0" err="1">
                <a:solidFill>
                  <a:srgbClr val="616161"/>
                </a:solidFill>
                <a:latin typeface="Proxima Nova"/>
              </a:rPr>
              <a:t>pacotes</a:t>
            </a:r>
            <a:r>
              <a:rPr sz="1100" b="0" i="0" dirty="0">
                <a:solidFill>
                  <a:srgbClr val="616161"/>
                </a:solidFill>
                <a:latin typeface="Proxima Nova"/>
              </a:rPr>
              <a:t> de </a:t>
            </a:r>
            <a:r>
              <a:rPr sz="1100" b="0" i="0" dirty="0" err="1">
                <a:solidFill>
                  <a:srgbClr val="616161"/>
                </a:solidFill>
                <a:latin typeface="Proxima Nova"/>
              </a:rPr>
              <a:t>acessórios</a:t>
            </a:r>
            <a:r>
              <a:rPr sz="1100" b="0" i="0" dirty="0">
                <a:solidFill>
                  <a:srgbClr val="616161"/>
                </a:solidFill>
                <a:latin typeface="Proxima Nova"/>
              </a:rPr>
              <a:t> </a:t>
            </a:r>
            <a:r>
              <a:rPr sz="1100" b="0" i="0" dirty="0" err="1">
                <a:solidFill>
                  <a:srgbClr val="616161"/>
                </a:solidFill>
                <a:latin typeface="Proxima Nova"/>
              </a:rPr>
              <a:t>pode</a:t>
            </a:r>
            <a:r>
              <a:rPr sz="1100" b="0" i="0" dirty="0">
                <a:solidFill>
                  <a:srgbClr val="616161"/>
                </a:solidFill>
                <a:latin typeface="Proxima Nova"/>
              </a:rPr>
              <a:t> </a:t>
            </a:r>
            <a:r>
              <a:rPr sz="1100" b="0" i="0" dirty="0" err="1">
                <a:solidFill>
                  <a:srgbClr val="616161"/>
                </a:solidFill>
                <a:latin typeface="Proxima Nova"/>
              </a:rPr>
              <a:t>atrair</a:t>
            </a:r>
            <a:r>
              <a:rPr sz="1100" b="0" i="0" dirty="0">
                <a:solidFill>
                  <a:srgbClr val="616161"/>
                </a:solidFill>
                <a:latin typeface="Proxima Nova"/>
              </a:rPr>
              <a:t> </a:t>
            </a:r>
            <a:r>
              <a:rPr sz="1100" b="0" i="0" dirty="0" err="1">
                <a:solidFill>
                  <a:srgbClr val="616161"/>
                </a:solidFill>
                <a:latin typeface="Proxima Nova"/>
              </a:rPr>
              <a:t>clientes</a:t>
            </a:r>
            <a:r>
              <a:rPr sz="1100" b="0" i="0" dirty="0">
                <a:solidFill>
                  <a:srgbClr val="616161"/>
                </a:solidFill>
                <a:latin typeface="Proxima Nova"/>
              </a:rPr>
              <a:t> </a:t>
            </a:r>
            <a:r>
              <a:rPr sz="1100" b="0" i="0" dirty="0" err="1">
                <a:solidFill>
                  <a:srgbClr val="616161"/>
                </a:solidFill>
                <a:latin typeface="Proxima Nova"/>
              </a:rPr>
              <a:t>em</a:t>
            </a:r>
            <a:r>
              <a:rPr sz="1100" b="0" i="0" dirty="0">
                <a:solidFill>
                  <a:srgbClr val="616161"/>
                </a:solidFill>
                <a:latin typeface="Proxima Nova"/>
              </a:rPr>
              <a:t> </a:t>
            </a:r>
            <a:r>
              <a:rPr sz="1100" b="0" i="0" dirty="0" err="1">
                <a:solidFill>
                  <a:srgbClr val="616161"/>
                </a:solidFill>
                <a:latin typeface="Proxima Nova"/>
              </a:rPr>
              <a:t>busca</a:t>
            </a:r>
            <a:r>
              <a:rPr sz="1100" b="0" i="0" dirty="0">
                <a:solidFill>
                  <a:srgbClr val="616161"/>
                </a:solidFill>
                <a:latin typeface="Proxima Nova"/>
              </a:rPr>
              <a:t> de </a:t>
            </a:r>
            <a:r>
              <a:rPr sz="1100" b="0" i="0" dirty="0" err="1">
                <a:solidFill>
                  <a:srgbClr val="616161"/>
                </a:solidFill>
                <a:latin typeface="Proxima Nova"/>
              </a:rPr>
              <a:t>conveniência</a:t>
            </a:r>
            <a:r>
              <a:rPr sz="1100" b="0" i="0" dirty="0">
                <a:solidFill>
                  <a:srgbClr val="616161"/>
                </a:solidFill>
                <a:latin typeface="Proxima Nova"/>
              </a:rPr>
              <a:t> e </a:t>
            </a:r>
            <a:r>
              <a:rPr sz="1100" b="0" i="0" dirty="0" err="1">
                <a:solidFill>
                  <a:srgbClr val="616161"/>
                </a:solidFill>
                <a:latin typeface="Proxima Nova"/>
              </a:rPr>
              <a:t>rapidez</a:t>
            </a:r>
            <a:r>
              <a:rPr sz="1100" b="0" i="0" dirty="0">
                <a:solidFill>
                  <a:srgbClr val="616161"/>
                </a:solidFill>
                <a:latin typeface="Proxima Nova"/>
              </a:rPr>
              <a:t>.</a:t>
            </a:r>
          </a:p>
          <a:p>
            <a:pPr marL="228600" lvl="1" indent="-91440" algn="l">
              <a:spcBef>
                <a:spcPts val="1200"/>
              </a:spcBef>
              <a:spcAft>
                <a:spcPts val="0"/>
              </a:spcAft>
              <a:buSzPct val="100000"/>
              <a:buFont typeface="Arial"/>
              <a:buChar char="•"/>
            </a:pPr>
            <a:r>
              <a:rPr sz="1100" b="1" i="0" dirty="0" err="1">
                <a:solidFill>
                  <a:srgbClr val="616161"/>
                </a:solidFill>
                <a:latin typeface="Proxima Nova"/>
              </a:rPr>
              <a:t>Exclusividade</a:t>
            </a:r>
            <a:r>
              <a:rPr sz="1100" b="1" i="0" dirty="0">
                <a:solidFill>
                  <a:srgbClr val="616161"/>
                </a:solidFill>
                <a:latin typeface="Proxima Nova"/>
              </a:rPr>
              <a:t> e </a:t>
            </a:r>
            <a:r>
              <a:rPr sz="1100" b="1" i="0" dirty="0" err="1">
                <a:solidFill>
                  <a:srgbClr val="616161"/>
                </a:solidFill>
                <a:latin typeface="Proxima Nova"/>
              </a:rPr>
              <a:t>Personalização</a:t>
            </a:r>
            <a:r>
              <a:rPr sz="1100" b="1" i="0" dirty="0">
                <a:solidFill>
                  <a:srgbClr val="616161"/>
                </a:solidFill>
                <a:latin typeface="Proxima Nova"/>
              </a:rPr>
              <a:t>:</a:t>
            </a:r>
            <a:r>
              <a:rPr sz="1100" b="0" i="0" dirty="0">
                <a:solidFill>
                  <a:srgbClr val="616161"/>
                </a:solidFill>
                <a:latin typeface="Proxima Nova"/>
              </a:rPr>
              <a:t> Usar </a:t>
            </a:r>
            <a:r>
              <a:rPr sz="1100" b="0" i="0" dirty="0" err="1">
                <a:solidFill>
                  <a:srgbClr val="616161"/>
                </a:solidFill>
                <a:latin typeface="Proxima Nova"/>
              </a:rPr>
              <a:t>impressão</a:t>
            </a:r>
            <a:r>
              <a:rPr sz="1100" b="0" i="0" dirty="0">
                <a:solidFill>
                  <a:srgbClr val="616161"/>
                </a:solidFill>
                <a:latin typeface="Proxima Nova"/>
              </a:rPr>
              <a:t> sob </a:t>
            </a:r>
            <a:r>
              <a:rPr sz="1100" b="0" i="0" dirty="0" err="1">
                <a:solidFill>
                  <a:srgbClr val="616161"/>
                </a:solidFill>
                <a:latin typeface="Proxima Nova"/>
              </a:rPr>
              <a:t>demanda</a:t>
            </a:r>
            <a:r>
              <a:rPr sz="1100" b="0" i="0" dirty="0">
                <a:solidFill>
                  <a:srgbClr val="616161"/>
                </a:solidFill>
                <a:latin typeface="Proxima Nova"/>
              </a:rPr>
              <a:t> para </a:t>
            </a:r>
            <a:r>
              <a:rPr sz="1100" b="0" i="0" dirty="0" err="1">
                <a:solidFill>
                  <a:srgbClr val="616161"/>
                </a:solidFill>
                <a:latin typeface="Proxima Nova"/>
              </a:rPr>
              <a:t>criar</a:t>
            </a:r>
            <a:r>
              <a:rPr sz="1100" b="0" i="0" dirty="0">
                <a:solidFill>
                  <a:srgbClr val="616161"/>
                </a:solidFill>
                <a:latin typeface="Proxima Nova"/>
              </a:rPr>
              <a:t> designs </a:t>
            </a:r>
            <a:r>
              <a:rPr sz="1100" b="0" i="0" dirty="0" err="1">
                <a:solidFill>
                  <a:srgbClr val="616161"/>
                </a:solidFill>
                <a:latin typeface="Proxima Nova"/>
              </a:rPr>
              <a:t>exclusivos</a:t>
            </a:r>
            <a:r>
              <a:rPr sz="1100" b="0" i="0" dirty="0">
                <a:solidFill>
                  <a:srgbClr val="616161"/>
                </a:solidFill>
                <a:latin typeface="Proxima Nova"/>
              </a:rPr>
              <a:t> </a:t>
            </a:r>
            <a:r>
              <a:rPr sz="1100" b="0" i="0" dirty="0" err="1">
                <a:solidFill>
                  <a:srgbClr val="616161"/>
                </a:solidFill>
                <a:latin typeface="Proxima Nova"/>
              </a:rPr>
              <a:t>pode</a:t>
            </a:r>
            <a:r>
              <a:rPr sz="1100" b="0" i="0" dirty="0">
                <a:solidFill>
                  <a:srgbClr val="616161"/>
                </a:solidFill>
                <a:latin typeface="Proxima Nova"/>
              </a:rPr>
              <a:t> </a:t>
            </a:r>
            <a:r>
              <a:rPr sz="1100" b="0" i="0" dirty="0" err="1">
                <a:solidFill>
                  <a:srgbClr val="616161"/>
                </a:solidFill>
                <a:latin typeface="Proxima Nova"/>
              </a:rPr>
              <a:t>aumentar</a:t>
            </a:r>
            <a:r>
              <a:rPr sz="1100" b="0" i="0" dirty="0">
                <a:solidFill>
                  <a:srgbClr val="616161"/>
                </a:solidFill>
                <a:latin typeface="Proxima Nova"/>
              </a:rPr>
              <a:t> a </a:t>
            </a:r>
            <a:r>
              <a:rPr sz="1100" b="0" i="0" dirty="0" err="1">
                <a:solidFill>
                  <a:srgbClr val="616161"/>
                </a:solidFill>
                <a:latin typeface="Proxima Nova"/>
              </a:rPr>
              <a:t>atratividade</a:t>
            </a:r>
            <a:r>
              <a:rPr sz="1100" b="0" i="0" dirty="0">
                <a:solidFill>
                  <a:srgbClr val="616161"/>
                </a:solidFill>
                <a:latin typeface="Proxima Nova"/>
              </a:rPr>
              <a:t>.</a:t>
            </a:r>
          </a:p>
          <a:p>
            <a:pPr marL="228600" lvl="1" indent="-91440" algn="l">
              <a:spcBef>
                <a:spcPts val="1200"/>
              </a:spcBef>
              <a:spcAft>
                <a:spcPts val="0"/>
              </a:spcAft>
              <a:buSzPct val="100000"/>
              <a:buFont typeface="Arial"/>
              <a:buChar char="•"/>
            </a:pPr>
            <a:r>
              <a:rPr sz="1100" b="1" i="0" dirty="0" err="1">
                <a:solidFill>
                  <a:srgbClr val="616161"/>
                </a:solidFill>
                <a:latin typeface="Proxima Nova"/>
              </a:rPr>
              <a:t>Principais</a:t>
            </a:r>
            <a:r>
              <a:rPr sz="1100" b="1" i="0" dirty="0">
                <a:solidFill>
                  <a:srgbClr val="616161"/>
                </a:solidFill>
                <a:latin typeface="Proxima Nova"/>
              </a:rPr>
              <a:t> </a:t>
            </a:r>
            <a:r>
              <a:rPr sz="1100" b="1" i="0" dirty="0" err="1">
                <a:solidFill>
                  <a:srgbClr val="616161"/>
                </a:solidFill>
                <a:latin typeface="Proxima Nova"/>
              </a:rPr>
              <a:t>Produtos</a:t>
            </a:r>
            <a:r>
              <a:rPr sz="1100" b="1" i="0" dirty="0">
                <a:solidFill>
                  <a:srgbClr val="616161"/>
                </a:solidFill>
                <a:latin typeface="Proxima Nova"/>
              </a:rPr>
              <a:t> de </a:t>
            </a:r>
            <a:r>
              <a:rPr sz="1100" b="1" i="0" dirty="0" err="1">
                <a:solidFill>
                  <a:srgbClr val="616161"/>
                </a:solidFill>
                <a:latin typeface="Proxima Nova"/>
              </a:rPr>
              <a:t>Dropshipping</a:t>
            </a:r>
            <a:r>
              <a:rPr sz="1100" b="1" i="0" dirty="0">
                <a:solidFill>
                  <a:srgbClr val="616161"/>
                </a:solidFill>
                <a:latin typeface="Proxima Nova"/>
              </a:rPr>
              <a:t>:</a:t>
            </a:r>
            <a:r>
              <a:rPr sz="1100" b="0" i="0" dirty="0">
                <a:solidFill>
                  <a:srgbClr val="616161"/>
                </a:solidFill>
                <a:latin typeface="Proxima Nova"/>
              </a:rPr>
              <a:t> - </a:t>
            </a:r>
            <a:r>
              <a:rPr sz="1100" b="0" i="0" dirty="0" err="1">
                <a:solidFill>
                  <a:srgbClr val="616161"/>
                </a:solidFill>
                <a:latin typeface="Proxima Nova"/>
              </a:rPr>
              <a:t>Luzes</a:t>
            </a:r>
            <a:r>
              <a:rPr sz="1100" b="0" i="0" dirty="0">
                <a:solidFill>
                  <a:srgbClr val="616161"/>
                </a:solidFill>
                <a:latin typeface="Proxima Nova"/>
              </a:rPr>
              <a:t> de </a:t>
            </a:r>
            <a:r>
              <a:rPr sz="1100" b="0" i="0" dirty="0" err="1">
                <a:solidFill>
                  <a:srgbClr val="616161"/>
                </a:solidFill>
                <a:latin typeface="Proxima Nova"/>
              </a:rPr>
              <a:t>anel</a:t>
            </a:r>
            <a:r>
              <a:rPr sz="1100" b="0" i="0" dirty="0">
                <a:solidFill>
                  <a:srgbClr val="616161"/>
                </a:solidFill>
                <a:latin typeface="Proxima Nova"/>
              </a:rPr>
              <a:t> - </a:t>
            </a:r>
            <a:r>
              <a:rPr sz="1100" b="0" i="0" dirty="0" err="1">
                <a:solidFill>
                  <a:srgbClr val="616161"/>
                </a:solidFill>
                <a:latin typeface="Proxima Nova"/>
              </a:rPr>
              <a:t>Adaptadores</a:t>
            </a:r>
            <a:r>
              <a:rPr sz="1100" b="0" i="0" dirty="0">
                <a:solidFill>
                  <a:srgbClr val="616161"/>
                </a:solidFill>
                <a:latin typeface="Proxima Nova"/>
              </a:rPr>
              <a:t> de </a:t>
            </a:r>
            <a:r>
              <a:rPr sz="1100" b="0" i="0" dirty="0" err="1">
                <a:solidFill>
                  <a:srgbClr val="616161"/>
                </a:solidFill>
                <a:latin typeface="Proxima Nova"/>
              </a:rPr>
              <a:t>energia</a:t>
            </a:r>
            <a:r>
              <a:rPr sz="1100" b="0" i="0" dirty="0">
                <a:solidFill>
                  <a:srgbClr val="616161"/>
                </a:solidFill>
                <a:latin typeface="Proxima Nova"/>
              </a:rPr>
              <a:t> USB-C - </a:t>
            </a:r>
            <a:r>
              <a:rPr sz="1100" b="0" i="0" dirty="0" err="1">
                <a:solidFill>
                  <a:srgbClr val="616161"/>
                </a:solidFill>
                <a:latin typeface="Proxima Nova"/>
              </a:rPr>
              <a:t>Protetores</a:t>
            </a:r>
            <a:r>
              <a:rPr sz="1100" b="0" i="0" dirty="0">
                <a:solidFill>
                  <a:srgbClr val="616161"/>
                </a:solidFill>
                <a:latin typeface="Proxima Nova"/>
              </a:rPr>
              <a:t> de </a:t>
            </a:r>
            <a:r>
              <a:rPr sz="1100" b="0" i="0" dirty="0" err="1">
                <a:solidFill>
                  <a:srgbClr val="616161"/>
                </a:solidFill>
                <a:latin typeface="Proxima Nova"/>
              </a:rPr>
              <a:t>tela</a:t>
            </a:r>
            <a:r>
              <a:rPr sz="1100" b="0" i="0" dirty="0">
                <a:solidFill>
                  <a:srgbClr val="616161"/>
                </a:solidFill>
                <a:latin typeface="Proxima Nova"/>
              </a:rPr>
              <a:t> - </a:t>
            </a:r>
            <a:r>
              <a:rPr sz="1100" b="0" i="0" dirty="0" err="1">
                <a:solidFill>
                  <a:srgbClr val="616161"/>
                </a:solidFill>
                <a:latin typeface="Proxima Nova"/>
              </a:rPr>
              <a:t>Caixas</a:t>
            </a:r>
            <a:r>
              <a:rPr sz="1100" b="0" i="0" dirty="0">
                <a:solidFill>
                  <a:srgbClr val="616161"/>
                </a:solidFill>
                <a:latin typeface="Proxima Nova"/>
              </a:rPr>
              <a:t> </a:t>
            </a:r>
            <a:r>
              <a:rPr sz="1100" b="0" i="0" dirty="0" err="1">
                <a:solidFill>
                  <a:srgbClr val="616161"/>
                </a:solidFill>
                <a:latin typeface="Proxima Nova"/>
              </a:rPr>
              <a:t>estanques</a:t>
            </a:r>
            <a:r>
              <a:rPr sz="1100" b="0" i="0" dirty="0">
                <a:solidFill>
                  <a:srgbClr val="616161"/>
                </a:solidFill>
                <a:latin typeface="Proxima Nova"/>
              </a:rPr>
              <a:t> - Casos </a:t>
            </a:r>
            <a:r>
              <a:rPr sz="1100" b="0" i="0" dirty="0" err="1">
                <a:solidFill>
                  <a:srgbClr val="616161"/>
                </a:solidFill>
                <a:latin typeface="Proxima Nova"/>
              </a:rPr>
              <a:t>personalizados</a:t>
            </a:r>
            <a:r>
              <a:rPr sz="1100" b="0" i="0" dirty="0">
                <a:solidFill>
                  <a:srgbClr val="616161"/>
                </a:solidFill>
                <a:latin typeface="Proxima Nova"/>
              </a:rPr>
              <a:t> - </a:t>
            </a:r>
            <a:r>
              <a:rPr sz="1100" b="0" i="0" dirty="0" err="1">
                <a:solidFill>
                  <a:srgbClr val="616161"/>
                </a:solidFill>
                <a:latin typeface="Proxima Nova"/>
              </a:rPr>
              <a:t>Carregadores</a:t>
            </a:r>
            <a:r>
              <a:rPr sz="1100" b="0" i="0" dirty="0">
                <a:solidFill>
                  <a:srgbClr val="616161"/>
                </a:solidFill>
                <a:latin typeface="Proxima Nova"/>
              </a:rPr>
              <a:t> </a:t>
            </a:r>
            <a:r>
              <a:rPr sz="1100" b="0" i="0" dirty="0" err="1">
                <a:solidFill>
                  <a:srgbClr val="616161"/>
                </a:solidFill>
                <a:latin typeface="Proxima Nova"/>
              </a:rPr>
              <a:t>portáteis</a:t>
            </a:r>
            <a:r>
              <a:rPr sz="1100" b="0" i="0" dirty="0">
                <a:solidFill>
                  <a:srgbClr val="616161"/>
                </a:solidFill>
                <a:latin typeface="Proxima Nova"/>
              </a:rPr>
              <a:t> - </a:t>
            </a:r>
            <a:r>
              <a:rPr sz="1100" b="0" i="0" dirty="0" err="1">
                <a:solidFill>
                  <a:srgbClr val="616161"/>
                </a:solidFill>
                <a:latin typeface="Proxima Nova"/>
              </a:rPr>
              <a:t>Alças</a:t>
            </a:r>
            <a:r>
              <a:rPr sz="1100" b="0" i="0" dirty="0">
                <a:solidFill>
                  <a:srgbClr val="616161"/>
                </a:solidFill>
                <a:latin typeface="Proxima Nova"/>
              </a:rPr>
              <a:t> para </a:t>
            </a:r>
            <a:r>
              <a:rPr sz="1100" b="0" i="0" dirty="0" err="1">
                <a:solidFill>
                  <a:srgbClr val="616161"/>
                </a:solidFill>
                <a:latin typeface="Proxima Nova"/>
              </a:rPr>
              <a:t>telefone</a:t>
            </a:r>
            <a:r>
              <a:rPr sz="1100" b="0" i="0" dirty="0">
                <a:solidFill>
                  <a:srgbClr val="616161"/>
                </a:solidFill>
                <a:latin typeface="Proxima Nova"/>
              </a:rPr>
              <a:t> - </a:t>
            </a:r>
            <a:r>
              <a:rPr sz="1100" b="0" i="0" dirty="0" err="1">
                <a:solidFill>
                  <a:srgbClr val="616161"/>
                </a:solidFill>
                <a:latin typeface="Proxima Nova"/>
              </a:rPr>
              <a:t>Carregadores</a:t>
            </a:r>
            <a:r>
              <a:rPr sz="1100" b="0" i="0" dirty="0">
                <a:solidFill>
                  <a:srgbClr val="616161"/>
                </a:solidFill>
                <a:latin typeface="Proxima Nova"/>
              </a:rPr>
              <a:t> de </a:t>
            </a:r>
            <a:r>
              <a:rPr sz="1100" b="0" i="0" dirty="0" err="1">
                <a:solidFill>
                  <a:srgbClr val="616161"/>
                </a:solidFill>
                <a:latin typeface="Proxima Nova"/>
              </a:rPr>
              <a:t>carro</a:t>
            </a:r>
            <a:r>
              <a:rPr sz="1100" b="0" i="0" dirty="0">
                <a:solidFill>
                  <a:srgbClr val="616161"/>
                </a:solidFill>
                <a:latin typeface="Proxima Nova"/>
              </a:rPr>
              <a:t> - </a:t>
            </a:r>
            <a:r>
              <a:rPr sz="1100" b="0" i="0" dirty="0" err="1">
                <a:solidFill>
                  <a:srgbClr val="616161"/>
                </a:solidFill>
                <a:latin typeface="Proxima Nova"/>
              </a:rPr>
              <a:t>Suportes</a:t>
            </a:r>
            <a:r>
              <a:rPr sz="1100" b="0" i="0" dirty="0">
                <a:solidFill>
                  <a:srgbClr val="616161"/>
                </a:solidFill>
                <a:latin typeface="Proxima Nova"/>
              </a:rPr>
              <a:t> para </a:t>
            </a:r>
            <a:r>
              <a:rPr sz="1100" b="0" i="0" dirty="0" err="1">
                <a:solidFill>
                  <a:srgbClr val="616161"/>
                </a:solidFill>
                <a:latin typeface="Proxima Nova"/>
              </a:rPr>
              <a:t>telefone</a:t>
            </a:r>
            <a:r>
              <a:rPr sz="1100" b="0" i="0" dirty="0">
                <a:solidFill>
                  <a:srgbClr val="616161"/>
                </a:solidFill>
                <a:latin typeface="Proxima Nova"/>
              </a:rPr>
              <a:t> - Paus de selfie - </a:t>
            </a:r>
            <a:r>
              <a:rPr sz="1100" b="0" i="0" dirty="0" err="1">
                <a:solidFill>
                  <a:srgbClr val="616161"/>
                </a:solidFill>
                <a:latin typeface="Proxima Nova"/>
              </a:rPr>
              <a:t>Estações</a:t>
            </a:r>
            <a:r>
              <a:rPr sz="1100" b="0" i="0" dirty="0">
                <a:solidFill>
                  <a:srgbClr val="616161"/>
                </a:solidFill>
                <a:latin typeface="Proxima Nova"/>
              </a:rPr>
              <a:t> de </a:t>
            </a:r>
            <a:r>
              <a:rPr sz="1100" b="0" i="0" dirty="0" err="1">
                <a:solidFill>
                  <a:srgbClr val="616161"/>
                </a:solidFill>
                <a:latin typeface="Proxima Nova"/>
              </a:rPr>
              <a:t>carregamento</a:t>
            </a:r>
            <a:r>
              <a:rPr sz="1100" b="0" i="0" dirty="0">
                <a:solidFill>
                  <a:srgbClr val="616161"/>
                </a:solidFill>
                <a:latin typeface="Proxima Nova"/>
              </a:rPr>
              <a:t> </a:t>
            </a:r>
            <a:r>
              <a:rPr sz="1100" b="0" i="0" dirty="0" err="1">
                <a:solidFill>
                  <a:srgbClr val="616161"/>
                </a:solidFill>
                <a:latin typeface="Proxima Nova"/>
              </a:rPr>
              <a:t>sem</a:t>
            </a:r>
            <a:r>
              <a:rPr sz="1100" b="0" i="0" dirty="0">
                <a:solidFill>
                  <a:srgbClr val="616161"/>
                </a:solidFill>
                <a:latin typeface="Proxima Nova"/>
              </a:rPr>
              <a:t> </a:t>
            </a:r>
            <a:r>
              <a:rPr sz="1100" b="0" i="0" dirty="0" err="1">
                <a:solidFill>
                  <a:srgbClr val="616161"/>
                </a:solidFill>
                <a:latin typeface="Proxima Nova"/>
              </a:rPr>
              <a:t>fio</a:t>
            </a:r>
            <a:endParaRPr sz="1100" b="0" i="0" dirty="0">
              <a:solidFill>
                <a:srgbClr val="616161"/>
              </a:solidFill>
              <a:latin typeface="Proxima Nova"/>
            </a:endParaRPr>
          </a:p>
        </p:txBody>
      </p:sp>
      <p:sp>
        <p:nvSpPr>
          <p:cNvPr id="8" name="Rectangle 7"/>
          <p:cNvSpPr/>
          <p:nvPr/>
        </p:nvSpPr>
        <p:spPr>
          <a:xfrm>
            <a:off x="4724400" y="1508670"/>
            <a:ext cx="4190999" cy="3127176"/>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3" name="Imagem 12" descr="Tendências em acessórios para celular">
            <a:hlinkClick r:id="rId3" tgtFrame="&quot;_blank&quot;"/>
            <a:extLst>
              <a:ext uri="{FF2B5EF4-FFF2-40B4-BE49-F238E27FC236}">
                <a16:creationId xmlns:a16="http://schemas.microsoft.com/office/drawing/2014/main" id="{351E3F76-4815-D140-A16F-32232AE2E9B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789125"/>
            <a:ext cx="4267250" cy="213695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Acessórios para Carros</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b="0" i="0">
                <a:solidFill>
                  <a:srgbClr val="616161"/>
                </a:solidFill>
                <a:latin typeface="Proxima Nova"/>
              </a:defRPr>
            </a:pPr>
            <a:endParaRPr/>
          </a:p>
        </p:txBody>
      </p:sp>
      <p:sp>
        <p:nvSpPr>
          <p:cNvPr id="5" name="Rectangle 4"/>
          <p:cNvSpPr/>
          <p:nvPr/>
        </p:nvSpPr>
        <p:spPr>
          <a:xfrm>
            <a:off x="228600" y="1508670"/>
            <a:ext cx="8686800" cy="30480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30480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139451" y="918894"/>
            <a:ext cx="4190999" cy="3048000"/>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100" b="1" i="0" dirty="0" err="1">
                <a:solidFill>
                  <a:srgbClr val="616161"/>
                </a:solidFill>
                <a:latin typeface="Proxima Nova"/>
              </a:rPr>
              <a:t>Crescimento</a:t>
            </a:r>
            <a:r>
              <a:rPr sz="1100" b="1" i="0" dirty="0">
                <a:solidFill>
                  <a:srgbClr val="616161"/>
                </a:solidFill>
                <a:latin typeface="Proxima Nova"/>
              </a:rPr>
              <a:t> do Mercado:</a:t>
            </a:r>
            <a:r>
              <a:rPr sz="1100" b="0" i="0" dirty="0">
                <a:solidFill>
                  <a:srgbClr val="616161"/>
                </a:solidFill>
                <a:latin typeface="Proxima Nova"/>
              </a:rPr>
              <a:t> O mercado global de </a:t>
            </a:r>
            <a:r>
              <a:rPr sz="1100" b="0" i="0" dirty="0" err="1">
                <a:solidFill>
                  <a:srgbClr val="616161"/>
                </a:solidFill>
                <a:latin typeface="Proxima Nova"/>
              </a:rPr>
              <a:t>acessórios</a:t>
            </a:r>
            <a:r>
              <a:rPr sz="1100" b="0" i="0" dirty="0">
                <a:solidFill>
                  <a:srgbClr val="616161"/>
                </a:solidFill>
                <a:latin typeface="Proxima Nova"/>
              </a:rPr>
              <a:t> para </a:t>
            </a:r>
            <a:r>
              <a:rPr sz="1100" b="0" i="0" dirty="0" err="1">
                <a:solidFill>
                  <a:srgbClr val="616161"/>
                </a:solidFill>
                <a:latin typeface="Proxima Nova"/>
              </a:rPr>
              <a:t>carros</a:t>
            </a:r>
            <a:r>
              <a:rPr sz="1100" b="0" i="0" dirty="0">
                <a:solidFill>
                  <a:srgbClr val="616161"/>
                </a:solidFill>
                <a:latin typeface="Proxima Nova"/>
              </a:rPr>
              <a:t> </a:t>
            </a:r>
            <a:r>
              <a:rPr sz="1100" b="0" i="0" dirty="0" err="1">
                <a:solidFill>
                  <a:srgbClr val="616161"/>
                </a:solidFill>
                <a:latin typeface="Proxima Nova"/>
              </a:rPr>
              <a:t>deve</a:t>
            </a:r>
            <a:r>
              <a:rPr sz="1100" b="0" i="0" dirty="0">
                <a:solidFill>
                  <a:srgbClr val="616161"/>
                </a:solidFill>
                <a:latin typeface="Proxima Nova"/>
              </a:rPr>
              <a:t> </a:t>
            </a:r>
            <a:r>
              <a:rPr sz="1100" b="0" i="0" dirty="0" err="1">
                <a:solidFill>
                  <a:srgbClr val="616161"/>
                </a:solidFill>
                <a:latin typeface="Proxima Nova"/>
              </a:rPr>
              <a:t>alcançar</a:t>
            </a:r>
            <a:r>
              <a:rPr sz="1100" b="0" i="0" dirty="0">
                <a:solidFill>
                  <a:srgbClr val="616161"/>
                </a:solidFill>
                <a:latin typeface="Proxima Nova"/>
              </a:rPr>
              <a:t> US$ 1,9 </a:t>
            </a:r>
            <a:r>
              <a:rPr sz="1100" b="0" i="0" dirty="0" err="1">
                <a:solidFill>
                  <a:srgbClr val="616161"/>
                </a:solidFill>
                <a:latin typeface="Proxima Nova"/>
              </a:rPr>
              <a:t>trilhão</a:t>
            </a:r>
            <a:r>
              <a:rPr sz="1100" b="0" i="0" dirty="0">
                <a:solidFill>
                  <a:srgbClr val="616161"/>
                </a:solidFill>
                <a:latin typeface="Proxima Nova"/>
              </a:rPr>
              <a:t> </a:t>
            </a:r>
            <a:r>
              <a:rPr sz="1100" b="0" i="0" dirty="0" err="1">
                <a:solidFill>
                  <a:srgbClr val="616161"/>
                </a:solidFill>
                <a:latin typeface="Proxima Nova"/>
              </a:rPr>
              <a:t>até</a:t>
            </a:r>
            <a:r>
              <a:rPr sz="1100" b="0" i="0" dirty="0">
                <a:solidFill>
                  <a:srgbClr val="616161"/>
                </a:solidFill>
                <a:latin typeface="Proxima Nova"/>
              </a:rPr>
              <a:t> 2028.</a:t>
            </a:r>
          </a:p>
          <a:p>
            <a:pPr marL="228600" lvl="1" indent="-91440" algn="l">
              <a:spcBef>
                <a:spcPts val="1200"/>
              </a:spcBef>
              <a:spcAft>
                <a:spcPts val="0"/>
              </a:spcAft>
              <a:buSzPct val="100000"/>
              <a:buFont typeface="Arial"/>
              <a:buChar char="•"/>
            </a:pPr>
            <a:r>
              <a:rPr sz="1100" b="1" i="0" dirty="0" err="1">
                <a:solidFill>
                  <a:srgbClr val="616161"/>
                </a:solidFill>
                <a:latin typeface="Proxima Nova"/>
              </a:rPr>
              <a:t>Importância</a:t>
            </a:r>
            <a:r>
              <a:rPr sz="1100" b="1" i="0" dirty="0">
                <a:solidFill>
                  <a:srgbClr val="616161"/>
                </a:solidFill>
                <a:latin typeface="Proxima Nova"/>
              </a:rPr>
              <a:t> das </a:t>
            </a:r>
            <a:r>
              <a:rPr sz="1100" b="1" i="0" dirty="0" err="1">
                <a:solidFill>
                  <a:srgbClr val="616161"/>
                </a:solidFill>
                <a:latin typeface="Proxima Nova"/>
              </a:rPr>
              <a:t>Avaliações</a:t>
            </a:r>
            <a:r>
              <a:rPr sz="1100" b="1" i="0" dirty="0">
                <a:solidFill>
                  <a:srgbClr val="616161"/>
                </a:solidFill>
                <a:latin typeface="Proxima Nova"/>
              </a:rPr>
              <a:t>:</a:t>
            </a:r>
            <a:r>
              <a:rPr sz="1100" b="0" i="0" dirty="0">
                <a:solidFill>
                  <a:srgbClr val="616161"/>
                </a:solidFill>
                <a:latin typeface="Proxima Nova"/>
              </a:rPr>
              <a:t> </a:t>
            </a:r>
            <a:r>
              <a:rPr sz="1100" b="0" i="0" dirty="0" err="1">
                <a:solidFill>
                  <a:srgbClr val="616161"/>
                </a:solidFill>
                <a:latin typeface="Proxima Nova"/>
              </a:rPr>
              <a:t>Adicione</a:t>
            </a:r>
            <a:r>
              <a:rPr sz="1100" b="0" i="0" dirty="0">
                <a:solidFill>
                  <a:srgbClr val="616161"/>
                </a:solidFill>
                <a:latin typeface="Proxima Nova"/>
              </a:rPr>
              <a:t> </a:t>
            </a:r>
            <a:r>
              <a:rPr sz="1100" b="0" i="0" dirty="0" err="1">
                <a:solidFill>
                  <a:srgbClr val="616161"/>
                </a:solidFill>
                <a:latin typeface="Proxima Nova"/>
              </a:rPr>
              <a:t>avaliações</a:t>
            </a:r>
            <a:r>
              <a:rPr sz="1100" b="0" i="0" dirty="0">
                <a:solidFill>
                  <a:srgbClr val="616161"/>
                </a:solidFill>
                <a:latin typeface="Proxima Nova"/>
              </a:rPr>
              <a:t> de </a:t>
            </a:r>
            <a:r>
              <a:rPr sz="1100" b="0" i="0" dirty="0" err="1">
                <a:solidFill>
                  <a:srgbClr val="616161"/>
                </a:solidFill>
                <a:latin typeface="Proxima Nova"/>
              </a:rPr>
              <a:t>produtos</a:t>
            </a:r>
            <a:r>
              <a:rPr sz="1100" b="0" i="0" dirty="0">
                <a:solidFill>
                  <a:srgbClr val="616161"/>
                </a:solidFill>
                <a:latin typeface="Proxima Nova"/>
              </a:rPr>
              <a:t> para </a:t>
            </a:r>
            <a:r>
              <a:rPr sz="1100" b="0" i="0" dirty="0" err="1">
                <a:solidFill>
                  <a:srgbClr val="616161"/>
                </a:solidFill>
                <a:latin typeface="Proxima Nova"/>
              </a:rPr>
              <a:t>aumentar</a:t>
            </a:r>
            <a:r>
              <a:rPr sz="1100" b="0" i="0" dirty="0">
                <a:solidFill>
                  <a:srgbClr val="616161"/>
                </a:solidFill>
                <a:latin typeface="Proxima Nova"/>
              </a:rPr>
              <a:t> a </a:t>
            </a:r>
            <a:r>
              <a:rPr sz="1100" b="0" i="0" dirty="0" err="1">
                <a:solidFill>
                  <a:srgbClr val="616161"/>
                </a:solidFill>
                <a:latin typeface="Proxima Nova"/>
              </a:rPr>
              <a:t>confiança</a:t>
            </a:r>
            <a:r>
              <a:rPr sz="1100" b="0" i="0" dirty="0">
                <a:solidFill>
                  <a:srgbClr val="616161"/>
                </a:solidFill>
                <a:latin typeface="Proxima Nova"/>
              </a:rPr>
              <a:t> dos </a:t>
            </a:r>
            <a:r>
              <a:rPr sz="1100" b="0" i="0" dirty="0" err="1">
                <a:solidFill>
                  <a:srgbClr val="616161"/>
                </a:solidFill>
                <a:latin typeface="Proxima Nova"/>
              </a:rPr>
              <a:t>consumidores</a:t>
            </a:r>
            <a:r>
              <a:rPr sz="1100" b="0" i="0" dirty="0">
                <a:solidFill>
                  <a:srgbClr val="616161"/>
                </a:solidFill>
                <a:latin typeface="Proxima Nova"/>
              </a:rPr>
              <a:t> e </a:t>
            </a:r>
            <a:r>
              <a:rPr sz="1100" b="0" i="0" dirty="0" err="1">
                <a:solidFill>
                  <a:srgbClr val="616161"/>
                </a:solidFill>
                <a:latin typeface="Proxima Nova"/>
              </a:rPr>
              <a:t>garantir</a:t>
            </a:r>
            <a:r>
              <a:rPr sz="1100" b="0" i="0" dirty="0">
                <a:solidFill>
                  <a:srgbClr val="616161"/>
                </a:solidFill>
                <a:latin typeface="Proxima Nova"/>
              </a:rPr>
              <a:t> a </a:t>
            </a:r>
            <a:r>
              <a:rPr sz="1100" b="0" i="0" dirty="0" err="1">
                <a:solidFill>
                  <a:srgbClr val="616161"/>
                </a:solidFill>
                <a:latin typeface="Proxima Nova"/>
              </a:rPr>
              <a:t>qualidade</a:t>
            </a:r>
            <a:r>
              <a:rPr sz="1100" b="0" i="0" dirty="0">
                <a:solidFill>
                  <a:srgbClr val="616161"/>
                </a:solidFill>
                <a:latin typeface="Proxima Nova"/>
              </a:rPr>
              <a:t> </a:t>
            </a:r>
            <a:r>
              <a:rPr sz="1100" b="0" i="0" dirty="0" err="1">
                <a:solidFill>
                  <a:srgbClr val="616161"/>
                </a:solidFill>
                <a:latin typeface="Proxima Nova"/>
              </a:rPr>
              <a:t>percebida</a:t>
            </a:r>
            <a:r>
              <a:rPr sz="1100" b="0" i="0" dirty="0">
                <a:solidFill>
                  <a:srgbClr val="616161"/>
                </a:solidFill>
                <a:latin typeface="Proxima Nova"/>
              </a:rPr>
              <a:t>.</a:t>
            </a:r>
          </a:p>
          <a:p>
            <a:pPr marL="228600" lvl="1" indent="-91440" algn="l">
              <a:spcBef>
                <a:spcPts val="1200"/>
              </a:spcBef>
              <a:spcAft>
                <a:spcPts val="0"/>
              </a:spcAft>
              <a:buSzPct val="100000"/>
              <a:buFont typeface="Arial"/>
              <a:buChar char="•"/>
            </a:pPr>
            <a:r>
              <a:rPr sz="1100" b="1" i="0" dirty="0" err="1">
                <a:solidFill>
                  <a:srgbClr val="616161"/>
                </a:solidFill>
                <a:latin typeface="Proxima Nova"/>
              </a:rPr>
              <a:t>Oportunidades</a:t>
            </a:r>
            <a:r>
              <a:rPr sz="1100" b="1" i="0" dirty="0">
                <a:solidFill>
                  <a:srgbClr val="616161"/>
                </a:solidFill>
                <a:latin typeface="Proxima Nova"/>
              </a:rPr>
              <a:t> de </a:t>
            </a:r>
            <a:r>
              <a:rPr sz="1100" b="1" i="0" dirty="0" err="1">
                <a:solidFill>
                  <a:srgbClr val="616161"/>
                </a:solidFill>
                <a:latin typeface="Proxima Nova"/>
              </a:rPr>
              <a:t>Dropshipping</a:t>
            </a:r>
            <a:r>
              <a:rPr sz="1100" b="1" i="0" dirty="0">
                <a:solidFill>
                  <a:srgbClr val="616161"/>
                </a:solidFill>
                <a:latin typeface="Proxima Nova"/>
              </a:rPr>
              <a:t>:</a:t>
            </a:r>
            <a:r>
              <a:rPr sz="1100" b="0" i="0" dirty="0">
                <a:solidFill>
                  <a:srgbClr val="616161"/>
                </a:solidFill>
                <a:latin typeface="Proxima Nova"/>
              </a:rPr>
              <a:t> </a:t>
            </a:r>
            <a:r>
              <a:rPr sz="1100" b="0" i="0" dirty="0" err="1">
                <a:solidFill>
                  <a:srgbClr val="616161"/>
                </a:solidFill>
                <a:latin typeface="Proxima Nova"/>
              </a:rPr>
              <a:t>Oferecer</a:t>
            </a:r>
            <a:r>
              <a:rPr sz="1100" b="0" i="0" dirty="0">
                <a:solidFill>
                  <a:srgbClr val="616161"/>
                </a:solidFill>
                <a:latin typeface="Proxima Nova"/>
              </a:rPr>
              <a:t> </a:t>
            </a:r>
            <a:r>
              <a:rPr sz="1100" b="0" i="0" dirty="0" err="1">
                <a:solidFill>
                  <a:srgbClr val="616161"/>
                </a:solidFill>
                <a:latin typeface="Proxima Nova"/>
              </a:rPr>
              <a:t>uma</a:t>
            </a:r>
            <a:r>
              <a:rPr sz="1100" b="0" i="0" dirty="0">
                <a:solidFill>
                  <a:srgbClr val="616161"/>
                </a:solidFill>
                <a:latin typeface="Proxima Nova"/>
              </a:rPr>
              <a:t> </a:t>
            </a:r>
            <a:r>
              <a:rPr sz="1100" b="0" i="0" dirty="0" err="1">
                <a:solidFill>
                  <a:srgbClr val="616161"/>
                </a:solidFill>
                <a:latin typeface="Proxima Nova"/>
              </a:rPr>
              <a:t>variedade</a:t>
            </a:r>
            <a:r>
              <a:rPr sz="1100" b="0" i="0" dirty="0">
                <a:solidFill>
                  <a:srgbClr val="616161"/>
                </a:solidFill>
                <a:latin typeface="Proxima Nova"/>
              </a:rPr>
              <a:t> de </a:t>
            </a:r>
            <a:r>
              <a:rPr sz="1100" b="0" i="0" dirty="0" err="1">
                <a:solidFill>
                  <a:srgbClr val="616161"/>
                </a:solidFill>
                <a:latin typeface="Proxima Nova"/>
              </a:rPr>
              <a:t>produtos</a:t>
            </a:r>
            <a:r>
              <a:rPr sz="1100" b="0" i="0" dirty="0">
                <a:solidFill>
                  <a:srgbClr val="616161"/>
                </a:solidFill>
                <a:latin typeface="Proxima Nova"/>
              </a:rPr>
              <a:t> </a:t>
            </a:r>
            <a:r>
              <a:rPr sz="1100" b="0" i="0" dirty="0" err="1">
                <a:solidFill>
                  <a:srgbClr val="616161"/>
                </a:solidFill>
                <a:latin typeface="Proxima Nova"/>
              </a:rPr>
              <a:t>essenciais</a:t>
            </a:r>
            <a:r>
              <a:rPr sz="1100" b="0" i="0" dirty="0">
                <a:solidFill>
                  <a:srgbClr val="616161"/>
                </a:solidFill>
                <a:latin typeface="Proxima Nova"/>
              </a:rPr>
              <a:t> para </a:t>
            </a:r>
            <a:r>
              <a:rPr sz="1100" b="0" i="0" dirty="0" err="1">
                <a:solidFill>
                  <a:srgbClr val="616161"/>
                </a:solidFill>
                <a:latin typeface="Proxima Nova"/>
              </a:rPr>
              <a:t>carros</a:t>
            </a:r>
            <a:r>
              <a:rPr sz="1100" b="0" i="0" dirty="0">
                <a:solidFill>
                  <a:srgbClr val="616161"/>
                </a:solidFill>
                <a:latin typeface="Proxima Nova"/>
              </a:rPr>
              <a:t> </a:t>
            </a:r>
            <a:r>
              <a:rPr sz="1100" b="0" i="0" dirty="0" err="1">
                <a:solidFill>
                  <a:srgbClr val="616161"/>
                </a:solidFill>
                <a:latin typeface="Proxima Nova"/>
              </a:rPr>
              <a:t>pode</a:t>
            </a:r>
            <a:r>
              <a:rPr sz="1100" b="0" i="0" dirty="0">
                <a:solidFill>
                  <a:srgbClr val="616161"/>
                </a:solidFill>
                <a:latin typeface="Proxima Nova"/>
              </a:rPr>
              <a:t> </a:t>
            </a:r>
            <a:r>
              <a:rPr sz="1100" b="0" i="0" dirty="0" err="1">
                <a:solidFill>
                  <a:srgbClr val="616161"/>
                </a:solidFill>
                <a:latin typeface="Proxima Nova"/>
              </a:rPr>
              <a:t>atender</a:t>
            </a:r>
            <a:r>
              <a:rPr sz="1100" b="0" i="0" dirty="0">
                <a:solidFill>
                  <a:srgbClr val="616161"/>
                </a:solidFill>
                <a:latin typeface="Proxima Nova"/>
              </a:rPr>
              <a:t> a </a:t>
            </a:r>
            <a:r>
              <a:rPr sz="1100" b="0" i="0" dirty="0" err="1">
                <a:solidFill>
                  <a:srgbClr val="616161"/>
                </a:solidFill>
                <a:latin typeface="Proxima Nova"/>
              </a:rPr>
              <a:t>várias</a:t>
            </a:r>
            <a:r>
              <a:rPr sz="1100" b="0" i="0" dirty="0">
                <a:solidFill>
                  <a:srgbClr val="616161"/>
                </a:solidFill>
                <a:latin typeface="Proxima Nova"/>
              </a:rPr>
              <a:t> </a:t>
            </a:r>
            <a:r>
              <a:rPr sz="1100" b="0" i="0" dirty="0" err="1">
                <a:solidFill>
                  <a:srgbClr val="616161"/>
                </a:solidFill>
                <a:latin typeface="Proxima Nova"/>
              </a:rPr>
              <a:t>necessidades</a:t>
            </a:r>
            <a:r>
              <a:rPr sz="1100" b="0" i="0" dirty="0">
                <a:solidFill>
                  <a:srgbClr val="616161"/>
                </a:solidFill>
                <a:latin typeface="Proxima Nova"/>
              </a:rPr>
              <a:t> do </a:t>
            </a:r>
            <a:r>
              <a:rPr sz="1100" b="0" i="0" dirty="0" err="1">
                <a:solidFill>
                  <a:srgbClr val="616161"/>
                </a:solidFill>
                <a:latin typeface="Proxima Nova"/>
              </a:rPr>
              <a:t>consumidor</a:t>
            </a:r>
            <a:r>
              <a:rPr sz="1100" b="0" i="0" dirty="0">
                <a:solidFill>
                  <a:srgbClr val="616161"/>
                </a:solidFill>
                <a:latin typeface="Proxima Nova"/>
              </a:rPr>
              <a:t>.</a:t>
            </a:r>
          </a:p>
          <a:p>
            <a:pPr marL="228600" lvl="1" indent="-91440" algn="l">
              <a:spcBef>
                <a:spcPts val="1200"/>
              </a:spcBef>
              <a:spcAft>
                <a:spcPts val="0"/>
              </a:spcAft>
              <a:buSzPct val="100000"/>
              <a:buFont typeface="Arial"/>
              <a:buChar char="•"/>
            </a:pPr>
            <a:r>
              <a:rPr sz="1100" b="1" i="0" dirty="0" err="1">
                <a:solidFill>
                  <a:srgbClr val="616161"/>
                </a:solidFill>
                <a:latin typeface="Proxima Nova"/>
              </a:rPr>
              <a:t>Principais</a:t>
            </a:r>
            <a:r>
              <a:rPr sz="1100" b="1" i="0" dirty="0">
                <a:solidFill>
                  <a:srgbClr val="616161"/>
                </a:solidFill>
                <a:latin typeface="Proxima Nova"/>
              </a:rPr>
              <a:t> </a:t>
            </a:r>
            <a:r>
              <a:rPr sz="1100" b="1" i="0" dirty="0" err="1">
                <a:solidFill>
                  <a:srgbClr val="616161"/>
                </a:solidFill>
                <a:latin typeface="Proxima Nova"/>
              </a:rPr>
              <a:t>Produtos</a:t>
            </a:r>
            <a:r>
              <a:rPr sz="1100" b="1" i="0" dirty="0">
                <a:solidFill>
                  <a:srgbClr val="616161"/>
                </a:solidFill>
                <a:latin typeface="Proxima Nova"/>
              </a:rPr>
              <a:t> de </a:t>
            </a:r>
            <a:r>
              <a:rPr sz="1100" b="1" i="0" dirty="0" err="1">
                <a:solidFill>
                  <a:srgbClr val="616161"/>
                </a:solidFill>
                <a:latin typeface="Proxima Nova"/>
              </a:rPr>
              <a:t>Dropshipping</a:t>
            </a:r>
            <a:r>
              <a:rPr sz="1100" b="1" i="0" dirty="0">
                <a:solidFill>
                  <a:srgbClr val="616161"/>
                </a:solidFill>
                <a:latin typeface="Proxima Nova"/>
              </a:rPr>
              <a:t>:</a:t>
            </a:r>
            <a:r>
              <a:rPr sz="1100" b="0" i="0" dirty="0">
                <a:solidFill>
                  <a:srgbClr val="616161"/>
                </a:solidFill>
                <a:latin typeface="Proxima Nova"/>
              </a:rPr>
              <a:t> - </a:t>
            </a:r>
            <a:r>
              <a:rPr sz="1100" b="0" i="0" dirty="0" err="1">
                <a:solidFill>
                  <a:srgbClr val="616161"/>
                </a:solidFill>
                <a:latin typeface="Proxima Nova"/>
              </a:rPr>
              <a:t>Protetores</a:t>
            </a:r>
            <a:r>
              <a:rPr sz="1100" b="0" i="0" dirty="0">
                <a:solidFill>
                  <a:srgbClr val="616161"/>
                </a:solidFill>
                <a:latin typeface="Proxima Nova"/>
              </a:rPr>
              <a:t> </a:t>
            </a:r>
            <a:r>
              <a:rPr sz="1100" b="0" i="0" dirty="0" err="1">
                <a:solidFill>
                  <a:srgbClr val="616161"/>
                </a:solidFill>
                <a:latin typeface="Proxima Nova"/>
              </a:rPr>
              <a:t>solares</a:t>
            </a:r>
            <a:r>
              <a:rPr sz="1100" b="0" i="0" dirty="0">
                <a:solidFill>
                  <a:srgbClr val="616161"/>
                </a:solidFill>
                <a:latin typeface="Proxima Nova"/>
              </a:rPr>
              <a:t> para para-</a:t>
            </a:r>
            <a:r>
              <a:rPr sz="1100" b="0" i="0" dirty="0" err="1">
                <a:solidFill>
                  <a:srgbClr val="616161"/>
                </a:solidFill>
                <a:latin typeface="Proxima Nova"/>
              </a:rPr>
              <a:t>brisas</a:t>
            </a:r>
            <a:r>
              <a:rPr sz="1100" b="0" i="0" dirty="0">
                <a:solidFill>
                  <a:srgbClr val="616161"/>
                </a:solidFill>
                <a:latin typeface="Proxima Nova"/>
              </a:rPr>
              <a:t> - </a:t>
            </a:r>
            <a:r>
              <a:rPr sz="1100" b="0" i="0" dirty="0" err="1">
                <a:solidFill>
                  <a:srgbClr val="616161"/>
                </a:solidFill>
                <a:latin typeface="Proxima Nova"/>
              </a:rPr>
              <a:t>Aspiradores</a:t>
            </a:r>
            <a:r>
              <a:rPr sz="1100" b="0" i="0" dirty="0">
                <a:solidFill>
                  <a:srgbClr val="616161"/>
                </a:solidFill>
                <a:latin typeface="Proxima Nova"/>
              </a:rPr>
              <a:t> </a:t>
            </a:r>
            <a:r>
              <a:rPr sz="1100" b="0" i="0" dirty="0" err="1">
                <a:solidFill>
                  <a:srgbClr val="616161"/>
                </a:solidFill>
                <a:latin typeface="Proxima Nova"/>
              </a:rPr>
              <a:t>portáteis</a:t>
            </a:r>
            <a:r>
              <a:rPr sz="1100" b="0" i="0" dirty="0">
                <a:solidFill>
                  <a:srgbClr val="616161"/>
                </a:solidFill>
                <a:latin typeface="Proxima Nova"/>
              </a:rPr>
              <a:t> - </a:t>
            </a:r>
            <a:r>
              <a:rPr sz="1100" b="0" i="0" dirty="0" err="1">
                <a:solidFill>
                  <a:srgbClr val="616161"/>
                </a:solidFill>
                <a:latin typeface="Proxima Nova"/>
              </a:rPr>
              <a:t>Palhetas</a:t>
            </a:r>
            <a:r>
              <a:rPr sz="1100" b="0" i="0" dirty="0">
                <a:solidFill>
                  <a:srgbClr val="616161"/>
                </a:solidFill>
                <a:latin typeface="Proxima Nova"/>
              </a:rPr>
              <a:t> de </a:t>
            </a:r>
            <a:r>
              <a:rPr sz="1100" b="0" i="0" dirty="0" err="1">
                <a:solidFill>
                  <a:srgbClr val="616161"/>
                </a:solidFill>
                <a:latin typeface="Proxima Nova"/>
              </a:rPr>
              <a:t>limpador</a:t>
            </a:r>
            <a:r>
              <a:rPr sz="1100" b="0" i="0" dirty="0">
                <a:solidFill>
                  <a:srgbClr val="616161"/>
                </a:solidFill>
                <a:latin typeface="Proxima Nova"/>
              </a:rPr>
              <a:t> de para-</a:t>
            </a:r>
            <a:r>
              <a:rPr sz="1100" b="0" i="0" dirty="0" err="1">
                <a:solidFill>
                  <a:srgbClr val="616161"/>
                </a:solidFill>
                <a:latin typeface="Proxima Nova"/>
              </a:rPr>
              <a:t>brisas</a:t>
            </a:r>
            <a:r>
              <a:rPr sz="1100" b="0" i="0" dirty="0">
                <a:solidFill>
                  <a:srgbClr val="616161"/>
                </a:solidFill>
                <a:latin typeface="Proxima Nova"/>
              </a:rPr>
              <a:t> - </a:t>
            </a:r>
            <a:r>
              <a:rPr sz="1100" b="0" i="0" dirty="0" err="1">
                <a:solidFill>
                  <a:srgbClr val="616161"/>
                </a:solidFill>
                <a:latin typeface="Proxima Nova"/>
              </a:rPr>
              <a:t>Géis</a:t>
            </a:r>
            <a:r>
              <a:rPr sz="1100" b="0" i="0" dirty="0">
                <a:solidFill>
                  <a:srgbClr val="616161"/>
                </a:solidFill>
                <a:latin typeface="Proxima Nova"/>
              </a:rPr>
              <a:t> de </a:t>
            </a:r>
            <a:r>
              <a:rPr sz="1100" b="0" i="0" dirty="0" err="1">
                <a:solidFill>
                  <a:srgbClr val="616161"/>
                </a:solidFill>
                <a:latin typeface="Proxima Nova"/>
              </a:rPr>
              <a:t>limpeza</a:t>
            </a:r>
            <a:r>
              <a:rPr sz="1100" b="0" i="0" dirty="0">
                <a:solidFill>
                  <a:srgbClr val="616161"/>
                </a:solidFill>
                <a:latin typeface="Proxima Nova"/>
              </a:rPr>
              <a:t> - </a:t>
            </a:r>
            <a:r>
              <a:rPr sz="1100" b="0" i="0" dirty="0" err="1">
                <a:solidFill>
                  <a:srgbClr val="616161"/>
                </a:solidFill>
                <a:latin typeface="Proxima Nova"/>
              </a:rPr>
              <a:t>Panos</a:t>
            </a:r>
            <a:r>
              <a:rPr sz="1100" b="0" i="0" dirty="0">
                <a:solidFill>
                  <a:srgbClr val="616161"/>
                </a:solidFill>
                <a:latin typeface="Proxima Nova"/>
              </a:rPr>
              <a:t> de </a:t>
            </a:r>
            <a:r>
              <a:rPr sz="1100" b="0" i="0" dirty="0" err="1">
                <a:solidFill>
                  <a:srgbClr val="616161"/>
                </a:solidFill>
                <a:latin typeface="Proxima Nova"/>
              </a:rPr>
              <a:t>limpeza</a:t>
            </a:r>
            <a:r>
              <a:rPr sz="1100" b="0" i="0" dirty="0">
                <a:solidFill>
                  <a:srgbClr val="616161"/>
                </a:solidFill>
                <a:latin typeface="Proxima Nova"/>
              </a:rPr>
              <a:t> de </a:t>
            </a:r>
            <a:r>
              <a:rPr sz="1100" b="0" i="0" dirty="0" err="1">
                <a:solidFill>
                  <a:srgbClr val="616161"/>
                </a:solidFill>
                <a:latin typeface="Proxima Nova"/>
              </a:rPr>
              <a:t>microfibra</a:t>
            </a:r>
            <a:r>
              <a:rPr sz="1100" b="0" i="0" dirty="0">
                <a:solidFill>
                  <a:srgbClr val="616161"/>
                </a:solidFill>
                <a:latin typeface="Proxima Nova"/>
              </a:rPr>
              <a:t> - Persianas de </a:t>
            </a:r>
            <a:r>
              <a:rPr sz="1100" b="0" i="0" dirty="0" err="1">
                <a:solidFill>
                  <a:srgbClr val="616161"/>
                </a:solidFill>
                <a:latin typeface="Proxima Nova"/>
              </a:rPr>
              <a:t>janela</a:t>
            </a:r>
            <a:r>
              <a:rPr sz="1100" b="0" i="0" dirty="0">
                <a:solidFill>
                  <a:srgbClr val="616161"/>
                </a:solidFill>
                <a:latin typeface="Proxima Nova"/>
              </a:rPr>
              <a:t> - </a:t>
            </a:r>
            <a:r>
              <a:rPr sz="1100" b="0" i="0" dirty="0" err="1">
                <a:solidFill>
                  <a:srgbClr val="616161"/>
                </a:solidFill>
                <a:latin typeface="Proxima Nova"/>
              </a:rPr>
              <a:t>Tapetes</a:t>
            </a:r>
            <a:r>
              <a:rPr sz="1100" b="0" i="0" dirty="0">
                <a:solidFill>
                  <a:srgbClr val="616161"/>
                </a:solidFill>
                <a:latin typeface="Proxima Nova"/>
              </a:rPr>
              <a:t> de </a:t>
            </a:r>
            <a:r>
              <a:rPr sz="1100" b="0" i="0" dirty="0" err="1">
                <a:solidFill>
                  <a:srgbClr val="616161"/>
                </a:solidFill>
                <a:latin typeface="Proxima Nova"/>
              </a:rPr>
              <a:t>chão</a:t>
            </a:r>
            <a:r>
              <a:rPr sz="1100" b="0" i="0" dirty="0">
                <a:solidFill>
                  <a:srgbClr val="616161"/>
                </a:solidFill>
                <a:latin typeface="Proxima Nova"/>
              </a:rPr>
              <a:t> - </a:t>
            </a:r>
            <a:r>
              <a:rPr sz="1100" b="0" i="0" dirty="0" err="1">
                <a:solidFill>
                  <a:srgbClr val="616161"/>
                </a:solidFill>
                <a:latin typeface="Proxima Nova"/>
              </a:rPr>
              <a:t>Suportes</a:t>
            </a:r>
            <a:r>
              <a:rPr sz="1100" b="0" i="0" dirty="0">
                <a:solidFill>
                  <a:srgbClr val="616161"/>
                </a:solidFill>
                <a:latin typeface="Proxima Nova"/>
              </a:rPr>
              <a:t> de </a:t>
            </a:r>
            <a:r>
              <a:rPr sz="1100" b="0" i="0" dirty="0" err="1">
                <a:solidFill>
                  <a:srgbClr val="616161"/>
                </a:solidFill>
                <a:latin typeface="Proxima Nova"/>
              </a:rPr>
              <a:t>dispositivos</a:t>
            </a:r>
            <a:r>
              <a:rPr sz="1100" b="0" i="0" dirty="0">
                <a:solidFill>
                  <a:srgbClr val="616161"/>
                </a:solidFill>
                <a:latin typeface="Proxima Nova"/>
              </a:rPr>
              <a:t> - </a:t>
            </a:r>
            <a:r>
              <a:rPr sz="1100" b="0" i="0" dirty="0" err="1">
                <a:solidFill>
                  <a:srgbClr val="616161"/>
                </a:solidFill>
                <a:latin typeface="Proxima Nova"/>
              </a:rPr>
              <a:t>Latas</a:t>
            </a:r>
            <a:r>
              <a:rPr sz="1100" b="0" i="0" dirty="0">
                <a:solidFill>
                  <a:srgbClr val="616161"/>
                </a:solidFill>
                <a:latin typeface="Proxima Nova"/>
              </a:rPr>
              <a:t> de </a:t>
            </a:r>
            <a:r>
              <a:rPr sz="1100" b="0" i="0" dirty="0" err="1">
                <a:solidFill>
                  <a:srgbClr val="616161"/>
                </a:solidFill>
                <a:latin typeface="Proxima Nova"/>
              </a:rPr>
              <a:t>lixo</a:t>
            </a:r>
            <a:r>
              <a:rPr sz="1100" b="0" i="0" dirty="0">
                <a:solidFill>
                  <a:srgbClr val="616161"/>
                </a:solidFill>
                <a:latin typeface="Proxima Nova"/>
              </a:rPr>
              <a:t> para </a:t>
            </a:r>
            <a:r>
              <a:rPr sz="1100" b="0" i="0" dirty="0" err="1">
                <a:solidFill>
                  <a:srgbClr val="616161"/>
                </a:solidFill>
                <a:latin typeface="Proxima Nova"/>
              </a:rPr>
              <a:t>carros</a:t>
            </a:r>
            <a:r>
              <a:rPr sz="1100" b="0" i="0" dirty="0">
                <a:solidFill>
                  <a:srgbClr val="616161"/>
                </a:solidFill>
                <a:latin typeface="Proxima Nova"/>
              </a:rPr>
              <a:t> - </a:t>
            </a:r>
            <a:r>
              <a:rPr sz="1100" b="0" i="0" dirty="0" err="1">
                <a:solidFill>
                  <a:srgbClr val="616161"/>
                </a:solidFill>
                <a:latin typeface="Proxima Nova"/>
              </a:rPr>
              <a:t>Condicionador</a:t>
            </a:r>
            <a:r>
              <a:rPr sz="1100" b="0" i="0" dirty="0">
                <a:solidFill>
                  <a:srgbClr val="616161"/>
                </a:solidFill>
                <a:latin typeface="Proxima Nova"/>
              </a:rPr>
              <a:t> de </a:t>
            </a:r>
            <a:r>
              <a:rPr sz="1100" b="0" i="0" dirty="0" err="1">
                <a:solidFill>
                  <a:srgbClr val="616161"/>
                </a:solidFill>
                <a:latin typeface="Proxima Nova"/>
              </a:rPr>
              <a:t>couro</a:t>
            </a:r>
            <a:r>
              <a:rPr sz="1100" b="0" i="0" dirty="0">
                <a:solidFill>
                  <a:srgbClr val="616161"/>
                </a:solidFill>
                <a:latin typeface="Proxima Nova"/>
              </a:rPr>
              <a:t> - </a:t>
            </a:r>
            <a:r>
              <a:rPr sz="1100" b="0" i="0" dirty="0" err="1">
                <a:solidFill>
                  <a:srgbClr val="616161"/>
                </a:solidFill>
                <a:latin typeface="Proxima Nova"/>
              </a:rPr>
              <a:t>Capas</a:t>
            </a:r>
            <a:r>
              <a:rPr sz="1100" b="0" i="0" dirty="0">
                <a:solidFill>
                  <a:srgbClr val="616161"/>
                </a:solidFill>
                <a:latin typeface="Proxima Nova"/>
              </a:rPr>
              <a:t> para volante</a:t>
            </a:r>
          </a:p>
        </p:txBody>
      </p:sp>
      <p:sp>
        <p:nvSpPr>
          <p:cNvPr id="8" name="Rectangle 7"/>
          <p:cNvSpPr/>
          <p:nvPr/>
        </p:nvSpPr>
        <p:spPr>
          <a:xfrm>
            <a:off x="4724400" y="1508670"/>
            <a:ext cx="4190999" cy="30480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3" name="Imagem 12" descr="Tendências em acessórios para carros">
            <a:hlinkClick r:id="rId3" tgtFrame="&quot;_blank&quot;"/>
            <a:extLst>
              <a:ext uri="{FF2B5EF4-FFF2-40B4-BE49-F238E27FC236}">
                <a16:creationId xmlns:a16="http://schemas.microsoft.com/office/drawing/2014/main" id="{BBF2EBE1-FC05-7751-0441-53758A51D30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35251" y="918894"/>
            <a:ext cx="4038599" cy="205489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Próximos Desenvolvimentos</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2658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ectangle 6"/>
          <p:cNvSpPr/>
          <p:nvPr/>
        </p:nvSpPr>
        <p:spPr>
          <a:xfrm>
            <a:off x="2286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171700" y="1508670"/>
            <a:ext cx="304800" cy="304800"/>
          </a:xfrm>
          <a:prstGeom prst="rect">
            <a:avLst/>
          </a:prstGeom>
          <a:noFill/>
          <a:ln>
            <a:noFill/>
          </a:ln>
        </p:spPr>
        <p:txBody>
          <a:bodyPr wrap="square" lIns="0" tIns="0" rIns="0" bIns="0" anchor="t">
            <a:spAutoFit/>
          </a:bodyPr>
          <a:lstStyle/>
          <a:p>
            <a:pPr algn="ctr"/>
            <a:endParaRPr/>
          </a:p>
        </p:txBody>
      </p:sp>
      <p:pic>
        <p:nvPicPr>
          <p:cNvPr id="10" name="Picture 9" descr="tmpbjb4cg6u.png"/>
          <p:cNvPicPr>
            <a:picLocks noChangeAspect="1"/>
          </p:cNvPicPr>
          <p:nvPr/>
        </p:nvPicPr>
        <p:blipFill>
          <a:blip r:embed="rId3"/>
          <a:stretch>
            <a:fillRect/>
          </a:stretch>
        </p:blipFill>
        <p:spPr>
          <a:xfrm>
            <a:off x="2171700" y="1508670"/>
            <a:ext cx="304800" cy="304800"/>
          </a:xfrm>
          <a:prstGeom prst="rect">
            <a:avLst/>
          </a:prstGeom>
        </p:spPr>
      </p:pic>
      <p:sp>
        <p:nvSpPr>
          <p:cNvPr id="11" name="TextBox 10"/>
          <p:cNvSpPr txBox="1"/>
          <p:nvPr/>
        </p:nvSpPr>
        <p:spPr>
          <a:xfrm>
            <a:off x="228600" y="1965870"/>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Integração com Bol.com</a:t>
            </a:r>
          </a:p>
          <a:p>
            <a:pPr algn="ctr">
              <a:spcAft>
                <a:spcPts val="1200"/>
              </a:spcAft>
            </a:pPr>
            <a:r>
              <a:rPr sz="1300" b="0" i="0">
                <a:solidFill>
                  <a:srgbClr val="616161"/>
                </a:solidFill>
                <a:latin typeface="Proxima Nova"/>
              </a:rPr>
              <a:t>Desenvolver API para buscar produtos e termos no famoso site de e-commerce holandês Bol.com.</a:t>
            </a:r>
          </a:p>
        </p:txBody>
      </p:sp>
      <p:sp>
        <p:nvSpPr>
          <p:cNvPr id="12" name="Rectangle 11"/>
          <p:cNvSpPr/>
          <p:nvPr/>
        </p:nvSpPr>
        <p:spPr>
          <a:xfrm>
            <a:off x="47244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6667500" y="1508670"/>
            <a:ext cx="304800" cy="304800"/>
          </a:xfrm>
          <a:prstGeom prst="rect">
            <a:avLst/>
          </a:prstGeom>
          <a:noFill/>
          <a:ln>
            <a:noFill/>
          </a:ln>
        </p:spPr>
        <p:txBody>
          <a:bodyPr wrap="square" lIns="0" tIns="0" rIns="0" bIns="0" anchor="t">
            <a:spAutoFit/>
          </a:bodyPr>
          <a:lstStyle/>
          <a:p>
            <a:pPr algn="ctr"/>
            <a:endParaRPr/>
          </a:p>
        </p:txBody>
      </p:sp>
      <p:pic>
        <p:nvPicPr>
          <p:cNvPr id="15" name="Picture 14" descr="tmpb9r_a51i.png"/>
          <p:cNvPicPr>
            <a:picLocks noChangeAspect="1"/>
          </p:cNvPicPr>
          <p:nvPr/>
        </p:nvPicPr>
        <p:blipFill>
          <a:blip r:embed="rId4"/>
          <a:stretch>
            <a:fillRect/>
          </a:stretch>
        </p:blipFill>
        <p:spPr>
          <a:xfrm>
            <a:off x="6667500" y="1508670"/>
            <a:ext cx="304800" cy="304800"/>
          </a:xfrm>
          <a:prstGeom prst="rect">
            <a:avLst/>
          </a:prstGeom>
        </p:spPr>
      </p:pic>
      <p:sp>
        <p:nvSpPr>
          <p:cNvPr id="16" name="TextBox 15"/>
          <p:cNvSpPr txBox="1"/>
          <p:nvPr/>
        </p:nvSpPr>
        <p:spPr>
          <a:xfrm>
            <a:off x="4724400" y="1965870"/>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Google Trends</a:t>
            </a:r>
          </a:p>
          <a:p>
            <a:pPr algn="ctr">
              <a:spcAft>
                <a:spcPts val="1200"/>
              </a:spcAft>
            </a:pPr>
            <a:r>
              <a:rPr sz="1300" b="0" i="0">
                <a:solidFill>
                  <a:srgbClr val="616161"/>
                </a:solidFill>
                <a:latin typeface="Proxima Nova"/>
              </a:rPr>
              <a:t>API para acessar histórico e tendências na Holanda, ligando a popularidade dos produtos.</a:t>
            </a:r>
          </a:p>
        </p:txBody>
      </p:sp>
      <p:sp>
        <p:nvSpPr>
          <p:cNvPr id="17" name="Rectangle 16"/>
          <p:cNvSpPr/>
          <p:nvPr/>
        </p:nvSpPr>
        <p:spPr>
          <a:xfrm>
            <a:off x="228600" y="2887712"/>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 name="Rectangle 17"/>
          <p:cNvSpPr/>
          <p:nvPr/>
        </p:nvSpPr>
        <p:spPr>
          <a:xfrm>
            <a:off x="21717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9" name="TextBox 18"/>
          <p:cNvSpPr txBox="1"/>
          <p:nvPr/>
        </p:nvSpPr>
        <p:spPr>
          <a:xfrm>
            <a:off x="2171700" y="2887712"/>
            <a:ext cx="304800" cy="304800"/>
          </a:xfrm>
          <a:prstGeom prst="rect">
            <a:avLst/>
          </a:prstGeom>
          <a:noFill/>
          <a:ln>
            <a:noFill/>
          </a:ln>
        </p:spPr>
        <p:txBody>
          <a:bodyPr wrap="square" lIns="0" tIns="0" rIns="0" bIns="0" anchor="t">
            <a:spAutoFit/>
          </a:bodyPr>
          <a:lstStyle/>
          <a:p>
            <a:pPr algn="ctr"/>
            <a:endParaRPr/>
          </a:p>
        </p:txBody>
      </p:sp>
      <p:pic>
        <p:nvPicPr>
          <p:cNvPr id="20" name="Picture 19" descr="tmp3_20jcsv.png"/>
          <p:cNvPicPr>
            <a:picLocks noChangeAspect="1"/>
          </p:cNvPicPr>
          <p:nvPr/>
        </p:nvPicPr>
        <p:blipFill>
          <a:blip r:embed="rId5"/>
          <a:stretch>
            <a:fillRect/>
          </a:stretch>
        </p:blipFill>
        <p:spPr>
          <a:xfrm>
            <a:off x="2171700" y="2887712"/>
            <a:ext cx="304800" cy="304800"/>
          </a:xfrm>
          <a:prstGeom prst="rect">
            <a:avLst/>
          </a:prstGeom>
        </p:spPr>
      </p:pic>
      <p:sp>
        <p:nvSpPr>
          <p:cNvPr id="21" name="TextBox 20"/>
          <p:cNvSpPr txBox="1"/>
          <p:nvPr/>
        </p:nvSpPr>
        <p:spPr>
          <a:xfrm>
            <a:off x="228600" y="3344912"/>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Vinculação de Dados</a:t>
            </a:r>
          </a:p>
          <a:p>
            <a:pPr algn="ctr">
              <a:spcAft>
                <a:spcPts val="1200"/>
              </a:spcAft>
            </a:pPr>
            <a:r>
              <a:rPr sz="1300" b="0" i="0">
                <a:solidFill>
                  <a:srgbClr val="616161"/>
                </a:solidFill>
                <a:latin typeface="Proxima Nova"/>
              </a:rPr>
              <a:t>Conectar dados da Amazon com Google Trends e Bol.com para insights aprofundados.</a:t>
            </a:r>
          </a:p>
        </p:txBody>
      </p:sp>
      <p:sp>
        <p:nvSpPr>
          <p:cNvPr id="22" name="Rectangle 21"/>
          <p:cNvSpPr/>
          <p:nvPr/>
        </p:nvSpPr>
        <p:spPr>
          <a:xfrm>
            <a:off x="4724400" y="2887712"/>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3" name="Rectangle 22"/>
          <p:cNvSpPr/>
          <p:nvPr/>
        </p:nvSpPr>
        <p:spPr>
          <a:xfrm>
            <a:off x="66675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4" name="TextBox 23"/>
          <p:cNvSpPr txBox="1"/>
          <p:nvPr/>
        </p:nvSpPr>
        <p:spPr>
          <a:xfrm>
            <a:off x="6667500" y="2887712"/>
            <a:ext cx="304800" cy="304800"/>
          </a:xfrm>
          <a:prstGeom prst="rect">
            <a:avLst/>
          </a:prstGeom>
          <a:noFill/>
          <a:ln>
            <a:noFill/>
          </a:ln>
        </p:spPr>
        <p:txBody>
          <a:bodyPr wrap="square" lIns="0" tIns="0" rIns="0" bIns="0" anchor="t">
            <a:spAutoFit/>
          </a:bodyPr>
          <a:lstStyle/>
          <a:p>
            <a:pPr algn="ctr"/>
            <a:endParaRPr/>
          </a:p>
        </p:txBody>
      </p:sp>
      <p:pic>
        <p:nvPicPr>
          <p:cNvPr id="25" name="Picture 24" descr="tmpapebil2i.png"/>
          <p:cNvPicPr>
            <a:picLocks noChangeAspect="1"/>
          </p:cNvPicPr>
          <p:nvPr/>
        </p:nvPicPr>
        <p:blipFill>
          <a:blip r:embed="rId6"/>
          <a:stretch>
            <a:fillRect/>
          </a:stretch>
        </p:blipFill>
        <p:spPr>
          <a:xfrm>
            <a:off x="6667500" y="2887712"/>
            <a:ext cx="304800" cy="304800"/>
          </a:xfrm>
          <a:prstGeom prst="rect">
            <a:avLst/>
          </a:prstGeom>
        </p:spPr>
      </p:pic>
      <p:sp>
        <p:nvSpPr>
          <p:cNvPr id="26" name="TextBox 25"/>
          <p:cNvSpPr txBox="1"/>
          <p:nvPr/>
        </p:nvSpPr>
        <p:spPr>
          <a:xfrm>
            <a:off x="4724400" y="3344912"/>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Busca de Termos Análogos</a:t>
            </a:r>
          </a:p>
          <a:p>
            <a:pPr algn="ctr">
              <a:spcAft>
                <a:spcPts val="1200"/>
              </a:spcAft>
            </a:pPr>
            <a:r>
              <a:rPr sz="1300" b="0" i="0">
                <a:solidFill>
                  <a:srgbClr val="616161"/>
                </a:solidFill>
                <a:latin typeface="Proxima Nova"/>
              </a:rPr>
              <a:t>Utilizar Google Trends para encontrar termos relacionados ao buscado, expandindo o alcance de mercado.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A95190-0F14-8249-8722-B61389385570}"/>
              </a:ext>
            </a:extLst>
          </p:cNvPr>
          <p:cNvSpPr>
            <a:spLocks noGrp="1"/>
          </p:cNvSpPr>
          <p:nvPr>
            <p:ph type="title"/>
          </p:nvPr>
        </p:nvSpPr>
        <p:spPr/>
        <p:txBody>
          <a:bodyPr/>
          <a:lstStyle/>
          <a:p>
            <a:r>
              <a:rPr lang="pt-BR" dirty="0"/>
              <a:t>Entregáveis</a:t>
            </a:r>
          </a:p>
        </p:txBody>
      </p:sp>
      <p:sp>
        <p:nvSpPr>
          <p:cNvPr id="4" name="Espaço Reservado para Número de Slide 3">
            <a:extLst>
              <a:ext uri="{FF2B5EF4-FFF2-40B4-BE49-F238E27FC236}">
                <a16:creationId xmlns:a16="http://schemas.microsoft.com/office/drawing/2014/main" id="{9CB0EF21-DF24-DCF4-4FED-12F1B37492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3</a:t>
            </a:fld>
            <a:endParaRPr lang="pt-BR"/>
          </a:p>
        </p:txBody>
      </p:sp>
      <p:sp>
        <p:nvSpPr>
          <p:cNvPr id="5" name="TextBox 6">
            <a:extLst>
              <a:ext uri="{FF2B5EF4-FFF2-40B4-BE49-F238E27FC236}">
                <a16:creationId xmlns:a16="http://schemas.microsoft.com/office/drawing/2014/main" id="{98B37639-9D11-C76E-B091-0DE13190E9DF}"/>
              </a:ext>
            </a:extLst>
          </p:cNvPr>
          <p:cNvSpPr txBox="1">
            <a:spLocks noGrp="1"/>
          </p:cNvSpPr>
          <p:nvPr>
            <p:ph type="body" idx="1"/>
          </p:nvPr>
        </p:nvSpPr>
        <p:spPr>
          <a:xfrm>
            <a:off x="311150" y="695325"/>
            <a:ext cx="8521700" cy="2085699"/>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lang="pt-BR" sz="1300" b="0" i="0" dirty="0">
                <a:solidFill>
                  <a:srgbClr val="616161"/>
                </a:solidFill>
                <a:latin typeface="Proxima Nova"/>
              </a:rPr>
              <a:t>Análise de mercado Global através de artigos, blogs Shopify e consultas no google Trends</a:t>
            </a:r>
          </a:p>
          <a:p>
            <a:pPr marL="228600" indent="-91440" algn="l">
              <a:spcBef>
                <a:spcPts val="0"/>
              </a:spcBef>
              <a:spcAft>
                <a:spcPts val="800"/>
              </a:spcAft>
              <a:buSzPct val="100000"/>
              <a:buFont typeface="Arial"/>
              <a:buChar char="•"/>
            </a:pPr>
            <a:r>
              <a:rPr lang="pt-BR" sz="1300" dirty="0">
                <a:solidFill>
                  <a:srgbClr val="616161"/>
                </a:solidFill>
              </a:rPr>
              <a:t>Criação de API com a Amazon.nl para extração dos produtos mais vendidos, novos produtos, produtos em alta por categoria </a:t>
            </a:r>
          </a:p>
          <a:p>
            <a:pPr marL="228600" indent="-91440" algn="l">
              <a:spcBef>
                <a:spcPts val="0"/>
              </a:spcBef>
              <a:spcAft>
                <a:spcPts val="800"/>
              </a:spcAft>
              <a:buSzPct val="100000"/>
              <a:buFont typeface="Arial"/>
              <a:buChar char="•"/>
            </a:pPr>
            <a:r>
              <a:rPr lang="pt-BR" sz="1300" b="0" i="0" dirty="0">
                <a:solidFill>
                  <a:srgbClr val="616161"/>
                </a:solidFill>
                <a:latin typeface="Proxima Nova"/>
              </a:rPr>
              <a:t>Criação de indicadores de mercado (índice de valor, índic</a:t>
            </a:r>
            <a:r>
              <a:rPr lang="pt-BR" sz="1300" dirty="0">
                <a:solidFill>
                  <a:srgbClr val="616161"/>
                </a:solidFill>
              </a:rPr>
              <a:t>e de satisfação do cliente, </a:t>
            </a:r>
            <a:r>
              <a:rPr lang="pt-BR" sz="1300" dirty="0" err="1">
                <a:solidFill>
                  <a:srgbClr val="616161"/>
                </a:solidFill>
              </a:rPr>
              <a:t>share</a:t>
            </a:r>
            <a:r>
              <a:rPr lang="pt-BR" sz="1300" dirty="0">
                <a:solidFill>
                  <a:srgbClr val="616161"/>
                </a:solidFill>
              </a:rPr>
              <a:t>...)</a:t>
            </a:r>
            <a:r>
              <a:rPr lang="pt-BR" sz="1300" b="0" i="0" dirty="0">
                <a:solidFill>
                  <a:srgbClr val="616161"/>
                </a:solidFill>
                <a:latin typeface="Proxima Nova"/>
              </a:rPr>
              <a:t> </a:t>
            </a:r>
          </a:p>
          <a:p>
            <a:pPr marL="228600" indent="-91440" algn="l">
              <a:spcBef>
                <a:spcPts val="0"/>
              </a:spcBef>
              <a:spcAft>
                <a:spcPts val="800"/>
              </a:spcAft>
              <a:buSzPct val="100000"/>
              <a:buFont typeface="Arial"/>
              <a:buChar char="•"/>
            </a:pPr>
            <a:r>
              <a:rPr lang="pt-BR" sz="1300" b="0" i="0" dirty="0">
                <a:solidFill>
                  <a:srgbClr val="616161"/>
                </a:solidFill>
                <a:latin typeface="Proxima Nova"/>
              </a:rPr>
              <a:t>Insights de vendas</a:t>
            </a:r>
          </a:p>
          <a:p>
            <a:pPr marL="228600" indent="-91440" algn="l">
              <a:spcBef>
                <a:spcPts val="0"/>
              </a:spcBef>
              <a:spcAft>
                <a:spcPts val="800"/>
              </a:spcAft>
              <a:buSzPct val="100000"/>
              <a:buFont typeface="Arial"/>
              <a:buChar char="•"/>
            </a:pPr>
            <a:endParaRPr sz="1300" b="0" i="0" dirty="0">
              <a:solidFill>
                <a:srgbClr val="616161"/>
              </a:solidFill>
              <a:latin typeface="Proxima Nova"/>
            </a:endParaRPr>
          </a:p>
        </p:txBody>
      </p:sp>
      <p:pic>
        <p:nvPicPr>
          <p:cNvPr id="6" name="Imagem 5">
            <a:extLst>
              <a:ext uri="{FF2B5EF4-FFF2-40B4-BE49-F238E27FC236}">
                <a16:creationId xmlns:a16="http://schemas.microsoft.com/office/drawing/2014/main" id="{DC4DB531-1D3B-93D7-A5F2-B17C9B9A6ADB}"/>
              </a:ext>
            </a:extLst>
          </p:cNvPr>
          <p:cNvPicPr>
            <a:picLocks noChangeAspect="1"/>
          </p:cNvPicPr>
          <p:nvPr/>
        </p:nvPicPr>
        <p:blipFill>
          <a:blip r:embed="rId2"/>
          <a:stretch>
            <a:fillRect/>
          </a:stretch>
        </p:blipFill>
        <p:spPr>
          <a:xfrm>
            <a:off x="3949112" y="2097164"/>
            <a:ext cx="4883188" cy="2906111"/>
          </a:xfrm>
          <a:prstGeom prst="rect">
            <a:avLst/>
          </a:prstGeom>
        </p:spPr>
      </p:pic>
    </p:spTree>
    <p:extLst>
      <p:ext uri="{BB962C8B-B14F-4D97-AF65-F5344CB8AC3E}">
        <p14:creationId xmlns:p14="http://schemas.microsoft.com/office/powerpoint/2010/main" val="359225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Pesquisa de Mercado</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2346424"/>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Artigos e Análises Descritivas:</a:t>
            </a:r>
            <a:r>
              <a:rPr sz="1300" b="0" i="0">
                <a:solidFill>
                  <a:srgbClr val="616161"/>
                </a:solidFill>
                <a:latin typeface="Proxima Nova"/>
              </a:rPr>
              <a:t> Escreva artigos e análises para explorar o mercado e identificar oportunidades.</a:t>
            </a:r>
          </a:p>
          <a:p>
            <a:pPr marL="228600" lvl="1" indent="-91440" algn="l">
              <a:spcBef>
                <a:spcPts val="1200"/>
              </a:spcBef>
              <a:spcAft>
                <a:spcPts val="0"/>
              </a:spcAft>
              <a:buSzPct val="100000"/>
              <a:buFont typeface="Arial"/>
              <a:buChar char="•"/>
            </a:pPr>
            <a:r>
              <a:rPr sz="1300" b="1" i="0">
                <a:solidFill>
                  <a:srgbClr val="616161"/>
                </a:solidFill>
                <a:latin typeface="Proxima Nova"/>
              </a:rPr>
              <a:t>Google Trends:</a:t>
            </a:r>
            <a:r>
              <a:rPr sz="1300" b="0" i="0">
                <a:solidFill>
                  <a:srgbClr val="616161"/>
                </a:solidFill>
                <a:latin typeface="Proxima Nova"/>
              </a:rPr>
              <a:t> Utilize o Google Trends para analisar a popularidade e as tendências de pesquisa.</a:t>
            </a:r>
          </a:p>
          <a:p>
            <a:pPr marL="228600" lvl="1" indent="-91440" algn="l">
              <a:spcBef>
                <a:spcPts val="1200"/>
              </a:spcBef>
              <a:spcAft>
                <a:spcPts val="0"/>
              </a:spcAft>
              <a:buSzPct val="100000"/>
              <a:buFont typeface="Arial"/>
              <a:buChar char="•"/>
            </a:pPr>
            <a:r>
              <a:rPr sz="1300" b="1" i="0">
                <a:solidFill>
                  <a:srgbClr val="616161"/>
                </a:solidFill>
                <a:latin typeface="Proxima Nova"/>
              </a:rPr>
              <a:t>Análises Shopify:</a:t>
            </a:r>
            <a:r>
              <a:rPr sz="1300" b="0" i="0">
                <a:solidFill>
                  <a:srgbClr val="616161"/>
                </a:solidFill>
                <a:latin typeface="Proxima Nova"/>
              </a:rPr>
              <a:t> Explore dados do Shopify para entender comportamentos de compra e identificar produtos em alta.</a:t>
            </a:r>
          </a:p>
        </p:txBody>
      </p:sp>
      <p:sp>
        <p:nvSpPr>
          <p:cNvPr id="8" name="Rectangle 7"/>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pic>
        <p:nvPicPr>
          <p:cNvPr id="10" name="Picture 9" descr="tmp825zgncz.png"/>
          <p:cNvPicPr>
            <a:picLocks noChangeAspect="1"/>
          </p:cNvPicPr>
          <p:nvPr/>
        </p:nvPicPr>
        <p:blipFill>
          <a:blip r:embed="rId3"/>
          <a:stretch>
            <a:fillRect/>
          </a:stretch>
        </p:blipFill>
        <p:spPr>
          <a:xfrm>
            <a:off x="4724400" y="1508670"/>
            <a:ext cx="4190999" cy="2362200"/>
          </a:xfrm>
          <a:prstGeom prst="rect">
            <a:avLst/>
          </a:prstGeom>
        </p:spPr>
      </p:pic>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Igor Miske on Unsplash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Desenvolvimento de APIs</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27196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ectangle 6"/>
          <p:cNvSpPr/>
          <p:nvPr/>
        </p:nvSpPr>
        <p:spPr>
          <a:xfrm>
            <a:off x="228600" y="1508670"/>
            <a:ext cx="4190999" cy="27196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171700" y="1508670"/>
            <a:ext cx="304800" cy="304800"/>
          </a:xfrm>
          <a:prstGeom prst="rect">
            <a:avLst/>
          </a:prstGeom>
          <a:noFill/>
          <a:ln>
            <a:noFill/>
          </a:ln>
        </p:spPr>
        <p:txBody>
          <a:bodyPr wrap="square" lIns="0" tIns="0" rIns="0" bIns="0" anchor="t">
            <a:spAutoFit/>
          </a:bodyPr>
          <a:lstStyle/>
          <a:p>
            <a:pPr algn="ctr"/>
            <a:endParaRPr/>
          </a:p>
        </p:txBody>
      </p:sp>
      <p:pic>
        <p:nvPicPr>
          <p:cNvPr id="10" name="Picture 9" descr="tmppnk3jn46.png"/>
          <p:cNvPicPr>
            <a:picLocks noChangeAspect="1"/>
          </p:cNvPicPr>
          <p:nvPr/>
        </p:nvPicPr>
        <p:blipFill>
          <a:blip r:embed="rId3"/>
          <a:stretch>
            <a:fillRect/>
          </a:stretch>
        </p:blipFill>
        <p:spPr>
          <a:xfrm>
            <a:off x="2171700" y="1508670"/>
            <a:ext cx="304800" cy="304800"/>
          </a:xfrm>
          <a:prstGeom prst="rect">
            <a:avLst/>
          </a:prstGeom>
        </p:spPr>
      </p:pic>
      <p:sp>
        <p:nvSpPr>
          <p:cNvPr id="11" name="TextBox 10"/>
          <p:cNvSpPr txBox="1"/>
          <p:nvPr/>
        </p:nvSpPr>
        <p:spPr>
          <a:xfrm>
            <a:off x="228600" y="1965870"/>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Campos de API</a:t>
            </a:r>
          </a:p>
          <a:p>
            <a:pPr algn="ctr">
              <a:spcAft>
                <a:spcPts val="1200"/>
              </a:spcAft>
            </a:pPr>
            <a:r>
              <a:rPr sz="1300" b="0" i="0">
                <a:solidFill>
                  <a:srgbClr val="616161"/>
                </a:solidFill>
                <a:latin typeface="Proxima Nova"/>
              </a:rPr>
              <a:t>Título, posição de ranking, imagem do produto, link, estrelas (1-5), preço e categoria.</a:t>
            </a:r>
          </a:p>
        </p:txBody>
      </p:sp>
      <p:sp>
        <p:nvSpPr>
          <p:cNvPr id="12" name="Rectangle 11"/>
          <p:cNvSpPr/>
          <p:nvPr/>
        </p:nvSpPr>
        <p:spPr>
          <a:xfrm>
            <a:off x="4724400" y="1508670"/>
            <a:ext cx="4190999" cy="27196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6667500" y="1508670"/>
            <a:ext cx="304800" cy="304800"/>
          </a:xfrm>
          <a:prstGeom prst="rect">
            <a:avLst/>
          </a:prstGeom>
          <a:noFill/>
          <a:ln>
            <a:noFill/>
          </a:ln>
        </p:spPr>
        <p:txBody>
          <a:bodyPr wrap="square" lIns="0" tIns="0" rIns="0" bIns="0" anchor="t">
            <a:spAutoFit/>
          </a:bodyPr>
          <a:lstStyle/>
          <a:p>
            <a:pPr algn="ctr"/>
            <a:endParaRPr/>
          </a:p>
        </p:txBody>
      </p:sp>
      <p:pic>
        <p:nvPicPr>
          <p:cNvPr id="15" name="Picture 14" descr="tmpokesn4c1.png"/>
          <p:cNvPicPr>
            <a:picLocks noChangeAspect="1"/>
          </p:cNvPicPr>
          <p:nvPr/>
        </p:nvPicPr>
        <p:blipFill>
          <a:blip r:embed="rId4"/>
          <a:stretch>
            <a:fillRect/>
          </a:stretch>
        </p:blipFill>
        <p:spPr>
          <a:xfrm>
            <a:off x="6667500" y="1508670"/>
            <a:ext cx="304800" cy="304800"/>
          </a:xfrm>
          <a:prstGeom prst="rect">
            <a:avLst/>
          </a:prstGeom>
        </p:spPr>
      </p:pic>
      <p:sp>
        <p:nvSpPr>
          <p:cNvPr id="16" name="TextBox 15"/>
          <p:cNvSpPr txBox="1"/>
          <p:nvPr/>
        </p:nvSpPr>
        <p:spPr>
          <a:xfrm>
            <a:off x="4724400" y="1965870"/>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Categorias Incluídas</a:t>
            </a:r>
          </a:p>
          <a:p>
            <a:pPr algn="ctr">
              <a:spcAft>
                <a:spcPts val="1200"/>
              </a:spcAft>
            </a:pPr>
            <a:r>
              <a:rPr sz="1300" b="0" i="0">
                <a:solidFill>
                  <a:srgbClr val="616161"/>
                </a:solidFill>
                <a:latin typeface="Proxima Nova"/>
              </a:rPr>
              <a:t>- Amazon Renewed - Amazon-apparaten &amp; accessoires - Auto &amp; motor - Babyproducten - Beauty - Boeken - Cadeaubonnen - Elektronica - Films &amp; tv - Games - Gezondheid &amp; persoonlijke verzorging - Kantoorproducten - Kindle Store - Kleding, schoenen &amp; sieraden - Klussen &amp; gereedschap - Knutselen - Levensmiddelen - Muziek - Muziekinstrumenten - Software - Speelgoed &amp; spellen - Sport &amp; outdoor - Tuin, terras &amp; gazon - Wonen &amp; keuken - Zakelijk, industrie &amp; wetenschap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1B6F1-F6EA-43E9-0828-C90538FA744A}"/>
              </a:ext>
            </a:extLst>
          </p:cNvPr>
          <p:cNvSpPr>
            <a:spLocks noGrp="1"/>
          </p:cNvSpPr>
          <p:nvPr>
            <p:ph type="title"/>
          </p:nvPr>
        </p:nvSpPr>
        <p:spPr/>
        <p:txBody>
          <a:bodyPr/>
          <a:lstStyle/>
          <a:p>
            <a:r>
              <a:rPr lang="pt-BR" dirty="0"/>
              <a:t>SHOPIFY – PESQUISA DE MERCADO E ARTIGOS</a:t>
            </a:r>
          </a:p>
        </p:txBody>
      </p:sp>
      <p:sp>
        <p:nvSpPr>
          <p:cNvPr id="3" name="Espaço Reservado para Texto 2">
            <a:extLst>
              <a:ext uri="{FF2B5EF4-FFF2-40B4-BE49-F238E27FC236}">
                <a16:creationId xmlns:a16="http://schemas.microsoft.com/office/drawing/2014/main" id="{3E24BBEC-344D-ED9B-5286-2E1AED4FC888}"/>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BCEAED94-9958-B858-52DB-2B2FFFAEB6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6</a:t>
            </a:fld>
            <a:endParaRPr lang="pt-BR"/>
          </a:p>
        </p:txBody>
      </p:sp>
    </p:spTree>
    <p:extLst>
      <p:ext uri="{BB962C8B-B14F-4D97-AF65-F5344CB8AC3E}">
        <p14:creationId xmlns:p14="http://schemas.microsoft.com/office/powerpoint/2010/main" val="83073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t>Produtos de E-Commerce mais populares no mundo</a:t>
            </a:r>
            <a:endParaRPr dirty="0"/>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i="0">
                <a:solidFill>
                  <a:srgbClr val="616161"/>
                </a:solidFill>
                <a:latin typeface="Proxima Nova"/>
              </a:defRPr>
            </a:pPr>
            <a:endParaRPr/>
          </a:p>
        </p:txBody>
      </p:sp>
      <p:sp>
        <p:nvSpPr>
          <p:cNvPr id="6" name="TextBox 5"/>
          <p:cNvSpPr txBox="1"/>
          <p:nvPr/>
        </p:nvSpPr>
        <p:spPr>
          <a:xfrm>
            <a:off x="77526" y="795165"/>
            <a:ext cx="4915893" cy="4134465"/>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050" b="1" i="0" dirty="0" err="1">
                <a:solidFill>
                  <a:srgbClr val="616161"/>
                </a:solidFill>
                <a:latin typeface="Proxima Nova"/>
              </a:rPr>
              <a:t>Eletrônicos</a:t>
            </a:r>
            <a:r>
              <a:rPr sz="1050" b="1" i="0" dirty="0">
                <a:solidFill>
                  <a:srgbClr val="616161"/>
                </a:solidFill>
                <a:latin typeface="Proxima Nova"/>
              </a:rPr>
              <a:t>:</a:t>
            </a:r>
            <a:r>
              <a:rPr sz="1050" b="0" i="0" dirty="0">
                <a:solidFill>
                  <a:srgbClr val="616161"/>
                </a:solidFill>
                <a:latin typeface="Proxima Nova"/>
              </a:rPr>
              <a:t> US$ 922,5 </a:t>
            </a:r>
            <a:r>
              <a:rPr sz="1050" b="0" i="0" dirty="0" err="1">
                <a:solidFill>
                  <a:srgbClr val="616161"/>
                </a:solidFill>
                <a:latin typeface="Proxima Nova"/>
              </a:rPr>
              <a:t>bilhões</a:t>
            </a:r>
            <a:r>
              <a:rPr sz="1050" b="0" i="0" dirty="0">
                <a:solidFill>
                  <a:srgbClr val="616161"/>
                </a:solidFill>
                <a:latin typeface="Proxima Nova"/>
              </a:rPr>
              <a:t> - </a:t>
            </a:r>
            <a:r>
              <a:rPr sz="1050" b="0" i="0" dirty="0" err="1">
                <a:solidFill>
                  <a:srgbClr val="616161"/>
                </a:solidFill>
                <a:latin typeface="Proxima Nova"/>
              </a:rPr>
              <a:t>Liderando</a:t>
            </a:r>
            <a:r>
              <a:rPr sz="1050" b="0" i="0" dirty="0">
                <a:solidFill>
                  <a:srgbClr val="616161"/>
                </a:solidFill>
                <a:latin typeface="Proxima Nova"/>
              </a:rPr>
              <a:t> o mercado com </a:t>
            </a:r>
            <a:r>
              <a:rPr sz="1050" b="0" i="0" dirty="0" err="1">
                <a:solidFill>
                  <a:srgbClr val="616161"/>
                </a:solidFill>
                <a:latin typeface="Proxima Nova"/>
              </a:rPr>
              <a:t>inovação</a:t>
            </a:r>
            <a:r>
              <a:rPr sz="1050" b="0" i="0" dirty="0">
                <a:solidFill>
                  <a:srgbClr val="616161"/>
                </a:solidFill>
                <a:latin typeface="Proxima Nova"/>
              </a:rPr>
              <a:t> </a:t>
            </a:r>
            <a:r>
              <a:rPr sz="1050" b="0" i="0" dirty="0" err="1">
                <a:solidFill>
                  <a:srgbClr val="616161"/>
                </a:solidFill>
                <a:latin typeface="Proxima Nova"/>
              </a:rPr>
              <a:t>contínua</a:t>
            </a:r>
            <a:r>
              <a:rPr sz="1050" b="0" i="0" dirty="0">
                <a:solidFill>
                  <a:srgbClr val="616161"/>
                </a:solidFill>
                <a:latin typeface="Proxima Nova"/>
              </a:rPr>
              <a:t>.</a:t>
            </a:r>
          </a:p>
          <a:p>
            <a:pPr marL="228600" lvl="1" indent="-91440" algn="l">
              <a:spcBef>
                <a:spcPts val="1200"/>
              </a:spcBef>
              <a:spcAft>
                <a:spcPts val="0"/>
              </a:spcAft>
              <a:buSzPct val="100000"/>
              <a:buFont typeface="Arial"/>
              <a:buChar char="•"/>
            </a:pPr>
            <a:r>
              <a:rPr sz="1050" b="1" i="0" dirty="0">
                <a:solidFill>
                  <a:srgbClr val="616161"/>
                </a:solidFill>
                <a:latin typeface="Proxima Nova"/>
              </a:rPr>
              <a:t>Moda:</a:t>
            </a:r>
            <a:r>
              <a:rPr sz="1050" b="0" i="0" dirty="0">
                <a:solidFill>
                  <a:srgbClr val="616161"/>
                </a:solidFill>
                <a:latin typeface="Proxima Nova"/>
              </a:rPr>
              <a:t> US$ 760 </a:t>
            </a:r>
            <a:r>
              <a:rPr sz="1050" b="0" i="0" dirty="0" err="1">
                <a:solidFill>
                  <a:srgbClr val="616161"/>
                </a:solidFill>
                <a:latin typeface="Proxima Nova"/>
              </a:rPr>
              <a:t>bilhões</a:t>
            </a:r>
            <a:r>
              <a:rPr sz="1050" b="0" i="0" dirty="0">
                <a:solidFill>
                  <a:srgbClr val="616161"/>
                </a:solidFill>
                <a:latin typeface="Proxima Nova"/>
              </a:rPr>
              <a:t> - </a:t>
            </a:r>
            <a:r>
              <a:rPr sz="1050" b="0" i="0" dirty="0" err="1">
                <a:solidFill>
                  <a:srgbClr val="616161"/>
                </a:solidFill>
                <a:latin typeface="Proxima Nova"/>
              </a:rPr>
              <a:t>Expansão</a:t>
            </a:r>
            <a:r>
              <a:rPr sz="1050" b="0" i="0" dirty="0">
                <a:solidFill>
                  <a:srgbClr val="616161"/>
                </a:solidFill>
                <a:latin typeface="Proxima Nova"/>
              </a:rPr>
              <a:t> global com forte </a:t>
            </a:r>
            <a:r>
              <a:rPr sz="1050" b="0" i="0" dirty="0" err="1">
                <a:solidFill>
                  <a:srgbClr val="616161"/>
                </a:solidFill>
                <a:latin typeface="Proxima Nova"/>
              </a:rPr>
              <a:t>apelo</a:t>
            </a:r>
            <a:r>
              <a:rPr sz="1050" b="0" i="0" dirty="0">
                <a:solidFill>
                  <a:srgbClr val="616161"/>
                </a:solidFill>
                <a:latin typeface="Proxima Nova"/>
              </a:rPr>
              <a:t> </a:t>
            </a:r>
            <a:r>
              <a:rPr sz="1050" b="0" i="0" dirty="0" err="1">
                <a:solidFill>
                  <a:srgbClr val="616161"/>
                </a:solidFill>
                <a:latin typeface="Proxima Nova"/>
              </a:rPr>
              <a:t>ao</a:t>
            </a:r>
            <a:r>
              <a:rPr sz="1050" b="0" i="0" dirty="0">
                <a:solidFill>
                  <a:srgbClr val="616161"/>
                </a:solidFill>
                <a:latin typeface="Proxima Nova"/>
              </a:rPr>
              <a:t> </a:t>
            </a:r>
            <a:r>
              <a:rPr sz="1050" b="0" i="0" dirty="0" err="1">
                <a:solidFill>
                  <a:srgbClr val="616161"/>
                </a:solidFill>
                <a:latin typeface="Proxima Nova"/>
              </a:rPr>
              <a:t>consumidor</a:t>
            </a:r>
            <a:r>
              <a:rPr sz="1050" b="0" i="0" dirty="0">
                <a:solidFill>
                  <a:srgbClr val="616161"/>
                </a:solidFill>
                <a:latin typeface="Proxima Nova"/>
              </a:rPr>
              <a:t>.</a:t>
            </a:r>
          </a:p>
          <a:p>
            <a:pPr marL="228600" lvl="1" indent="-91440" algn="l">
              <a:spcBef>
                <a:spcPts val="1200"/>
              </a:spcBef>
              <a:spcAft>
                <a:spcPts val="0"/>
              </a:spcAft>
              <a:buSzPct val="100000"/>
              <a:buFont typeface="Arial"/>
              <a:buChar char="•"/>
            </a:pPr>
            <a:r>
              <a:rPr sz="1050" b="1" i="0" dirty="0">
                <a:solidFill>
                  <a:srgbClr val="616161"/>
                </a:solidFill>
                <a:latin typeface="Proxima Nova"/>
              </a:rPr>
              <a:t>Alimentos e </a:t>
            </a:r>
            <a:r>
              <a:rPr sz="1050" b="1" i="0" dirty="0" err="1">
                <a:solidFill>
                  <a:srgbClr val="616161"/>
                </a:solidFill>
                <a:latin typeface="Proxima Nova"/>
              </a:rPr>
              <a:t>Bebidas</a:t>
            </a:r>
            <a:r>
              <a:rPr sz="1050" b="1" i="0" dirty="0">
                <a:solidFill>
                  <a:srgbClr val="616161"/>
                </a:solidFill>
                <a:latin typeface="Proxima Nova"/>
              </a:rPr>
              <a:t>:</a:t>
            </a:r>
            <a:r>
              <a:rPr sz="1050" b="0" i="0" dirty="0">
                <a:solidFill>
                  <a:srgbClr val="616161"/>
                </a:solidFill>
                <a:latin typeface="Proxima Nova"/>
              </a:rPr>
              <a:t> US$ 460,1 </a:t>
            </a:r>
            <a:r>
              <a:rPr sz="1050" b="0" i="0" dirty="0" err="1">
                <a:solidFill>
                  <a:srgbClr val="616161"/>
                </a:solidFill>
                <a:latin typeface="Proxima Nova"/>
              </a:rPr>
              <a:t>bilhões</a:t>
            </a:r>
            <a:r>
              <a:rPr sz="1050" b="0" i="0" dirty="0">
                <a:solidFill>
                  <a:srgbClr val="616161"/>
                </a:solidFill>
                <a:latin typeface="Proxima Nova"/>
              </a:rPr>
              <a:t> - </a:t>
            </a:r>
            <a:r>
              <a:rPr sz="1050" b="0" i="0" dirty="0" err="1">
                <a:solidFill>
                  <a:srgbClr val="616161"/>
                </a:solidFill>
                <a:latin typeface="Proxima Nova"/>
              </a:rPr>
              <a:t>Crescimento</a:t>
            </a:r>
            <a:r>
              <a:rPr sz="1050" b="0" i="0" dirty="0">
                <a:solidFill>
                  <a:srgbClr val="616161"/>
                </a:solidFill>
                <a:latin typeface="Proxima Nova"/>
              </a:rPr>
              <a:t> </a:t>
            </a:r>
            <a:r>
              <a:rPr sz="1050" b="0" i="0" dirty="0" err="1">
                <a:solidFill>
                  <a:srgbClr val="616161"/>
                </a:solidFill>
                <a:latin typeface="Proxima Nova"/>
              </a:rPr>
              <a:t>impulsionado</a:t>
            </a:r>
            <a:r>
              <a:rPr sz="1050" b="0" i="0" dirty="0">
                <a:solidFill>
                  <a:srgbClr val="616161"/>
                </a:solidFill>
                <a:latin typeface="Proxima Nova"/>
              </a:rPr>
              <a:t> pela </a:t>
            </a:r>
            <a:r>
              <a:rPr sz="1050" b="0" i="0" dirty="0" err="1">
                <a:solidFill>
                  <a:srgbClr val="616161"/>
                </a:solidFill>
                <a:latin typeface="Proxima Nova"/>
              </a:rPr>
              <a:t>conveniência</a:t>
            </a:r>
            <a:r>
              <a:rPr sz="1050" b="0" i="0" dirty="0">
                <a:solidFill>
                  <a:srgbClr val="616161"/>
                </a:solidFill>
                <a:latin typeface="Proxima Nova"/>
              </a:rPr>
              <a:t> e </a:t>
            </a:r>
            <a:r>
              <a:rPr sz="1050" b="0" i="0" dirty="0" err="1">
                <a:solidFill>
                  <a:srgbClr val="616161"/>
                </a:solidFill>
                <a:latin typeface="Proxima Nova"/>
              </a:rPr>
              <a:t>confiança</a:t>
            </a:r>
            <a:r>
              <a:rPr sz="1050" b="0" i="0" dirty="0">
                <a:solidFill>
                  <a:srgbClr val="616161"/>
                </a:solidFill>
                <a:latin typeface="Proxima Nova"/>
              </a:rPr>
              <a:t> online.</a:t>
            </a:r>
          </a:p>
          <a:p>
            <a:pPr marL="228600" lvl="1" indent="-91440" algn="l">
              <a:spcBef>
                <a:spcPts val="1200"/>
              </a:spcBef>
              <a:spcAft>
                <a:spcPts val="0"/>
              </a:spcAft>
              <a:buSzPct val="100000"/>
              <a:buFont typeface="Arial"/>
              <a:buChar char="•"/>
            </a:pPr>
            <a:r>
              <a:rPr lang="pt-BR" sz="1050" b="1" dirty="0">
                <a:solidFill>
                  <a:srgbClr val="616161"/>
                </a:solidFill>
                <a:latin typeface="Proxima Nova"/>
              </a:rPr>
              <a:t>Materiais de Construção e Ferramentas</a:t>
            </a:r>
            <a:r>
              <a:rPr sz="1050" b="1" i="0" dirty="0">
                <a:solidFill>
                  <a:srgbClr val="616161"/>
                </a:solidFill>
                <a:latin typeface="Proxima Nova"/>
              </a:rPr>
              <a:t>:</a:t>
            </a:r>
            <a:r>
              <a:rPr sz="1050" b="0" i="0" dirty="0">
                <a:solidFill>
                  <a:srgbClr val="616161"/>
                </a:solidFill>
                <a:latin typeface="Proxima Nova"/>
              </a:rPr>
              <a:t> US$ 220,2 </a:t>
            </a:r>
            <a:r>
              <a:rPr sz="1050" b="0" i="0" dirty="0" err="1">
                <a:solidFill>
                  <a:srgbClr val="616161"/>
                </a:solidFill>
                <a:latin typeface="Proxima Nova"/>
              </a:rPr>
              <a:t>bilhões</a:t>
            </a:r>
            <a:r>
              <a:rPr sz="1050" b="0" i="0" dirty="0">
                <a:solidFill>
                  <a:srgbClr val="616161"/>
                </a:solidFill>
                <a:latin typeface="Proxima Nova"/>
              </a:rPr>
              <a:t> - </a:t>
            </a:r>
            <a:r>
              <a:rPr sz="1050" b="0" i="0" dirty="0" err="1">
                <a:solidFill>
                  <a:srgbClr val="616161"/>
                </a:solidFill>
                <a:latin typeface="Proxima Nova"/>
              </a:rPr>
              <a:t>Popularidade</a:t>
            </a:r>
            <a:r>
              <a:rPr sz="1050" b="0" i="0" dirty="0">
                <a:solidFill>
                  <a:srgbClr val="616161"/>
                </a:solidFill>
                <a:latin typeface="Proxima Nova"/>
              </a:rPr>
              <a:t> </a:t>
            </a:r>
            <a:r>
              <a:rPr sz="1050" b="0" i="0" dirty="0" err="1">
                <a:solidFill>
                  <a:srgbClr val="616161"/>
                </a:solidFill>
                <a:latin typeface="Proxima Nova"/>
              </a:rPr>
              <a:t>crescente</a:t>
            </a:r>
            <a:r>
              <a:rPr sz="1050" b="0" i="0" dirty="0">
                <a:solidFill>
                  <a:srgbClr val="616161"/>
                </a:solidFill>
                <a:latin typeface="Proxima Nova"/>
              </a:rPr>
              <a:t> de </a:t>
            </a:r>
            <a:r>
              <a:rPr sz="1050" b="0" i="0" dirty="0" err="1">
                <a:solidFill>
                  <a:srgbClr val="616161"/>
                </a:solidFill>
                <a:latin typeface="Proxima Nova"/>
              </a:rPr>
              <a:t>projetos</a:t>
            </a:r>
            <a:r>
              <a:rPr sz="1050" b="0" i="0" dirty="0">
                <a:solidFill>
                  <a:srgbClr val="616161"/>
                </a:solidFill>
                <a:latin typeface="Proxima Nova"/>
              </a:rPr>
              <a:t> DIY.</a:t>
            </a:r>
          </a:p>
          <a:p>
            <a:pPr marL="228600" lvl="1" indent="-91440" algn="l">
              <a:spcBef>
                <a:spcPts val="1200"/>
              </a:spcBef>
              <a:spcAft>
                <a:spcPts val="0"/>
              </a:spcAft>
              <a:buSzPct val="100000"/>
              <a:buFont typeface="Arial"/>
              <a:buChar char="•"/>
            </a:pPr>
            <a:r>
              <a:rPr sz="1050" b="1" i="0" dirty="0" err="1">
                <a:solidFill>
                  <a:srgbClr val="616161"/>
                </a:solidFill>
                <a:latin typeface="Proxima Nova"/>
              </a:rPr>
              <a:t>Móveis</a:t>
            </a:r>
            <a:r>
              <a:rPr sz="1050" b="1" i="0" dirty="0">
                <a:solidFill>
                  <a:srgbClr val="616161"/>
                </a:solidFill>
                <a:latin typeface="Proxima Nova"/>
              </a:rPr>
              <a:t>:</a:t>
            </a:r>
            <a:r>
              <a:rPr sz="1050" b="0" i="0" dirty="0">
                <a:solidFill>
                  <a:srgbClr val="616161"/>
                </a:solidFill>
                <a:latin typeface="Proxima Nova"/>
              </a:rPr>
              <a:t> US$ 220,1 </a:t>
            </a:r>
            <a:r>
              <a:rPr sz="1050" b="0" i="0" dirty="0" err="1">
                <a:solidFill>
                  <a:srgbClr val="616161"/>
                </a:solidFill>
                <a:latin typeface="Proxima Nova"/>
              </a:rPr>
              <a:t>bilhões</a:t>
            </a:r>
            <a:r>
              <a:rPr sz="1050" b="0" i="0" dirty="0">
                <a:solidFill>
                  <a:srgbClr val="616161"/>
                </a:solidFill>
                <a:latin typeface="Proxima Nova"/>
              </a:rPr>
              <a:t> - </a:t>
            </a:r>
            <a:r>
              <a:rPr sz="1050" b="0" i="0" dirty="0" err="1">
                <a:solidFill>
                  <a:srgbClr val="616161"/>
                </a:solidFill>
                <a:latin typeface="Proxima Nova"/>
              </a:rPr>
              <a:t>Aumento</a:t>
            </a:r>
            <a:r>
              <a:rPr sz="1050" b="0" i="0" dirty="0">
                <a:solidFill>
                  <a:srgbClr val="616161"/>
                </a:solidFill>
                <a:latin typeface="Proxima Nova"/>
              </a:rPr>
              <a:t> no design de </a:t>
            </a:r>
            <a:r>
              <a:rPr sz="1050" b="0" i="0" dirty="0" err="1">
                <a:solidFill>
                  <a:srgbClr val="616161"/>
                </a:solidFill>
                <a:latin typeface="Proxima Nova"/>
              </a:rPr>
              <a:t>interiores</a:t>
            </a:r>
            <a:r>
              <a:rPr sz="1050" b="0" i="0" dirty="0">
                <a:solidFill>
                  <a:srgbClr val="616161"/>
                </a:solidFill>
                <a:latin typeface="Proxima Nova"/>
              </a:rPr>
              <a:t> e </a:t>
            </a:r>
            <a:r>
              <a:rPr sz="1050" b="0" i="0" dirty="0" err="1">
                <a:solidFill>
                  <a:srgbClr val="616161"/>
                </a:solidFill>
                <a:latin typeface="Proxima Nova"/>
              </a:rPr>
              <a:t>melhorias</a:t>
            </a:r>
            <a:r>
              <a:rPr sz="1050" b="0" i="0" dirty="0">
                <a:solidFill>
                  <a:srgbClr val="616161"/>
                </a:solidFill>
                <a:latin typeface="Proxima Nova"/>
              </a:rPr>
              <a:t> </a:t>
            </a:r>
            <a:r>
              <a:rPr sz="1050" b="0" i="0" dirty="0" err="1">
                <a:solidFill>
                  <a:srgbClr val="616161"/>
                </a:solidFill>
                <a:latin typeface="Proxima Nova"/>
              </a:rPr>
              <a:t>domésticas</a:t>
            </a:r>
            <a:r>
              <a:rPr sz="1050" b="0" i="0" dirty="0">
                <a:solidFill>
                  <a:srgbClr val="616161"/>
                </a:solidFill>
                <a:latin typeface="Proxima Nova"/>
              </a:rPr>
              <a:t>.</a:t>
            </a:r>
          </a:p>
          <a:p>
            <a:pPr marL="228600" lvl="1" indent="-91440" algn="l">
              <a:spcBef>
                <a:spcPts val="1200"/>
              </a:spcBef>
              <a:spcAft>
                <a:spcPts val="0"/>
              </a:spcAft>
              <a:buSzPct val="100000"/>
              <a:buFont typeface="Arial"/>
              <a:buChar char="•"/>
            </a:pPr>
            <a:r>
              <a:rPr sz="1050" b="1" i="0" dirty="0" err="1">
                <a:solidFill>
                  <a:srgbClr val="616161"/>
                </a:solidFill>
                <a:latin typeface="Proxima Nova"/>
              </a:rPr>
              <a:t>Mídia</a:t>
            </a:r>
            <a:r>
              <a:rPr sz="1050" b="1" i="0" dirty="0">
                <a:solidFill>
                  <a:srgbClr val="616161"/>
                </a:solidFill>
                <a:latin typeface="Proxima Nova"/>
              </a:rPr>
              <a:t>:</a:t>
            </a:r>
            <a:r>
              <a:rPr sz="1050" b="0" i="0" dirty="0">
                <a:solidFill>
                  <a:srgbClr val="616161"/>
                </a:solidFill>
                <a:latin typeface="Proxima Nova"/>
              </a:rPr>
              <a:t> US$ 193,9 </a:t>
            </a:r>
            <a:r>
              <a:rPr sz="1050" b="0" i="0" dirty="0" err="1">
                <a:solidFill>
                  <a:srgbClr val="616161"/>
                </a:solidFill>
                <a:latin typeface="Proxima Nova"/>
              </a:rPr>
              <a:t>bilhões</a:t>
            </a:r>
            <a:r>
              <a:rPr sz="1050" b="0" i="0" dirty="0">
                <a:solidFill>
                  <a:srgbClr val="616161"/>
                </a:solidFill>
                <a:latin typeface="Proxima Nova"/>
              </a:rPr>
              <a:t> - Mercado maduro com </a:t>
            </a:r>
            <a:r>
              <a:rPr sz="1050" b="0" i="0" dirty="0" err="1">
                <a:solidFill>
                  <a:srgbClr val="616161"/>
                </a:solidFill>
                <a:latin typeface="Proxima Nova"/>
              </a:rPr>
              <a:t>crescimento</a:t>
            </a:r>
            <a:r>
              <a:rPr sz="1050" b="0" i="0" dirty="0">
                <a:solidFill>
                  <a:srgbClr val="616161"/>
                </a:solidFill>
                <a:latin typeface="Proxima Nova"/>
              </a:rPr>
              <a:t> </a:t>
            </a:r>
            <a:r>
              <a:rPr sz="1050" b="0" i="0" dirty="0" err="1">
                <a:solidFill>
                  <a:srgbClr val="616161"/>
                </a:solidFill>
                <a:latin typeface="Proxima Nova"/>
              </a:rPr>
              <a:t>moderado</a:t>
            </a:r>
            <a:r>
              <a:rPr sz="1050" b="0" i="0" dirty="0">
                <a:solidFill>
                  <a:srgbClr val="616161"/>
                </a:solidFill>
                <a:latin typeface="Proxima Nova"/>
              </a:rPr>
              <a:t>.</a:t>
            </a:r>
          </a:p>
          <a:p>
            <a:pPr marL="228600" lvl="1" indent="-91440" algn="l">
              <a:spcBef>
                <a:spcPts val="1200"/>
              </a:spcBef>
              <a:spcAft>
                <a:spcPts val="0"/>
              </a:spcAft>
              <a:buSzPct val="100000"/>
              <a:buFont typeface="Arial"/>
              <a:buChar char="•"/>
            </a:pPr>
            <a:r>
              <a:rPr sz="1050" b="1" i="0" dirty="0">
                <a:solidFill>
                  <a:srgbClr val="616161"/>
                </a:solidFill>
                <a:latin typeface="Proxima Nova"/>
              </a:rPr>
              <a:t>Beleza e </a:t>
            </a:r>
            <a:r>
              <a:rPr sz="1050" b="1" i="0" dirty="0" err="1">
                <a:solidFill>
                  <a:srgbClr val="616161"/>
                </a:solidFill>
                <a:latin typeface="Proxima Nova"/>
              </a:rPr>
              <a:t>Cuidados</a:t>
            </a:r>
            <a:r>
              <a:rPr sz="1050" b="1" i="0" dirty="0">
                <a:solidFill>
                  <a:srgbClr val="616161"/>
                </a:solidFill>
                <a:latin typeface="Proxima Nova"/>
              </a:rPr>
              <a:t> </a:t>
            </a:r>
            <a:r>
              <a:rPr sz="1050" b="1" i="0" dirty="0" err="1">
                <a:solidFill>
                  <a:srgbClr val="616161"/>
                </a:solidFill>
                <a:latin typeface="Proxima Nova"/>
              </a:rPr>
              <a:t>Pessoais</a:t>
            </a:r>
            <a:r>
              <a:rPr sz="1050" b="1" i="0" dirty="0">
                <a:solidFill>
                  <a:srgbClr val="616161"/>
                </a:solidFill>
                <a:latin typeface="Proxima Nova"/>
              </a:rPr>
              <a:t>:</a:t>
            </a:r>
            <a:r>
              <a:rPr sz="1050" b="0" i="0" dirty="0">
                <a:solidFill>
                  <a:srgbClr val="616161"/>
                </a:solidFill>
                <a:latin typeface="Proxima Nova"/>
              </a:rPr>
              <a:t> US$ 169,6 </a:t>
            </a:r>
            <a:r>
              <a:rPr sz="1050" b="0" i="0" dirty="0" err="1">
                <a:solidFill>
                  <a:srgbClr val="616161"/>
                </a:solidFill>
                <a:latin typeface="Proxima Nova"/>
              </a:rPr>
              <a:t>bilhões</a:t>
            </a:r>
            <a:r>
              <a:rPr sz="1050" b="0" i="0" dirty="0">
                <a:solidFill>
                  <a:srgbClr val="616161"/>
                </a:solidFill>
                <a:latin typeface="Proxima Nova"/>
              </a:rPr>
              <a:t> - </a:t>
            </a:r>
            <a:r>
              <a:rPr sz="1050" b="0" i="0" dirty="0" err="1">
                <a:solidFill>
                  <a:srgbClr val="616161"/>
                </a:solidFill>
                <a:latin typeface="Proxima Nova"/>
              </a:rPr>
              <a:t>Personalização</a:t>
            </a:r>
            <a:r>
              <a:rPr sz="1050" b="0" i="0" dirty="0">
                <a:solidFill>
                  <a:srgbClr val="616161"/>
                </a:solidFill>
                <a:latin typeface="Proxima Nova"/>
              </a:rPr>
              <a:t> e </a:t>
            </a:r>
            <a:r>
              <a:rPr sz="1050" b="0" i="0" dirty="0" err="1">
                <a:solidFill>
                  <a:srgbClr val="616161"/>
                </a:solidFill>
                <a:latin typeface="Proxima Nova"/>
              </a:rPr>
              <a:t>inovação</a:t>
            </a:r>
            <a:r>
              <a:rPr sz="1050" b="0" i="0" dirty="0">
                <a:solidFill>
                  <a:srgbClr val="616161"/>
                </a:solidFill>
                <a:latin typeface="Proxima Nova"/>
              </a:rPr>
              <a:t> </a:t>
            </a:r>
            <a:r>
              <a:rPr sz="1050" b="0" i="0" dirty="0" err="1">
                <a:solidFill>
                  <a:srgbClr val="616161"/>
                </a:solidFill>
                <a:latin typeface="Proxima Nova"/>
              </a:rPr>
              <a:t>em</a:t>
            </a:r>
            <a:r>
              <a:rPr sz="1050" b="0" i="0" dirty="0">
                <a:solidFill>
                  <a:srgbClr val="616161"/>
                </a:solidFill>
                <a:latin typeface="Proxima Nova"/>
              </a:rPr>
              <a:t> </a:t>
            </a:r>
            <a:r>
              <a:rPr sz="1050" b="0" i="0" dirty="0" err="1">
                <a:solidFill>
                  <a:srgbClr val="616161"/>
                </a:solidFill>
                <a:latin typeface="Proxima Nova"/>
              </a:rPr>
              <a:t>produtos</a:t>
            </a:r>
            <a:r>
              <a:rPr sz="1050" b="0" i="0" dirty="0">
                <a:solidFill>
                  <a:srgbClr val="616161"/>
                </a:solidFill>
                <a:latin typeface="Proxima Nova"/>
              </a:rPr>
              <a:t>.</a:t>
            </a:r>
          </a:p>
          <a:p>
            <a:pPr marL="228600" lvl="1" indent="-91440" algn="l">
              <a:spcBef>
                <a:spcPts val="1200"/>
              </a:spcBef>
              <a:spcAft>
                <a:spcPts val="0"/>
              </a:spcAft>
              <a:buSzPct val="100000"/>
              <a:buFont typeface="Arial"/>
              <a:buChar char="•"/>
            </a:pPr>
            <a:r>
              <a:rPr sz="1050" b="1" i="0" dirty="0" err="1">
                <a:solidFill>
                  <a:srgbClr val="616161"/>
                </a:solidFill>
                <a:latin typeface="Proxima Nova"/>
              </a:rPr>
              <a:t>Produtos</a:t>
            </a:r>
            <a:r>
              <a:rPr sz="1050" b="1" i="0" dirty="0">
                <a:solidFill>
                  <a:srgbClr val="616161"/>
                </a:solidFill>
                <a:latin typeface="Proxima Nova"/>
              </a:rPr>
              <a:t> de Tabaco:</a:t>
            </a:r>
            <a:r>
              <a:rPr sz="1050" b="0" i="0" dirty="0">
                <a:solidFill>
                  <a:srgbClr val="616161"/>
                </a:solidFill>
                <a:latin typeface="Proxima Nova"/>
              </a:rPr>
              <a:t> US$ 116,6 </a:t>
            </a:r>
            <a:r>
              <a:rPr sz="1050" b="0" i="0" dirty="0" err="1">
                <a:solidFill>
                  <a:srgbClr val="616161"/>
                </a:solidFill>
                <a:latin typeface="Proxima Nova"/>
              </a:rPr>
              <a:t>bilhões</a:t>
            </a:r>
            <a:r>
              <a:rPr sz="1050" b="0" i="0" dirty="0">
                <a:solidFill>
                  <a:srgbClr val="616161"/>
                </a:solidFill>
                <a:latin typeface="Proxima Nova"/>
              </a:rPr>
              <a:t> - </a:t>
            </a:r>
            <a:r>
              <a:rPr sz="1050" b="0" i="0" dirty="0" err="1">
                <a:solidFill>
                  <a:srgbClr val="616161"/>
                </a:solidFill>
                <a:latin typeface="Proxima Nova"/>
              </a:rPr>
              <a:t>Segmento</a:t>
            </a:r>
            <a:r>
              <a:rPr sz="1050" b="0" i="0" dirty="0">
                <a:solidFill>
                  <a:srgbClr val="616161"/>
                </a:solidFill>
                <a:latin typeface="Proxima Nova"/>
              </a:rPr>
              <a:t> </a:t>
            </a:r>
            <a:r>
              <a:rPr sz="1050" b="0" i="0" dirty="0" err="1">
                <a:solidFill>
                  <a:srgbClr val="616161"/>
                </a:solidFill>
                <a:latin typeface="Proxima Nova"/>
              </a:rPr>
              <a:t>estável</a:t>
            </a:r>
            <a:r>
              <a:rPr sz="1050" b="0" i="0" dirty="0">
                <a:solidFill>
                  <a:srgbClr val="616161"/>
                </a:solidFill>
                <a:latin typeface="Proxima Nova"/>
              </a:rPr>
              <a:t>, mas com </a:t>
            </a:r>
            <a:r>
              <a:rPr sz="1050" b="0" i="0" dirty="0" err="1">
                <a:solidFill>
                  <a:srgbClr val="616161"/>
                </a:solidFill>
                <a:latin typeface="Proxima Nova"/>
              </a:rPr>
              <a:t>desafios</a:t>
            </a:r>
            <a:r>
              <a:rPr sz="1050" b="0" i="0" dirty="0">
                <a:solidFill>
                  <a:srgbClr val="616161"/>
                </a:solidFill>
                <a:latin typeface="Proxima Nova"/>
              </a:rPr>
              <a:t> </a:t>
            </a:r>
            <a:r>
              <a:rPr sz="1050" b="0" i="0" dirty="0" err="1">
                <a:solidFill>
                  <a:srgbClr val="616161"/>
                </a:solidFill>
                <a:latin typeface="Proxima Nova"/>
              </a:rPr>
              <a:t>regulatórios</a:t>
            </a:r>
            <a:r>
              <a:rPr sz="1050" b="0" i="0" dirty="0">
                <a:solidFill>
                  <a:srgbClr val="616161"/>
                </a:solidFill>
                <a:latin typeface="Proxima Nova"/>
              </a:rPr>
              <a:t>.</a:t>
            </a:r>
          </a:p>
          <a:p>
            <a:pPr marL="228600" lvl="1" indent="-91440" algn="l">
              <a:spcBef>
                <a:spcPts val="1200"/>
              </a:spcBef>
              <a:spcAft>
                <a:spcPts val="0"/>
              </a:spcAft>
              <a:buSzPct val="100000"/>
              <a:buFont typeface="Arial"/>
              <a:buChar char="•"/>
            </a:pPr>
            <a:r>
              <a:rPr sz="1050" b="1" i="0" dirty="0" err="1">
                <a:solidFill>
                  <a:srgbClr val="616161"/>
                </a:solidFill>
                <a:latin typeface="Proxima Nova"/>
              </a:rPr>
              <a:t>Brinquedos</a:t>
            </a:r>
            <a:r>
              <a:rPr sz="1050" b="1" i="0" dirty="0">
                <a:solidFill>
                  <a:srgbClr val="616161"/>
                </a:solidFill>
                <a:latin typeface="Proxima Nova"/>
              </a:rPr>
              <a:t> e Hobbies:</a:t>
            </a:r>
            <a:r>
              <a:rPr sz="1050" b="0" i="0" dirty="0">
                <a:solidFill>
                  <a:srgbClr val="616161"/>
                </a:solidFill>
                <a:latin typeface="Proxima Nova"/>
              </a:rPr>
              <a:t> US$ 89,8 </a:t>
            </a:r>
            <a:r>
              <a:rPr sz="1050" b="0" i="0" dirty="0" err="1">
                <a:solidFill>
                  <a:srgbClr val="616161"/>
                </a:solidFill>
                <a:latin typeface="Proxima Nova"/>
              </a:rPr>
              <a:t>bilhões</a:t>
            </a:r>
            <a:r>
              <a:rPr sz="1050" b="0" i="0" dirty="0">
                <a:solidFill>
                  <a:srgbClr val="616161"/>
                </a:solidFill>
                <a:latin typeface="Proxima Nova"/>
              </a:rPr>
              <a:t> - Mercado </a:t>
            </a:r>
            <a:r>
              <a:rPr sz="1050" b="0" i="0" dirty="0" err="1">
                <a:solidFill>
                  <a:srgbClr val="616161"/>
                </a:solidFill>
                <a:latin typeface="Proxima Nova"/>
              </a:rPr>
              <a:t>diversificado</a:t>
            </a:r>
            <a:r>
              <a:rPr sz="1050" b="0" i="0" dirty="0">
                <a:solidFill>
                  <a:srgbClr val="616161"/>
                </a:solidFill>
                <a:latin typeface="Proxima Nova"/>
              </a:rPr>
              <a:t> com </a:t>
            </a:r>
            <a:r>
              <a:rPr sz="1050" b="0" i="0" dirty="0" err="1">
                <a:solidFill>
                  <a:srgbClr val="616161"/>
                </a:solidFill>
                <a:latin typeface="Proxima Nova"/>
              </a:rPr>
              <a:t>foco</a:t>
            </a:r>
            <a:r>
              <a:rPr sz="1050" b="0" i="0" dirty="0">
                <a:solidFill>
                  <a:srgbClr val="616161"/>
                </a:solidFill>
                <a:latin typeface="Proxima Nova"/>
              </a:rPr>
              <a:t> </a:t>
            </a:r>
            <a:r>
              <a:rPr sz="1050" b="0" i="0" dirty="0" err="1">
                <a:solidFill>
                  <a:srgbClr val="616161"/>
                </a:solidFill>
                <a:latin typeface="Proxima Nova"/>
              </a:rPr>
              <a:t>em</a:t>
            </a:r>
            <a:r>
              <a:rPr sz="1050" b="0" i="0" dirty="0">
                <a:solidFill>
                  <a:srgbClr val="616161"/>
                </a:solidFill>
                <a:latin typeface="Proxima Nova"/>
              </a:rPr>
              <a:t> </a:t>
            </a:r>
            <a:r>
              <a:rPr sz="1050" b="0" i="0" dirty="0" err="1">
                <a:solidFill>
                  <a:srgbClr val="616161"/>
                </a:solidFill>
                <a:latin typeface="Proxima Nova"/>
              </a:rPr>
              <a:t>entretenimento</a:t>
            </a:r>
            <a:r>
              <a:rPr sz="1050" b="0" i="0" dirty="0">
                <a:solidFill>
                  <a:srgbClr val="616161"/>
                </a:solidFill>
                <a:latin typeface="Proxima Nova"/>
              </a:rPr>
              <a:t>.</a:t>
            </a:r>
          </a:p>
        </p:txBody>
      </p:sp>
      <p:pic>
        <p:nvPicPr>
          <p:cNvPr id="1034" name="Picture 10" descr="Imagem resultante">
            <a:extLst>
              <a:ext uri="{FF2B5EF4-FFF2-40B4-BE49-F238E27FC236}">
                <a16:creationId xmlns:a16="http://schemas.microsoft.com/office/drawing/2014/main" id="{73EFF121-D294-AFD8-24F3-39DE2E15A9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8024" y="795165"/>
            <a:ext cx="3897376" cy="32679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Principais Nichos no AliExpress em 2024</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aphicFrame>
        <p:nvGraphicFramePr>
          <p:cNvPr id="7" name="Tabela 6">
            <a:extLst>
              <a:ext uri="{FF2B5EF4-FFF2-40B4-BE49-F238E27FC236}">
                <a16:creationId xmlns:a16="http://schemas.microsoft.com/office/drawing/2014/main" id="{DAECF516-CBC2-0BA0-EB93-4E98C5F9D745}"/>
              </a:ext>
            </a:extLst>
          </p:cNvPr>
          <p:cNvGraphicFramePr>
            <a:graphicFrameLocks noGrp="1"/>
          </p:cNvGraphicFramePr>
          <p:nvPr/>
        </p:nvGraphicFramePr>
        <p:xfrm>
          <a:off x="762000" y="1336675"/>
          <a:ext cx="7620000" cy="3048000"/>
        </p:xfrm>
        <a:graphic>
          <a:graphicData uri="http://schemas.openxmlformats.org/drawingml/2006/table">
            <a:tbl>
              <a:tblPr/>
              <a:tblGrid>
                <a:gridCol w="2476500">
                  <a:extLst>
                    <a:ext uri="{9D8B030D-6E8A-4147-A177-3AD203B41FA5}">
                      <a16:colId xmlns:a16="http://schemas.microsoft.com/office/drawing/2014/main" val="3976637120"/>
                    </a:ext>
                  </a:extLst>
                </a:gridCol>
                <a:gridCol w="1346200">
                  <a:extLst>
                    <a:ext uri="{9D8B030D-6E8A-4147-A177-3AD203B41FA5}">
                      <a16:colId xmlns:a16="http://schemas.microsoft.com/office/drawing/2014/main" val="3281582048"/>
                    </a:ext>
                  </a:extLst>
                </a:gridCol>
                <a:gridCol w="1130300">
                  <a:extLst>
                    <a:ext uri="{9D8B030D-6E8A-4147-A177-3AD203B41FA5}">
                      <a16:colId xmlns:a16="http://schemas.microsoft.com/office/drawing/2014/main" val="108181939"/>
                    </a:ext>
                  </a:extLst>
                </a:gridCol>
                <a:gridCol w="1358900">
                  <a:extLst>
                    <a:ext uri="{9D8B030D-6E8A-4147-A177-3AD203B41FA5}">
                      <a16:colId xmlns:a16="http://schemas.microsoft.com/office/drawing/2014/main" val="3348981645"/>
                    </a:ext>
                  </a:extLst>
                </a:gridCol>
                <a:gridCol w="1308100">
                  <a:extLst>
                    <a:ext uri="{9D8B030D-6E8A-4147-A177-3AD203B41FA5}">
                      <a16:colId xmlns:a16="http://schemas.microsoft.com/office/drawing/2014/main" val="2329945892"/>
                    </a:ext>
                  </a:extLst>
                </a:gridCol>
              </a:tblGrid>
              <a:tr h="190500">
                <a:tc>
                  <a:txBody>
                    <a:bodyPr/>
                    <a:lstStyle/>
                    <a:p>
                      <a:pPr algn="l" fontAlgn="b"/>
                      <a:r>
                        <a:rPr lang="pt-BR" sz="1100" b="1" i="0" u="none" strike="noStrike">
                          <a:solidFill>
                            <a:srgbClr val="FFFFFF"/>
                          </a:solidFill>
                          <a:effectLst/>
                          <a:highlight>
                            <a:srgbClr val="4EA72E"/>
                          </a:highlight>
                          <a:latin typeface="Aptos Narrow" panose="020B0004020202020204" pitchFamily="34" charset="0"/>
                        </a:rPr>
                        <a:t>Categoria</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solidFill>
                      <a:srgbClr val="4EA72E"/>
                    </a:solidFill>
                  </a:tcPr>
                </a:tc>
                <a:tc>
                  <a:txBody>
                    <a:bodyPr/>
                    <a:lstStyle/>
                    <a:p>
                      <a:pPr algn="l" fontAlgn="b"/>
                      <a:r>
                        <a:rPr lang="pt-BR" sz="1100" b="1" i="0" u="none" strike="noStrike">
                          <a:solidFill>
                            <a:srgbClr val="FFFFFF"/>
                          </a:solidFill>
                          <a:effectLst/>
                          <a:highlight>
                            <a:srgbClr val="4EA72E"/>
                          </a:highlight>
                          <a:latin typeface="Aptos Narrow" panose="020B0004020202020204" pitchFamily="34" charset="0"/>
                        </a:rPr>
                        <a:t> Vendas Anuais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solidFill>
                      <a:srgbClr val="4EA72E"/>
                    </a:solidFill>
                  </a:tcPr>
                </a:tc>
                <a:tc>
                  <a:txBody>
                    <a:bodyPr/>
                    <a:lstStyle/>
                    <a:p>
                      <a:pPr algn="l" fontAlgn="b"/>
                      <a:r>
                        <a:rPr lang="pt-BR" sz="1100" b="1" i="0" u="none" strike="noStrike">
                          <a:solidFill>
                            <a:srgbClr val="FFFFFF"/>
                          </a:solidFill>
                          <a:effectLst/>
                          <a:highlight>
                            <a:srgbClr val="4EA72E"/>
                          </a:highlight>
                          <a:latin typeface="Aptos Narrow" panose="020B0004020202020204" pitchFamily="34" charset="0"/>
                        </a:rPr>
                        <a:t> Receita Anual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solidFill>
                      <a:srgbClr val="4EA72E"/>
                    </a:solidFill>
                  </a:tcPr>
                </a:tc>
                <a:tc>
                  <a:txBody>
                    <a:bodyPr/>
                    <a:lstStyle/>
                    <a:p>
                      <a:pPr algn="l" fontAlgn="b"/>
                      <a:r>
                        <a:rPr lang="pt-BR" sz="1100" b="1" i="0" u="none" strike="noStrike">
                          <a:solidFill>
                            <a:srgbClr val="FFFFFF"/>
                          </a:solidFill>
                          <a:effectLst/>
                          <a:highlight>
                            <a:srgbClr val="4EA72E"/>
                          </a:highlight>
                          <a:latin typeface="Aptos Narrow" panose="020B0004020202020204" pitchFamily="34" charset="0"/>
                        </a:rPr>
                        <a:t> Vendas Semanais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solidFill>
                      <a:srgbClr val="4EA72E"/>
                    </a:solidFill>
                  </a:tcPr>
                </a:tc>
                <a:tc>
                  <a:txBody>
                    <a:bodyPr/>
                    <a:lstStyle/>
                    <a:p>
                      <a:pPr algn="l" fontAlgn="b"/>
                      <a:r>
                        <a:rPr lang="pt-BR" sz="1100" b="1" i="0" u="none" strike="noStrike">
                          <a:solidFill>
                            <a:srgbClr val="FFFFFF"/>
                          </a:solidFill>
                          <a:effectLst/>
                          <a:highlight>
                            <a:srgbClr val="4EA72E"/>
                          </a:highlight>
                          <a:latin typeface="Aptos Narrow" panose="020B0004020202020204" pitchFamily="34" charset="0"/>
                        </a:rPr>
                        <a:t> Receita Semanal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solidFill>
                      <a:srgbClr val="4EA72E"/>
                    </a:solidFill>
                  </a:tcPr>
                </a:tc>
                <a:extLst>
                  <a:ext uri="{0D108BD9-81ED-4DB2-BD59-A6C34878D82A}">
                    <a16:rowId xmlns:a16="http://schemas.microsoft.com/office/drawing/2014/main" val="2185632558"/>
                  </a:ext>
                </a:extLst>
              </a:tr>
              <a:tr h="190500">
                <a:tc>
                  <a:txBody>
                    <a:bodyPr/>
                    <a:lstStyle/>
                    <a:p>
                      <a:pPr algn="l" fontAlgn="b"/>
                      <a:r>
                        <a:rPr lang="pt-BR" sz="1100" b="0" i="0" u="none" strike="noStrike">
                          <a:solidFill>
                            <a:srgbClr val="000000"/>
                          </a:solidFill>
                          <a:effectLst/>
                          <a:latin typeface="Aptos Narrow" panose="020B0004020202020204" pitchFamily="34" charset="0"/>
                        </a:rPr>
                        <a:t>Joias da Moda</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10.060.741,00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48.544.770,00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217.273,00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1.048.378,00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3239797427"/>
                  </a:ext>
                </a:extLst>
              </a:tr>
              <a:tr h="190500">
                <a:tc>
                  <a:txBody>
                    <a:bodyPr/>
                    <a:lstStyle/>
                    <a:p>
                      <a:pPr algn="l" fontAlgn="b"/>
                      <a:r>
                        <a:rPr lang="pt-BR" sz="1100" b="0" i="0" u="none" strike="noStrike">
                          <a:solidFill>
                            <a:srgbClr val="000000"/>
                          </a:solidFill>
                          <a:effectLst/>
                          <a:latin typeface="Aptos Narrow" panose="020B0004020202020204" pitchFamily="34" charset="0"/>
                        </a:rPr>
                        <a:t>Acessórios para Celular</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5.483.698,00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44.906.573,00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155.349,00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1.272.169,00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2044940367"/>
                  </a:ext>
                </a:extLst>
              </a:tr>
              <a:tr h="190500">
                <a:tc>
                  <a:txBody>
                    <a:bodyPr/>
                    <a:lstStyle/>
                    <a:p>
                      <a:pPr algn="l" fontAlgn="b"/>
                      <a:r>
                        <a:rPr lang="pt-BR" sz="1100" b="0" i="0" u="none" strike="noStrike">
                          <a:solidFill>
                            <a:srgbClr val="000000"/>
                          </a:solidFill>
                          <a:effectLst/>
                          <a:latin typeface="Aptos Narrow" panose="020B0004020202020204" pitchFamily="34" charset="0"/>
                        </a:rPr>
                        <a:t>Pesca</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2.506.890,00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16.246.334,00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56.615,00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366.903,00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2481060026"/>
                  </a:ext>
                </a:extLst>
              </a:tr>
              <a:tr h="190500">
                <a:tc>
                  <a:txBody>
                    <a:bodyPr/>
                    <a:lstStyle/>
                    <a:p>
                      <a:pPr algn="l" fontAlgn="b"/>
                      <a:r>
                        <a:rPr lang="pt-BR" sz="1100" b="0" i="0" u="none" strike="noStrike">
                          <a:solidFill>
                            <a:srgbClr val="000000"/>
                          </a:solidFill>
                          <a:effectLst/>
                          <a:latin typeface="Aptos Narrow" panose="020B0004020202020204" pitchFamily="34" charset="0"/>
                        </a:rPr>
                        <a:t>Artes,  Artesanato e Costura</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2.340.071,00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15.340.904,00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30.291,00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198.580,00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2345954650"/>
                  </a:ext>
                </a:extLst>
              </a:tr>
              <a:tr h="190500">
                <a:tc>
                  <a:txBody>
                    <a:bodyPr/>
                    <a:lstStyle/>
                    <a:p>
                      <a:pPr algn="l" fontAlgn="b"/>
                      <a:r>
                        <a:rPr lang="pt-BR" sz="1100" b="0" i="0" u="none" strike="noStrike">
                          <a:solidFill>
                            <a:srgbClr val="000000"/>
                          </a:solidFill>
                          <a:effectLst/>
                          <a:latin typeface="Aptos Narrow" panose="020B0004020202020204" pitchFamily="34" charset="0"/>
                        </a:rPr>
                        <a:t>áudio, vídeo</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2.188.546,00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65.365.155,00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61.881,00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1.848.195,00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2733074453"/>
                  </a:ext>
                </a:extLst>
              </a:tr>
              <a:tr h="190500">
                <a:tc>
                  <a:txBody>
                    <a:bodyPr/>
                    <a:lstStyle/>
                    <a:p>
                      <a:pPr algn="l" fontAlgn="b"/>
                      <a:r>
                        <a:rPr lang="pt-BR" sz="1100" b="0" i="0" u="none" strike="noStrike">
                          <a:solidFill>
                            <a:srgbClr val="000000"/>
                          </a:solidFill>
                          <a:effectLst/>
                          <a:latin typeface="Aptos Narrow" panose="020B0004020202020204" pitchFamily="34" charset="0"/>
                        </a:rPr>
                        <a:t>Inventar</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2.149.902,00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12.681.904,00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47.616,00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280.878,00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3194580081"/>
                  </a:ext>
                </a:extLst>
              </a:tr>
              <a:tr h="190500">
                <a:tc>
                  <a:txBody>
                    <a:bodyPr/>
                    <a:lstStyle/>
                    <a:p>
                      <a:pPr algn="l" fontAlgn="b"/>
                      <a:r>
                        <a:rPr lang="pt-BR" sz="1100" b="0" i="0" u="none" strike="noStrike">
                          <a:solidFill>
                            <a:srgbClr val="000000"/>
                          </a:solidFill>
                          <a:effectLst/>
                          <a:latin typeface="Aptos Narrow" panose="020B0004020202020204" pitchFamily="34" charset="0"/>
                        </a:rPr>
                        <a:t>Jóias</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2.029.545,00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26.309.121,00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44.910,00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582.171,00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3943713867"/>
                  </a:ext>
                </a:extLst>
              </a:tr>
              <a:tr h="190500">
                <a:tc>
                  <a:txBody>
                    <a:bodyPr/>
                    <a:lstStyle/>
                    <a:p>
                      <a:pPr algn="l" fontAlgn="b"/>
                      <a:r>
                        <a:rPr lang="pt-BR" sz="1100" b="0" i="0" u="none" strike="noStrike">
                          <a:solidFill>
                            <a:srgbClr val="000000"/>
                          </a:solidFill>
                          <a:effectLst/>
                          <a:latin typeface="Aptos Narrow" panose="020B0004020202020204" pitchFamily="34" charset="0"/>
                        </a:rPr>
                        <a:t>Artigos Festivos e para Festas</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1.689.968,00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12.839.960,00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27.156,00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206.324,00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2570235446"/>
                  </a:ext>
                </a:extLst>
              </a:tr>
              <a:tr h="190500">
                <a:tc>
                  <a:txBody>
                    <a:bodyPr/>
                    <a:lstStyle/>
                    <a:p>
                      <a:pPr algn="l" fontAlgn="b"/>
                      <a:r>
                        <a:rPr lang="pt-BR" sz="1100" b="0" i="0" u="none" strike="noStrike">
                          <a:solidFill>
                            <a:srgbClr val="000000"/>
                          </a:solidFill>
                          <a:effectLst/>
                          <a:latin typeface="Aptos Narrow" panose="020B0004020202020204" pitchFamily="34" charset="0"/>
                        </a:rPr>
                        <a:t>Óculos e Acessórios</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1.677.091,00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8.451.993,00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26.701,00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134.564,00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3166502538"/>
                  </a:ext>
                </a:extLst>
              </a:tr>
              <a:tr h="190500">
                <a:tc>
                  <a:txBody>
                    <a:bodyPr/>
                    <a:lstStyle/>
                    <a:p>
                      <a:pPr algn="l" fontAlgn="b"/>
                      <a:r>
                        <a:rPr lang="pt-BR" sz="1100" b="0" i="0" u="none" strike="noStrike">
                          <a:solidFill>
                            <a:srgbClr val="000000"/>
                          </a:solidFill>
                          <a:effectLst/>
                          <a:latin typeface="Aptos Narrow" panose="020B0004020202020204" pitchFamily="34" charset="0"/>
                        </a:rPr>
                        <a:t>Produtos para Animais</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1.636.341,00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17.516.467,00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34.342,00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367.619,00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297218849"/>
                  </a:ext>
                </a:extLst>
              </a:tr>
              <a:tr h="190500">
                <a:tc>
                  <a:txBody>
                    <a:bodyPr/>
                    <a:lstStyle/>
                    <a:p>
                      <a:pPr algn="l" fontAlgn="b"/>
                      <a:r>
                        <a:rPr lang="pt-BR" sz="1100" b="0" i="0" u="none" strike="noStrike">
                          <a:solidFill>
                            <a:srgbClr val="000000"/>
                          </a:solidFill>
                          <a:effectLst/>
                          <a:latin typeface="Aptos Narrow" panose="020B0004020202020204" pitchFamily="34" charset="0"/>
                        </a:rPr>
                        <a:t>Equipamentos s Elétricos</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1.592.952,00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30.747.882,00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31.124,00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600.769,00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58021283"/>
                  </a:ext>
                </a:extLst>
              </a:tr>
              <a:tr h="190500">
                <a:tc>
                  <a:txBody>
                    <a:bodyPr/>
                    <a:lstStyle/>
                    <a:p>
                      <a:pPr algn="l" fontAlgn="b"/>
                      <a:r>
                        <a:rPr lang="pt-BR" sz="1100" b="0" i="0" u="none" strike="noStrike">
                          <a:solidFill>
                            <a:srgbClr val="000000"/>
                          </a:solidFill>
                          <a:effectLst/>
                          <a:latin typeface="Aptos Narrow" panose="020B0004020202020204" pitchFamily="34" charset="0"/>
                        </a:rPr>
                        <a:t>Art e Ferramentas</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1.537.647,00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14.521.770,00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37.911,00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358.037,00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3364252022"/>
                  </a:ext>
                </a:extLst>
              </a:tr>
              <a:tr h="190500">
                <a:tc>
                  <a:txBody>
                    <a:bodyPr/>
                    <a:lstStyle/>
                    <a:p>
                      <a:pPr algn="l" fontAlgn="b"/>
                      <a:r>
                        <a:rPr lang="pt-BR" sz="1100" b="0" i="0" u="none" strike="noStrike">
                          <a:solidFill>
                            <a:srgbClr val="000000"/>
                          </a:solidFill>
                          <a:effectLst/>
                          <a:latin typeface="Aptos Narrow" panose="020B0004020202020204" pitchFamily="34" charset="0"/>
                        </a:rPr>
                        <a:t>Brinquedos</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1.275.114,00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23.062.629,00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41.355,00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747.976,00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1436674899"/>
                  </a:ext>
                </a:extLst>
              </a:tr>
              <a:tr h="190500">
                <a:tc>
                  <a:txBody>
                    <a:bodyPr/>
                    <a:lstStyle/>
                    <a:p>
                      <a:pPr algn="l" fontAlgn="b"/>
                      <a:r>
                        <a:rPr lang="pt-BR" sz="1100" b="0" i="0" u="none" strike="noStrike">
                          <a:solidFill>
                            <a:srgbClr val="000000"/>
                          </a:solidFill>
                          <a:effectLst/>
                          <a:latin typeface="Aptos Narrow" panose="020B0004020202020204" pitchFamily="34" charset="0"/>
                        </a:rPr>
                        <a:t>Acessórios para Relógios</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1.487.177,00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8.316.236,00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41.327,00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231.098,00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771954608"/>
                  </a:ext>
                </a:extLst>
              </a:tr>
              <a:tr h="190500">
                <a:tc>
                  <a:txBody>
                    <a:bodyPr/>
                    <a:lstStyle/>
                    <a:p>
                      <a:pPr algn="l" fontAlgn="b"/>
                      <a:r>
                        <a:rPr lang="pt-BR" sz="1100" b="0" i="0" u="none" strike="noStrike">
                          <a:solidFill>
                            <a:srgbClr val="000000"/>
                          </a:solidFill>
                          <a:effectLst/>
                          <a:latin typeface="Aptos Narrow" panose="020B0004020202020204" pitchFamily="34" charset="0"/>
                        </a:rPr>
                        <a:t>Ciclismo</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1.342.329,00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29.342.011,00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40.280,00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dirty="0">
                          <a:solidFill>
                            <a:srgbClr val="000000"/>
                          </a:solidFill>
                          <a:effectLst/>
                          <a:latin typeface="Aptos Narrow" panose="020B0004020202020204" pitchFamily="34" charset="0"/>
                        </a:rPr>
                        <a:t>                     880.481,00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179647438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Insights de Mercado em 2024</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3115865"/>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Inovação e Adaptação:</a:t>
            </a:r>
            <a:r>
              <a:rPr sz="1300" b="0" i="0">
                <a:solidFill>
                  <a:srgbClr val="616161"/>
                </a:solidFill>
                <a:latin typeface="Proxima Nova"/>
              </a:rPr>
              <a:t> A capacidade de inovar e se adaptar rapidamente às mudanças do mercado é crucial para o sucesso em 2024.</a:t>
            </a:r>
          </a:p>
          <a:p>
            <a:pPr marL="228600" lvl="1" indent="-91440" algn="l">
              <a:spcBef>
                <a:spcPts val="1200"/>
              </a:spcBef>
              <a:spcAft>
                <a:spcPts val="0"/>
              </a:spcAft>
              <a:buSzPct val="100000"/>
              <a:buFont typeface="Arial"/>
              <a:buChar char="•"/>
            </a:pPr>
            <a:r>
              <a:rPr sz="1300" b="1" i="0">
                <a:solidFill>
                  <a:srgbClr val="616161"/>
                </a:solidFill>
                <a:latin typeface="Proxima Nova"/>
              </a:rPr>
              <a:t>Sustentabilidade:</a:t>
            </a:r>
            <a:r>
              <a:rPr sz="1300" b="0" i="0">
                <a:solidFill>
                  <a:srgbClr val="616161"/>
                </a:solidFill>
                <a:latin typeface="Proxima Nova"/>
              </a:rPr>
              <a:t> Os consumidores estão cada vez mais preocupados com práticas sustentáveis e procuram produtos eco-friendly.</a:t>
            </a:r>
          </a:p>
          <a:p>
            <a:pPr marL="228600" lvl="1" indent="-91440" algn="l">
              <a:spcBef>
                <a:spcPts val="1200"/>
              </a:spcBef>
              <a:spcAft>
                <a:spcPts val="0"/>
              </a:spcAft>
              <a:buSzPct val="100000"/>
              <a:buFont typeface="Arial"/>
              <a:buChar char="•"/>
            </a:pPr>
            <a:r>
              <a:rPr sz="1300" b="1" i="0">
                <a:solidFill>
                  <a:srgbClr val="616161"/>
                </a:solidFill>
                <a:latin typeface="Proxima Nova"/>
              </a:rPr>
              <a:t>Experiência do Cliente:</a:t>
            </a:r>
            <a:r>
              <a:rPr sz="1300" b="0" i="0">
                <a:solidFill>
                  <a:srgbClr val="616161"/>
                </a:solidFill>
                <a:latin typeface="Proxima Nova"/>
              </a:rPr>
              <a:t> Melhorar a experiência do cliente através de personalização e atendimento excepcional é uma tendência crescente.</a:t>
            </a:r>
          </a:p>
          <a:p>
            <a:pPr marL="228600" lvl="1" indent="-91440" algn="l">
              <a:spcBef>
                <a:spcPts val="1200"/>
              </a:spcBef>
              <a:spcAft>
                <a:spcPts val="0"/>
              </a:spcAft>
              <a:buSzPct val="100000"/>
              <a:buFont typeface="Arial"/>
              <a:buChar char="•"/>
            </a:pPr>
            <a:r>
              <a:rPr sz="1300" b="1" i="0">
                <a:solidFill>
                  <a:srgbClr val="616161"/>
                </a:solidFill>
                <a:latin typeface="Proxima Nova"/>
              </a:rPr>
              <a:t>Digitalização:</a:t>
            </a:r>
            <a:r>
              <a:rPr sz="1300" b="0" i="0">
                <a:solidFill>
                  <a:srgbClr val="616161"/>
                </a:solidFill>
                <a:latin typeface="Proxima Nova"/>
              </a:rPr>
              <a:t> A digitalização continua a transformar indústrias, com um foco em e-commerce e soluções online.</a:t>
            </a:r>
          </a:p>
        </p:txBody>
      </p:sp>
      <p:sp>
        <p:nvSpPr>
          <p:cNvPr id="8" name="Rectangle 7"/>
          <p:cNvSpPr/>
          <p:nvPr/>
        </p:nvSpPr>
        <p:spPr>
          <a:xfrm>
            <a:off x="4724400" y="1508670"/>
            <a:ext cx="4190999"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pic>
        <p:nvPicPr>
          <p:cNvPr id="10" name="Picture 9" descr="tmp4q4nrswz.png"/>
          <p:cNvPicPr>
            <a:picLocks noChangeAspect="1"/>
          </p:cNvPicPr>
          <p:nvPr/>
        </p:nvPicPr>
        <p:blipFill>
          <a:blip r:embed="rId3"/>
          <a:stretch>
            <a:fillRect/>
          </a:stretch>
        </p:blipFill>
        <p:spPr>
          <a:xfrm>
            <a:off x="4724400" y="1508670"/>
            <a:ext cx="4190999" cy="2362200"/>
          </a:xfrm>
          <a:prstGeom prst="rect">
            <a:avLst/>
          </a:prstGeom>
        </p:spPr>
      </p:pic>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amirali mirhashemian on Unsplash</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4322</Words>
  <Application>Microsoft Office PowerPoint</Application>
  <PresentationFormat>Apresentação na tela (16:9)</PresentationFormat>
  <Paragraphs>234</Paragraphs>
  <Slides>25</Slides>
  <Notes>22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25</vt:i4>
      </vt:variant>
    </vt:vector>
  </HeadingPairs>
  <TitlesOfParts>
    <vt:vector size="31" baseType="lpstr">
      <vt:lpstr>NotoSans-Bold</vt:lpstr>
      <vt:lpstr>Arial</vt:lpstr>
      <vt:lpstr>Aptos Narrow</vt:lpstr>
      <vt:lpstr>NotoSans-Regular</vt:lpstr>
      <vt:lpstr>Proxima Nova</vt:lpstr>
      <vt:lpstr>Spearmint</vt:lpstr>
      <vt:lpstr>Apresentação do PowerPoint</vt:lpstr>
      <vt:lpstr>Estratégias de Dropshipping e Análise de Mercado para E-commerce</vt:lpstr>
      <vt:lpstr>Entregáveis</vt:lpstr>
      <vt:lpstr>Pesquisa de Mercado</vt:lpstr>
      <vt:lpstr>Desenvolvimento de APIs</vt:lpstr>
      <vt:lpstr>SHOPIFY – PESQUISA DE MERCADO E ARTIGOS</vt:lpstr>
      <vt:lpstr>Produtos de E-Commerce mais populares no mundo</vt:lpstr>
      <vt:lpstr>Principais Nichos no AliExpress em 2024</vt:lpstr>
      <vt:lpstr>Insights de Mercado em 2024</vt:lpstr>
      <vt:lpstr>Tendências do Google</vt:lpstr>
      <vt:lpstr>O que Torna um Produto de Dropshipping Bom?</vt:lpstr>
      <vt:lpstr>Margens e Acessórios</vt:lpstr>
      <vt:lpstr>Difícil de Encontrar Localmente</vt:lpstr>
      <vt:lpstr>Produtos de dropshipping mais pesquisados Segundo a Shopify</vt:lpstr>
      <vt:lpstr>Vestuário e Calçado</vt:lpstr>
      <vt:lpstr>Beleza e Cuidados Pessoais</vt:lpstr>
      <vt:lpstr>Cozinha e Sala de Jantar</vt:lpstr>
      <vt:lpstr>Produtos para Bebê</vt:lpstr>
      <vt:lpstr>Artigos para Animais de Estimação</vt:lpstr>
      <vt:lpstr>Interiores de Casa</vt:lpstr>
      <vt:lpstr>Produtos de Escritório</vt:lpstr>
      <vt:lpstr>Ferramentas e Melhorias para a Casa</vt:lpstr>
      <vt:lpstr>Acessórios para Telefone</vt:lpstr>
      <vt:lpstr>Acessórios para Carros</vt:lpstr>
      <vt:lpstr>Próximos Desenvolvimentos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Thiago Bizacha</dc:creator>
  <cp:lastModifiedBy>Thiago Bizacha</cp:lastModifiedBy>
  <cp:revision>7</cp:revision>
  <dcterms:modified xsi:type="dcterms:W3CDTF">2024-08-14T14:58:25Z</dcterms:modified>
</cp:coreProperties>
</file>