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7" r:id="rId2"/>
    <p:sldId id="290" r:id="rId3"/>
    <p:sldId id="287" r:id="rId4"/>
    <p:sldId id="286" r:id="rId5"/>
    <p:sldId id="277" r:id="rId6"/>
    <p:sldId id="29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8" r:id="rId20"/>
  </p:sldIdLst>
  <p:sldSz cx="9144000" cy="5143500" type="screen16x9"/>
  <p:notesSz cx="6858000" cy="9144000"/>
  <p:embeddedFontLst>
    <p:embeddedFont>
      <p:font typeface="Aptos Narrow" panose="020B0004020202020204" pitchFamily="34" charset="0"/>
      <p:regular r:id="rId22"/>
      <p:bold r:id="rId23"/>
      <p:italic r:id="rId24"/>
      <p:boldItalic r:id="rId25"/>
    </p:embeddedFont>
    <p:embeddedFont>
      <p:font typeface="Proxima Nova"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35" autoAdjust="0"/>
  </p:normalViewPr>
  <p:slideViewPr>
    <p:cSldViewPr snapToGrid="0">
      <p:cViewPr varScale="1">
        <p:scale>
          <a:sx n="96" d="100"/>
          <a:sy n="96" d="100"/>
        </p:scale>
        <p:origin x="106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Esta </a:t>
            </a:r>
            <a:r>
              <a:rPr dirty="0" err="1"/>
              <a:t>apresentação</a:t>
            </a:r>
            <a:r>
              <a:rPr dirty="0"/>
              <a:t> </a:t>
            </a:r>
            <a:r>
              <a:rPr dirty="0" err="1"/>
              <a:t>fornece</a:t>
            </a:r>
            <a:r>
              <a:rPr dirty="0"/>
              <a:t> </a:t>
            </a:r>
            <a:r>
              <a:rPr dirty="0" err="1"/>
              <a:t>uma</a:t>
            </a:r>
            <a:r>
              <a:rPr dirty="0"/>
              <a:t> </a:t>
            </a:r>
            <a:r>
              <a:rPr dirty="0" err="1"/>
              <a:t>análise</a:t>
            </a:r>
            <a:r>
              <a:rPr dirty="0"/>
              <a:t> </a:t>
            </a:r>
            <a:r>
              <a:rPr dirty="0" err="1"/>
              <a:t>detalhada</a:t>
            </a:r>
            <a:r>
              <a:rPr dirty="0"/>
              <a:t> das </a:t>
            </a:r>
            <a:r>
              <a:rPr dirty="0" err="1"/>
              <a:t>tendências</a:t>
            </a:r>
            <a:r>
              <a:rPr dirty="0"/>
              <a:t> de </a:t>
            </a:r>
            <a:r>
              <a:rPr dirty="0" err="1"/>
              <a:t>crescimento</a:t>
            </a:r>
            <a:r>
              <a:rPr dirty="0"/>
              <a:t> no e-commerce, </a:t>
            </a:r>
            <a:r>
              <a:rPr dirty="0" err="1"/>
              <a:t>identificando</a:t>
            </a:r>
            <a:r>
              <a:rPr dirty="0"/>
              <a:t> </a:t>
            </a:r>
            <a:r>
              <a:rPr dirty="0" err="1"/>
              <a:t>produtos</a:t>
            </a:r>
            <a:r>
              <a:rPr dirty="0"/>
              <a:t> de </a:t>
            </a:r>
            <a:r>
              <a:rPr dirty="0" err="1"/>
              <a:t>alta</a:t>
            </a:r>
            <a:r>
              <a:rPr dirty="0"/>
              <a:t> </a:t>
            </a:r>
            <a:r>
              <a:rPr dirty="0" err="1"/>
              <a:t>demanda</a:t>
            </a:r>
            <a:r>
              <a:rPr dirty="0"/>
              <a:t> e </a:t>
            </a:r>
            <a:r>
              <a:rPr dirty="0" err="1"/>
              <a:t>explorando</a:t>
            </a:r>
            <a:r>
              <a:rPr dirty="0"/>
              <a:t> </a:t>
            </a:r>
            <a:r>
              <a:rPr dirty="0" err="1"/>
              <a:t>oportunidades</a:t>
            </a:r>
            <a:r>
              <a:rPr dirty="0"/>
              <a:t> de </a:t>
            </a:r>
            <a:r>
              <a:rPr dirty="0" err="1"/>
              <a:t>dropshipping</a:t>
            </a:r>
            <a:r>
              <a:rPr dirty="0"/>
              <a:t>. </a:t>
            </a:r>
            <a:r>
              <a:rPr dirty="0" err="1"/>
              <a:t>Utilizamos</a:t>
            </a:r>
            <a:r>
              <a:rPr dirty="0"/>
              <a:t> dados de </a:t>
            </a:r>
            <a:r>
              <a:rPr dirty="0" err="1"/>
              <a:t>plataformas</a:t>
            </a:r>
            <a:r>
              <a:rPr dirty="0"/>
              <a:t> </a:t>
            </a:r>
            <a:r>
              <a:rPr dirty="0" err="1"/>
              <a:t>como</a:t>
            </a:r>
            <a:r>
              <a:rPr dirty="0"/>
              <a:t> Shopify, AliExpress e Amazon para </a:t>
            </a:r>
            <a:r>
              <a:rPr dirty="0" err="1"/>
              <a:t>orientar</a:t>
            </a:r>
            <a:r>
              <a:rPr dirty="0"/>
              <a:t> </a:t>
            </a:r>
            <a:r>
              <a:rPr dirty="0" err="1"/>
              <a:t>decisões</a:t>
            </a:r>
            <a:r>
              <a:rPr dirty="0"/>
              <a:t> </a:t>
            </a:r>
            <a:r>
              <a:rPr dirty="0" err="1"/>
              <a:t>estratégicas</a:t>
            </a:r>
            <a:r>
              <a:rPr dirty="0"/>
              <a:t>, com um </a:t>
            </a:r>
            <a:r>
              <a:rPr dirty="0" err="1"/>
              <a:t>foco</a:t>
            </a:r>
            <a:r>
              <a:rPr dirty="0"/>
              <a:t> especial no mercado de e-commerce </a:t>
            </a:r>
            <a:r>
              <a:rPr dirty="0" err="1"/>
              <a:t>na</a:t>
            </a:r>
            <a:r>
              <a:rPr dirty="0"/>
              <a:t> </a:t>
            </a:r>
            <a:r>
              <a:rPr dirty="0" err="1"/>
              <a:t>Holanda</a:t>
            </a:r>
            <a:r>
              <a:rPr dirty="0"/>
              <a:t>, </a:t>
            </a:r>
            <a:r>
              <a:rPr dirty="0" err="1"/>
              <a:t>visando</a:t>
            </a:r>
            <a:r>
              <a:rPr dirty="0"/>
              <a:t> </a:t>
            </a:r>
            <a:r>
              <a:rPr dirty="0" err="1"/>
              <a:t>maximizar</a:t>
            </a:r>
            <a:r>
              <a:rPr dirty="0"/>
              <a:t> a </a:t>
            </a:r>
            <a:r>
              <a:rPr dirty="0" err="1"/>
              <a:t>lucratividade</a:t>
            </a:r>
            <a:r>
              <a:rPr dirty="0"/>
              <a:t> e </a:t>
            </a:r>
            <a:r>
              <a:rPr dirty="0" err="1"/>
              <a:t>eficiência</a:t>
            </a:r>
            <a:r>
              <a:rPr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produtos para bebês está previsto para crescer significativamente, atingindo US$ 419 bilhões até 2032. Tendências mostram que os consumidores são cautelosos na escolha de produtos para bebês, como alimentos, cosméticos e itens de segurança. Para dropshippers, é crucial construir uma marca de confiança para atrair clientes. Produtos populares incluem roupas orgânicas, brinquedos de dentição, e lenços umedecidos hipoalergênicos, refletindo a demanda por qualidade e segurança.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suprimentos para animais de estimação está em alta, com projeções de vendas atingindo US$ 150 bilhões em 2024. Este mercado abrange uma ampla variedade de produtos, incluindo acessórios multifuncionais e elegantes. Os donos de animais de estimação frequentemente procuram produtos que ofereçam conveniência e estilo, proporcionando oportunidades para dropshippers fidelizarem clientes através de produtos essenciais e acessórios atrativos. Produtos populares incluem trelas de corda, sacos para cocô à prova de vazamento, e guloseimas, que são itens indispensáveis para os donos de animais.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interiores de casa está em expansão, com gastos projetados para atingir US$ 949 bilhões até 2032. Pequenos varejistas têm uma vantagem na venda de produtos de alta commodity, como fronhas, devido ao marketing de nicho. Esses produtos são amplamente necessários, mas as preferências dos consumidores podem variar, tornando-os ideais para estratégias personalizadas. Entre os principais produtos de dropshipping estão lençóis, almofadas e cortinas blackout, que atendem a uma ampla gama de preferências e necessidades dos consumidores.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produtos de escritório continua relevante, avaliado em US$ 18 bilhões. Apesar do aumento do trabalho remoto, há uma demanda consistente por produtos essenciais, como canetas e blocos de notas. Oferecer pacotes de produtos durante períodos de alta demanda, como a volta às aulas, pode ser uma estratégia eficaz para aumentar as vendas. Produtos populares de dropshipping incluem papel para impressora, cartuchos de tinta, e marcadores de quadro branco, atendendo às necessidades de consumidores domésticos e empresariais.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setor de ferramentas e melhorias para a casa está em expansão, impulsionado pela busca de maior conforto e funcionalidade doméstica. Ferramentas multifuncionais que também são esteticamente agradáveis estão em alta demanda. Estratégias de marketing que utilizam demonstrações de produtos nas redes sociais podem aumentar o apelo dos produtos. Entre os principais produtos de dropshipping estão plugues inteligentes, campainhas de vídeo, e luzes solares para exterior, que oferecem soluções práticas e modernas para melhorias domésticas.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acessórios para telefone continua a crescer, com uma demanda estável ao longo do ano e picos nos meses de inverno. Oferecer pacotes de acessórios pode ser uma estratégia eficaz para atrair clientes que buscam conveniência e rapidez nas compras. Além disso, a impressão sob demanda permite a criação de designs exclusivos, aumentando a atratividade para consumidores que valorizam a personalização. Produtos populares incluem luzes de anel, adaptadores de energia USB-C, e casos personalizados, oferecendo funcionalidade e estilo.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 mercado de acessórios para carros está crescendo rapidamente, com previsões de atingir US$ 1,9 trilhão até 2028. Avaliações de produtos são fundamentais para aumentar a confiança dos consumidores e assegurar que a qualidade percebida atenda às expectativas. Oferecer uma ampla gama de produtos essenciais, como protetores solares para para-brisas, aspiradores portáteis e capas para volante, pode atrair diversos consumidores em busca de conveniência e funcionalidade.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err="1"/>
              <a:t>Os</a:t>
            </a:r>
            <a:r>
              <a:rPr dirty="0"/>
              <a:t> </a:t>
            </a:r>
            <a:r>
              <a:rPr dirty="0" err="1"/>
              <a:t>próximos</a:t>
            </a:r>
            <a:r>
              <a:rPr dirty="0"/>
              <a:t> </a:t>
            </a:r>
            <a:r>
              <a:rPr dirty="0" err="1"/>
              <a:t>desenvolvimentos</a:t>
            </a:r>
            <a:r>
              <a:rPr dirty="0"/>
              <a:t> </a:t>
            </a:r>
            <a:r>
              <a:rPr dirty="0" err="1"/>
              <a:t>em</a:t>
            </a:r>
            <a:r>
              <a:rPr dirty="0"/>
              <a:t> APIs </a:t>
            </a:r>
            <a:r>
              <a:rPr dirty="0" err="1"/>
              <a:t>focam</a:t>
            </a:r>
            <a:r>
              <a:rPr dirty="0"/>
              <a:t> </a:t>
            </a:r>
            <a:r>
              <a:rPr dirty="0" err="1"/>
              <a:t>na</a:t>
            </a:r>
            <a:r>
              <a:rPr dirty="0"/>
              <a:t> </a:t>
            </a:r>
            <a:r>
              <a:rPr dirty="0" err="1"/>
              <a:t>integração</a:t>
            </a:r>
            <a:r>
              <a:rPr dirty="0"/>
              <a:t> de dados entre </a:t>
            </a:r>
            <a:r>
              <a:rPr dirty="0" err="1"/>
              <a:t>plataformas</a:t>
            </a:r>
            <a:r>
              <a:rPr dirty="0"/>
              <a:t> </a:t>
            </a:r>
            <a:r>
              <a:rPr dirty="0" err="1"/>
              <a:t>principais</a:t>
            </a:r>
            <a:r>
              <a:rPr dirty="0"/>
              <a:t> de e-commerce. A </a:t>
            </a:r>
            <a:r>
              <a:rPr dirty="0" err="1"/>
              <a:t>criação</a:t>
            </a:r>
            <a:r>
              <a:rPr dirty="0"/>
              <a:t> de </a:t>
            </a:r>
            <a:r>
              <a:rPr dirty="0" err="1"/>
              <a:t>uma</a:t>
            </a:r>
            <a:r>
              <a:rPr dirty="0"/>
              <a:t> API com Bol.com </a:t>
            </a:r>
            <a:r>
              <a:rPr dirty="0" err="1"/>
              <a:t>permitirá</a:t>
            </a:r>
            <a:r>
              <a:rPr dirty="0"/>
              <a:t> </a:t>
            </a:r>
            <a:r>
              <a:rPr dirty="0" err="1"/>
              <a:t>acessar</a:t>
            </a:r>
            <a:r>
              <a:rPr dirty="0"/>
              <a:t> </a:t>
            </a:r>
            <a:r>
              <a:rPr dirty="0" err="1"/>
              <a:t>produtos</a:t>
            </a:r>
            <a:r>
              <a:rPr dirty="0"/>
              <a:t> </a:t>
            </a:r>
            <a:r>
              <a:rPr dirty="0" err="1"/>
              <a:t>em</a:t>
            </a:r>
            <a:r>
              <a:rPr dirty="0"/>
              <a:t> </a:t>
            </a:r>
            <a:r>
              <a:rPr dirty="0" err="1"/>
              <a:t>alta</a:t>
            </a:r>
            <a:r>
              <a:rPr dirty="0"/>
              <a:t> </a:t>
            </a:r>
            <a:r>
              <a:rPr dirty="0" err="1"/>
              <a:t>na</a:t>
            </a:r>
            <a:r>
              <a:rPr dirty="0"/>
              <a:t> </a:t>
            </a:r>
            <a:r>
              <a:rPr dirty="0" err="1"/>
              <a:t>Holanda</a:t>
            </a:r>
            <a:r>
              <a:rPr dirty="0"/>
              <a:t>. Ao </a:t>
            </a:r>
            <a:r>
              <a:rPr dirty="0" err="1"/>
              <a:t>vincular</a:t>
            </a:r>
            <a:r>
              <a:rPr dirty="0"/>
              <a:t> dados da Amazon e Google Trends, </a:t>
            </a:r>
            <a:r>
              <a:rPr dirty="0" err="1"/>
              <a:t>será</a:t>
            </a:r>
            <a:r>
              <a:rPr dirty="0"/>
              <a:t> </a:t>
            </a:r>
            <a:r>
              <a:rPr dirty="0" err="1"/>
              <a:t>possível</a:t>
            </a:r>
            <a:r>
              <a:rPr dirty="0"/>
              <a:t> </a:t>
            </a:r>
            <a:r>
              <a:rPr dirty="0" err="1"/>
              <a:t>obter</a:t>
            </a:r>
            <a:r>
              <a:rPr dirty="0"/>
              <a:t> insights </a:t>
            </a:r>
            <a:r>
              <a:rPr dirty="0" err="1"/>
              <a:t>detalhados</a:t>
            </a:r>
            <a:r>
              <a:rPr dirty="0"/>
              <a:t> </a:t>
            </a:r>
            <a:r>
              <a:rPr dirty="0" err="1"/>
              <a:t>sobre</a:t>
            </a:r>
            <a:r>
              <a:rPr dirty="0"/>
              <a:t> </a:t>
            </a:r>
            <a:r>
              <a:rPr dirty="0" err="1"/>
              <a:t>tendências</a:t>
            </a:r>
            <a:r>
              <a:rPr dirty="0"/>
              <a:t> de mercado. </a:t>
            </a:r>
            <a:r>
              <a:rPr dirty="0" err="1"/>
              <a:t>Utilizar</a:t>
            </a:r>
            <a:r>
              <a:rPr dirty="0"/>
              <a:t> </a:t>
            </a:r>
            <a:r>
              <a:rPr dirty="0" err="1"/>
              <a:t>termos</a:t>
            </a:r>
            <a:r>
              <a:rPr dirty="0"/>
              <a:t> </a:t>
            </a:r>
            <a:r>
              <a:rPr dirty="0" err="1"/>
              <a:t>análogos</a:t>
            </a:r>
            <a:r>
              <a:rPr dirty="0"/>
              <a:t> </a:t>
            </a:r>
            <a:r>
              <a:rPr dirty="0" err="1"/>
              <a:t>também</a:t>
            </a:r>
            <a:r>
              <a:rPr dirty="0"/>
              <a:t> </a:t>
            </a:r>
            <a:r>
              <a:rPr dirty="0" err="1"/>
              <a:t>ampliará</a:t>
            </a:r>
            <a:r>
              <a:rPr dirty="0"/>
              <a:t> a </a:t>
            </a:r>
            <a:r>
              <a:rPr dirty="0" err="1"/>
              <a:t>capacidade</a:t>
            </a:r>
            <a:r>
              <a:rPr dirty="0"/>
              <a:t> de </a:t>
            </a:r>
            <a:r>
              <a:rPr dirty="0" err="1"/>
              <a:t>entender</a:t>
            </a:r>
            <a:r>
              <a:rPr dirty="0"/>
              <a:t> e </a:t>
            </a:r>
            <a:r>
              <a:rPr dirty="0" err="1"/>
              <a:t>antecipar</a:t>
            </a:r>
            <a:r>
              <a:rPr dirty="0"/>
              <a:t> </a:t>
            </a:r>
            <a:r>
              <a:rPr dirty="0" err="1"/>
              <a:t>comportamentos</a:t>
            </a:r>
            <a:r>
              <a:rPr dirty="0"/>
              <a:t> do </a:t>
            </a:r>
            <a:r>
              <a:rPr dirty="0" err="1"/>
              <a:t>consumidor</a:t>
            </a:r>
            <a:r>
              <a:rPr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A API </a:t>
            </a:r>
            <a:r>
              <a:rPr dirty="0" err="1"/>
              <a:t>desenvolvida</a:t>
            </a:r>
            <a:r>
              <a:rPr dirty="0"/>
              <a:t> para a Amazon </a:t>
            </a:r>
            <a:r>
              <a:rPr dirty="0" err="1"/>
              <a:t>Holanda</a:t>
            </a:r>
            <a:r>
              <a:rPr dirty="0"/>
              <a:t> </a:t>
            </a:r>
            <a:r>
              <a:rPr dirty="0" err="1"/>
              <a:t>permite</a:t>
            </a:r>
            <a:r>
              <a:rPr dirty="0"/>
              <a:t> </a:t>
            </a:r>
            <a:r>
              <a:rPr dirty="0" err="1"/>
              <a:t>acesso</a:t>
            </a:r>
            <a:r>
              <a:rPr dirty="0"/>
              <a:t> a dados </a:t>
            </a:r>
            <a:r>
              <a:rPr dirty="0" err="1"/>
              <a:t>detalhados</a:t>
            </a:r>
            <a:r>
              <a:rPr dirty="0"/>
              <a:t> dos 30 </a:t>
            </a:r>
            <a:r>
              <a:rPr dirty="0" err="1"/>
              <a:t>produtos</a:t>
            </a:r>
            <a:r>
              <a:rPr dirty="0"/>
              <a:t> </a:t>
            </a:r>
            <a:r>
              <a:rPr dirty="0" err="1"/>
              <a:t>mais</a:t>
            </a:r>
            <a:r>
              <a:rPr dirty="0"/>
              <a:t> </a:t>
            </a:r>
            <a:r>
              <a:rPr dirty="0" err="1"/>
              <a:t>vendidos</a:t>
            </a:r>
            <a:r>
              <a:rPr dirty="0"/>
              <a:t> </a:t>
            </a:r>
            <a:r>
              <a:rPr dirty="0" err="1"/>
              <a:t>em</a:t>
            </a:r>
            <a:r>
              <a:rPr dirty="0"/>
              <a:t> </a:t>
            </a:r>
            <a:r>
              <a:rPr dirty="0" err="1"/>
              <a:t>várias</a:t>
            </a:r>
            <a:r>
              <a:rPr dirty="0"/>
              <a:t> </a:t>
            </a:r>
            <a:r>
              <a:rPr dirty="0" err="1"/>
              <a:t>categorias</a:t>
            </a:r>
            <a:r>
              <a:rPr dirty="0"/>
              <a:t>. </a:t>
            </a:r>
            <a:r>
              <a:rPr dirty="0" err="1"/>
              <a:t>Os</a:t>
            </a:r>
            <a:r>
              <a:rPr dirty="0"/>
              <a:t> campos </a:t>
            </a:r>
            <a:r>
              <a:rPr dirty="0" err="1"/>
              <a:t>incluem</a:t>
            </a:r>
            <a:r>
              <a:rPr dirty="0"/>
              <a:t> </a:t>
            </a:r>
            <a:r>
              <a:rPr dirty="0" err="1"/>
              <a:t>título</a:t>
            </a:r>
            <a:r>
              <a:rPr dirty="0"/>
              <a:t>, ranking, </a:t>
            </a:r>
            <a:r>
              <a:rPr dirty="0" err="1"/>
              <a:t>imagem</a:t>
            </a:r>
            <a:r>
              <a:rPr dirty="0"/>
              <a:t>, link, </a:t>
            </a:r>
            <a:r>
              <a:rPr dirty="0" err="1"/>
              <a:t>estrelas</a:t>
            </a:r>
            <a:r>
              <a:rPr dirty="0"/>
              <a:t>, </a:t>
            </a:r>
            <a:r>
              <a:rPr dirty="0" err="1"/>
              <a:t>preço</a:t>
            </a:r>
            <a:r>
              <a:rPr dirty="0"/>
              <a:t> e </a:t>
            </a:r>
            <a:r>
              <a:rPr dirty="0" err="1"/>
              <a:t>categoria</a:t>
            </a:r>
            <a:r>
              <a:rPr dirty="0"/>
              <a:t>, </a:t>
            </a:r>
            <a:r>
              <a:rPr dirty="0" err="1"/>
              <a:t>fornecendo</a:t>
            </a:r>
            <a:r>
              <a:rPr dirty="0"/>
              <a:t> </a:t>
            </a:r>
            <a:r>
              <a:rPr dirty="0" err="1"/>
              <a:t>informações</a:t>
            </a:r>
            <a:r>
              <a:rPr dirty="0"/>
              <a:t> </a:t>
            </a:r>
            <a:r>
              <a:rPr dirty="0" err="1"/>
              <a:t>valiosas</a:t>
            </a:r>
            <a:r>
              <a:rPr dirty="0"/>
              <a:t> para </a:t>
            </a:r>
            <a:r>
              <a:rPr dirty="0" err="1"/>
              <a:t>análise</a:t>
            </a:r>
            <a:r>
              <a:rPr dirty="0"/>
              <a:t> de mercado e </a:t>
            </a:r>
            <a:r>
              <a:rPr dirty="0" err="1"/>
              <a:t>planejamento</a:t>
            </a:r>
            <a:r>
              <a:rPr dirty="0"/>
              <a:t> </a:t>
            </a:r>
            <a:r>
              <a:rPr dirty="0" err="1"/>
              <a:t>estratégico</a:t>
            </a:r>
            <a:r>
              <a:rP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pesquisa de mercado é essencial para o sucesso no dropshipping. Escrever artigos e análises descritivas ajuda a explorar o mercado e identificar novas oportunidades. O Google Trends oferece insights valiosos sobre a popularidade e tendências de pesquisa, enquanto o Shopify fornece dados sobre comportamentos de compra e produtos em alta. Utilizar essas ferramentas de análise permite criar estratégias de vendas informadas e eficazes.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Os nichos finais no AliExpress em 2024 destacam a variedade e a demanda em diversas categorias. Equipamentos elétricos e ciclismo mostram forte interesse por funcionalidade e estilo de vida ativo. Nail art e figuras de ação refletem tendências culturais, enquanto acessórios para relógios combinam moda e funcionalidade.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err="1"/>
              <a:t>Globalmente</a:t>
            </a:r>
            <a:r>
              <a:rPr dirty="0"/>
              <a:t>, </a:t>
            </a:r>
            <a:r>
              <a:rPr dirty="0" err="1"/>
              <a:t>os</a:t>
            </a:r>
            <a:r>
              <a:rPr dirty="0"/>
              <a:t> </a:t>
            </a:r>
            <a:r>
              <a:rPr dirty="0" err="1"/>
              <a:t>eletrônicos</a:t>
            </a:r>
            <a:r>
              <a:rPr dirty="0"/>
              <a:t> </a:t>
            </a:r>
            <a:r>
              <a:rPr dirty="0" err="1"/>
              <a:t>lideram</a:t>
            </a:r>
            <a:r>
              <a:rPr dirty="0"/>
              <a:t> o mercado de e-commerce, </a:t>
            </a:r>
            <a:r>
              <a:rPr dirty="0" err="1"/>
              <a:t>impulsionados</a:t>
            </a:r>
            <a:r>
              <a:rPr dirty="0"/>
              <a:t> pela </a:t>
            </a:r>
            <a:r>
              <a:rPr dirty="0" err="1"/>
              <a:t>inovação</a:t>
            </a:r>
            <a:r>
              <a:rPr dirty="0"/>
              <a:t> </a:t>
            </a:r>
            <a:r>
              <a:rPr dirty="0" err="1"/>
              <a:t>contínua</a:t>
            </a:r>
            <a:r>
              <a:rPr dirty="0"/>
              <a:t>. Moda e </a:t>
            </a:r>
            <a:r>
              <a:rPr dirty="0" err="1"/>
              <a:t>alimentos</a:t>
            </a:r>
            <a:r>
              <a:rPr dirty="0"/>
              <a:t> </a:t>
            </a:r>
            <a:r>
              <a:rPr dirty="0" err="1"/>
              <a:t>seguem</a:t>
            </a:r>
            <a:r>
              <a:rPr dirty="0"/>
              <a:t> com forte </a:t>
            </a:r>
            <a:r>
              <a:rPr dirty="0" err="1"/>
              <a:t>apelo</a:t>
            </a:r>
            <a:r>
              <a:rPr dirty="0"/>
              <a:t> </a:t>
            </a:r>
            <a:r>
              <a:rPr dirty="0" err="1"/>
              <a:t>ao</a:t>
            </a:r>
            <a:r>
              <a:rPr dirty="0"/>
              <a:t> </a:t>
            </a:r>
            <a:r>
              <a:rPr dirty="0" err="1"/>
              <a:t>consumidor</a:t>
            </a:r>
            <a:r>
              <a:rPr dirty="0"/>
              <a:t>, </a:t>
            </a:r>
            <a:r>
              <a:rPr dirty="0" err="1"/>
              <a:t>enquanto</a:t>
            </a:r>
            <a:r>
              <a:rPr dirty="0"/>
              <a:t> </a:t>
            </a:r>
            <a:r>
              <a:rPr dirty="0" err="1"/>
              <a:t>artigos</a:t>
            </a:r>
            <a:r>
              <a:rPr dirty="0"/>
              <a:t> de bricolage e </a:t>
            </a:r>
            <a:r>
              <a:rPr dirty="0" err="1"/>
              <a:t>móveis</a:t>
            </a:r>
            <a:r>
              <a:rPr dirty="0"/>
              <a:t> </a:t>
            </a:r>
            <a:r>
              <a:rPr dirty="0" err="1"/>
              <a:t>refletem</a:t>
            </a:r>
            <a:r>
              <a:rPr dirty="0"/>
              <a:t> </a:t>
            </a:r>
            <a:r>
              <a:rPr dirty="0" err="1"/>
              <a:t>tendências</a:t>
            </a:r>
            <a:r>
              <a:rPr dirty="0"/>
              <a:t> </a:t>
            </a:r>
            <a:r>
              <a:rPr dirty="0" err="1"/>
              <a:t>em</a:t>
            </a:r>
            <a:r>
              <a:rPr dirty="0"/>
              <a:t> </a:t>
            </a:r>
            <a:r>
              <a:rPr dirty="0" err="1"/>
              <a:t>projetos</a:t>
            </a:r>
            <a:r>
              <a:rPr dirty="0"/>
              <a:t> </a:t>
            </a:r>
            <a:r>
              <a:rPr dirty="0" err="1"/>
              <a:t>domésticos</a:t>
            </a:r>
            <a:r>
              <a:rPr dirty="0"/>
              <a:t>. </a:t>
            </a:r>
            <a:r>
              <a:rPr dirty="0" err="1"/>
              <a:t>Produtos</a:t>
            </a:r>
            <a:r>
              <a:rPr dirty="0"/>
              <a:t> de </a:t>
            </a:r>
            <a:r>
              <a:rPr dirty="0" err="1"/>
              <a:t>beleza</a:t>
            </a:r>
            <a:r>
              <a:rPr dirty="0"/>
              <a:t> </a:t>
            </a:r>
            <a:r>
              <a:rPr dirty="0" err="1"/>
              <a:t>estão</a:t>
            </a:r>
            <a:r>
              <a:rPr dirty="0"/>
              <a:t> se </a:t>
            </a:r>
            <a:r>
              <a:rPr dirty="0" err="1"/>
              <a:t>beneficiando</a:t>
            </a:r>
            <a:r>
              <a:rPr dirty="0"/>
              <a:t> da </a:t>
            </a:r>
            <a:r>
              <a:rPr dirty="0" err="1"/>
              <a:t>personalização</a:t>
            </a:r>
            <a:r>
              <a:rPr dirty="0"/>
              <a:t>, e </a:t>
            </a:r>
            <a:r>
              <a:rPr dirty="0" err="1"/>
              <a:t>brinquedos</a:t>
            </a:r>
            <a:r>
              <a:rPr dirty="0"/>
              <a:t> </a:t>
            </a:r>
            <a:r>
              <a:rPr dirty="0" err="1"/>
              <a:t>continuam</a:t>
            </a:r>
            <a:r>
              <a:rPr dirty="0"/>
              <a:t> a </a:t>
            </a:r>
            <a:r>
              <a:rPr dirty="0" err="1"/>
              <a:t>entreter</a:t>
            </a:r>
            <a:r>
              <a:rPr dirty="0"/>
              <a:t> </a:t>
            </a:r>
            <a:r>
              <a:rPr dirty="0" err="1"/>
              <a:t>uma</a:t>
            </a:r>
            <a:r>
              <a:rPr dirty="0"/>
              <a:t> </a:t>
            </a:r>
            <a:r>
              <a:rPr dirty="0" err="1"/>
              <a:t>audiência</a:t>
            </a:r>
            <a:r>
              <a:rPr dirty="0"/>
              <a:t> </a:t>
            </a:r>
            <a:r>
              <a:rPr dirty="0" err="1"/>
              <a:t>diversificada</a:t>
            </a:r>
            <a:r>
              <a:rPr dirty="0"/>
              <a:t>. O mercado de </a:t>
            </a:r>
            <a:r>
              <a:rPr dirty="0" err="1"/>
              <a:t>mídia</a:t>
            </a:r>
            <a:r>
              <a:rPr dirty="0"/>
              <a:t> é maduro, </a:t>
            </a:r>
            <a:r>
              <a:rPr dirty="0" err="1"/>
              <a:t>enquanto</a:t>
            </a:r>
            <a:r>
              <a:rPr dirty="0"/>
              <a:t> </a:t>
            </a:r>
            <a:r>
              <a:rPr dirty="0" err="1"/>
              <a:t>produtos</a:t>
            </a:r>
            <a:r>
              <a:rPr dirty="0"/>
              <a:t> de tabaco </a:t>
            </a:r>
            <a:r>
              <a:rPr dirty="0" err="1"/>
              <a:t>enfrentam</a:t>
            </a:r>
            <a:r>
              <a:rPr dirty="0"/>
              <a:t> </a:t>
            </a:r>
            <a:r>
              <a:rPr dirty="0" err="1"/>
              <a:t>desafios</a:t>
            </a:r>
            <a:r>
              <a:rPr dirty="0"/>
              <a:t> </a:t>
            </a:r>
            <a:r>
              <a:rPr dirty="0" err="1"/>
              <a:t>regulatórios</a:t>
            </a:r>
            <a:r>
              <a:rPr dirty="0"/>
              <a:t>, mas </a:t>
            </a:r>
            <a:r>
              <a:rPr dirty="0" err="1"/>
              <a:t>permanecem</a:t>
            </a:r>
            <a:r>
              <a:rPr dirty="0"/>
              <a:t> </a:t>
            </a:r>
            <a:r>
              <a:rPr dirty="0" err="1"/>
              <a:t>estáveis</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De </a:t>
            </a:r>
            <a:r>
              <a:rPr dirty="0" err="1"/>
              <a:t>acordo</a:t>
            </a:r>
            <a:r>
              <a:rPr dirty="0"/>
              <a:t> com a Shopify, </a:t>
            </a:r>
            <a:r>
              <a:rPr dirty="0" err="1"/>
              <a:t>os</a:t>
            </a:r>
            <a:r>
              <a:rPr dirty="0"/>
              <a:t> </a:t>
            </a:r>
            <a:r>
              <a:rPr dirty="0" err="1"/>
              <a:t>produtos</a:t>
            </a:r>
            <a:r>
              <a:rPr dirty="0"/>
              <a:t> de </a:t>
            </a:r>
            <a:r>
              <a:rPr dirty="0" err="1"/>
              <a:t>dropshipping</a:t>
            </a:r>
            <a:r>
              <a:rPr dirty="0"/>
              <a:t> </a:t>
            </a:r>
            <a:r>
              <a:rPr dirty="0" err="1"/>
              <a:t>mais</a:t>
            </a:r>
            <a:r>
              <a:rPr dirty="0"/>
              <a:t> </a:t>
            </a:r>
            <a:r>
              <a:rPr dirty="0" err="1"/>
              <a:t>pesquisados</a:t>
            </a:r>
            <a:r>
              <a:rPr dirty="0"/>
              <a:t> </a:t>
            </a:r>
            <a:r>
              <a:rPr dirty="0" err="1"/>
              <a:t>refletem</a:t>
            </a:r>
            <a:r>
              <a:rPr dirty="0"/>
              <a:t> </a:t>
            </a:r>
            <a:r>
              <a:rPr dirty="0" err="1"/>
              <a:t>uma</a:t>
            </a:r>
            <a:r>
              <a:rPr dirty="0"/>
              <a:t> </a:t>
            </a:r>
            <a:r>
              <a:rPr dirty="0" err="1"/>
              <a:t>diversidade</a:t>
            </a:r>
            <a:r>
              <a:rPr dirty="0"/>
              <a:t> de </a:t>
            </a:r>
            <a:r>
              <a:rPr dirty="0" err="1"/>
              <a:t>categorias</a:t>
            </a:r>
            <a:r>
              <a:rPr dirty="0"/>
              <a:t>, com </a:t>
            </a:r>
            <a:r>
              <a:rPr dirty="0" err="1"/>
              <a:t>foco</a:t>
            </a:r>
            <a:r>
              <a:rPr dirty="0"/>
              <a:t> </a:t>
            </a:r>
            <a:r>
              <a:rPr dirty="0" err="1"/>
              <a:t>em</a:t>
            </a:r>
            <a:r>
              <a:rPr dirty="0"/>
              <a:t> </a:t>
            </a:r>
            <a:r>
              <a:rPr dirty="0" err="1"/>
              <a:t>inovação</a:t>
            </a:r>
            <a:r>
              <a:rPr dirty="0"/>
              <a:t>, </a:t>
            </a:r>
            <a:r>
              <a:rPr dirty="0" err="1"/>
              <a:t>conveniência</a:t>
            </a:r>
            <a:r>
              <a:rPr dirty="0"/>
              <a:t> e </a:t>
            </a:r>
            <a:r>
              <a:rPr dirty="0" err="1"/>
              <a:t>personalização</a:t>
            </a:r>
            <a:r>
              <a:rPr dirty="0"/>
              <a:t>. </a:t>
            </a:r>
            <a:r>
              <a:rPr dirty="0" err="1"/>
              <a:t>Vestuário</a:t>
            </a:r>
            <a:r>
              <a:rPr dirty="0"/>
              <a:t> e </a:t>
            </a:r>
            <a:r>
              <a:rPr dirty="0" err="1"/>
              <a:t>calçado</a:t>
            </a:r>
            <a:r>
              <a:rPr dirty="0"/>
              <a:t> </a:t>
            </a:r>
            <a:r>
              <a:rPr dirty="0" err="1"/>
              <a:t>continuam</a:t>
            </a:r>
            <a:r>
              <a:rPr dirty="0"/>
              <a:t> </a:t>
            </a:r>
            <a:r>
              <a:rPr dirty="0" err="1"/>
              <a:t>em</a:t>
            </a:r>
            <a:r>
              <a:rPr dirty="0"/>
              <a:t> </a:t>
            </a:r>
            <a:r>
              <a:rPr dirty="0" err="1"/>
              <a:t>alta</a:t>
            </a:r>
            <a:r>
              <a:rPr dirty="0"/>
              <a:t>, </a:t>
            </a:r>
            <a:r>
              <a:rPr dirty="0" err="1"/>
              <a:t>enquanto</a:t>
            </a:r>
            <a:r>
              <a:rPr dirty="0"/>
              <a:t> a </a:t>
            </a:r>
            <a:r>
              <a:rPr dirty="0" err="1"/>
              <a:t>beleza</a:t>
            </a:r>
            <a:r>
              <a:rPr dirty="0"/>
              <a:t> e </a:t>
            </a:r>
            <a:r>
              <a:rPr dirty="0" err="1"/>
              <a:t>os</a:t>
            </a:r>
            <a:r>
              <a:rPr dirty="0"/>
              <a:t> </a:t>
            </a:r>
            <a:r>
              <a:rPr dirty="0" err="1"/>
              <a:t>cuidados</a:t>
            </a:r>
            <a:r>
              <a:rPr dirty="0"/>
              <a:t> </a:t>
            </a:r>
            <a:r>
              <a:rPr dirty="0" err="1"/>
              <a:t>pessoais</a:t>
            </a:r>
            <a:r>
              <a:rPr dirty="0"/>
              <a:t> </a:t>
            </a:r>
            <a:r>
              <a:rPr dirty="0" err="1"/>
              <a:t>veem</a:t>
            </a:r>
            <a:r>
              <a:rPr dirty="0"/>
              <a:t> </a:t>
            </a:r>
            <a:r>
              <a:rPr dirty="0" err="1"/>
              <a:t>crescimento</a:t>
            </a:r>
            <a:r>
              <a:rPr dirty="0"/>
              <a:t> </a:t>
            </a:r>
            <a:r>
              <a:rPr dirty="0" err="1"/>
              <a:t>em</a:t>
            </a:r>
            <a:r>
              <a:rPr dirty="0"/>
              <a:t> </a:t>
            </a:r>
            <a:r>
              <a:rPr dirty="0" err="1"/>
              <a:t>produtos</a:t>
            </a:r>
            <a:r>
              <a:rPr dirty="0"/>
              <a:t> </a:t>
            </a:r>
            <a:r>
              <a:rPr dirty="0" err="1"/>
              <a:t>inovadores</a:t>
            </a:r>
            <a:r>
              <a:rPr dirty="0"/>
              <a:t>. </a:t>
            </a:r>
            <a:r>
              <a:rPr dirty="0" err="1"/>
              <a:t>Cozinha</a:t>
            </a:r>
            <a:r>
              <a:rPr dirty="0"/>
              <a:t> e sala de </a:t>
            </a:r>
            <a:r>
              <a:rPr dirty="0" err="1"/>
              <a:t>jantar</a:t>
            </a:r>
            <a:r>
              <a:rPr dirty="0"/>
              <a:t> </a:t>
            </a:r>
            <a:r>
              <a:rPr dirty="0" err="1"/>
              <a:t>são</a:t>
            </a:r>
            <a:r>
              <a:rPr dirty="0"/>
              <a:t> </a:t>
            </a:r>
            <a:r>
              <a:rPr dirty="0" err="1"/>
              <a:t>impulsionadas</a:t>
            </a:r>
            <a:r>
              <a:rPr dirty="0"/>
              <a:t> pela </a:t>
            </a:r>
            <a:r>
              <a:rPr dirty="0" err="1"/>
              <a:t>conveniência</a:t>
            </a:r>
            <a:r>
              <a:rPr dirty="0"/>
              <a:t>. A </a:t>
            </a:r>
            <a:r>
              <a:rPr dirty="0" err="1"/>
              <a:t>demanda</a:t>
            </a:r>
            <a:r>
              <a:rPr dirty="0"/>
              <a:t> </a:t>
            </a:r>
            <a:r>
              <a:rPr dirty="0" err="1"/>
              <a:t>por</a:t>
            </a:r>
            <a:r>
              <a:rPr dirty="0"/>
              <a:t> </a:t>
            </a:r>
            <a:r>
              <a:rPr dirty="0" err="1"/>
              <a:t>produtos</a:t>
            </a:r>
            <a:r>
              <a:rPr dirty="0"/>
              <a:t> de </a:t>
            </a:r>
            <a:r>
              <a:rPr dirty="0" err="1"/>
              <a:t>bebê</a:t>
            </a:r>
            <a:r>
              <a:rPr dirty="0"/>
              <a:t> se </a:t>
            </a:r>
            <a:r>
              <a:rPr dirty="0" err="1"/>
              <a:t>concentra</a:t>
            </a:r>
            <a:r>
              <a:rPr dirty="0"/>
              <a:t> </a:t>
            </a:r>
            <a:r>
              <a:rPr dirty="0" err="1"/>
              <a:t>em</a:t>
            </a:r>
            <a:r>
              <a:rPr dirty="0"/>
              <a:t> </a:t>
            </a:r>
            <a:r>
              <a:rPr dirty="0" err="1"/>
              <a:t>segurança</a:t>
            </a:r>
            <a:r>
              <a:rPr dirty="0"/>
              <a:t> e </a:t>
            </a:r>
            <a:r>
              <a:rPr dirty="0" err="1"/>
              <a:t>orgânicos</a:t>
            </a:r>
            <a:r>
              <a:rPr dirty="0"/>
              <a:t>. </a:t>
            </a:r>
            <a:r>
              <a:rPr dirty="0" err="1"/>
              <a:t>Animais</a:t>
            </a:r>
            <a:r>
              <a:rPr dirty="0"/>
              <a:t> de </a:t>
            </a:r>
            <a:r>
              <a:rPr dirty="0" err="1"/>
              <a:t>estimação</a:t>
            </a:r>
            <a:r>
              <a:rPr dirty="0"/>
              <a:t>, </a:t>
            </a:r>
            <a:r>
              <a:rPr dirty="0" err="1"/>
              <a:t>interiores</a:t>
            </a:r>
            <a:r>
              <a:rPr dirty="0"/>
              <a:t> de casa, e </a:t>
            </a:r>
            <a:r>
              <a:rPr dirty="0" err="1"/>
              <a:t>produtos</a:t>
            </a:r>
            <a:r>
              <a:rPr dirty="0"/>
              <a:t> de </a:t>
            </a:r>
            <a:r>
              <a:rPr dirty="0" err="1"/>
              <a:t>escritório</a:t>
            </a:r>
            <a:r>
              <a:rPr dirty="0"/>
              <a:t> </a:t>
            </a:r>
            <a:r>
              <a:rPr dirty="0" err="1"/>
              <a:t>refletem</a:t>
            </a:r>
            <a:r>
              <a:rPr dirty="0"/>
              <a:t> um </a:t>
            </a:r>
            <a:r>
              <a:rPr dirty="0" err="1"/>
              <a:t>foco</a:t>
            </a:r>
            <a:r>
              <a:rPr dirty="0"/>
              <a:t> </a:t>
            </a:r>
            <a:r>
              <a:rPr dirty="0" err="1"/>
              <a:t>em</a:t>
            </a:r>
            <a:r>
              <a:rPr dirty="0"/>
              <a:t> </a:t>
            </a:r>
            <a:r>
              <a:rPr dirty="0" err="1"/>
              <a:t>personalização</a:t>
            </a:r>
            <a:r>
              <a:rPr dirty="0"/>
              <a:t> e </a:t>
            </a:r>
            <a:r>
              <a:rPr dirty="0" err="1"/>
              <a:t>eficiência</a:t>
            </a:r>
            <a:r>
              <a:rPr dirty="0"/>
              <a:t>, </a:t>
            </a:r>
            <a:r>
              <a:rPr dirty="0" err="1"/>
              <a:t>enquanto</a:t>
            </a:r>
            <a:r>
              <a:rPr dirty="0"/>
              <a:t> ferramentas, </a:t>
            </a:r>
            <a:r>
              <a:rPr dirty="0" err="1"/>
              <a:t>acessórios</a:t>
            </a:r>
            <a:r>
              <a:rPr dirty="0"/>
              <a:t> para </a:t>
            </a:r>
            <a:r>
              <a:rPr dirty="0" err="1"/>
              <a:t>telefone</a:t>
            </a:r>
            <a:r>
              <a:rPr dirty="0"/>
              <a:t> e </a:t>
            </a:r>
            <a:r>
              <a:rPr dirty="0" err="1"/>
              <a:t>carros</a:t>
            </a:r>
            <a:r>
              <a:rPr dirty="0"/>
              <a:t> </a:t>
            </a:r>
            <a:r>
              <a:rPr dirty="0" err="1"/>
              <a:t>destacam</a:t>
            </a:r>
            <a:r>
              <a:rPr dirty="0"/>
              <a:t> </a:t>
            </a:r>
            <a:r>
              <a:rPr dirty="0" err="1"/>
              <a:t>inovação</a:t>
            </a:r>
            <a:r>
              <a:rPr dirty="0"/>
              <a:t> </a:t>
            </a:r>
            <a:r>
              <a:rPr dirty="0" err="1"/>
              <a:t>tecnológica</a:t>
            </a:r>
            <a:r>
              <a:rPr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dirty="0"/>
              <a:t>O mercado de </a:t>
            </a:r>
            <a:r>
              <a:rPr dirty="0" err="1"/>
              <a:t>vestuário</a:t>
            </a:r>
            <a:r>
              <a:rPr dirty="0"/>
              <a:t> e </a:t>
            </a:r>
            <a:r>
              <a:rPr dirty="0" err="1"/>
              <a:t>calçados</a:t>
            </a:r>
            <a:r>
              <a:rPr dirty="0"/>
              <a:t> é </a:t>
            </a:r>
            <a:r>
              <a:rPr dirty="0" err="1"/>
              <a:t>uma</a:t>
            </a:r>
            <a:r>
              <a:rPr dirty="0"/>
              <a:t> </a:t>
            </a:r>
            <a:r>
              <a:rPr dirty="0" err="1"/>
              <a:t>força</a:t>
            </a:r>
            <a:r>
              <a:rPr dirty="0"/>
              <a:t> </a:t>
            </a:r>
            <a:r>
              <a:rPr dirty="0" err="1"/>
              <a:t>dominante</a:t>
            </a:r>
            <a:r>
              <a:rPr dirty="0"/>
              <a:t> no e-commerce, com </a:t>
            </a:r>
            <a:r>
              <a:rPr dirty="0" err="1"/>
              <a:t>vendas</a:t>
            </a:r>
            <a:r>
              <a:rPr dirty="0"/>
              <a:t> </a:t>
            </a:r>
            <a:r>
              <a:rPr dirty="0" err="1"/>
              <a:t>globais</a:t>
            </a:r>
            <a:r>
              <a:rPr dirty="0"/>
              <a:t> </a:t>
            </a:r>
            <a:r>
              <a:rPr dirty="0" err="1"/>
              <a:t>estimadas</a:t>
            </a:r>
            <a:r>
              <a:rPr dirty="0"/>
              <a:t> </a:t>
            </a:r>
            <a:r>
              <a:rPr dirty="0" err="1"/>
              <a:t>em</a:t>
            </a:r>
            <a:r>
              <a:rPr dirty="0"/>
              <a:t> US$ 1,7 </a:t>
            </a:r>
            <a:r>
              <a:rPr dirty="0" err="1"/>
              <a:t>trilhão</a:t>
            </a:r>
            <a:r>
              <a:rPr dirty="0"/>
              <a:t>, </a:t>
            </a:r>
            <a:r>
              <a:rPr dirty="0" err="1"/>
              <a:t>projetadas</a:t>
            </a:r>
            <a:r>
              <a:rPr dirty="0"/>
              <a:t> para </a:t>
            </a:r>
            <a:r>
              <a:rPr dirty="0" err="1"/>
              <a:t>crescer</a:t>
            </a:r>
            <a:r>
              <a:rPr dirty="0"/>
              <a:t> para US$ 2 </a:t>
            </a:r>
            <a:r>
              <a:rPr dirty="0" err="1"/>
              <a:t>trilhões</a:t>
            </a:r>
            <a:r>
              <a:rPr dirty="0"/>
              <a:t> </a:t>
            </a:r>
            <a:r>
              <a:rPr dirty="0" err="1"/>
              <a:t>até</a:t>
            </a:r>
            <a:r>
              <a:rPr dirty="0"/>
              <a:t> 2028. A </a:t>
            </a:r>
            <a:r>
              <a:rPr dirty="0" err="1"/>
              <a:t>compra</a:t>
            </a:r>
            <a:r>
              <a:rPr dirty="0"/>
              <a:t> de </a:t>
            </a:r>
            <a:r>
              <a:rPr dirty="0" err="1"/>
              <a:t>roupas</a:t>
            </a:r>
            <a:r>
              <a:rPr dirty="0"/>
              <a:t> online </a:t>
            </a:r>
            <a:r>
              <a:rPr dirty="0" err="1"/>
              <a:t>tornou</a:t>
            </a:r>
            <a:r>
              <a:rPr dirty="0"/>
              <a:t>-se </a:t>
            </a:r>
            <a:r>
              <a:rPr dirty="0" err="1"/>
              <a:t>uma</a:t>
            </a:r>
            <a:r>
              <a:rPr dirty="0"/>
              <a:t> </a:t>
            </a:r>
            <a:r>
              <a:rPr dirty="0" err="1"/>
              <a:t>prática</a:t>
            </a:r>
            <a:r>
              <a:rPr dirty="0"/>
              <a:t> </a:t>
            </a:r>
            <a:r>
              <a:rPr dirty="0" err="1"/>
              <a:t>comum</a:t>
            </a:r>
            <a:r>
              <a:rPr dirty="0"/>
              <a:t>, com </a:t>
            </a:r>
            <a:r>
              <a:rPr dirty="0" err="1"/>
              <a:t>dropshippers</a:t>
            </a:r>
            <a:r>
              <a:rPr dirty="0"/>
              <a:t> </a:t>
            </a:r>
            <a:r>
              <a:rPr dirty="0" err="1"/>
              <a:t>capazes</a:t>
            </a:r>
            <a:r>
              <a:rPr dirty="0"/>
              <a:t> de </a:t>
            </a:r>
            <a:r>
              <a:rPr dirty="0" err="1"/>
              <a:t>explorar</a:t>
            </a:r>
            <a:r>
              <a:rPr dirty="0"/>
              <a:t> </a:t>
            </a:r>
            <a:r>
              <a:rPr dirty="0" err="1"/>
              <a:t>essa</a:t>
            </a:r>
            <a:r>
              <a:rPr dirty="0"/>
              <a:t> </a:t>
            </a:r>
            <a:r>
              <a:rPr dirty="0" err="1"/>
              <a:t>tendência</a:t>
            </a:r>
            <a:r>
              <a:rPr dirty="0"/>
              <a:t> </a:t>
            </a:r>
            <a:r>
              <a:rPr dirty="0" err="1"/>
              <a:t>dividindo</a:t>
            </a:r>
            <a:r>
              <a:rPr dirty="0"/>
              <a:t> o </a:t>
            </a:r>
            <a:r>
              <a:rPr dirty="0" err="1"/>
              <a:t>nicho</a:t>
            </a:r>
            <a:r>
              <a:rPr dirty="0"/>
              <a:t> </a:t>
            </a:r>
            <a:r>
              <a:rPr dirty="0" err="1"/>
              <a:t>em</a:t>
            </a:r>
            <a:r>
              <a:rPr dirty="0"/>
              <a:t> </a:t>
            </a:r>
            <a:r>
              <a:rPr dirty="0" err="1"/>
              <a:t>subcategorias</a:t>
            </a:r>
            <a:r>
              <a:rPr dirty="0"/>
              <a:t> </a:t>
            </a:r>
            <a:r>
              <a:rPr dirty="0" err="1"/>
              <a:t>como</a:t>
            </a:r>
            <a:r>
              <a:rPr dirty="0"/>
              <a:t> </a:t>
            </a:r>
            <a:r>
              <a:rPr dirty="0" err="1"/>
              <a:t>moda</a:t>
            </a:r>
            <a:r>
              <a:rPr dirty="0"/>
              <a:t> </a:t>
            </a:r>
            <a:r>
              <a:rPr dirty="0" err="1"/>
              <a:t>masculina</a:t>
            </a:r>
            <a:r>
              <a:rPr dirty="0"/>
              <a:t> e </a:t>
            </a:r>
            <a:r>
              <a:rPr dirty="0" err="1"/>
              <a:t>feminina</a:t>
            </a:r>
            <a:r>
              <a:rPr dirty="0"/>
              <a:t>. </a:t>
            </a:r>
            <a:r>
              <a:rPr dirty="0" err="1"/>
              <a:t>Estratégias</a:t>
            </a:r>
            <a:r>
              <a:rPr dirty="0"/>
              <a:t> </a:t>
            </a:r>
            <a:r>
              <a:rPr dirty="0" err="1"/>
              <a:t>como</a:t>
            </a:r>
            <a:r>
              <a:rPr dirty="0"/>
              <a:t> a </a:t>
            </a:r>
            <a:r>
              <a:rPr dirty="0" err="1"/>
              <a:t>colaboração</a:t>
            </a:r>
            <a:r>
              <a:rPr dirty="0"/>
              <a:t> com </a:t>
            </a:r>
            <a:r>
              <a:rPr dirty="0" err="1"/>
              <a:t>influenciadores</a:t>
            </a:r>
            <a:r>
              <a:rPr dirty="0"/>
              <a:t> e o </a:t>
            </a:r>
            <a:r>
              <a:rPr dirty="0" err="1"/>
              <a:t>foco</a:t>
            </a:r>
            <a:r>
              <a:rPr dirty="0"/>
              <a:t> </a:t>
            </a:r>
            <a:r>
              <a:rPr dirty="0" err="1"/>
              <a:t>em</a:t>
            </a:r>
            <a:r>
              <a:rPr dirty="0"/>
              <a:t> </a:t>
            </a:r>
            <a:r>
              <a:rPr dirty="0" err="1"/>
              <a:t>tendências</a:t>
            </a:r>
            <a:r>
              <a:rPr dirty="0"/>
              <a:t> </a:t>
            </a:r>
            <a:r>
              <a:rPr dirty="0" err="1"/>
              <a:t>sazonais</a:t>
            </a:r>
            <a:r>
              <a:rPr dirty="0"/>
              <a:t> </a:t>
            </a:r>
            <a:r>
              <a:rPr dirty="0" err="1"/>
              <a:t>ajudam</a:t>
            </a:r>
            <a:r>
              <a:rPr dirty="0"/>
              <a:t> a </a:t>
            </a:r>
            <a:r>
              <a:rPr dirty="0" err="1"/>
              <a:t>maximizar</a:t>
            </a:r>
            <a:r>
              <a:rPr dirty="0"/>
              <a:t> o </a:t>
            </a:r>
            <a:r>
              <a:rPr dirty="0" err="1"/>
              <a:t>alcance</a:t>
            </a:r>
            <a:r>
              <a:rPr dirty="0"/>
              <a:t> de mercado. Entre </a:t>
            </a:r>
            <a:r>
              <a:rPr dirty="0" err="1"/>
              <a:t>os</a:t>
            </a:r>
            <a:r>
              <a:rPr dirty="0"/>
              <a:t> </a:t>
            </a:r>
            <a:r>
              <a:rPr dirty="0" err="1"/>
              <a:t>produtos</a:t>
            </a:r>
            <a:r>
              <a:rPr dirty="0"/>
              <a:t> </a:t>
            </a:r>
            <a:r>
              <a:rPr dirty="0" err="1"/>
              <a:t>mais</a:t>
            </a:r>
            <a:r>
              <a:rPr dirty="0"/>
              <a:t> </a:t>
            </a:r>
            <a:r>
              <a:rPr dirty="0" err="1"/>
              <a:t>populares</a:t>
            </a:r>
            <a:r>
              <a:rPr dirty="0"/>
              <a:t> </a:t>
            </a:r>
            <a:r>
              <a:rPr dirty="0" err="1"/>
              <a:t>estão</a:t>
            </a:r>
            <a:r>
              <a:rPr dirty="0"/>
              <a:t> </a:t>
            </a:r>
            <a:r>
              <a:rPr dirty="0" err="1"/>
              <a:t>camisetas</a:t>
            </a:r>
            <a:r>
              <a:rPr dirty="0"/>
              <a:t>, </a:t>
            </a:r>
            <a:r>
              <a:rPr dirty="0" err="1"/>
              <a:t>meias</a:t>
            </a:r>
            <a:r>
              <a:rPr dirty="0"/>
              <a:t> de </a:t>
            </a:r>
            <a:r>
              <a:rPr dirty="0" err="1"/>
              <a:t>ioga</a:t>
            </a:r>
            <a:r>
              <a:rPr dirty="0"/>
              <a:t>, </a:t>
            </a:r>
            <a:r>
              <a:rPr dirty="0" err="1"/>
              <a:t>agasalhos</a:t>
            </a:r>
            <a:r>
              <a:rPr dirty="0"/>
              <a:t>, </a:t>
            </a:r>
            <a:r>
              <a:rPr dirty="0" err="1"/>
              <a:t>sandálias</a:t>
            </a:r>
            <a:r>
              <a:rPr dirty="0"/>
              <a:t> e </a:t>
            </a:r>
            <a:r>
              <a:rPr dirty="0" err="1"/>
              <a:t>vestidos</a:t>
            </a:r>
            <a:r>
              <a:rPr dirty="0"/>
              <a:t> de </a:t>
            </a:r>
            <a:r>
              <a:rPr dirty="0" err="1"/>
              <a:t>verão</a:t>
            </a:r>
            <a:r>
              <a:rPr dirty="0"/>
              <a:t>, </a:t>
            </a:r>
            <a:r>
              <a:rPr dirty="0" err="1"/>
              <a:t>mostrando</a:t>
            </a:r>
            <a:r>
              <a:rPr dirty="0"/>
              <a:t> </a:t>
            </a:r>
            <a:r>
              <a:rPr dirty="0" err="1"/>
              <a:t>uma</a:t>
            </a:r>
            <a:r>
              <a:rPr dirty="0"/>
              <a:t> </a:t>
            </a:r>
            <a:r>
              <a:rPr dirty="0" err="1"/>
              <a:t>variedade</a:t>
            </a:r>
            <a:r>
              <a:rPr dirty="0"/>
              <a:t> de </a:t>
            </a:r>
            <a:r>
              <a:rPr dirty="0" err="1"/>
              <a:t>estilos</a:t>
            </a:r>
            <a:r>
              <a:rPr dirty="0"/>
              <a:t> que </a:t>
            </a:r>
            <a:r>
              <a:rPr dirty="0" err="1"/>
              <a:t>atraem</a:t>
            </a:r>
            <a:r>
              <a:rPr dirty="0"/>
              <a:t> </a:t>
            </a:r>
            <a:r>
              <a:rPr dirty="0" err="1"/>
              <a:t>consumidores</a:t>
            </a:r>
            <a:r>
              <a:rPr dirty="0"/>
              <a:t> de </a:t>
            </a:r>
            <a:r>
              <a:rPr dirty="0" err="1"/>
              <a:t>todos</a:t>
            </a:r>
            <a:r>
              <a:rPr dirty="0"/>
              <a:t> </a:t>
            </a:r>
            <a:r>
              <a:rPr dirty="0" err="1"/>
              <a:t>os</a:t>
            </a:r>
            <a:r>
              <a:rPr dirty="0"/>
              <a:t> </a:t>
            </a:r>
            <a:r>
              <a:rPr dirty="0" err="1"/>
              <a:t>tipos</a:t>
            </a:r>
            <a:r>
              <a:rPr dirty="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indústria da beleza e cuidados pessoais continua a crescer rapidamente, com uma previsão de valor de mercado de US$ 758,4 bilhões até 2025. Embora os produtos convencionais dominem o mercado, há uma crescente demanda por produtos veganos, orgânicos e naturais, refletindo um interesse crescente pela sustentabilidade. Produtos naturais para cuidados com a pele e soluções para cuidados com os cabelos estão se tornando cada vez mais populares. Entre os principais produtos de dropshipping estão máscaras faciais de LED, rolos faciais, protetores solares, óleos para cuidados com a pele e kits de cuidados pessoais masculinos, mostrando um foco em inovação e personalização.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 categoria de cozinha e sala de jantar está experimentando um crescimento constante, impulsionado pelo aumento do tempo que as pessoas passam em casa. Comportamentos de compra revelam uma alta probabilidade de os consumidores adquirirem utensílios e gadgets de cozinha anualmente. Produtos como liquidificadores portáteis e chaleiras elétricas estão entre os mais populares, conquistando consumidores por sua conveniência e funcionalidade. Outros itens de destaque incluem canecas térmicas, fritadeiras de ar, e utensílios de silicone, que continuam a atrair a atenção dos consumidores modernos.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trends.google.com/trends/explore?geo=US&amp;q=personal%20care&amp;hl=en-U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trends.google.com/trends/explore?geo=US&amp;q=kitchen&amp;hl=en-US&amp;date=today%2012-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trends.google.com/trends/explore?geo=US&amp;q=Baby&amp;hl=en-US&amp;date=today%2012-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trends.google.com/trends/explore?geo=US&amp;q=pet%20supplies&amp;hl=en-US&amp;date=today%2012-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trends.google.com/trends/explore?geo=US&amp;q=Home%20interior&amp;hl=en-US&amp;date=today%2012-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trends.google.com/trends/explore?geo=US&amp;q=office%20supplies&amp;hl=en-US&amp;date=today%2012-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trends.google.com/trends/explore?geo=US&amp;q=diy%20tools&amp;hl=en-US&amp;date=today%2012-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trends.google.com/trends/explore?geo=US&amp;q=%2Fm%2F03nsht8&amp;hl=en-US&amp;date=today%2012-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s://trends.google.com/trends/explore?geo=US&amp;q=Car%20Accessories&amp;hl=en-US&amp;date=today%2012-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trends.google.com/trends/explore?geo=US&amp;q=clothing&amp;hl=en&amp;date=today%2012-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Estratégias</a:t>
            </a:r>
            <a:r>
              <a:rPr dirty="0"/>
              <a:t> de </a:t>
            </a:r>
            <a:r>
              <a:rPr dirty="0" err="1"/>
              <a:t>Dropshipping</a:t>
            </a:r>
            <a:r>
              <a:rPr dirty="0"/>
              <a:t> e </a:t>
            </a:r>
            <a:r>
              <a:rPr dirty="0" err="1"/>
              <a:t>Análise</a:t>
            </a:r>
            <a:r>
              <a:rPr dirty="0"/>
              <a:t> de Mercado para E-commerce</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7045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err="1">
                <a:solidFill>
                  <a:srgbClr val="616161"/>
                </a:solidFill>
                <a:latin typeface="Proxima Nova"/>
              </a:rPr>
              <a:t>Objetivo</a:t>
            </a:r>
            <a:r>
              <a:rPr sz="1300" b="1" i="0" dirty="0">
                <a:solidFill>
                  <a:srgbClr val="616161"/>
                </a:solidFill>
                <a:latin typeface="Proxima Nova"/>
              </a:rPr>
              <a:t> da </a:t>
            </a:r>
            <a:r>
              <a:rPr sz="1300" b="1" i="0" dirty="0" err="1">
                <a:solidFill>
                  <a:srgbClr val="616161"/>
                </a:solidFill>
                <a:latin typeface="Proxima Nova"/>
              </a:rPr>
              <a:t>Apresentação</a:t>
            </a:r>
            <a:r>
              <a:rPr sz="1300" b="1" i="0" dirty="0">
                <a:solidFill>
                  <a:srgbClr val="616161"/>
                </a:solidFill>
                <a:latin typeface="Proxima Nova"/>
              </a:rPr>
              <a:t>:</a:t>
            </a:r>
            <a:r>
              <a:rPr sz="1300" b="0" i="0" dirty="0">
                <a:solidFill>
                  <a:srgbClr val="616161"/>
                </a:solidFill>
                <a:latin typeface="Proxima Nova"/>
              </a:rPr>
              <a:t> </a:t>
            </a:r>
            <a:r>
              <a:rPr sz="1300" b="0" i="0" dirty="0" err="1">
                <a:solidFill>
                  <a:srgbClr val="616161"/>
                </a:solidFill>
                <a:latin typeface="Proxima Nova"/>
              </a:rPr>
              <a:t>Análise</a:t>
            </a:r>
            <a:r>
              <a:rPr sz="1300" b="0" i="0" dirty="0">
                <a:solidFill>
                  <a:srgbClr val="616161"/>
                </a:solidFill>
                <a:latin typeface="Proxima Nova"/>
              </a:rPr>
              <a:t> </a:t>
            </a:r>
            <a:r>
              <a:rPr sz="1300" b="0" i="0" dirty="0" err="1">
                <a:solidFill>
                  <a:srgbClr val="616161"/>
                </a:solidFill>
                <a:latin typeface="Proxima Nova"/>
              </a:rPr>
              <a:t>detalhada</a:t>
            </a:r>
            <a:r>
              <a:rPr sz="1300" b="0" i="0" dirty="0">
                <a:solidFill>
                  <a:srgbClr val="616161"/>
                </a:solidFill>
                <a:latin typeface="Proxima Nova"/>
              </a:rPr>
              <a:t> das </a:t>
            </a:r>
            <a:r>
              <a:rPr sz="1300" b="0" i="0" dirty="0" err="1">
                <a:solidFill>
                  <a:srgbClr val="616161"/>
                </a:solidFill>
                <a:latin typeface="Proxima Nova"/>
              </a:rPr>
              <a:t>tendências</a:t>
            </a:r>
            <a:r>
              <a:rPr sz="1300" b="0" i="0" dirty="0">
                <a:solidFill>
                  <a:srgbClr val="616161"/>
                </a:solidFill>
                <a:latin typeface="Proxima Nova"/>
              </a:rPr>
              <a:t> de </a:t>
            </a:r>
            <a:r>
              <a:rPr sz="1300" b="0" i="0" dirty="0" err="1">
                <a:solidFill>
                  <a:srgbClr val="616161"/>
                </a:solidFill>
                <a:latin typeface="Proxima Nova"/>
              </a:rPr>
              <a:t>crescimento</a:t>
            </a:r>
            <a:r>
              <a:rPr sz="1300" b="0" i="0" dirty="0">
                <a:solidFill>
                  <a:srgbClr val="616161"/>
                </a:solidFill>
                <a:latin typeface="Proxima Nova"/>
              </a:rPr>
              <a:t> no e-commerce e </a:t>
            </a:r>
            <a:r>
              <a:rPr sz="1300" b="0" i="0" dirty="0" err="1">
                <a:solidFill>
                  <a:srgbClr val="616161"/>
                </a:solidFill>
                <a:latin typeface="Proxima Nova"/>
              </a:rPr>
              <a:t>identificação</a:t>
            </a:r>
            <a:r>
              <a:rPr sz="1300" b="0" i="0" dirty="0">
                <a:solidFill>
                  <a:srgbClr val="616161"/>
                </a:solidFill>
                <a:latin typeface="Proxima Nova"/>
              </a:rPr>
              <a:t> de </a:t>
            </a:r>
            <a:r>
              <a:rPr sz="1300" b="0" i="0" dirty="0" err="1">
                <a:solidFill>
                  <a:srgbClr val="616161"/>
                </a:solidFill>
                <a:latin typeface="Proxima Nova"/>
              </a:rPr>
              <a:t>oportunidades</a:t>
            </a:r>
            <a:r>
              <a:rPr sz="1300" b="0" i="0" dirty="0">
                <a:solidFill>
                  <a:srgbClr val="616161"/>
                </a:solidFill>
                <a:latin typeface="Proxima Nova"/>
              </a:rPr>
              <a:t> de </a:t>
            </a:r>
            <a:r>
              <a:rPr sz="1300" b="0" i="0" dirty="0" err="1">
                <a:solidFill>
                  <a:srgbClr val="616161"/>
                </a:solidFill>
                <a:latin typeface="Proxima Nova"/>
              </a:rPr>
              <a:t>dropshipping</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err="1">
                <a:solidFill>
                  <a:srgbClr val="616161"/>
                </a:solidFill>
                <a:latin typeface="Proxima Nova"/>
              </a:rPr>
              <a:t>Plataformas</a:t>
            </a:r>
            <a:r>
              <a:rPr sz="1300" b="1" i="0" dirty="0">
                <a:solidFill>
                  <a:srgbClr val="616161"/>
                </a:solidFill>
                <a:latin typeface="Proxima Nova"/>
              </a:rPr>
              <a:t> </a:t>
            </a:r>
            <a:r>
              <a:rPr sz="1300" b="1" i="0" dirty="0" err="1">
                <a:solidFill>
                  <a:srgbClr val="616161"/>
                </a:solidFill>
                <a:latin typeface="Proxima Nova"/>
              </a:rPr>
              <a:t>Analisadas</a:t>
            </a:r>
            <a:r>
              <a:rPr sz="1300" b="1" i="0" dirty="0">
                <a:solidFill>
                  <a:srgbClr val="616161"/>
                </a:solidFill>
                <a:latin typeface="Proxima Nova"/>
              </a:rPr>
              <a:t>:</a:t>
            </a:r>
            <a:r>
              <a:rPr sz="1300" b="0" i="0" dirty="0">
                <a:solidFill>
                  <a:srgbClr val="616161"/>
                </a:solidFill>
                <a:latin typeface="Proxima Nova"/>
              </a:rPr>
              <a:t> </a:t>
            </a:r>
            <a:r>
              <a:rPr sz="1300" b="0" i="0" dirty="0" err="1">
                <a:solidFill>
                  <a:srgbClr val="616161"/>
                </a:solidFill>
                <a:latin typeface="Proxima Nova"/>
              </a:rPr>
              <a:t>Uso</a:t>
            </a:r>
            <a:r>
              <a:rPr sz="1300" b="0" i="0" dirty="0">
                <a:solidFill>
                  <a:srgbClr val="616161"/>
                </a:solidFill>
                <a:latin typeface="Proxima Nova"/>
              </a:rPr>
              <a:t> de dados de Shopify, AliExpress e Amazon para </a:t>
            </a:r>
            <a:r>
              <a:rPr sz="1300" b="0" i="0" dirty="0" err="1">
                <a:solidFill>
                  <a:srgbClr val="616161"/>
                </a:solidFill>
                <a:latin typeface="Proxima Nova"/>
              </a:rPr>
              <a:t>decisões</a:t>
            </a:r>
            <a:r>
              <a:rPr sz="1300" b="0" i="0" dirty="0">
                <a:solidFill>
                  <a:srgbClr val="616161"/>
                </a:solidFill>
                <a:latin typeface="Proxima Nova"/>
              </a:rPr>
              <a:t> </a:t>
            </a:r>
            <a:r>
              <a:rPr sz="1300" b="0" i="0" dirty="0" err="1">
                <a:solidFill>
                  <a:srgbClr val="616161"/>
                </a:solidFill>
                <a:latin typeface="Proxima Nova"/>
              </a:rPr>
              <a:t>estratégicas</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a:solidFill>
                  <a:srgbClr val="616161"/>
                </a:solidFill>
                <a:latin typeface="Proxima Nova"/>
              </a:rPr>
              <a:t>Meta:</a:t>
            </a:r>
            <a:r>
              <a:rPr sz="1300" b="0" i="0" dirty="0">
                <a:solidFill>
                  <a:srgbClr val="616161"/>
                </a:solidFill>
                <a:latin typeface="Proxima Nova"/>
              </a:rPr>
              <a:t> </a:t>
            </a:r>
            <a:r>
              <a:rPr sz="1300" b="0" i="0" dirty="0" err="1">
                <a:solidFill>
                  <a:srgbClr val="616161"/>
                </a:solidFill>
                <a:latin typeface="Proxima Nova"/>
              </a:rPr>
              <a:t>Maximizar</a:t>
            </a:r>
            <a:r>
              <a:rPr sz="1300" b="0" i="0" dirty="0">
                <a:solidFill>
                  <a:srgbClr val="616161"/>
                </a:solidFill>
                <a:latin typeface="Proxima Nova"/>
              </a:rPr>
              <a:t> </a:t>
            </a:r>
            <a:r>
              <a:rPr sz="1300" b="0" i="0" dirty="0" err="1">
                <a:solidFill>
                  <a:srgbClr val="616161"/>
                </a:solidFill>
                <a:latin typeface="Proxima Nova"/>
              </a:rPr>
              <a:t>lucratividade</a:t>
            </a:r>
            <a:r>
              <a:rPr sz="1300" b="0" i="0" dirty="0">
                <a:solidFill>
                  <a:srgbClr val="616161"/>
                </a:solidFill>
                <a:latin typeface="Proxima Nova"/>
              </a:rPr>
              <a:t> e </a:t>
            </a:r>
            <a:r>
              <a:rPr sz="1300" b="0" i="0" dirty="0" err="1">
                <a:solidFill>
                  <a:srgbClr val="616161"/>
                </a:solidFill>
                <a:latin typeface="Proxima Nova"/>
              </a:rPr>
              <a:t>eficiência</a:t>
            </a:r>
            <a:r>
              <a:rPr sz="1300" b="0" i="0" dirty="0">
                <a:solidFill>
                  <a:srgbClr val="616161"/>
                </a:solidFill>
                <a:latin typeface="Proxima Nova"/>
              </a:rPr>
              <a:t> </a:t>
            </a:r>
            <a:r>
              <a:rPr sz="1300" b="0" i="0" dirty="0" err="1">
                <a:solidFill>
                  <a:srgbClr val="616161"/>
                </a:solidFill>
                <a:latin typeface="Proxima Nova"/>
              </a:rPr>
              <a:t>na</a:t>
            </a:r>
            <a:r>
              <a:rPr sz="1300" b="0" i="0" dirty="0">
                <a:solidFill>
                  <a:srgbClr val="616161"/>
                </a:solidFill>
                <a:latin typeface="Proxima Nova"/>
              </a:rPr>
              <a:t> </a:t>
            </a:r>
            <a:r>
              <a:rPr sz="1300" b="0" i="0" dirty="0" err="1">
                <a:solidFill>
                  <a:srgbClr val="616161"/>
                </a:solidFill>
                <a:latin typeface="Proxima Nova"/>
              </a:rPr>
              <a:t>operação</a:t>
            </a:r>
            <a:r>
              <a:rPr sz="1300" b="0" i="0" dirty="0">
                <a:solidFill>
                  <a:srgbClr val="616161"/>
                </a:solidFill>
                <a:latin typeface="Proxima Nova"/>
              </a:rPr>
              <a:t> de e-commerce.</a:t>
            </a:r>
          </a:p>
          <a:p>
            <a:pPr marL="228600" lvl="1" indent="-91440" algn="l">
              <a:spcBef>
                <a:spcPts val="1200"/>
              </a:spcBef>
              <a:spcAft>
                <a:spcPts val="0"/>
              </a:spcAft>
              <a:buSzPct val="100000"/>
              <a:buFont typeface="Arial"/>
              <a:buChar char="•"/>
            </a:pPr>
            <a:r>
              <a:rPr sz="1300" b="1" i="0" dirty="0" err="1">
                <a:solidFill>
                  <a:srgbClr val="616161"/>
                </a:solidFill>
                <a:latin typeface="Proxima Nova"/>
              </a:rPr>
              <a:t>Foco</a:t>
            </a:r>
            <a:r>
              <a:rPr sz="1300" b="1" i="0" dirty="0">
                <a:solidFill>
                  <a:srgbClr val="616161"/>
                </a:solidFill>
                <a:latin typeface="Proxima Nova"/>
              </a:rPr>
              <a:t> Regional:</a:t>
            </a:r>
            <a:r>
              <a:rPr sz="1300" b="0" i="0" dirty="0">
                <a:solidFill>
                  <a:srgbClr val="616161"/>
                </a:solidFill>
                <a:latin typeface="Proxima Nova"/>
              </a:rPr>
              <a:t> </a:t>
            </a:r>
            <a:r>
              <a:rPr sz="1300" b="0" i="0" dirty="0" err="1">
                <a:solidFill>
                  <a:srgbClr val="616161"/>
                </a:solidFill>
                <a:latin typeface="Proxima Nova"/>
              </a:rPr>
              <a:t>Análise</a:t>
            </a:r>
            <a:r>
              <a:rPr sz="1300" b="0" i="0" dirty="0">
                <a:solidFill>
                  <a:srgbClr val="616161"/>
                </a:solidFill>
                <a:latin typeface="Proxima Nova"/>
              </a:rPr>
              <a:t> com </a:t>
            </a:r>
            <a:r>
              <a:rPr sz="1300" b="0" i="0" dirty="0" err="1">
                <a:solidFill>
                  <a:srgbClr val="616161"/>
                </a:solidFill>
                <a:latin typeface="Proxima Nova"/>
              </a:rPr>
              <a:t>foco</a:t>
            </a:r>
            <a:r>
              <a:rPr sz="1300" b="0" i="0" dirty="0">
                <a:solidFill>
                  <a:srgbClr val="616161"/>
                </a:solidFill>
                <a:latin typeface="Proxima Nova"/>
              </a:rPr>
              <a:t> especial no mercado de e-commerce </a:t>
            </a:r>
            <a:r>
              <a:rPr sz="1300" b="0" i="0" dirty="0" err="1">
                <a:solidFill>
                  <a:srgbClr val="616161"/>
                </a:solidFill>
                <a:latin typeface="Proxima Nova"/>
              </a:rPr>
              <a:t>na</a:t>
            </a:r>
            <a:r>
              <a:rPr sz="1300" b="0" i="0" dirty="0">
                <a:solidFill>
                  <a:srgbClr val="616161"/>
                </a:solidFill>
                <a:latin typeface="Proxima Nova"/>
              </a:rPr>
              <a:t> </a:t>
            </a:r>
            <a:r>
              <a:rPr sz="1300" b="0" i="0" dirty="0" err="1">
                <a:solidFill>
                  <a:srgbClr val="616161"/>
                </a:solidFill>
                <a:latin typeface="Proxima Nova"/>
              </a:rPr>
              <a:t>Holanda</a:t>
            </a:r>
            <a:r>
              <a:rPr sz="1300" b="0" i="0" dirty="0">
                <a:solidFill>
                  <a:srgbClr val="616161"/>
                </a:solidFill>
                <a:latin typeface="Proxima Nova"/>
              </a:rPr>
              <a:t>, </a:t>
            </a:r>
            <a:r>
              <a:rPr sz="1300" b="0" i="0" dirty="0" err="1">
                <a:solidFill>
                  <a:srgbClr val="616161"/>
                </a:solidFill>
                <a:latin typeface="Proxima Nova"/>
              </a:rPr>
              <a:t>dentro</a:t>
            </a:r>
            <a:r>
              <a:rPr sz="1300" b="0" i="0" dirty="0">
                <a:solidFill>
                  <a:srgbClr val="616161"/>
                </a:solidFill>
                <a:latin typeface="Proxima Nova"/>
              </a:rPr>
              <a:t> de </a:t>
            </a:r>
            <a:r>
              <a:rPr sz="1300" b="0" i="0" dirty="0" err="1">
                <a:solidFill>
                  <a:srgbClr val="616161"/>
                </a:solidFill>
                <a:latin typeface="Proxima Nova"/>
              </a:rPr>
              <a:t>uma</a:t>
            </a:r>
            <a:r>
              <a:rPr sz="1300" b="0" i="0" dirty="0">
                <a:solidFill>
                  <a:srgbClr val="616161"/>
                </a:solidFill>
                <a:latin typeface="Proxima Nova"/>
              </a:rPr>
              <a:t> </a:t>
            </a:r>
            <a:r>
              <a:rPr sz="1300" b="0" i="0" dirty="0" err="1">
                <a:solidFill>
                  <a:srgbClr val="616161"/>
                </a:solidFill>
                <a:latin typeface="Proxima Nova"/>
              </a:rPr>
              <a:t>perspectiva</a:t>
            </a:r>
            <a:r>
              <a:rPr sz="1300" b="0" i="0" dirty="0">
                <a:solidFill>
                  <a:srgbClr val="616161"/>
                </a:solidFill>
                <a:latin typeface="Proxima Nova"/>
              </a:rPr>
              <a:t> global.</a:t>
            </a:r>
          </a:p>
        </p:txBody>
      </p:sp>
      <p:sp>
        <p:nvSpPr>
          <p:cNvPr id="8" name="Rectangle 7"/>
          <p:cNvSpPr/>
          <p:nvPr/>
        </p:nvSpPr>
        <p:spPr>
          <a:xfrm>
            <a:off x="47244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7pa3vw2p.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rupixen.com on Unsplash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Beleza e </a:t>
            </a:r>
            <a:r>
              <a:rPr dirty="0" err="1"/>
              <a:t>Cuidados</a:t>
            </a:r>
            <a:r>
              <a:rPr dirty="0"/>
              <a:t> </a:t>
            </a:r>
            <a:r>
              <a:rPr dirty="0" err="1"/>
              <a:t>Pessoais</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0" y="934160"/>
            <a:ext cx="4190999" cy="3064942"/>
          </a:xfrm>
          <a:prstGeom prst="rect">
            <a:avLst/>
          </a:prstGeom>
          <a:noFill/>
          <a:ln>
            <a:noFill/>
          </a:ln>
        </p:spPr>
        <p:txBody>
          <a:bodyPr wrap="square" lIns="190500" tIns="0" rIns="0" bIns="190500" anchor="t">
            <a:spAutoFit/>
          </a:bodyPr>
          <a:lstStyle/>
          <a:p>
            <a:pPr marL="308610" indent="-171450" algn="l">
              <a:spcBef>
                <a:spcPts val="0"/>
              </a:spcBef>
              <a:spcAft>
                <a:spcPts val="800"/>
              </a:spcAft>
              <a:buSzPct val="100000"/>
              <a:buFont typeface="Arial" panose="020B0604020202020204" pitchFamily="34" charset="0"/>
              <a:buChar char="•"/>
            </a:pPr>
            <a:r>
              <a:rPr sz="1000" b="1" i="0" dirty="0">
                <a:solidFill>
                  <a:srgbClr val="616161"/>
                </a:solidFill>
                <a:latin typeface="Proxima Nova"/>
              </a:rPr>
              <a:t>Valor de Mercado:</a:t>
            </a:r>
            <a:r>
              <a:rPr sz="1000" b="0" i="0" dirty="0">
                <a:solidFill>
                  <a:srgbClr val="616161"/>
                </a:solidFill>
                <a:latin typeface="Proxima Nova"/>
              </a:rPr>
              <a:t> </a:t>
            </a:r>
            <a:r>
              <a:rPr sz="1000" b="0" i="0" dirty="0" err="1">
                <a:solidFill>
                  <a:srgbClr val="616161"/>
                </a:solidFill>
                <a:latin typeface="Proxima Nova"/>
              </a:rPr>
              <a:t>Avaliado</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US$ 758,4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2025, com </a:t>
            </a:r>
            <a:r>
              <a:rPr sz="1000" b="0" i="0" dirty="0" err="1">
                <a:solidFill>
                  <a:srgbClr val="616161"/>
                </a:solidFill>
                <a:latin typeface="Proxima Nova"/>
              </a:rPr>
              <a:t>foco</a:t>
            </a:r>
            <a:r>
              <a:rPr sz="1000" b="0" i="0" dirty="0">
                <a:solidFill>
                  <a:srgbClr val="616161"/>
                </a:solidFill>
                <a:latin typeface="Proxima Nova"/>
              </a:rPr>
              <a:t> </a:t>
            </a:r>
            <a:r>
              <a:rPr sz="1000" b="0" i="0" dirty="0" err="1">
                <a:solidFill>
                  <a:srgbClr val="616161"/>
                </a:solidFill>
                <a:latin typeface="Proxima Nova"/>
              </a:rPr>
              <a:t>crescente</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naturais</a:t>
            </a:r>
            <a:r>
              <a:rPr sz="1000" b="0" i="0" dirty="0">
                <a:solidFill>
                  <a:srgbClr val="616161"/>
                </a:solidFill>
                <a:latin typeface="Proxima Nova"/>
              </a:rPr>
              <a:t>.</a:t>
            </a:r>
          </a:p>
          <a:p>
            <a:pPr marL="308610" lvl="1" indent="-171450" algn="l">
              <a:spcBef>
                <a:spcPts val="1200"/>
              </a:spcBef>
              <a:spcAft>
                <a:spcPts val="0"/>
              </a:spcAft>
              <a:buSzPct val="100000"/>
              <a:buFont typeface="Arial" panose="020B0604020202020204" pitchFamily="34" charset="0"/>
              <a:buChar char="•"/>
            </a:pPr>
            <a:r>
              <a:rPr sz="1000" b="1" i="0" dirty="0" err="1">
                <a:solidFill>
                  <a:srgbClr val="616161"/>
                </a:solidFill>
                <a:latin typeface="Proxima Nova"/>
              </a:rPr>
              <a:t>Categorias</a:t>
            </a:r>
            <a:r>
              <a:rPr sz="1000" b="1" i="0" dirty="0">
                <a:solidFill>
                  <a:srgbClr val="616161"/>
                </a:solidFill>
                <a:latin typeface="Proxima Nova"/>
              </a:rPr>
              <a:t> </a:t>
            </a:r>
            <a:r>
              <a:rPr sz="1000" b="1" i="0" dirty="0" err="1">
                <a:solidFill>
                  <a:srgbClr val="616161"/>
                </a:solidFill>
                <a:latin typeface="Proxima Nova"/>
              </a:rPr>
              <a:t>Emergentes</a:t>
            </a:r>
            <a:r>
              <a:rPr sz="1000" b="1" i="0" dirty="0">
                <a:solidFill>
                  <a:srgbClr val="616161"/>
                </a:solidFill>
                <a:latin typeface="Proxima Nova"/>
              </a:rPr>
              <a:t>:</a:t>
            </a:r>
            <a:r>
              <a:rPr sz="1000" b="0" i="0" dirty="0">
                <a:solidFill>
                  <a:srgbClr val="616161"/>
                </a:solidFill>
                <a:latin typeface="Proxima Nova"/>
              </a:rPr>
              <a:t> 1.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naturais</a:t>
            </a:r>
            <a:r>
              <a:rPr sz="1000" b="0" i="0" dirty="0">
                <a:solidFill>
                  <a:srgbClr val="616161"/>
                </a:solidFill>
                <a:latin typeface="Proxima Nova"/>
              </a:rPr>
              <a:t> para </a:t>
            </a:r>
            <a:r>
              <a:rPr sz="1000" b="0" i="0" dirty="0" err="1">
                <a:solidFill>
                  <a:srgbClr val="616161"/>
                </a:solidFill>
                <a:latin typeface="Proxima Nova"/>
              </a:rPr>
              <a:t>cuidados</a:t>
            </a:r>
            <a:r>
              <a:rPr sz="1000" b="0" i="0" dirty="0">
                <a:solidFill>
                  <a:srgbClr val="616161"/>
                </a:solidFill>
                <a:latin typeface="Proxima Nova"/>
              </a:rPr>
              <a:t> com a </a:t>
            </a:r>
            <a:r>
              <a:rPr sz="1000" b="0" i="0" dirty="0" err="1">
                <a:solidFill>
                  <a:srgbClr val="616161"/>
                </a:solidFill>
                <a:latin typeface="Proxima Nova"/>
              </a:rPr>
              <a:t>pele</a:t>
            </a:r>
            <a:r>
              <a:rPr sz="1000" b="0" i="0" dirty="0">
                <a:solidFill>
                  <a:srgbClr val="616161"/>
                </a:solidFill>
                <a:latin typeface="Proxima Nova"/>
              </a:rPr>
              <a:t> 2. </a:t>
            </a:r>
            <a:r>
              <a:rPr sz="1000" b="0" i="0" dirty="0" err="1">
                <a:solidFill>
                  <a:srgbClr val="616161"/>
                </a:solidFill>
                <a:latin typeface="Proxima Nova"/>
              </a:rPr>
              <a:t>Produtos</a:t>
            </a:r>
            <a:r>
              <a:rPr sz="1000" b="0" i="0" dirty="0">
                <a:solidFill>
                  <a:srgbClr val="616161"/>
                </a:solidFill>
                <a:latin typeface="Proxima Nova"/>
              </a:rPr>
              <a:t> para </a:t>
            </a:r>
            <a:r>
              <a:rPr sz="1000" b="0" i="0" dirty="0" err="1">
                <a:solidFill>
                  <a:srgbClr val="616161"/>
                </a:solidFill>
                <a:latin typeface="Proxima Nova"/>
              </a:rPr>
              <a:t>cuidados</a:t>
            </a:r>
            <a:r>
              <a:rPr sz="1000" b="0" i="0" dirty="0">
                <a:solidFill>
                  <a:srgbClr val="616161"/>
                </a:solidFill>
                <a:latin typeface="Proxima Nova"/>
              </a:rPr>
              <a:t> com </a:t>
            </a:r>
            <a:r>
              <a:rPr sz="1000" b="0" i="0" dirty="0" err="1">
                <a:solidFill>
                  <a:srgbClr val="616161"/>
                </a:solidFill>
                <a:latin typeface="Proxima Nova"/>
              </a:rPr>
              <a:t>os</a:t>
            </a:r>
            <a:r>
              <a:rPr sz="1000" b="0" i="0" dirty="0">
                <a:solidFill>
                  <a:srgbClr val="616161"/>
                </a:solidFill>
                <a:latin typeface="Proxima Nova"/>
              </a:rPr>
              <a:t> </a:t>
            </a:r>
            <a:r>
              <a:rPr sz="1000" b="0" i="0" dirty="0" err="1">
                <a:solidFill>
                  <a:srgbClr val="616161"/>
                </a:solidFill>
                <a:latin typeface="Proxima Nova"/>
              </a:rPr>
              <a:t>cabelos</a:t>
            </a:r>
            <a:endParaRPr sz="1000" b="0" i="0" dirty="0">
              <a:solidFill>
                <a:srgbClr val="616161"/>
              </a:solidFill>
              <a:latin typeface="Proxima Nova"/>
            </a:endParaRPr>
          </a:p>
          <a:p>
            <a:pPr marL="308610" lvl="1" indent="-171450" algn="l">
              <a:spcBef>
                <a:spcPts val="1200"/>
              </a:spcBef>
              <a:spcAft>
                <a:spcPts val="0"/>
              </a:spcAft>
              <a:buSzPct val="100000"/>
              <a:buFont typeface="Arial" panose="020B0604020202020204" pitchFamily="34" charset="0"/>
              <a:buChar char="•"/>
            </a:pPr>
            <a:r>
              <a:rPr sz="1000" b="1" i="0" dirty="0" err="1">
                <a:solidFill>
                  <a:srgbClr val="616161"/>
                </a:solidFill>
                <a:latin typeface="Proxima Nova"/>
              </a:rPr>
              <a:t>Sustentabilidade</a:t>
            </a:r>
            <a:r>
              <a:rPr sz="1000" b="1" i="0" dirty="0">
                <a:solidFill>
                  <a:srgbClr val="616161"/>
                </a:solidFill>
                <a:latin typeface="Proxima Nova"/>
              </a:rPr>
              <a:t>:</a:t>
            </a:r>
            <a:r>
              <a:rPr sz="1000" b="0" i="0" dirty="0">
                <a:solidFill>
                  <a:srgbClr val="616161"/>
                </a:solidFill>
                <a:latin typeface="Proxima Nova"/>
              </a:rPr>
              <a:t> A </a:t>
            </a:r>
            <a:r>
              <a:rPr sz="1000" b="0" i="0" dirty="0" err="1">
                <a:solidFill>
                  <a:srgbClr val="616161"/>
                </a:solidFill>
                <a:latin typeface="Proxima Nova"/>
              </a:rPr>
              <a:t>demanda</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cosméticos</a:t>
            </a:r>
            <a:r>
              <a:rPr sz="1000" b="0" i="0" dirty="0">
                <a:solidFill>
                  <a:srgbClr val="616161"/>
                </a:solidFill>
                <a:latin typeface="Proxima Nova"/>
              </a:rPr>
              <a:t> </a:t>
            </a:r>
            <a:r>
              <a:rPr sz="1000" b="0" i="0" dirty="0" err="1">
                <a:solidFill>
                  <a:srgbClr val="616161"/>
                </a:solidFill>
                <a:latin typeface="Proxima Nova"/>
              </a:rPr>
              <a:t>veganos</a:t>
            </a:r>
            <a:r>
              <a:rPr sz="1000" b="0" i="0" dirty="0">
                <a:solidFill>
                  <a:srgbClr val="616161"/>
                </a:solidFill>
                <a:latin typeface="Proxima Nova"/>
              </a:rPr>
              <a:t> e </a:t>
            </a:r>
            <a:r>
              <a:rPr sz="1000" b="0" i="0" dirty="0" err="1">
                <a:solidFill>
                  <a:srgbClr val="616161"/>
                </a:solidFill>
                <a:latin typeface="Proxima Nova"/>
              </a:rPr>
              <a:t>orgânicos</a:t>
            </a:r>
            <a:r>
              <a:rPr sz="1000" b="0" i="0" dirty="0">
                <a:solidFill>
                  <a:srgbClr val="616161"/>
                </a:solidFill>
                <a:latin typeface="Proxima Nova"/>
              </a:rPr>
              <a:t> </a:t>
            </a:r>
            <a:r>
              <a:rPr sz="1000" b="0" i="0" dirty="0" err="1">
                <a:solidFill>
                  <a:srgbClr val="616161"/>
                </a:solidFill>
                <a:latin typeface="Proxima Nova"/>
              </a:rPr>
              <a:t>está</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ascensão</a:t>
            </a:r>
            <a:r>
              <a:rPr sz="1000" b="0" i="0" dirty="0">
                <a:solidFill>
                  <a:srgbClr val="616161"/>
                </a:solidFill>
                <a:latin typeface="Proxima Nova"/>
              </a:rPr>
              <a:t>, </a:t>
            </a:r>
            <a:r>
              <a:rPr sz="1000" b="0" i="0" dirty="0" err="1">
                <a:solidFill>
                  <a:srgbClr val="616161"/>
                </a:solidFill>
                <a:latin typeface="Proxima Nova"/>
              </a:rPr>
              <a:t>refletindo</a:t>
            </a:r>
            <a:r>
              <a:rPr sz="1000" b="0" i="0" dirty="0">
                <a:solidFill>
                  <a:srgbClr val="616161"/>
                </a:solidFill>
                <a:latin typeface="Proxima Nova"/>
              </a:rPr>
              <a:t> a </a:t>
            </a:r>
            <a:r>
              <a:rPr sz="1000" b="0" i="0" dirty="0" err="1">
                <a:solidFill>
                  <a:srgbClr val="616161"/>
                </a:solidFill>
                <a:latin typeface="Proxima Nova"/>
              </a:rPr>
              <a:t>conscientização</a:t>
            </a:r>
            <a:r>
              <a:rPr sz="1000" b="0" i="0" dirty="0">
                <a:solidFill>
                  <a:srgbClr val="616161"/>
                </a:solidFill>
                <a:latin typeface="Proxima Nova"/>
              </a:rPr>
              <a:t> </a:t>
            </a:r>
            <a:r>
              <a:rPr sz="1000" b="0" i="0" dirty="0" err="1">
                <a:solidFill>
                  <a:srgbClr val="616161"/>
                </a:solidFill>
                <a:latin typeface="Proxima Nova"/>
              </a:rPr>
              <a:t>ambiental</a:t>
            </a:r>
            <a:r>
              <a:rPr sz="1000" b="0" i="0" dirty="0">
                <a:solidFill>
                  <a:srgbClr val="616161"/>
                </a:solidFill>
                <a:latin typeface="Proxima Nova"/>
              </a:rPr>
              <a:t> dos </a:t>
            </a:r>
            <a:r>
              <a:rPr sz="1000" b="0" i="0" dirty="0" err="1">
                <a:solidFill>
                  <a:srgbClr val="616161"/>
                </a:solidFill>
                <a:latin typeface="Proxima Nova"/>
              </a:rPr>
              <a:t>consumidores</a:t>
            </a:r>
            <a:r>
              <a:rPr sz="1000" b="0" i="0" dirty="0">
                <a:solidFill>
                  <a:srgbClr val="616161"/>
                </a:solidFill>
                <a:latin typeface="Proxima Nova"/>
              </a:rPr>
              <a:t>.</a:t>
            </a:r>
            <a:endParaRPr lang="pt-BR" sz="1000" b="0" i="0" dirty="0">
              <a:solidFill>
                <a:srgbClr val="616161"/>
              </a:solidFill>
              <a:latin typeface="Proxima Nova"/>
            </a:endParaRPr>
          </a:p>
          <a:p>
            <a:pPr marL="308610" lvl="1" indent="-171450" algn="l">
              <a:spcBef>
                <a:spcPts val="1200"/>
              </a:spcBef>
              <a:spcAft>
                <a:spcPts val="0"/>
              </a:spcAft>
              <a:buSzPct val="100000"/>
              <a:buFont typeface="Arial" panose="020B0604020202020204" pitchFamily="34" charset="0"/>
              <a:buChar char="•"/>
            </a:pPr>
            <a:r>
              <a:rPr lang="pt-BR" sz="1000" b="1" i="0" dirty="0">
                <a:solidFill>
                  <a:srgbClr val="616161"/>
                </a:solidFill>
                <a:latin typeface="Proxima Nova"/>
              </a:rPr>
              <a:t>Principais Produtos de </a:t>
            </a:r>
            <a:r>
              <a:rPr lang="pt-BR" sz="1000" b="1" i="0" dirty="0" err="1">
                <a:solidFill>
                  <a:srgbClr val="616161"/>
                </a:solidFill>
                <a:latin typeface="Proxima Nova"/>
              </a:rPr>
              <a:t>Dropshipping</a:t>
            </a:r>
            <a:r>
              <a:rPr lang="pt-BR" sz="1000" b="1" i="0" dirty="0">
                <a:solidFill>
                  <a:srgbClr val="616161"/>
                </a:solidFill>
                <a:latin typeface="Proxima Nova"/>
              </a:rPr>
              <a:t>:</a:t>
            </a:r>
            <a:r>
              <a:rPr lang="pt-BR" sz="1000" b="0" i="0" dirty="0">
                <a:solidFill>
                  <a:srgbClr val="616161"/>
                </a:solidFill>
                <a:latin typeface="Proxima Nova"/>
              </a:rPr>
              <a:t> -</a:t>
            </a:r>
            <a:r>
              <a:rPr lang="pt-BR" sz="1000" b="0" i="0" dirty="0">
                <a:solidFill>
                  <a:srgbClr val="616161"/>
                </a:solidFill>
                <a:highlight>
                  <a:srgbClr val="FFFFFF"/>
                </a:highlight>
                <a:latin typeface="Proxima Nova"/>
              </a:rPr>
              <a:t> Máscaras faciais de LED - Rolo facial - Lenços umedecidos demaquilantes faciais - Rímel sem crueldade - Manchas de espinhas - Protetor solar - Óleo para cuidados com a pele - Lápis delineador – Loção hidratante facial - Gel hidratante para os olhos - Kits de cuidados pessoais masculinos - Sabonete líquido - Kits de manicure </a:t>
            </a:r>
            <a:r>
              <a:rPr lang="pt-BR" sz="1000" b="0" i="0" dirty="0" err="1">
                <a:solidFill>
                  <a:srgbClr val="616161"/>
                </a:solidFill>
                <a:highlight>
                  <a:srgbClr val="FFFFFF"/>
                </a:highlight>
                <a:latin typeface="Proxima Nova"/>
              </a:rPr>
              <a:t>press-on</a:t>
            </a:r>
            <a:r>
              <a:rPr lang="pt-BR" sz="1000" b="0" i="0" dirty="0">
                <a:solidFill>
                  <a:srgbClr val="616161"/>
                </a:solidFill>
                <a:highlight>
                  <a:srgbClr val="FFFFFF"/>
                </a:highlight>
                <a:latin typeface="Proxima Nova"/>
              </a:rPr>
              <a:t> - Esponja bucha - Garrafas de viagem - Vitaminas e suplementos - Pincéis de base - Encrespadores de cabelo - Redes de cabelo</a:t>
            </a:r>
            <a:endParaRPr lang="pt-BR" sz="1000" b="0" i="0" dirty="0">
              <a:solidFill>
                <a:srgbClr val="616161"/>
              </a:solidFill>
              <a:latin typeface="Proxima Nova"/>
            </a:endParaRPr>
          </a:p>
        </p:txBody>
      </p:sp>
      <p:sp>
        <p:nvSpPr>
          <p:cNvPr id="8" name="Rectangle 7"/>
          <p:cNvSpPr/>
          <p:nvPr/>
        </p:nvSpPr>
        <p:spPr>
          <a:xfrm>
            <a:off x="47244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cuidados pessoais">
            <a:hlinkClick r:id="rId3" tgtFrame="&quot;_blank&quot;" tooltip="&quot;Tendências de cuidados pessoais&quot;"/>
            <a:extLst>
              <a:ext uri="{FF2B5EF4-FFF2-40B4-BE49-F238E27FC236}">
                <a16:creationId xmlns:a16="http://schemas.microsoft.com/office/drawing/2014/main" id="{0628DDD3-2F69-C7AC-DA1F-86A932ED46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3021"/>
            <a:ext cx="4190999" cy="21243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Cozinha</a:t>
            </a:r>
            <a:r>
              <a:rPr dirty="0"/>
              <a:t> e Sala de Jantar</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064567"/>
            <a:ext cx="4190999" cy="280630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a:t>
            </a:r>
            <a:r>
              <a:rPr sz="1000" b="0" i="0" dirty="0" err="1">
                <a:solidFill>
                  <a:srgbClr val="616161"/>
                </a:solidFill>
                <a:latin typeface="Proxima Nova"/>
              </a:rPr>
              <a:t>Aumento</a:t>
            </a:r>
            <a:r>
              <a:rPr sz="1000" b="0" i="0" dirty="0">
                <a:solidFill>
                  <a:srgbClr val="616161"/>
                </a:solidFill>
                <a:latin typeface="Proxima Nova"/>
              </a:rPr>
              <a:t> </a:t>
            </a:r>
            <a:r>
              <a:rPr sz="1000" b="0" i="0" dirty="0" err="1">
                <a:solidFill>
                  <a:srgbClr val="616161"/>
                </a:solidFill>
                <a:latin typeface="Proxima Nova"/>
              </a:rPr>
              <a:t>constante</a:t>
            </a:r>
            <a:r>
              <a:rPr sz="1000" b="0" i="0" dirty="0">
                <a:solidFill>
                  <a:srgbClr val="616161"/>
                </a:solidFill>
                <a:latin typeface="Proxima Nova"/>
              </a:rPr>
              <a:t> </a:t>
            </a:r>
            <a:r>
              <a:rPr sz="1000" b="0" i="0" dirty="0" err="1">
                <a:solidFill>
                  <a:srgbClr val="616161"/>
                </a:solidFill>
                <a:latin typeface="Proxima Nova"/>
              </a:rPr>
              <a:t>nas</a:t>
            </a:r>
            <a:r>
              <a:rPr sz="1000" b="0" i="0" dirty="0">
                <a:solidFill>
                  <a:srgbClr val="616161"/>
                </a:solidFill>
                <a:latin typeface="Proxima Nova"/>
              </a:rPr>
              <a:t> </a:t>
            </a:r>
            <a:r>
              <a:rPr sz="1000" b="0" i="0" dirty="0" err="1">
                <a:solidFill>
                  <a:srgbClr val="616161"/>
                </a:solidFill>
                <a:latin typeface="Proxima Nova"/>
              </a:rPr>
              <a:t>buscas</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a:t>
            </a:r>
            <a:r>
              <a:rPr sz="1000" b="0" i="0" dirty="0" err="1">
                <a:solidFill>
                  <a:srgbClr val="616161"/>
                </a:solidFill>
                <a:latin typeface="Proxima Nova"/>
              </a:rPr>
              <a:t>devido</a:t>
            </a:r>
            <a:r>
              <a:rPr sz="1000" b="0" i="0" dirty="0">
                <a:solidFill>
                  <a:srgbClr val="616161"/>
                </a:solidFill>
                <a:latin typeface="Proxima Nova"/>
              </a:rPr>
              <a:t> </a:t>
            </a:r>
            <a:r>
              <a:rPr sz="1000" b="0" i="0" dirty="0" err="1">
                <a:solidFill>
                  <a:srgbClr val="616161"/>
                </a:solidFill>
                <a:latin typeface="Proxima Nova"/>
              </a:rPr>
              <a:t>ao</a:t>
            </a:r>
            <a:r>
              <a:rPr sz="1000" b="0" i="0" dirty="0">
                <a:solidFill>
                  <a:srgbClr val="616161"/>
                </a:solidFill>
                <a:latin typeface="Proxima Nova"/>
              </a:rPr>
              <a:t> </a:t>
            </a:r>
            <a:r>
              <a:rPr sz="1000" b="0" i="0" dirty="0" err="1">
                <a:solidFill>
                  <a:srgbClr val="616161"/>
                </a:solidFill>
                <a:latin typeface="Proxima Nova"/>
              </a:rPr>
              <a:t>aumento</a:t>
            </a:r>
            <a:r>
              <a:rPr sz="1000" b="0" i="0" dirty="0">
                <a:solidFill>
                  <a:srgbClr val="616161"/>
                </a:solidFill>
                <a:latin typeface="Proxima Nova"/>
              </a:rPr>
              <a:t> do tempo </a:t>
            </a:r>
            <a:r>
              <a:rPr sz="1000" b="0" i="0" dirty="0" err="1">
                <a:solidFill>
                  <a:srgbClr val="616161"/>
                </a:solidFill>
                <a:latin typeface="Proxima Nova"/>
              </a:rPr>
              <a:t>em</a:t>
            </a:r>
            <a:r>
              <a:rPr sz="1000" b="0" i="0" dirty="0">
                <a:solidFill>
                  <a:srgbClr val="616161"/>
                </a:solidFill>
                <a:latin typeface="Proxima Nova"/>
              </a:rPr>
              <a:t> casa.</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Mudanças</a:t>
            </a:r>
            <a:r>
              <a:rPr sz="1000" b="1" i="0" dirty="0">
                <a:solidFill>
                  <a:srgbClr val="616161"/>
                </a:solidFill>
                <a:latin typeface="Proxima Nova"/>
              </a:rPr>
              <a:t> no </a:t>
            </a:r>
            <a:r>
              <a:rPr sz="1000" b="1" i="0" dirty="0" err="1">
                <a:solidFill>
                  <a:srgbClr val="616161"/>
                </a:solidFill>
                <a:latin typeface="Proxima Nova"/>
              </a:rPr>
              <a:t>Comportamento</a:t>
            </a:r>
            <a:r>
              <a:rPr sz="1000" b="1" i="0" dirty="0">
                <a:solidFill>
                  <a:srgbClr val="616161"/>
                </a:solidFill>
                <a:latin typeface="Proxima Nova"/>
              </a:rPr>
              <a:t> do </a:t>
            </a:r>
            <a:r>
              <a:rPr sz="1000" b="1" i="0" dirty="0" err="1">
                <a:solidFill>
                  <a:srgbClr val="616161"/>
                </a:solidFill>
                <a:latin typeface="Proxima Nova"/>
              </a:rPr>
              <a:t>Consumidor</a:t>
            </a:r>
            <a:r>
              <a:rPr sz="1000" b="1" i="0" dirty="0">
                <a:solidFill>
                  <a:srgbClr val="616161"/>
                </a:solidFill>
                <a:latin typeface="Proxima Nova"/>
              </a:rPr>
              <a:t>:</a:t>
            </a:r>
            <a:r>
              <a:rPr sz="1000" b="0" i="0" dirty="0">
                <a:solidFill>
                  <a:srgbClr val="616161"/>
                </a:solidFill>
                <a:latin typeface="Proxima Nova"/>
              </a:rPr>
              <a:t> Alta </a:t>
            </a:r>
            <a:r>
              <a:rPr sz="1000" b="0" i="0" dirty="0" err="1">
                <a:solidFill>
                  <a:srgbClr val="616161"/>
                </a:solidFill>
                <a:latin typeface="Proxima Nova"/>
              </a:rPr>
              <a:t>probabilidade</a:t>
            </a:r>
            <a:r>
              <a:rPr sz="1000" b="0" i="0" dirty="0">
                <a:solidFill>
                  <a:srgbClr val="616161"/>
                </a:solidFill>
                <a:latin typeface="Proxima Nova"/>
              </a:rPr>
              <a:t> de </a:t>
            </a:r>
            <a:r>
              <a:rPr sz="1000" b="0" i="0" dirty="0" err="1">
                <a:solidFill>
                  <a:srgbClr val="616161"/>
                </a:solidFill>
                <a:latin typeface="Proxima Nova"/>
              </a:rPr>
              <a:t>compras</a:t>
            </a:r>
            <a:r>
              <a:rPr sz="1000" b="0" i="0" dirty="0">
                <a:solidFill>
                  <a:srgbClr val="616161"/>
                </a:solidFill>
                <a:latin typeface="Proxima Nova"/>
              </a:rPr>
              <a:t> </a:t>
            </a:r>
            <a:r>
              <a:rPr sz="1000" b="0" i="0" dirty="0" err="1">
                <a:solidFill>
                  <a:srgbClr val="616161"/>
                </a:solidFill>
                <a:latin typeface="Proxima Nova"/>
              </a:rPr>
              <a:t>anuais</a:t>
            </a:r>
            <a:r>
              <a:rPr sz="1000" b="0" i="0" dirty="0">
                <a:solidFill>
                  <a:srgbClr val="616161"/>
                </a:solidFill>
                <a:latin typeface="Proxima Nova"/>
              </a:rPr>
              <a:t> de </a:t>
            </a:r>
            <a:r>
              <a:rPr sz="1000" b="0" i="0" dirty="0" err="1">
                <a:solidFill>
                  <a:srgbClr val="616161"/>
                </a:solidFill>
                <a:latin typeface="Proxima Nova"/>
              </a:rPr>
              <a:t>utensílios</a:t>
            </a:r>
            <a:r>
              <a:rPr sz="1000" b="0" i="0" dirty="0">
                <a:solidFill>
                  <a:srgbClr val="616161"/>
                </a:solidFill>
                <a:latin typeface="Proxima Nova"/>
              </a:rPr>
              <a:t> e gadgets de </a:t>
            </a:r>
            <a:r>
              <a:rPr sz="1000" b="0" i="0" dirty="0" err="1">
                <a:solidFill>
                  <a:srgbClr val="616161"/>
                </a:solidFill>
                <a:latin typeface="Proxima Nova"/>
              </a:rPr>
              <a:t>cozinha</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Produtos</a:t>
            </a:r>
            <a:r>
              <a:rPr sz="1000" b="1" i="0" dirty="0">
                <a:solidFill>
                  <a:srgbClr val="616161"/>
                </a:solidFill>
                <a:latin typeface="Proxima Nova"/>
              </a:rPr>
              <a:t> </a:t>
            </a:r>
            <a:r>
              <a:rPr sz="1000" b="1" i="0" dirty="0" err="1">
                <a:solidFill>
                  <a:srgbClr val="616161"/>
                </a:solidFill>
                <a:latin typeface="Proxima Nova"/>
              </a:rPr>
              <a:t>em</a:t>
            </a:r>
            <a:r>
              <a:rPr sz="1000" b="1" i="0" dirty="0">
                <a:solidFill>
                  <a:srgbClr val="616161"/>
                </a:solidFill>
                <a:latin typeface="Proxima Nova"/>
              </a:rPr>
              <a:t> Alta:</a:t>
            </a:r>
            <a:r>
              <a:rPr sz="1000" b="0" i="0" dirty="0">
                <a:solidFill>
                  <a:srgbClr val="616161"/>
                </a:solidFill>
                <a:latin typeface="Proxima Nova"/>
              </a:rPr>
              <a:t> </a:t>
            </a:r>
            <a:r>
              <a:rPr sz="1000" b="0" i="0" dirty="0" err="1">
                <a:solidFill>
                  <a:srgbClr val="616161"/>
                </a:solidFill>
                <a:latin typeface="Proxima Nova"/>
              </a:rPr>
              <a:t>Liquidificadores</a:t>
            </a:r>
            <a:r>
              <a:rPr sz="1000" b="0" i="0" dirty="0">
                <a:solidFill>
                  <a:srgbClr val="616161"/>
                </a:solidFill>
                <a:latin typeface="Proxima Nova"/>
              </a:rPr>
              <a:t> </a:t>
            </a:r>
            <a:r>
              <a:rPr sz="1000" b="0" i="0" dirty="0" err="1">
                <a:solidFill>
                  <a:srgbClr val="616161"/>
                </a:solidFill>
                <a:latin typeface="Proxima Nova"/>
              </a:rPr>
              <a:t>portáteis</a:t>
            </a:r>
            <a:r>
              <a:rPr sz="1000" b="0" i="0" dirty="0">
                <a:solidFill>
                  <a:srgbClr val="616161"/>
                </a:solidFill>
                <a:latin typeface="Proxima Nova"/>
              </a:rPr>
              <a:t> e </a:t>
            </a:r>
            <a:r>
              <a:rPr sz="1000" b="0" i="0" dirty="0" err="1">
                <a:solidFill>
                  <a:srgbClr val="616161"/>
                </a:solidFill>
                <a:latin typeface="Proxima Nova"/>
              </a:rPr>
              <a:t>chaleiras</a:t>
            </a:r>
            <a:r>
              <a:rPr sz="1000" b="0" i="0" dirty="0">
                <a:solidFill>
                  <a:srgbClr val="616161"/>
                </a:solidFill>
                <a:latin typeface="Proxima Nova"/>
              </a:rPr>
              <a:t> </a:t>
            </a:r>
            <a:r>
              <a:rPr sz="1000" b="0" i="0" dirty="0" err="1">
                <a:solidFill>
                  <a:srgbClr val="616161"/>
                </a:solidFill>
                <a:latin typeface="Proxima Nova"/>
              </a:rPr>
              <a:t>elétricas</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vencedores</a:t>
            </a:r>
            <a:r>
              <a:rPr sz="1000" b="0" i="0" dirty="0">
                <a:solidFill>
                  <a:srgbClr val="616161"/>
                </a:solidFill>
                <a:latin typeface="Proxima Nova"/>
              </a:rPr>
              <a:t> </a:t>
            </a:r>
            <a:r>
              <a:rPr sz="1000" b="0" i="0" dirty="0" err="1">
                <a:solidFill>
                  <a:srgbClr val="616161"/>
                </a:solidFill>
                <a:latin typeface="Proxima Nova"/>
              </a:rPr>
              <a:t>nesta</a:t>
            </a:r>
            <a:r>
              <a:rPr sz="1000" b="0" i="0" dirty="0">
                <a:solidFill>
                  <a:srgbClr val="616161"/>
                </a:solidFill>
                <a:latin typeface="Proxima Nova"/>
              </a:rPr>
              <a:t> </a:t>
            </a:r>
            <a:r>
              <a:rPr sz="1000" b="0" i="0" dirty="0" err="1">
                <a:solidFill>
                  <a:srgbClr val="616161"/>
                </a:solidFill>
                <a:latin typeface="Proxima Nova"/>
              </a:rPr>
              <a:t>categoria</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Canecas</a:t>
            </a:r>
            <a:r>
              <a:rPr sz="1000" b="0" i="0" dirty="0">
                <a:solidFill>
                  <a:srgbClr val="616161"/>
                </a:solidFill>
                <a:latin typeface="Proxima Nova"/>
              </a:rPr>
              <a:t> </a:t>
            </a:r>
            <a:r>
              <a:rPr sz="1000" b="0" i="0" dirty="0" err="1">
                <a:solidFill>
                  <a:srgbClr val="616161"/>
                </a:solidFill>
                <a:latin typeface="Proxima Nova"/>
              </a:rPr>
              <a:t>térmicas</a:t>
            </a:r>
            <a:r>
              <a:rPr sz="1000" b="0" i="0" dirty="0">
                <a:solidFill>
                  <a:srgbClr val="616161"/>
                </a:solidFill>
                <a:latin typeface="Proxima Nova"/>
              </a:rPr>
              <a:t> - </a:t>
            </a:r>
            <a:r>
              <a:rPr sz="1000" b="0" i="0" dirty="0" err="1">
                <a:solidFill>
                  <a:srgbClr val="616161"/>
                </a:solidFill>
                <a:latin typeface="Proxima Nova"/>
              </a:rPr>
              <a:t>Fritadeiras</a:t>
            </a:r>
            <a:r>
              <a:rPr sz="1000" b="0" i="0" dirty="0">
                <a:solidFill>
                  <a:srgbClr val="616161"/>
                </a:solidFill>
                <a:latin typeface="Proxima Nova"/>
              </a:rPr>
              <a:t> de </a:t>
            </a:r>
            <a:r>
              <a:rPr sz="1000" b="0" i="0" dirty="0" err="1">
                <a:solidFill>
                  <a:srgbClr val="616161"/>
                </a:solidFill>
                <a:latin typeface="Proxima Nova"/>
              </a:rPr>
              <a:t>ar</a:t>
            </a:r>
            <a:r>
              <a:rPr sz="1000" b="0" i="0" dirty="0">
                <a:solidFill>
                  <a:srgbClr val="616161"/>
                </a:solidFill>
                <a:latin typeface="Proxima Nova"/>
              </a:rPr>
              <a:t> - </a:t>
            </a:r>
            <a:r>
              <a:rPr sz="1000" b="0" i="0" dirty="0" err="1">
                <a:solidFill>
                  <a:srgbClr val="616161"/>
                </a:solidFill>
                <a:latin typeface="Proxima Nova"/>
              </a:rPr>
              <a:t>Chaleiras</a:t>
            </a:r>
            <a:r>
              <a:rPr sz="1000" b="0" i="0" dirty="0">
                <a:solidFill>
                  <a:srgbClr val="616161"/>
                </a:solidFill>
                <a:latin typeface="Proxima Nova"/>
              </a:rPr>
              <a:t> </a:t>
            </a:r>
            <a:r>
              <a:rPr sz="1000" b="0" i="0" dirty="0" err="1">
                <a:solidFill>
                  <a:srgbClr val="616161"/>
                </a:solidFill>
                <a:latin typeface="Proxima Nova"/>
              </a:rPr>
              <a:t>elétricas</a:t>
            </a:r>
            <a:r>
              <a:rPr sz="1000" b="0" i="0" dirty="0">
                <a:solidFill>
                  <a:srgbClr val="616161"/>
                </a:solidFill>
                <a:latin typeface="Proxima Nova"/>
              </a:rPr>
              <a:t> - </a:t>
            </a:r>
            <a:r>
              <a:rPr sz="1000" b="0" i="0" dirty="0" err="1">
                <a:solidFill>
                  <a:srgbClr val="616161"/>
                </a:solidFill>
                <a:latin typeface="Proxima Nova"/>
              </a:rPr>
              <a:t>Liquidificadores</a:t>
            </a:r>
            <a:r>
              <a:rPr sz="1000" b="0" i="0" dirty="0">
                <a:solidFill>
                  <a:srgbClr val="616161"/>
                </a:solidFill>
                <a:latin typeface="Proxima Nova"/>
              </a:rPr>
              <a:t> </a:t>
            </a:r>
            <a:r>
              <a:rPr sz="1000" b="0" i="0" dirty="0" err="1">
                <a:solidFill>
                  <a:srgbClr val="616161"/>
                </a:solidFill>
                <a:latin typeface="Proxima Nova"/>
              </a:rPr>
              <a:t>portáteis</a:t>
            </a:r>
            <a:r>
              <a:rPr sz="1000" b="0" i="0" dirty="0">
                <a:solidFill>
                  <a:srgbClr val="616161"/>
                </a:solidFill>
                <a:latin typeface="Proxima Nova"/>
              </a:rPr>
              <a:t> - </a:t>
            </a:r>
            <a:r>
              <a:rPr sz="1000" b="0" i="0" dirty="0" err="1">
                <a:solidFill>
                  <a:srgbClr val="616161"/>
                </a:solidFill>
                <a:latin typeface="Proxima Nova"/>
              </a:rPr>
              <a:t>Cápsulas</a:t>
            </a:r>
            <a:r>
              <a:rPr sz="1000" b="0" i="0" dirty="0">
                <a:solidFill>
                  <a:srgbClr val="616161"/>
                </a:solidFill>
                <a:latin typeface="Proxima Nova"/>
              </a:rPr>
              <a:t> de café - </a:t>
            </a:r>
            <a:r>
              <a:rPr sz="1000" b="0" i="0" dirty="0" err="1">
                <a:solidFill>
                  <a:srgbClr val="616161"/>
                </a:solidFill>
                <a:latin typeface="Proxima Nova"/>
              </a:rPr>
              <a:t>Misturadores</a:t>
            </a:r>
            <a:r>
              <a:rPr sz="1000" b="0" i="0" dirty="0">
                <a:solidFill>
                  <a:srgbClr val="616161"/>
                </a:solidFill>
                <a:latin typeface="Proxima Nova"/>
              </a:rPr>
              <a:t> de café com </a:t>
            </a:r>
            <a:r>
              <a:rPr sz="1000" b="0" i="0" dirty="0" err="1">
                <a:solidFill>
                  <a:srgbClr val="616161"/>
                </a:solidFill>
                <a:latin typeface="Proxima Nova"/>
              </a:rPr>
              <a:t>leite</a:t>
            </a:r>
            <a:r>
              <a:rPr sz="1000" b="0" i="0" dirty="0">
                <a:solidFill>
                  <a:srgbClr val="616161"/>
                </a:solidFill>
                <a:latin typeface="Proxima Nova"/>
              </a:rPr>
              <a:t> - </a:t>
            </a:r>
            <a:r>
              <a:rPr sz="1000" b="0" i="0" dirty="0" err="1">
                <a:solidFill>
                  <a:srgbClr val="616161"/>
                </a:solidFill>
                <a:latin typeface="Proxima Nova"/>
              </a:rPr>
              <a:t>Chá</a:t>
            </a:r>
            <a:r>
              <a:rPr sz="1000" b="0" i="0" dirty="0">
                <a:solidFill>
                  <a:srgbClr val="616161"/>
                </a:solidFill>
                <a:latin typeface="Proxima Nova"/>
              </a:rPr>
              <a:t> de </a:t>
            </a:r>
            <a:r>
              <a:rPr sz="1000" b="0" i="0" dirty="0" err="1">
                <a:solidFill>
                  <a:srgbClr val="616161"/>
                </a:solidFill>
                <a:latin typeface="Proxima Nova"/>
              </a:rPr>
              <a:t>hortelã</a:t>
            </a:r>
            <a:r>
              <a:rPr sz="1000" b="0" i="0" dirty="0">
                <a:solidFill>
                  <a:srgbClr val="616161"/>
                </a:solidFill>
                <a:latin typeface="Proxima Nova"/>
              </a:rPr>
              <a:t> - </a:t>
            </a:r>
            <a:r>
              <a:rPr sz="1000" b="0" i="0" dirty="0" err="1">
                <a:solidFill>
                  <a:srgbClr val="616161"/>
                </a:solidFill>
                <a:latin typeface="Proxima Nova"/>
              </a:rPr>
              <a:t>Balança</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a:t>
            </a:r>
            <a:r>
              <a:rPr sz="1000" b="0" i="0" dirty="0" err="1">
                <a:solidFill>
                  <a:srgbClr val="616161"/>
                </a:solidFill>
                <a:latin typeface="Proxima Nova"/>
              </a:rPr>
              <a:t>elétrica</a:t>
            </a:r>
            <a:r>
              <a:rPr sz="1000" b="0" i="0" dirty="0">
                <a:solidFill>
                  <a:srgbClr val="616161"/>
                </a:solidFill>
                <a:latin typeface="Proxima Nova"/>
              </a:rPr>
              <a:t> - </a:t>
            </a:r>
            <a:r>
              <a:rPr sz="1000" b="0" i="0" dirty="0" err="1">
                <a:solidFill>
                  <a:srgbClr val="616161"/>
                </a:solidFill>
                <a:latin typeface="Proxima Nova"/>
              </a:rPr>
              <a:t>Pratos</a:t>
            </a:r>
            <a:r>
              <a:rPr sz="1000" b="0" i="0" dirty="0">
                <a:solidFill>
                  <a:srgbClr val="616161"/>
                </a:solidFill>
                <a:latin typeface="Proxima Nova"/>
              </a:rPr>
              <a:t> de </a:t>
            </a:r>
            <a:r>
              <a:rPr sz="1000" b="0" i="0" dirty="0" err="1">
                <a:solidFill>
                  <a:srgbClr val="616161"/>
                </a:solidFill>
                <a:latin typeface="Proxima Nova"/>
              </a:rPr>
              <a:t>papel</a:t>
            </a:r>
            <a:r>
              <a:rPr sz="1000" b="0" i="0" dirty="0">
                <a:solidFill>
                  <a:srgbClr val="616161"/>
                </a:solidFill>
                <a:latin typeface="Proxima Nova"/>
              </a:rPr>
              <a:t> </a:t>
            </a:r>
            <a:r>
              <a:rPr sz="1000" b="0" i="0" dirty="0" err="1">
                <a:solidFill>
                  <a:srgbClr val="616161"/>
                </a:solidFill>
                <a:latin typeface="Proxima Nova"/>
              </a:rPr>
              <a:t>compostáveis</a:t>
            </a:r>
            <a:r>
              <a:rPr sz="1000" b="0" i="0" dirty="0">
                <a:solidFill>
                  <a:srgbClr val="616161"/>
                </a:solidFill>
                <a:latin typeface="Proxima Nova"/>
              </a:rPr>
              <a:t> - </a:t>
            </a:r>
            <a:r>
              <a:rPr sz="1000" b="0" i="0" dirty="0" err="1">
                <a:solidFill>
                  <a:srgbClr val="616161"/>
                </a:solidFill>
                <a:latin typeface="Proxima Nova"/>
              </a:rPr>
              <a:t>Filtros</a:t>
            </a:r>
            <a:r>
              <a:rPr sz="1000" b="0" i="0" dirty="0">
                <a:solidFill>
                  <a:srgbClr val="616161"/>
                </a:solidFill>
                <a:latin typeface="Proxima Nova"/>
              </a:rPr>
              <a:t> de </a:t>
            </a:r>
            <a:r>
              <a:rPr sz="1000" b="0" i="0" dirty="0" err="1">
                <a:solidFill>
                  <a:srgbClr val="616161"/>
                </a:solidFill>
                <a:latin typeface="Proxima Nova"/>
              </a:rPr>
              <a:t>água</a:t>
            </a:r>
            <a:r>
              <a:rPr sz="1000" b="0" i="0" dirty="0">
                <a:solidFill>
                  <a:srgbClr val="616161"/>
                </a:solidFill>
                <a:latin typeface="Proxima Nova"/>
              </a:rPr>
              <a:t> - </a:t>
            </a:r>
            <a:r>
              <a:rPr sz="1000" b="0" i="0" dirty="0" err="1">
                <a:solidFill>
                  <a:srgbClr val="616161"/>
                </a:solidFill>
                <a:latin typeface="Proxima Nova"/>
              </a:rPr>
              <a:t>Copos</a:t>
            </a:r>
            <a:r>
              <a:rPr sz="1000" b="0" i="0" dirty="0">
                <a:solidFill>
                  <a:srgbClr val="616161"/>
                </a:solidFill>
                <a:latin typeface="Proxima Nova"/>
              </a:rPr>
              <a:t> de </a:t>
            </a:r>
            <a:r>
              <a:rPr sz="1000" b="0" i="0" dirty="0" err="1">
                <a:solidFill>
                  <a:srgbClr val="616161"/>
                </a:solidFill>
                <a:latin typeface="Proxima Nova"/>
              </a:rPr>
              <a:t>aço</a:t>
            </a:r>
            <a:r>
              <a:rPr sz="1000" b="0" i="0" dirty="0">
                <a:solidFill>
                  <a:srgbClr val="616161"/>
                </a:solidFill>
                <a:latin typeface="Proxima Nova"/>
              </a:rPr>
              <a:t> </a:t>
            </a:r>
            <a:r>
              <a:rPr sz="1000" b="0" i="0" dirty="0" err="1">
                <a:solidFill>
                  <a:srgbClr val="616161"/>
                </a:solidFill>
                <a:latin typeface="Proxima Nova"/>
              </a:rPr>
              <a:t>inoxidável</a:t>
            </a:r>
            <a:r>
              <a:rPr sz="1000" b="0" i="0" dirty="0">
                <a:solidFill>
                  <a:srgbClr val="616161"/>
                </a:solidFill>
                <a:latin typeface="Proxima Nova"/>
              </a:rPr>
              <a:t> - </a:t>
            </a:r>
            <a:r>
              <a:rPr sz="1000" b="0" i="0" dirty="0" err="1">
                <a:solidFill>
                  <a:srgbClr val="616161"/>
                </a:solidFill>
                <a:latin typeface="Proxima Nova"/>
              </a:rPr>
              <a:t>Garrafas</a:t>
            </a:r>
            <a:r>
              <a:rPr sz="1000" b="0" i="0" dirty="0">
                <a:solidFill>
                  <a:srgbClr val="616161"/>
                </a:solidFill>
                <a:latin typeface="Proxima Nova"/>
              </a:rPr>
              <a:t> de </a:t>
            </a:r>
            <a:r>
              <a:rPr sz="1000" b="0" i="0" dirty="0" err="1">
                <a:solidFill>
                  <a:srgbClr val="616161"/>
                </a:solidFill>
                <a:latin typeface="Proxima Nova"/>
              </a:rPr>
              <a:t>água</a:t>
            </a:r>
            <a:r>
              <a:rPr sz="1000" b="0" i="0" dirty="0">
                <a:solidFill>
                  <a:srgbClr val="616161"/>
                </a:solidFill>
                <a:latin typeface="Proxima Nova"/>
              </a:rPr>
              <a:t> </a:t>
            </a:r>
            <a:r>
              <a:rPr sz="1000" b="0" i="0" dirty="0" err="1">
                <a:solidFill>
                  <a:srgbClr val="616161"/>
                </a:solidFill>
                <a:latin typeface="Proxima Nova"/>
              </a:rPr>
              <a:t>reutilizáveis</a:t>
            </a:r>
            <a:r>
              <a:rPr sz="1000" b="0" i="0" dirty="0">
                <a:solidFill>
                  <a:srgbClr val="616161"/>
                </a:solidFill>
                <a:latin typeface="Proxima Nova"/>
              </a:rPr>
              <a:t> - </a:t>
            </a:r>
            <a:r>
              <a:rPr sz="1000" b="0" i="0" dirty="0" err="1">
                <a:solidFill>
                  <a:srgbClr val="616161"/>
                </a:solidFill>
                <a:latin typeface="Proxima Nova"/>
              </a:rPr>
              <a:t>Utensílios</a:t>
            </a:r>
            <a:r>
              <a:rPr sz="1000" b="0" i="0" dirty="0">
                <a:solidFill>
                  <a:srgbClr val="616161"/>
                </a:solidFill>
                <a:latin typeface="Proxima Nova"/>
              </a:rPr>
              <a:t> de silicone - </a:t>
            </a:r>
            <a:r>
              <a:rPr sz="1000" b="0" i="0" dirty="0" err="1">
                <a:solidFill>
                  <a:srgbClr val="616161"/>
                </a:solidFill>
                <a:latin typeface="Proxima Nova"/>
              </a:rPr>
              <a:t>Organizadores</a:t>
            </a:r>
            <a:r>
              <a:rPr sz="1000" b="0" i="0" dirty="0">
                <a:solidFill>
                  <a:srgbClr val="616161"/>
                </a:solidFill>
                <a:latin typeface="Proxima Nova"/>
              </a:rPr>
              <a:t> e </a:t>
            </a:r>
            <a:r>
              <a:rPr sz="1000" b="0" i="0" dirty="0" err="1">
                <a:solidFill>
                  <a:srgbClr val="616161"/>
                </a:solidFill>
                <a:latin typeface="Proxima Nova"/>
              </a:rPr>
              <a:t>armazenamento</a:t>
            </a:r>
            <a:r>
              <a:rPr sz="1000" b="0" i="0" dirty="0">
                <a:solidFill>
                  <a:srgbClr val="616161"/>
                </a:solidFill>
                <a:latin typeface="Proxima Nova"/>
              </a:rPr>
              <a:t> de </a:t>
            </a:r>
            <a:r>
              <a:rPr sz="1000" b="0" i="0" dirty="0" err="1">
                <a:solidFill>
                  <a:srgbClr val="616161"/>
                </a:solidFill>
                <a:latin typeface="Proxima Nova"/>
              </a:rPr>
              <a:t>cozinha</a:t>
            </a:r>
            <a:r>
              <a:rPr sz="1000" b="0" i="0" dirty="0">
                <a:solidFill>
                  <a:srgbClr val="616161"/>
                </a:solidFill>
                <a:latin typeface="Proxima Nova"/>
              </a:rPr>
              <a:t> - </a:t>
            </a:r>
            <a:r>
              <a:rPr sz="1000" b="0" i="0" dirty="0" err="1">
                <a:solidFill>
                  <a:srgbClr val="616161"/>
                </a:solidFill>
                <a:latin typeface="Proxima Nova"/>
              </a:rPr>
              <a:t>Garrafas</a:t>
            </a:r>
            <a:r>
              <a:rPr sz="1000" b="0" i="0" dirty="0">
                <a:solidFill>
                  <a:srgbClr val="616161"/>
                </a:solidFill>
                <a:latin typeface="Proxima Nova"/>
              </a:rPr>
              <a:t> </a:t>
            </a:r>
            <a:r>
              <a:rPr sz="1000" b="0" i="0" dirty="0" err="1">
                <a:solidFill>
                  <a:srgbClr val="616161"/>
                </a:solidFill>
                <a:latin typeface="Proxima Nova"/>
              </a:rPr>
              <a:t>agitadoras</a:t>
            </a:r>
            <a:r>
              <a:rPr sz="1000" b="0" i="0" dirty="0">
                <a:solidFill>
                  <a:srgbClr val="616161"/>
                </a:solidFill>
                <a:latin typeface="Proxima Nova"/>
              </a:rPr>
              <a:t> para shakes de </a:t>
            </a:r>
            <a:r>
              <a:rPr sz="1000" b="0" i="0" dirty="0" err="1">
                <a:solidFill>
                  <a:srgbClr val="616161"/>
                </a:solidFill>
                <a:latin typeface="Proxima Nova"/>
              </a:rPr>
              <a:t>proteína</a:t>
            </a:r>
            <a:r>
              <a:rPr sz="1000" b="0" i="0" dirty="0">
                <a:solidFill>
                  <a:srgbClr val="616161"/>
                </a:solidFill>
                <a:latin typeface="Proxima Nova"/>
              </a:rPr>
              <a:t> - </a:t>
            </a:r>
            <a:r>
              <a:rPr sz="1000" b="0" i="0" dirty="0" err="1">
                <a:solidFill>
                  <a:srgbClr val="616161"/>
                </a:solidFill>
                <a:latin typeface="Proxima Nova"/>
              </a:rPr>
              <a:t>Lancheiras</a:t>
            </a:r>
            <a:r>
              <a:rPr sz="1000" b="0" i="0" dirty="0">
                <a:solidFill>
                  <a:srgbClr val="616161"/>
                </a:solidFill>
                <a:latin typeface="Proxima Nova"/>
              </a:rPr>
              <a:t> </a:t>
            </a:r>
            <a:r>
              <a:rPr sz="1000" b="0" i="0" dirty="0" err="1">
                <a:solidFill>
                  <a:srgbClr val="616161"/>
                </a:solidFill>
                <a:latin typeface="Proxima Nova"/>
              </a:rPr>
              <a:t>infantis</a:t>
            </a:r>
            <a:r>
              <a:rPr sz="1000" b="0" i="0" dirty="0">
                <a:solidFill>
                  <a:srgbClr val="616161"/>
                </a:solidFill>
                <a:latin typeface="Proxima Nova"/>
              </a:rPr>
              <a:t> </a:t>
            </a:r>
            <a:r>
              <a:rPr sz="1000" b="0" i="0" dirty="0" err="1">
                <a:solidFill>
                  <a:srgbClr val="616161"/>
                </a:solidFill>
                <a:latin typeface="Proxima Nova"/>
              </a:rPr>
              <a:t>estilo</a:t>
            </a:r>
            <a:r>
              <a:rPr sz="1000" b="0" i="0" dirty="0">
                <a:solidFill>
                  <a:srgbClr val="616161"/>
                </a:solidFill>
                <a:latin typeface="Proxima Nova"/>
              </a:rPr>
              <a:t> bento à </a:t>
            </a:r>
            <a:r>
              <a:rPr sz="1000" b="0" i="0" dirty="0" err="1">
                <a:solidFill>
                  <a:srgbClr val="616161"/>
                </a:solidFill>
                <a:latin typeface="Proxima Nova"/>
              </a:rPr>
              <a:t>prova</a:t>
            </a:r>
            <a:r>
              <a:rPr sz="1000" b="0" i="0" dirty="0">
                <a:solidFill>
                  <a:srgbClr val="616161"/>
                </a:solidFill>
                <a:latin typeface="Proxima Nova"/>
              </a:rPr>
              <a:t> de </a:t>
            </a:r>
            <a:r>
              <a:rPr sz="1000" b="0" i="0" dirty="0" err="1">
                <a:solidFill>
                  <a:srgbClr val="616161"/>
                </a:solidFill>
                <a:latin typeface="Proxima Nova"/>
              </a:rPr>
              <a:t>vazamentos</a:t>
            </a:r>
            <a:endParaRPr sz="1000" b="0" i="0" dirty="0">
              <a:solidFill>
                <a:srgbClr val="616161"/>
              </a:solidFill>
              <a:latin typeface="Proxima Nova"/>
            </a:endParaRPr>
          </a:p>
        </p:txBody>
      </p:sp>
      <p:sp>
        <p:nvSpPr>
          <p:cNvPr id="8" name="Rectangle 7"/>
          <p:cNvSpPr/>
          <p:nvPr/>
        </p:nvSpPr>
        <p:spPr>
          <a:xfrm>
            <a:off x="4724400" y="1508670"/>
            <a:ext cx="4190999" cy="280630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produtos para cozinha">
            <a:hlinkClick r:id="rId3" tgtFrame="&quot;_blank&quot;" tooltip="&quot;Tendências de cozinha&quot;"/>
            <a:extLst>
              <a:ext uri="{FF2B5EF4-FFF2-40B4-BE49-F238E27FC236}">
                <a16:creationId xmlns:a16="http://schemas.microsoft.com/office/drawing/2014/main" id="{11F29AE7-161E-E273-795A-A5B44945B0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99" y="987837"/>
            <a:ext cx="4107901" cy="21243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Produtos</a:t>
            </a:r>
            <a:r>
              <a:rPr dirty="0"/>
              <a:t> para </a:t>
            </a:r>
            <a:r>
              <a:rPr dirty="0" err="1"/>
              <a:t>Bebê</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008357"/>
            <a:ext cx="4190999" cy="296048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O mercado global </a:t>
            </a:r>
            <a:r>
              <a:rPr sz="1000" b="0" i="0" dirty="0" err="1">
                <a:solidFill>
                  <a:srgbClr val="616161"/>
                </a:solidFill>
                <a:latin typeface="Proxima Nova"/>
              </a:rPr>
              <a:t>deve</a:t>
            </a:r>
            <a:r>
              <a:rPr sz="1000" b="0" i="0" dirty="0">
                <a:solidFill>
                  <a:srgbClr val="616161"/>
                </a:solidFill>
                <a:latin typeface="Proxima Nova"/>
              </a:rPr>
              <a:t> </a:t>
            </a:r>
            <a:r>
              <a:rPr sz="1000" b="0" i="0" dirty="0" err="1">
                <a:solidFill>
                  <a:srgbClr val="616161"/>
                </a:solidFill>
                <a:latin typeface="Proxima Nova"/>
              </a:rPr>
              <a:t>crescer</a:t>
            </a:r>
            <a:r>
              <a:rPr sz="1000" b="0" i="0" dirty="0">
                <a:solidFill>
                  <a:srgbClr val="616161"/>
                </a:solidFill>
                <a:latin typeface="Proxima Nova"/>
              </a:rPr>
              <a:t> de US$ 240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2024 para US$ 419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2032.</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Seleção</a:t>
            </a:r>
            <a:r>
              <a:rPr sz="1000" b="1" i="0" dirty="0">
                <a:solidFill>
                  <a:srgbClr val="616161"/>
                </a:solidFill>
                <a:latin typeface="Proxima Nova"/>
              </a:rPr>
              <a:t> </a:t>
            </a:r>
            <a:r>
              <a:rPr sz="1000" b="1" i="0" dirty="0" err="1">
                <a:solidFill>
                  <a:srgbClr val="616161"/>
                </a:solidFill>
                <a:latin typeface="Proxima Nova"/>
              </a:rPr>
              <a:t>Cuidadosa</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Consumidores</a:t>
            </a:r>
            <a:r>
              <a:rPr sz="1000" b="0" i="0" dirty="0">
                <a:solidFill>
                  <a:srgbClr val="616161"/>
                </a:solidFill>
                <a:latin typeface="Proxima Nova"/>
              </a:rPr>
              <a:t> </a:t>
            </a:r>
            <a:r>
              <a:rPr sz="1000" b="0" i="0" dirty="0" err="1">
                <a:solidFill>
                  <a:srgbClr val="616161"/>
                </a:solidFill>
                <a:latin typeface="Proxima Nova"/>
              </a:rPr>
              <a:t>estão</a:t>
            </a:r>
            <a:r>
              <a:rPr sz="1000" b="0" i="0" dirty="0">
                <a:solidFill>
                  <a:srgbClr val="616161"/>
                </a:solidFill>
                <a:latin typeface="Proxima Nova"/>
              </a:rPr>
              <a:t> </a:t>
            </a:r>
            <a:r>
              <a:rPr sz="1000" b="0" i="0" dirty="0" err="1">
                <a:solidFill>
                  <a:srgbClr val="616161"/>
                </a:solidFill>
                <a:latin typeface="Proxima Nova"/>
              </a:rPr>
              <a:t>cada</a:t>
            </a:r>
            <a:r>
              <a:rPr sz="1000" b="0" i="0" dirty="0">
                <a:solidFill>
                  <a:srgbClr val="616161"/>
                </a:solidFill>
                <a:latin typeface="Proxima Nova"/>
              </a:rPr>
              <a:t> </a:t>
            </a:r>
            <a:r>
              <a:rPr sz="1000" b="0" i="0" dirty="0" err="1">
                <a:solidFill>
                  <a:srgbClr val="616161"/>
                </a:solidFill>
                <a:latin typeface="Proxima Nova"/>
              </a:rPr>
              <a:t>vez</a:t>
            </a:r>
            <a:r>
              <a:rPr sz="1000" b="0" i="0" dirty="0">
                <a:solidFill>
                  <a:srgbClr val="616161"/>
                </a:solidFill>
                <a:latin typeface="Proxima Nova"/>
              </a:rPr>
              <a:t> </a:t>
            </a:r>
            <a:r>
              <a:rPr sz="1000" b="0" i="0" dirty="0" err="1">
                <a:solidFill>
                  <a:srgbClr val="616161"/>
                </a:solidFill>
                <a:latin typeface="Proxima Nova"/>
              </a:rPr>
              <a:t>mais</a:t>
            </a:r>
            <a:r>
              <a:rPr sz="1000" b="0" i="0" dirty="0">
                <a:solidFill>
                  <a:srgbClr val="616161"/>
                </a:solidFill>
                <a:latin typeface="Proxima Nova"/>
              </a:rPr>
              <a:t> </a:t>
            </a:r>
            <a:r>
              <a:rPr sz="1000" b="0" i="0" dirty="0" err="1">
                <a:solidFill>
                  <a:srgbClr val="616161"/>
                </a:solidFill>
                <a:latin typeface="Proxima Nova"/>
              </a:rPr>
              <a:t>cautelosos</a:t>
            </a:r>
            <a:r>
              <a:rPr sz="1000" b="0" i="0" dirty="0">
                <a:solidFill>
                  <a:srgbClr val="616161"/>
                </a:solidFill>
                <a:latin typeface="Proxima Nova"/>
              </a:rPr>
              <a:t> </a:t>
            </a:r>
            <a:r>
              <a:rPr sz="1000" b="0" i="0" dirty="0" err="1">
                <a:solidFill>
                  <a:srgbClr val="616161"/>
                </a:solidFill>
                <a:latin typeface="Proxima Nova"/>
              </a:rPr>
              <a:t>ao</a:t>
            </a:r>
            <a:r>
              <a:rPr sz="1000" b="0" i="0" dirty="0">
                <a:solidFill>
                  <a:srgbClr val="616161"/>
                </a:solidFill>
                <a:latin typeface="Proxima Nova"/>
              </a:rPr>
              <a:t> </a:t>
            </a:r>
            <a:r>
              <a:rPr sz="1000" b="0" i="0" dirty="0" err="1">
                <a:solidFill>
                  <a:srgbClr val="616161"/>
                </a:solidFill>
                <a:latin typeface="Proxima Nova"/>
              </a:rPr>
              <a:t>escolher</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a:t>
            </a:r>
            <a:r>
              <a:rPr sz="1000" b="0" i="0" dirty="0" err="1">
                <a:solidFill>
                  <a:srgbClr val="616161"/>
                </a:solidFill>
                <a:latin typeface="Proxima Nova"/>
              </a:rPr>
              <a:t>priorizando</a:t>
            </a:r>
            <a:r>
              <a:rPr sz="1000" b="0" i="0" dirty="0">
                <a:solidFill>
                  <a:srgbClr val="616161"/>
                </a:solidFill>
                <a:latin typeface="Proxima Nova"/>
              </a:rPr>
              <a:t> </a:t>
            </a:r>
            <a:r>
              <a:rPr sz="1000" b="0" i="0" dirty="0" err="1">
                <a:solidFill>
                  <a:srgbClr val="616161"/>
                </a:solidFill>
                <a:latin typeface="Proxima Nova"/>
              </a:rPr>
              <a:t>segurança</a:t>
            </a:r>
            <a:r>
              <a:rPr sz="1000" b="0" i="0" dirty="0">
                <a:solidFill>
                  <a:srgbClr val="616161"/>
                </a:solidFill>
                <a:latin typeface="Proxima Nova"/>
              </a:rPr>
              <a:t> e </a:t>
            </a:r>
            <a:r>
              <a:rPr sz="1000" b="0" i="0" dirty="0" err="1">
                <a:solidFill>
                  <a:srgbClr val="616161"/>
                </a:solidFill>
                <a:latin typeface="Proxima Nova"/>
              </a:rPr>
              <a:t>qualidade</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Construção</a:t>
            </a:r>
            <a:r>
              <a:rPr sz="1000" b="1" i="0" dirty="0">
                <a:solidFill>
                  <a:srgbClr val="616161"/>
                </a:solidFill>
                <a:latin typeface="Proxima Nova"/>
              </a:rPr>
              <a:t> de </a:t>
            </a:r>
            <a:r>
              <a:rPr sz="1000" b="1" i="0" dirty="0" err="1">
                <a:solidFill>
                  <a:srgbClr val="616161"/>
                </a:solidFill>
                <a:latin typeface="Proxima Nova"/>
              </a:rPr>
              <a:t>Confiança</a:t>
            </a:r>
            <a:r>
              <a:rPr sz="1000" b="1" i="0" dirty="0">
                <a:solidFill>
                  <a:srgbClr val="616161"/>
                </a:solidFill>
                <a:latin typeface="Proxima Nova"/>
              </a:rPr>
              <a:t>:</a:t>
            </a:r>
            <a:r>
              <a:rPr sz="1000" b="0" i="0" dirty="0">
                <a:solidFill>
                  <a:srgbClr val="616161"/>
                </a:solidFill>
                <a:latin typeface="Proxima Nova"/>
              </a:rPr>
              <a:t> É </a:t>
            </a:r>
            <a:r>
              <a:rPr sz="1000" b="0" i="0" dirty="0" err="1">
                <a:solidFill>
                  <a:srgbClr val="616161"/>
                </a:solidFill>
                <a:latin typeface="Proxima Nova"/>
              </a:rPr>
              <a:t>essencial</a:t>
            </a:r>
            <a:r>
              <a:rPr sz="1000" b="0" i="0" dirty="0">
                <a:solidFill>
                  <a:srgbClr val="616161"/>
                </a:solidFill>
                <a:latin typeface="Proxima Nova"/>
              </a:rPr>
              <a:t> </a:t>
            </a:r>
            <a:r>
              <a:rPr sz="1000" b="0" i="0" dirty="0" err="1">
                <a:solidFill>
                  <a:srgbClr val="616161"/>
                </a:solidFill>
                <a:latin typeface="Proxima Nova"/>
              </a:rPr>
              <a:t>construir</a:t>
            </a:r>
            <a:r>
              <a:rPr sz="1000" b="0" i="0" dirty="0">
                <a:solidFill>
                  <a:srgbClr val="616161"/>
                </a:solidFill>
                <a:latin typeface="Proxima Nova"/>
              </a:rPr>
              <a:t> </a:t>
            </a:r>
            <a:r>
              <a:rPr sz="1000" b="0" i="0" dirty="0" err="1">
                <a:solidFill>
                  <a:srgbClr val="616161"/>
                </a:solidFill>
                <a:latin typeface="Proxima Nova"/>
              </a:rPr>
              <a:t>uma</a:t>
            </a:r>
            <a:r>
              <a:rPr sz="1000" b="0" i="0" dirty="0">
                <a:solidFill>
                  <a:srgbClr val="616161"/>
                </a:solidFill>
                <a:latin typeface="Proxima Nova"/>
              </a:rPr>
              <a:t> </a:t>
            </a:r>
            <a:r>
              <a:rPr sz="1000" b="0" i="0" dirty="0" err="1">
                <a:solidFill>
                  <a:srgbClr val="616161"/>
                </a:solidFill>
                <a:latin typeface="Proxima Nova"/>
              </a:rPr>
              <a:t>marca</a:t>
            </a:r>
            <a:r>
              <a:rPr sz="1000" b="0" i="0" dirty="0">
                <a:solidFill>
                  <a:srgbClr val="616161"/>
                </a:solidFill>
                <a:latin typeface="Proxima Nova"/>
              </a:rPr>
              <a:t> </a:t>
            </a:r>
            <a:r>
              <a:rPr sz="1000" b="0" i="0" dirty="0" err="1">
                <a:solidFill>
                  <a:srgbClr val="616161"/>
                </a:solidFill>
                <a:latin typeface="Proxima Nova"/>
              </a:rPr>
              <a:t>confiável</a:t>
            </a:r>
            <a:r>
              <a:rPr sz="1000" b="0" i="0" dirty="0">
                <a:solidFill>
                  <a:srgbClr val="616161"/>
                </a:solidFill>
                <a:latin typeface="Proxima Nova"/>
              </a:rPr>
              <a:t> para </a:t>
            </a:r>
            <a:r>
              <a:rPr sz="1000" b="0" i="0" dirty="0" err="1">
                <a:solidFill>
                  <a:srgbClr val="616161"/>
                </a:solidFill>
                <a:latin typeface="Proxima Nova"/>
              </a:rPr>
              <a:t>ganhar</a:t>
            </a:r>
            <a:r>
              <a:rPr sz="1000" b="0" i="0" dirty="0">
                <a:solidFill>
                  <a:srgbClr val="616161"/>
                </a:solidFill>
                <a:latin typeface="Proxima Nova"/>
              </a:rPr>
              <a:t> a </a:t>
            </a:r>
            <a:r>
              <a:rPr sz="1000" b="0" i="0" dirty="0" err="1">
                <a:solidFill>
                  <a:srgbClr val="616161"/>
                </a:solidFill>
                <a:latin typeface="Proxima Nova"/>
              </a:rPr>
              <a:t>confiança</a:t>
            </a:r>
            <a:r>
              <a:rPr sz="1000" b="0" i="0" dirty="0">
                <a:solidFill>
                  <a:srgbClr val="616161"/>
                </a:solidFill>
                <a:latin typeface="Proxima Nova"/>
              </a:rPr>
              <a:t> dos </a:t>
            </a:r>
            <a:r>
              <a:rPr sz="1000" b="0" i="0" dirty="0" err="1">
                <a:solidFill>
                  <a:srgbClr val="616161"/>
                </a:solidFill>
                <a:latin typeface="Proxima Nova"/>
              </a:rPr>
              <a:t>clientes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Roupas</a:t>
            </a:r>
            <a:r>
              <a:rPr sz="1000" b="0" i="0" dirty="0">
                <a:solidFill>
                  <a:srgbClr val="616161"/>
                </a:solidFill>
                <a:latin typeface="Proxima Nova"/>
              </a:rPr>
              <a:t> </a:t>
            </a:r>
            <a:r>
              <a:rPr sz="1000" b="0" i="0" dirty="0" err="1">
                <a:solidFill>
                  <a:srgbClr val="616161"/>
                </a:solidFill>
                <a:latin typeface="Proxima Nova"/>
              </a:rPr>
              <a:t>orgânicas</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de </a:t>
            </a:r>
            <a:r>
              <a:rPr sz="1000" b="0" i="0" dirty="0" err="1">
                <a:solidFill>
                  <a:srgbClr val="616161"/>
                </a:solidFill>
                <a:latin typeface="Proxima Nova"/>
              </a:rPr>
              <a:t>dentição</a:t>
            </a:r>
            <a:r>
              <a:rPr sz="1000" b="0" i="0" dirty="0">
                <a:solidFill>
                  <a:srgbClr val="616161"/>
                </a:solidFill>
                <a:latin typeface="Proxima Nova"/>
              </a:rPr>
              <a:t> - </a:t>
            </a:r>
            <a:r>
              <a:rPr sz="1000" b="0" i="0" dirty="0" err="1">
                <a:solidFill>
                  <a:srgbClr val="616161"/>
                </a:solidFill>
                <a:latin typeface="Proxima Nova"/>
              </a:rPr>
              <a:t>Lenços</a:t>
            </a:r>
            <a:r>
              <a:rPr sz="1000" b="0" i="0" dirty="0">
                <a:solidFill>
                  <a:srgbClr val="616161"/>
                </a:solidFill>
                <a:latin typeface="Proxima Nova"/>
              </a:rPr>
              <a:t> </a:t>
            </a:r>
            <a:r>
              <a:rPr sz="1000" b="0" i="0" dirty="0" err="1">
                <a:solidFill>
                  <a:srgbClr val="616161"/>
                </a:solidFill>
                <a:latin typeface="Proxima Nova"/>
              </a:rPr>
              <a:t>umedecidos</a:t>
            </a:r>
            <a:r>
              <a:rPr sz="1000" b="0" i="0" dirty="0">
                <a:solidFill>
                  <a:srgbClr val="616161"/>
                </a:solidFill>
                <a:latin typeface="Proxima Nova"/>
              </a:rPr>
              <a:t> </a:t>
            </a:r>
            <a:r>
              <a:rPr sz="1000" b="0" i="0" dirty="0" err="1">
                <a:solidFill>
                  <a:srgbClr val="616161"/>
                </a:solidFill>
                <a:latin typeface="Proxima Nova"/>
              </a:rPr>
              <a:t>hipoalergênicos</a:t>
            </a:r>
            <a:r>
              <a:rPr sz="1000" b="0" i="0" dirty="0">
                <a:solidFill>
                  <a:srgbClr val="616161"/>
                </a:solidFill>
                <a:latin typeface="Proxima Nova"/>
              </a:rPr>
              <a:t> para </a:t>
            </a:r>
            <a:r>
              <a:rPr sz="1000" b="0" i="0" dirty="0" err="1">
                <a:solidFill>
                  <a:srgbClr val="616161"/>
                </a:solidFill>
                <a:latin typeface="Proxima Nova"/>
              </a:rPr>
              <a:t>fraldas</a:t>
            </a:r>
            <a:r>
              <a:rPr sz="1000" b="0" i="0" dirty="0">
                <a:solidFill>
                  <a:srgbClr val="616161"/>
                </a:solidFill>
                <a:latin typeface="Proxima Nova"/>
              </a:rPr>
              <a:t> de </a:t>
            </a:r>
            <a:r>
              <a:rPr sz="1000" b="0" i="0" dirty="0" err="1">
                <a:solidFill>
                  <a:srgbClr val="616161"/>
                </a:solidFill>
                <a:latin typeface="Proxima Nova"/>
              </a:rPr>
              <a:t>bebê</a:t>
            </a:r>
            <a:r>
              <a:rPr sz="1000" b="0" i="0" dirty="0">
                <a:solidFill>
                  <a:srgbClr val="616161"/>
                </a:solidFill>
                <a:latin typeface="Proxima Nova"/>
              </a:rPr>
              <a:t> - </a:t>
            </a:r>
            <a:r>
              <a:rPr sz="1000" b="0" i="0" dirty="0" err="1">
                <a:solidFill>
                  <a:srgbClr val="616161"/>
                </a:solidFill>
                <a:latin typeface="Proxima Nova"/>
              </a:rPr>
              <a:t>Lenços</a:t>
            </a:r>
            <a:r>
              <a:rPr sz="1000" b="0" i="0" dirty="0">
                <a:solidFill>
                  <a:srgbClr val="616161"/>
                </a:solidFill>
                <a:latin typeface="Proxima Nova"/>
              </a:rPr>
              <a:t> </a:t>
            </a:r>
            <a:r>
              <a:rPr sz="1000" b="0" i="0" dirty="0" err="1">
                <a:solidFill>
                  <a:srgbClr val="616161"/>
                </a:solidFill>
                <a:latin typeface="Proxima Nova"/>
              </a:rPr>
              <a:t>umedecidos</a:t>
            </a:r>
            <a:r>
              <a:rPr sz="1000" b="0" i="0" dirty="0">
                <a:solidFill>
                  <a:srgbClr val="616161"/>
                </a:solidFill>
                <a:latin typeface="Proxima Nova"/>
              </a:rPr>
              <a:t> à base de </a:t>
            </a:r>
            <a:r>
              <a:rPr sz="1000" b="0" i="0" dirty="0" err="1">
                <a:solidFill>
                  <a:srgbClr val="616161"/>
                </a:solidFill>
                <a:latin typeface="Proxima Nova"/>
              </a:rPr>
              <a:t>água</a:t>
            </a:r>
            <a:r>
              <a:rPr sz="1000" b="0" i="0" dirty="0">
                <a:solidFill>
                  <a:srgbClr val="616161"/>
                </a:solidFill>
                <a:latin typeface="Proxima Nova"/>
              </a:rPr>
              <a:t> - </a:t>
            </a:r>
            <a:r>
              <a:rPr sz="1000" b="0" i="0" dirty="0" err="1">
                <a:solidFill>
                  <a:srgbClr val="616161"/>
                </a:solidFill>
                <a:latin typeface="Proxima Nova"/>
              </a:rPr>
              <a:t>Fraldas</a:t>
            </a:r>
            <a:r>
              <a:rPr sz="1000" b="0" i="0" dirty="0">
                <a:solidFill>
                  <a:srgbClr val="616161"/>
                </a:solidFill>
                <a:latin typeface="Proxima Nova"/>
              </a:rPr>
              <a:t> - </a:t>
            </a:r>
            <a:r>
              <a:rPr sz="1000" b="0" i="0" dirty="0" err="1">
                <a:solidFill>
                  <a:srgbClr val="616161"/>
                </a:solidFill>
                <a:latin typeface="Proxima Nova"/>
              </a:rPr>
              <a:t>Fãs</a:t>
            </a:r>
            <a:r>
              <a:rPr sz="1000" b="0" i="0" dirty="0">
                <a:solidFill>
                  <a:srgbClr val="616161"/>
                </a:solidFill>
                <a:latin typeface="Proxima Nova"/>
              </a:rPr>
              <a:t> de </a:t>
            </a:r>
            <a:r>
              <a:rPr sz="1000" b="0" i="0" dirty="0" err="1">
                <a:solidFill>
                  <a:srgbClr val="616161"/>
                </a:solidFill>
                <a:latin typeface="Proxima Nova"/>
              </a:rPr>
              <a:t>carrinhos</a:t>
            </a:r>
            <a:r>
              <a:rPr sz="1000" b="0" i="0" dirty="0">
                <a:solidFill>
                  <a:srgbClr val="616161"/>
                </a:solidFill>
                <a:latin typeface="Proxima Nova"/>
              </a:rPr>
              <a:t> de </a:t>
            </a:r>
            <a:r>
              <a:rPr sz="1000" b="0" i="0" dirty="0" err="1">
                <a:solidFill>
                  <a:srgbClr val="616161"/>
                </a:solidFill>
                <a:latin typeface="Proxima Nova"/>
              </a:rPr>
              <a:t>bebê</a:t>
            </a:r>
            <a:r>
              <a:rPr sz="1000" b="0" i="0" dirty="0">
                <a:solidFill>
                  <a:srgbClr val="616161"/>
                </a:solidFill>
                <a:latin typeface="Proxima Nova"/>
              </a:rPr>
              <a:t> - </a:t>
            </a:r>
            <a:r>
              <a:rPr sz="1000" b="0" i="0" dirty="0" err="1">
                <a:solidFill>
                  <a:srgbClr val="616161"/>
                </a:solidFill>
                <a:latin typeface="Proxima Nova"/>
              </a:rPr>
              <a:t>Multiplicador</a:t>
            </a:r>
            <a:r>
              <a:rPr sz="1000" b="0" i="0" dirty="0">
                <a:solidFill>
                  <a:srgbClr val="616161"/>
                </a:solidFill>
                <a:latin typeface="Proxima Nova"/>
              </a:rPr>
              <a:t> de </a:t>
            </a:r>
            <a:r>
              <a:rPr sz="1000" b="0" i="0" dirty="0" err="1">
                <a:solidFill>
                  <a:srgbClr val="616161"/>
                </a:solidFill>
                <a:latin typeface="Proxima Nova"/>
              </a:rPr>
              <a:t>hidratação</a:t>
            </a:r>
            <a:r>
              <a:rPr sz="1000" b="0" i="0" dirty="0">
                <a:solidFill>
                  <a:srgbClr val="616161"/>
                </a:solidFill>
                <a:latin typeface="Proxima Nova"/>
              </a:rPr>
              <a:t> - </a:t>
            </a:r>
            <a:r>
              <a:rPr sz="1000" b="0" i="0" dirty="0" err="1">
                <a:solidFill>
                  <a:srgbClr val="616161"/>
                </a:solidFill>
                <a:latin typeface="Proxima Nova"/>
              </a:rPr>
              <a:t>Termômetro</a:t>
            </a:r>
            <a:r>
              <a:rPr sz="1000" b="0" i="0" dirty="0">
                <a:solidFill>
                  <a:srgbClr val="616161"/>
                </a:solidFill>
                <a:latin typeface="Proxima Nova"/>
              </a:rPr>
              <a:t> de </a:t>
            </a:r>
            <a:r>
              <a:rPr sz="1000" b="0" i="0" dirty="0" err="1">
                <a:solidFill>
                  <a:srgbClr val="616161"/>
                </a:solidFill>
                <a:latin typeface="Proxima Nova"/>
              </a:rPr>
              <a:t>testa</a:t>
            </a:r>
            <a:r>
              <a:rPr sz="1000" b="0" i="0" dirty="0">
                <a:solidFill>
                  <a:srgbClr val="616161"/>
                </a:solidFill>
                <a:latin typeface="Proxima Nova"/>
              </a:rPr>
              <a:t> </a:t>
            </a:r>
            <a:r>
              <a:rPr sz="1000" b="0" i="0" dirty="0" err="1">
                <a:solidFill>
                  <a:srgbClr val="616161"/>
                </a:solidFill>
                <a:latin typeface="Proxima Nova"/>
              </a:rPr>
              <a:t>sem</a:t>
            </a:r>
            <a:r>
              <a:rPr sz="1000" b="0" i="0" dirty="0">
                <a:solidFill>
                  <a:srgbClr val="616161"/>
                </a:solidFill>
                <a:latin typeface="Proxima Nova"/>
              </a:rPr>
              <a:t> toque - </a:t>
            </a:r>
            <a:r>
              <a:rPr sz="1000" b="0" i="0" dirty="0" err="1">
                <a:solidFill>
                  <a:srgbClr val="616161"/>
                </a:solidFill>
                <a:latin typeface="Proxima Nova"/>
              </a:rPr>
              <a:t>Escovas</a:t>
            </a:r>
            <a:r>
              <a:rPr sz="1000" b="0" i="0" dirty="0">
                <a:solidFill>
                  <a:srgbClr val="616161"/>
                </a:solidFill>
                <a:latin typeface="Proxima Nova"/>
              </a:rPr>
              <a:t> de </a:t>
            </a:r>
            <a:r>
              <a:rPr sz="1000" b="0" i="0" dirty="0" err="1">
                <a:solidFill>
                  <a:srgbClr val="616161"/>
                </a:solidFill>
                <a:latin typeface="Proxima Nova"/>
              </a:rPr>
              <a:t>esponja</a:t>
            </a:r>
            <a:r>
              <a:rPr sz="1000" b="0" i="0" dirty="0">
                <a:solidFill>
                  <a:srgbClr val="616161"/>
                </a:solidFill>
                <a:latin typeface="Proxima Nova"/>
              </a:rPr>
              <a:t> para </a:t>
            </a:r>
            <a:r>
              <a:rPr sz="1000" b="0" i="0" dirty="0" err="1">
                <a:solidFill>
                  <a:srgbClr val="616161"/>
                </a:solidFill>
                <a:latin typeface="Proxima Nova"/>
              </a:rPr>
              <a:t>garrafas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de </a:t>
            </a:r>
            <a:r>
              <a:rPr sz="1000" b="0" i="0" dirty="0" err="1">
                <a:solidFill>
                  <a:srgbClr val="616161"/>
                </a:solidFill>
                <a:latin typeface="Proxima Nova"/>
              </a:rPr>
              <a:t>mastigar</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Sacos</a:t>
            </a:r>
            <a:r>
              <a:rPr sz="1000" b="0" i="0" dirty="0">
                <a:solidFill>
                  <a:srgbClr val="616161"/>
                </a:solidFill>
                <a:latin typeface="Proxima Nova"/>
              </a:rPr>
              <a:t> para </a:t>
            </a:r>
            <a:r>
              <a:rPr sz="1000" b="0" i="0" dirty="0" err="1">
                <a:solidFill>
                  <a:srgbClr val="616161"/>
                </a:solidFill>
                <a:latin typeface="Proxima Nova"/>
              </a:rPr>
              <a:t>armazenar</a:t>
            </a:r>
            <a:r>
              <a:rPr sz="1000" b="0" i="0" dirty="0">
                <a:solidFill>
                  <a:srgbClr val="616161"/>
                </a:solidFill>
                <a:latin typeface="Proxima Nova"/>
              </a:rPr>
              <a:t> </a:t>
            </a:r>
            <a:r>
              <a:rPr sz="1000" b="0" i="0" dirty="0" err="1">
                <a:solidFill>
                  <a:srgbClr val="616161"/>
                </a:solidFill>
                <a:latin typeface="Proxima Nova"/>
              </a:rPr>
              <a:t>leite</a:t>
            </a:r>
            <a:r>
              <a:rPr sz="1000" b="0" i="0" dirty="0">
                <a:solidFill>
                  <a:srgbClr val="616161"/>
                </a:solidFill>
                <a:latin typeface="Proxima Nova"/>
              </a:rPr>
              <a:t> </a:t>
            </a:r>
            <a:r>
              <a:rPr sz="1000" b="0" i="0" dirty="0" err="1">
                <a:solidFill>
                  <a:srgbClr val="616161"/>
                </a:solidFill>
                <a:latin typeface="Proxima Nova"/>
              </a:rPr>
              <a:t>materno</a:t>
            </a:r>
            <a:r>
              <a:rPr sz="1000" b="0" i="0" dirty="0">
                <a:solidFill>
                  <a:srgbClr val="616161"/>
                </a:solidFill>
                <a:latin typeface="Proxima Nova"/>
              </a:rPr>
              <a:t> - </a:t>
            </a:r>
            <a:r>
              <a:rPr sz="1000" b="0" i="0" dirty="0" err="1">
                <a:solidFill>
                  <a:srgbClr val="616161"/>
                </a:solidFill>
                <a:latin typeface="Proxima Nova"/>
              </a:rPr>
              <a:t>Máquinas</a:t>
            </a:r>
            <a:r>
              <a:rPr sz="1000" b="0" i="0" dirty="0">
                <a:solidFill>
                  <a:srgbClr val="616161"/>
                </a:solidFill>
                <a:latin typeface="Proxima Nova"/>
              </a:rPr>
              <a:t> de </a:t>
            </a:r>
            <a:r>
              <a:rPr sz="1000" b="0" i="0" dirty="0" err="1">
                <a:solidFill>
                  <a:srgbClr val="616161"/>
                </a:solidFill>
                <a:latin typeface="Proxima Nova"/>
              </a:rPr>
              <a:t>ruído</a:t>
            </a:r>
            <a:r>
              <a:rPr sz="1000" b="0" i="0" dirty="0">
                <a:solidFill>
                  <a:srgbClr val="616161"/>
                </a:solidFill>
                <a:latin typeface="Proxima Nova"/>
              </a:rPr>
              <a:t> </a:t>
            </a:r>
            <a:r>
              <a:rPr sz="1000" b="0" i="0" dirty="0" err="1">
                <a:solidFill>
                  <a:srgbClr val="616161"/>
                </a:solidFill>
                <a:latin typeface="Proxima Nova"/>
              </a:rPr>
              <a:t>branco</a:t>
            </a:r>
            <a:r>
              <a:rPr sz="1000" b="0" i="0" dirty="0">
                <a:solidFill>
                  <a:srgbClr val="616161"/>
                </a:solidFill>
                <a:latin typeface="Proxima Nova"/>
              </a:rPr>
              <a:t> - </a:t>
            </a:r>
            <a:r>
              <a:rPr sz="1000" b="0" i="0" dirty="0" err="1">
                <a:solidFill>
                  <a:srgbClr val="616161"/>
                </a:solidFill>
                <a:latin typeface="Proxima Nova"/>
              </a:rPr>
              <a:t>Pomada</a:t>
            </a:r>
            <a:r>
              <a:rPr sz="1000" b="0" i="0" dirty="0">
                <a:solidFill>
                  <a:srgbClr val="616161"/>
                </a:solidFill>
                <a:latin typeface="Proxima Nova"/>
              </a:rPr>
              <a:t> </a:t>
            </a:r>
            <a:r>
              <a:rPr sz="1000" b="0" i="0" dirty="0" err="1">
                <a:solidFill>
                  <a:srgbClr val="616161"/>
                </a:solidFill>
                <a:latin typeface="Proxima Nova"/>
              </a:rPr>
              <a:t>cicatrizante</a:t>
            </a:r>
            <a:r>
              <a:rPr sz="1000" b="0" i="0" dirty="0">
                <a:solidFill>
                  <a:srgbClr val="616161"/>
                </a:solidFill>
                <a:latin typeface="Proxima Nova"/>
              </a:rPr>
              <a:t> para </a:t>
            </a:r>
            <a:r>
              <a:rPr sz="1000" b="0" i="0" dirty="0" err="1">
                <a:solidFill>
                  <a:srgbClr val="616161"/>
                </a:solidFill>
                <a:latin typeface="Proxima Nova"/>
              </a:rPr>
              <a:t>bebês</a:t>
            </a:r>
            <a:r>
              <a:rPr sz="1000" b="0" i="0" dirty="0">
                <a:solidFill>
                  <a:srgbClr val="616161"/>
                </a:solidFill>
                <a:latin typeface="Proxima Nova"/>
              </a:rPr>
              <a:t> - </a:t>
            </a:r>
            <a:r>
              <a:rPr sz="1000" b="0" i="0" dirty="0" err="1">
                <a:solidFill>
                  <a:srgbClr val="616161"/>
                </a:solidFill>
                <a:latin typeface="Proxima Nova"/>
              </a:rPr>
              <a:t>Assentos</a:t>
            </a:r>
            <a:r>
              <a:rPr sz="1000" b="0" i="0" dirty="0">
                <a:solidFill>
                  <a:srgbClr val="616161"/>
                </a:solidFill>
                <a:latin typeface="Proxima Nova"/>
              </a:rPr>
              <a:t> </a:t>
            </a:r>
            <a:r>
              <a:rPr sz="1000" b="0" i="0" dirty="0" err="1">
                <a:solidFill>
                  <a:srgbClr val="616161"/>
                </a:solidFill>
                <a:latin typeface="Proxima Nova"/>
              </a:rPr>
              <a:t>elevatórios</a:t>
            </a:r>
            <a:r>
              <a:rPr sz="1000" b="0" i="0" dirty="0">
                <a:solidFill>
                  <a:srgbClr val="616161"/>
                </a:solidFill>
                <a:latin typeface="Proxima Nova"/>
              </a:rPr>
              <a:t> - </a:t>
            </a:r>
            <a:r>
              <a:rPr sz="1000" b="0" i="0" dirty="0" err="1">
                <a:solidFill>
                  <a:srgbClr val="616161"/>
                </a:solidFill>
                <a:latin typeface="Proxima Nova"/>
              </a:rPr>
              <a:t>Mamadeiras</a:t>
            </a:r>
            <a:endParaRPr sz="1000" b="0" i="0" dirty="0">
              <a:solidFill>
                <a:srgbClr val="616161"/>
              </a:solidFill>
              <a:latin typeface="Proxima Nova"/>
            </a:endParaRPr>
          </a:p>
        </p:txBody>
      </p:sp>
      <p:sp>
        <p:nvSpPr>
          <p:cNvPr id="8" name="Rectangle 7"/>
          <p:cNvSpPr/>
          <p:nvPr/>
        </p:nvSpPr>
        <p:spPr>
          <a:xfrm>
            <a:off x="47244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produtos para bebês">
            <a:hlinkClick r:id="rId3" tgtFrame="&quot;_blank&quot;" tooltip="&quot;tendências para bebês&quot;"/>
            <a:extLst>
              <a:ext uri="{FF2B5EF4-FFF2-40B4-BE49-F238E27FC236}">
                <a16:creationId xmlns:a16="http://schemas.microsoft.com/office/drawing/2014/main" id="{E3F3FC99-4077-B048-815F-E3375D50C33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99" y="920883"/>
            <a:ext cx="3894815" cy="21241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Artigos</a:t>
            </a:r>
            <a:r>
              <a:rPr dirty="0"/>
              <a:t> para </a:t>
            </a:r>
            <a:r>
              <a:rPr dirty="0" err="1"/>
              <a:t>Animais</a:t>
            </a:r>
            <a:r>
              <a:rPr dirty="0"/>
              <a:t> de </a:t>
            </a:r>
            <a:r>
              <a:rPr dirty="0" err="1"/>
              <a:t>Estimação</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030079"/>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9015" y="862855"/>
            <a:ext cx="4190999" cy="313238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Crescimento</a:t>
            </a:r>
            <a:r>
              <a:rPr sz="1000" b="1" i="0" dirty="0">
                <a:solidFill>
                  <a:srgbClr val="616161"/>
                </a:solidFill>
                <a:latin typeface="Proxima Nova"/>
              </a:rPr>
              <a:t> do Mercado:</a:t>
            </a:r>
            <a:r>
              <a:rPr sz="1000" b="0" i="0" dirty="0">
                <a:solidFill>
                  <a:srgbClr val="616161"/>
                </a:solidFill>
                <a:latin typeface="Proxima Nova"/>
              </a:rPr>
              <a:t> </a:t>
            </a:r>
            <a:r>
              <a:rPr sz="1000" b="0" i="0" dirty="0" err="1">
                <a:solidFill>
                  <a:srgbClr val="616161"/>
                </a:solidFill>
                <a:latin typeface="Proxima Nova"/>
              </a:rPr>
              <a:t>Demanda</a:t>
            </a:r>
            <a:r>
              <a:rPr sz="1000" b="0" i="0" dirty="0">
                <a:solidFill>
                  <a:srgbClr val="616161"/>
                </a:solidFill>
                <a:latin typeface="Proxima Nova"/>
              </a:rPr>
              <a:t> </a:t>
            </a:r>
            <a:r>
              <a:rPr sz="1000" b="0" i="0" dirty="0" err="1">
                <a:solidFill>
                  <a:srgbClr val="616161"/>
                </a:solidFill>
                <a:latin typeface="Proxima Nova"/>
              </a:rPr>
              <a:t>atinge</a:t>
            </a:r>
            <a:r>
              <a:rPr sz="1000" b="0" i="0" dirty="0">
                <a:solidFill>
                  <a:srgbClr val="616161"/>
                </a:solidFill>
                <a:latin typeface="Proxima Nova"/>
              </a:rPr>
              <a:t> um </a:t>
            </a:r>
            <a:r>
              <a:rPr sz="1000" b="0" i="0" dirty="0" err="1">
                <a:solidFill>
                  <a:srgbClr val="616161"/>
                </a:solidFill>
                <a:latin typeface="Proxima Nova"/>
              </a:rPr>
              <a:t>pico</a:t>
            </a:r>
            <a:r>
              <a:rPr sz="1000" b="0" i="0" dirty="0">
                <a:solidFill>
                  <a:srgbClr val="616161"/>
                </a:solidFill>
                <a:latin typeface="Proxima Nova"/>
              </a:rPr>
              <a:t> de </a:t>
            </a:r>
            <a:r>
              <a:rPr sz="1000" b="0" i="0" dirty="0" err="1">
                <a:solidFill>
                  <a:srgbClr val="616161"/>
                </a:solidFill>
                <a:latin typeface="Proxima Nova"/>
              </a:rPr>
              <a:t>sete</a:t>
            </a:r>
            <a:r>
              <a:rPr sz="1000" b="0" i="0" dirty="0">
                <a:solidFill>
                  <a:srgbClr val="616161"/>
                </a:solidFill>
                <a:latin typeface="Proxima Nova"/>
              </a:rPr>
              <a:t> </a:t>
            </a:r>
            <a:r>
              <a:rPr sz="1000" b="0" i="0" dirty="0" err="1">
                <a:solidFill>
                  <a:srgbClr val="616161"/>
                </a:solidFill>
                <a:latin typeface="Proxima Nova"/>
              </a:rPr>
              <a:t>anos</a:t>
            </a:r>
            <a:r>
              <a:rPr sz="1000" b="0" i="0" dirty="0">
                <a:solidFill>
                  <a:srgbClr val="616161"/>
                </a:solidFill>
                <a:latin typeface="Proxima Nova"/>
              </a:rPr>
              <a:t> com US$ 150 </a:t>
            </a:r>
            <a:r>
              <a:rPr sz="1000" b="0" i="0" dirty="0" err="1">
                <a:solidFill>
                  <a:srgbClr val="616161"/>
                </a:solidFill>
                <a:latin typeface="Proxima Nova"/>
              </a:rPr>
              <a:t>bilhões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projetadas</a:t>
            </a:r>
            <a:r>
              <a:rPr sz="1000" b="0" i="0" dirty="0">
                <a:solidFill>
                  <a:srgbClr val="616161"/>
                </a:solidFill>
                <a:latin typeface="Proxima Nova"/>
              </a:rPr>
              <a:t> para 2024.</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Diversidade</a:t>
            </a:r>
            <a:r>
              <a:rPr sz="1000" b="1" i="0" dirty="0">
                <a:solidFill>
                  <a:srgbClr val="616161"/>
                </a:solidFill>
                <a:latin typeface="Proxima Nova"/>
              </a:rPr>
              <a:t> de </a:t>
            </a:r>
            <a:r>
              <a:rPr sz="1000" b="1" i="0" dirty="0" err="1">
                <a:solidFill>
                  <a:srgbClr val="616161"/>
                </a:solidFill>
                <a:latin typeface="Proxima Nova"/>
              </a:rPr>
              <a:t>Produtos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Inclui</a:t>
            </a:r>
            <a:r>
              <a:rPr sz="1000" b="0" i="0" dirty="0">
                <a:solidFill>
                  <a:srgbClr val="616161"/>
                </a:solidFill>
                <a:latin typeface="Proxima Nova"/>
              </a:rPr>
              <a:t> </a:t>
            </a:r>
            <a:r>
              <a:rPr sz="1000" b="0" i="0" dirty="0" err="1">
                <a:solidFill>
                  <a:srgbClr val="616161"/>
                </a:solidFill>
                <a:latin typeface="Proxima Nova"/>
              </a:rPr>
              <a:t>roupas</a:t>
            </a:r>
            <a:r>
              <a:rPr sz="1000" b="0" i="0" dirty="0">
                <a:solidFill>
                  <a:srgbClr val="616161"/>
                </a:solidFill>
                <a:latin typeface="Proxima Nova"/>
              </a:rPr>
              <a:t>, </a:t>
            </a:r>
            <a:r>
              <a:rPr sz="1000" b="0" i="0" dirty="0" err="1">
                <a:solidFill>
                  <a:srgbClr val="616161"/>
                </a:solidFill>
                <a:latin typeface="Proxima Nova"/>
              </a:rPr>
              <a:t>tigelas</a:t>
            </a:r>
            <a:r>
              <a:rPr sz="1000" b="0" i="0" dirty="0">
                <a:solidFill>
                  <a:srgbClr val="616161"/>
                </a:solidFill>
                <a:latin typeface="Proxima Nova"/>
              </a:rPr>
              <a:t> de comida, </a:t>
            </a:r>
            <a:r>
              <a:rPr sz="1000" b="0" i="0" dirty="0" err="1">
                <a:solidFill>
                  <a:srgbClr val="616161"/>
                </a:solidFill>
                <a:latin typeface="Proxima Nova"/>
              </a:rPr>
              <a:t>coleiras</a:t>
            </a:r>
            <a:r>
              <a:rPr sz="1000" b="0" i="0" dirty="0">
                <a:solidFill>
                  <a:srgbClr val="616161"/>
                </a:solidFill>
                <a:latin typeface="Proxima Nova"/>
              </a:rPr>
              <a:t>, </a:t>
            </a:r>
            <a:r>
              <a:rPr sz="1000" b="0" i="0" dirty="0" err="1">
                <a:solidFill>
                  <a:srgbClr val="616161"/>
                </a:solidFill>
                <a:latin typeface="Proxima Nova"/>
              </a:rPr>
              <a:t>transportadoras</a:t>
            </a:r>
            <a:r>
              <a:rPr sz="1000" b="0" i="0" dirty="0">
                <a:solidFill>
                  <a:srgbClr val="616161"/>
                </a:solidFill>
                <a:latin typeface="Proxima Nova"/>
              </a:rPr>
              <a:t> e </a:t>
            </a:r>
            <a:r>
              <a:rPr sz="1000" b="0" i="0" dirty="0" err="1">
                <a:solidFill>
                  <a:srgbClr val="616161"/>
                </a:solidFill>
                <a:latin typeface="Proxima Nova"/>
              </a:rPr>
              <a:t>guloseimas</a:t>
            </a:r>
            <a:r>
              <a:rPr sz="1000" b="0" i="0" dirty="0">
                <a:solidFill>
                  <a:srgbClr val="616161"/>
                </a:solidFill>
                <a:latin typeface="Proxima Nova"/>
              </a:rPr>
              <a:t> </a:t>
            </a:r>
            <a:r>
              <a:rPr sz="1000" b="0" i="0" dirty="0" err="1">
                <a:solidFill>
                  <a:srgbClr val="616161"/>
                </a:solidFill>
                <a:latin typeface="Proxima Nova"/>
              </a:rPr>
              <a:t>multifuncionais</a:t>
            </a:r>
            <a:r>
              <a:rPr sz="1000" b="0" i="0" dirty="0">
                <a:solidFill>
                  <a:srgbClr val="616161"/>
                </a:solidFill>
                <a:latin typeface="Proxima Nova"/>
              </a:rPr>
              <a:t> e elegantes.</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Fidelização</a:t>
            </a:r>
            <a:r>
              <a:rPr sz="1000" b="1" i="0" dirty="0">
                <a:solidFill>
                  <a:srgbClr val="616161"/>
                </a:solidFill>
                <a:latin typeface="Proxima Nova"/>
              </a:rPr>
              <a:t> de </a:t>
            </a:r>
            <a:r>
              <a:rPr sz="1000" b="1" i="0" dirty="0" err="1">
                <a:solidFill>
                  <a:srgbClr val="616161"/>
                </a:solidFill>
                <a:latin typeface="Proxima Nova"/>
              </a:rPr>
              <a:t>Clientes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Oportunidade</a:t>
            </a:r>
            <a:r>
              <a:rPr sz="1000" b="0" i="0" dirty="0">
                <a:solidFill>
                  <a:srgbClr val="616161"/>
                </a:solidFill>
                <a:latin typeface="Proxima Nova"/>
              </a:rPr>
              <a:t> de </a:t>
            </a:r>
            <a:r>
              <a:rPr sz="1000" b="0" i="0" dirty="0" err="1">
                <a:solidFill>
                  <a:srgbClr val="616161"/>
                </a:solidFill>
                <a:latin typeface="Proxima Nova"/>
              </a:rPr>
              <a:t>ganhar</a:t>
            </a:r>
            <a:r>
              <a:rPr sz="1000" b="0" i="0" dirty="0">
                <a:solidFill>
                  <a:srgbClr val="616161"/>
                </a:solidFill>
                <a:latin typeface="Proxima Nova"/>
              </a:rPr>
              <a:t> </a:t>
            </a:r>
            <a:r>
              <a:rPr sz="1000" b="0" i="0" dirty="0" err="1">
                <a:solidFill>
                  <a:srgbClr val="616161"/>
                </a:solidFill>
                <a:latin typeface="Proxima Nova"/>
              </a:rPr>
              <a:t>clientes</a:t>
            </a:r>
            <a:r>
              <a:rPr sz="1000" b="0" i="0" dirty="0">
                <a:solidFill>
                  <a:srgbClr val="616161"/>
                </a:solidFill>
                <a:latin typeface="Proxima Nova"/>
              </a:rPr>
              <a:t> </a:t>
            </a:r>
            <a:r>
              <a:rPr sz="1000" b="0" i="0" dirty="0" err="1">
                <a:solidFill>
                  <a:srgbClr val="616161"/>
                </a:solidFill>
                <a:latin typeface="Proxima Nova"/>
              </a:rPr>
              <a:t>recorrentes</a:t>
            </a:r>
            <a:r>
              <a:rPr sz="1000" b="0" i="0" dirty="0">
                <a:solidFill>
                  <a:srgbClr val="616161"/>
                </a:solidFill>
                <a:latin typeface="Proxima Nova"/>
              </a:rPr>
              <a:t> </a:t>
            </a:r>
            <a:r>
              <a:rPr sz="1000" b="0" i="0" dirty="0" err="1">
                <a:solidFill>
                  <a:srgbClr val="616161"/>
                </a:solidFill>
                <a:latin typeface="Proxima Nova"/>
              </a:rPr>
              <a:t>através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essenciais</a:t>
            </a:r>
            <a:r>
              <a:rPr sz="1000" b="0" i="0" dirty="0">
                <a:solidFill>
                  <a:srgbClr val="616161"/>
                </a:solidFill>
                <a:latin typeface="Proxima Nova"/>
              </a:rPr>
              <a:t> e </a:t>
            </a:r>
            <a:r>
              <a:rPr sz="1000" b="0" i="0" dirty="0" err="1">
                <a:solidFill>
                  <a:srgbClr val="616161"/>
                </a:solidFill>
                <a:latin typeface="Proxima Nova"/>
              </a:rPr>
              <a:t>acessórios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Trelas</a:t>
            </a:r>
            <a:r>
              <a:rPr sz="1000" b="0" i="0" dirty="0">
                <a:solidFill>
                  <a:srgbClr val="616161"/>
                </a:solidFill>
                <a:latin typeface="Proxima Nova"/>
              </a:rPr>
              <a:t> de corda - </a:t>
            </a:r>
            <a:r>
              <a:rPr sz="1000" b="0" i="0" dirty="0" err="1">
                <a:solidFill>
                  <a:srgbClr val="616161"/>
                </a:solidFill>
                <a:latin typeface="Proxima Nova"/>
              </a:rPr>
              <a:t>Sacos</a:t>
            </a:r>
            <a:r>
              <a:rPr sz="1000" b="0" i="0" dirty="0">
                <a:solidFill>
                  <a:srgbClr val="616161"/>
                </a:solidFill>
                <a:latin typeface="Proxima Nova"/>
              </a:rPr>
              <a:t> para </a:t>
            </a:r>
            <a:r>
              <a:rPr sz="1000" b="0" i="0" dirty="0" err="1">
                <a:solidFill>
                  <a:srgbClr val="616161"/>
                </a:solidFill>
                <a:latin typeface="Proxima Nova"/>
              </a:rPr>
              <a:t>cocô</a:t>
            </a:r>
            <a:r>
              <a:rPr sz="1000" b="0" i="0" dirty="0">
                <a:solidFill>
                  <a:srgbClr val="616161"/>
                </a:solidFill>
                <a:latin typeface="Proxima Nova"/>
              </a:rPr>
              <a:t> à </a:t>
            </a:r>
            <a:r>
              <a:rPr sz="1000" b="0" i="0" dirty="0" err="1">
                <a:solidFill>
                  <a:srgbClr val="616161"/>
                </a:solidFill>
                <a:latin typeface="Proxima Nova"/>
              </a:rPr>
              <a:t>prova</a:t>
            </a:r>
            <a:r>
              <a:rPr sz="1000" b="0" i="0" dirty="0">
                <a:solidFill>
                  <a:srgbClr val="616161"/>
                </a:solidFill>
                <a:latin typeface="Proxima Nova"/>
              </a:rPr>
              <a:t> de </a:t>
            </a:r>
            <a:r>
              <a:rPr sz="1000" b="0" i="0" dirty="0" err="1">
                <a:solidFill>
                  <a:srgbClr val="616161"/>
                </a:solidFill>
                <a:latin typeface="Proxima Nova"/>
              </a:rPr>
              <a:t>vazamento</a:t>
            </a:r>
            <a:r>
              <a:rPr sz="1000" b="0" i="0" dirty="0">
                <a:solidFill>
                  <a:srgbClr val="616161"/>
                </a:solidFill>
                <a:latin typeface="Proxima Nova"/>
              </a:rPr>
              <a:t> - </a:t>
            </a:r>
            <a:r>
              <a:rPr sz="1000" b="0" i="0" dirty="0" err="1">
                <a:solidFill>
                  <a:srgbClr val="616161"/>
                </a:solidFill>
                <a:latin typeface="Proxima Nova"/>
              </a:rPr>
              <a:t>Almofadas</a:t>
            </a:r>
            <a:r>
              <a:rPr sz="1000" b="0" i="0" dirty="0">
                <a:solidFill>
                  <a:srgbClr val="616161"/>
                </a:solidFill>
                <a:latin typeface="Proxima Nova"/>
              </a:rPr>
              <a:t> de </a:t>
            </a:r>
            <a:r>
              <a:rPr sz="1000" b="0" i="0" dirty="0" err="1">
                <a:solidFill>
                  <a:srgbClr val="616161"/>
                </a:solidFill>
                <a:latin typeface="Proxima Nova"/>
              </a:rPr>
              <a:t>xixi</a:t>
            </a:r>
            <a:r>
              <a:rPr sz="1000" b="0" i="0" dirty="0">
                <a:solidFill>
                  <a:srgbClr val="616161"/>
                </a:solidFill>
                <a:latin typeface="Proxima Nova"/>
              </a:rPr>
              <a:t> - </a:t>
            </a:r>
            <a:r>
              <a:rPr sz="1000" b="0" i="0" dirty="0" err="1">
                <a:solidFill>
                  <a:srgbClr val="616161"/>
                </a:solidFill>
                <a:latin typeface="Proxima Nova"/>
              </a:rPr>
              <a:t>Areia</a:t>
            </a:r>
            <a:r>
              <a:rPr sz="1000" b="0" i="0" dirty="0">
                <a:solidFill>
                  <a:srgbClr val="616161"/>
                </a:solidFill>
                <a:latin typeface="Proxima Nova"/>
              </a:rPr>
              <a:t> para </a:t>
            </a:r>
            <a:r>
              <a:rPr sz="1000" b="0" i="0" dirty="0" err="1">
                <a:solidFill>
                  <a:srgbClr val="616161"/>
                </a:solidFill>
                <a:latin typeface="Proxima Nova"/>
              </a:rPr>
              <a:t>gatos</a:t>
            </a:r>
            <a:r>
              <a:rPr sz="1000" b="0" i="0" dirty="0">
                <a:solidFill>
                  <a:srgbClr val="616161"/>
                </a:solidFill>
                <a:latin typeface="Proxima Nova"/>
              </a:rPr>
              <a:t> - </a:t>
            </a:r>
            <a:r>
              <a:rPr sz="1000" b="0" i="0" dirty="0" err="1">
                <a:solidFill>
                  <a:srgbClr val="616161"/>
                </a:solidFill>
                <a:latin typeface="Proxima Nova"/>
              </a:rPr>
              <a:t>Espetinhos</a:t>
            </a:r>
            <a:r>
              <a:rPr sz="1000" b="0" i="0" dirty="0">
                <a:solidFill>
                  <a:srgbClr val="616161"/>
                </a:solidFill>
                <a:latin typeface="Proxima Nova"/>
              </a:rPr>
              <a:t> de </a:t>
            </a:r>
            <a:r>
              <a:rPr sz="1000" b="0" i="0" dirty="0" err="1">
                <a:solidFill>
                  <a:srgbClr val="616161"/>
                </a:solidFill>
                <a:latin typeface="Proxima Nova"/>
              </a:rPr>
              <a:t>couro</a:t>
            </a:r>
            <a:r>
              <a:rPr sz="1000" b="0" i="0" dirty="0">
                <a:solidFill>
                  <a:srgbClr val="616161"/>
                </a:solidFill>
                <a:latin typeface="Proxima Nova"/>
              </a:rPr>
              <a:t> cru - </a:t>
            </a:r>
            <a:r>
              <a:rPr sz="1000" b="0" i="0" dirty="0" err="1">
                <a:solidFill>
                  <a:srgbClr val="616161"/>
                </a:solidFill>
                <a:latin typeface="Proxima Nova"/>
              </a:rPr>
              <a:t>Eliminador</a:t>
            </a:r>
            <a:r>
              <a:rPr sz="1000" b="0" i="0" dirty="0">
                <a:solidFill>
                  <a:srgbClr val="616161"/>
                </a:solidFill>
                <a:latin typeface="Proxima Nova"/>
              </a:rPr>
              <a:t> de </a:t>
            </a:r>
            <a:r>
              <a:rPr sz="1000" b="0" i="0" dirty="0" err="1">
                <a:solidFill>
                  <a:srgbClr val="616161"/>
                </a:solidFill>
                <a:latin typeface="Proxima Nova"/>
              </a:rPr>
              <a:t>manchas</a:t>
            </a:r>
            <a:r>
              <a:rPr sz="1000" b="0" i="0" dirty="0">
                <a:solidFill>
                  <a:srgbClr val="616161"/>
                </a:solidFill>
                <a:latin typeface="Proxima Nova"/>
              </a:rPr>
              <a:t> - </a:t>
            </a:r>
            <a:r>
              <a:rPr sz="1000" b="0" i="0" dirty="0" err="1">
                <a:solidFill>
                  <a:srgbClr val="616161"/>
                </a:solidFill>
                <a:latin typeface="Proxima Nova"/>
              </a:rPr>
              <a:t>Suplementos</a:t>
            </a:r>
            <a:r>
              <a:rPr sz="1000" b="0" i="0" dirty="0">
                <a:solidFill>
                  <a:srgbClr val="616161"/>
                </a:solidFill>
                <a:latin typeface="Proxima Nova"/>
              </a:rPr>
              <a:t> para </a:t>
            </a:r>
            <a:r>
              <a:rPr sz="1000" b="0" i="0" dirty="0" err="1">
                <a:solidFill>
                  <a:srgbClr val="616161"/>
                </a:solidFill>
                <a:latin typeface="Proxima Nova"/>
              </a:rPr>
              <a:t>animais</a:t>
            </a:r>
            <a:r>
              <a:rPr sz="1000" b="0" i="0" dirty="0">
                <a:solidFill>
                  <a:srgbClr val="616161"/>
                </a:solidFill>
                <a:latin typeface="Proxima Nova"/>
              </a:rPr>
              <a:t> de </a:t>
            </a:r>
            <a:r>
              <a:rPr sz="1000" b="0" i="0" dirty="0" err="1">
                <a:solidFill>
                  <a:srgbClr val="616161"/>
                </a:solidFill>
                <a:latin typeface="Proxima Nova"/>
              </a:rPr>
              <a:t>estimação</a:t>
            </a:r>
            <a:r>
              <a:rPr sz="1000" b="0" i="0" dirty="0">
                <a:solidFill>
                  <a:srgbClr val="616161"/>
                </a:solidFill>
                <a:latin typeface="Proxima Nova"/>
              </a:rPr>
              <a:t> - </a:t>
            </a:r>
            <a:r>
              <a:rPr sz="1000" b="0" i="0" dirty="0" err="1">
                <a:solidFill>
                  <a:srgbClr val="616161"/>
                </a:solidFill>
                <a:latin typeface="Proxima Nova"/>
              </a:rPr>
              <a:t>Guloseimas</a:t>
            </a:r>
            <a:r>
              <a:rPr sz="1000" b="0" i="0" dirty="0">
                <a:solidFill>
                  <a:srgbClr val="616161"/>
                </a:solidFill>
                <a:latin typeface="Proxima Nova"/>
              </a:rPr>
              <a:t> - </a:t>
            </a:r>
            <a:r>
              <a:rPr sz="1000" b="0" i="0" dirty="0" err="1">
                <a:solidFill>
                  <a:srgbClr val="616161"/>
                </a:solidFill>
                <a:latin typeface="Proxima Nova"/>
              </a:rPr>
              <a:t>Eliminador</a:t>
            </a:r>
            <a:r>
              <a:rPr sz="1000" b="0" i="0" dirty="0">
                <a:solidFill>
                  <a:srgbClr val="616161"/>
                </a:solidFill>
                <a:latin typeface="Proxima Nova"/>
              </a:rPr>
              <a:t> de </a:t>
            </a:r>
            <a:r>
              <a:rPr sz="1000" b="0" i="0" dirty="0" err="1">
                <a:solidFill>
                  <a:srgbClr val="616161"/>
                </a:solidFill>
                <a:latin typeface="Proxima Nova"/>
              </a:rPr>
              <a:t>odores</a:t>
            </a:r>
            <a:r>
              <a:rPr sz="1000" b="0" i="0" dirty="0">
                <a:solidFill>
                  <a:srgbClr val="616161"/>
                </a:solidFill>
                <a:latin typeface="Proxima Nova"/>
              </a:rPr>
              <a:t> - </a:t>
            </a:r>
            <a:r>
              <a:rPr sz="1000" b="0" i="0" dirty="0" err="1">
                <a:solidFill>
                  <a:srgbClr val="616161"/>
                </a:solidFill>
                <a:latin typeface="Proxima Nova"/>
              </a:rPr>
              <a:t>Brinquedos</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 </a:t>
            </a:r>
            <a:r>
              <a:rPr sz="1000" b="0" i="0" dirty="0" err="1">
                <a:solidFill>
                  <a:srgbClr val="616161"/>
                </a:solidFill>
                <a:latin typeface="Proxima Nova"/>
              </a:rPr>
              <a:t>Caixas</a:t>
            </a:r>
            <a:r>
              <a:rPr sz="1000" b="0" i="0" dirty="0">
                <a:solidFill>
                  <a:srgbClr val="616161"/>
                </a:solidFill>
                <a:latin typeface="Proxima Nova"/>
              </a:rPr>
              <a:t> de </a:t>
            </a:r>
            <a:r>
              <a:rPr sz="1000" b="0" i="0" dirty="0" err="1">
                <a:solidFill>
                  <a:srgbClr val="616161"/>
                </a:solidFill>
                <a:latin typeface="Proxima Nova"/>
              </a:rPr>
              <a:t>transporte</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 </a:t>
            </a:r>
            <a:r>
              <a:rPr sz="1000" b="0" i="0" dirty="0" err="1">
                <a:solidFill>
                  <a:srgbClr val="616161"/>
                </a:solidFill>
                <a:latin typeface="Proxima Nova"/>
              </a:rPr>
              <a:t>Removedores</a:t>
            </a:r>
            <a:r>
              <a:rPr sz="1000" b="0" i="0" dirty="0">
                <a:solidFill>
                  <a:srgbClr val="616161"/>
                </a:solidFill>
                <a:latin typeface="Proxima Nova"/>
              </a:rPr>
              <a:t> de </a:t>
            </a:r>
            <a:r>
              <a:rPr sz="1000" b="0" i="0" dirty="0" err="1">
                <a:solidFill>
                  <a:srgbClr val="616161"/>
                </a:solidFill>
                <a:latin typeface="Proxima Nova"/>
              </a:rPr>
              <a:t>pelos</a:t>
            </a:r>
            <a:r>
              <a:rPr sz="1000" b="0" i="0" dirty="0">
                <a:solidFill>
                  <a:srgbClr val="616161"/>
                </a:solidFill>
                <a:latin typeface="Proxima Nova"/>
              </a:rPr>
              <a:t> - </a:t>
            </a:r>
            <a:r>
              <a:rPr sz="1000" b="0" i="0" dirty="0" err="1">
                <a:solidFill>
                  <a:srgbClr val="616161"/>
                </a:solidFill>
                <a:latin typeface="Proxima Nova"/>
              </a:rPr>
              <a:t>Arreios</a:t>
            </a:r>
            <a:r>
              <a:rPr sz="1000" b="0" i="0" dirty="0">
                <a:solidFill>
                  <a:srgbClr val="616161"/>
                </a:solidFill>
                <a:latin typeface="Proxima Nova"/>
              </a:rPr>
              <a:t> - </a:t>
            </a:r>
            <a:r>
              <a:rPr sz="1000" b="0" i="0" dirty="0" err="1">
                <a:solidFill>
                  <a:srgbClr val="616161"/>
                </a:solidFill>
                <a:latin typeface="Proxima Nova"/>
              </a:rPr>
              <a:t>Tigelas</a:t>
            </a:r>
            <a:r>
              <a:rPr sz="1000" b="0" i="0" dirty="0">
                <a:solidFill>
                  <a:srgbClr val="616161"/>
                </a:solidFill>
                <a:latin typeface="Proxima Nova"/>
              </a:rPr>
              <a:t> para </a:t>
            </a:r>
            <a:r>
              <a:rPr sz="1000" b="0" i="0" dirty="0" err="1">
                <a:solidFill>
                  <a:srgbClr val="616161"/>
                </a:solidFill>
                <a:latin typeface="Proxima Nova"/>
              </a:rPr>
              <a:t>cães</a:t>
            </a:r>
            <a:r>
              <a:rPr sz="1000" b="0" i="0" dirty="0">
                <a:solidFill>
                  <a:srgbClr val="616161"/>
                </a:solidFill>
                <a:latin typeface="Proxima Nova"/>
              </a:rPr>
              <a:t> de </a:t>
            </a:r>
            <a:r>
              <a:rPr sz="1000" b="0" i="0" dirty="0" err="1">
                <a:solidFill>
                  <a:srgbClr val="616161"/>
                </a:solidFill>
                <a:latin typeface="Proxima Nova"/>
              </a:rPr>
              <a:t>alimentação</a:t>
            </a:r>
            <a:r>
              <a:rPr sz="1000" b="0" i="0" dirty="0">
                <a:solidFill>
                  <a:srgbClr val="616161"/>
                </a:solidFill>
                <a:latin typeface="Proxima Nova"/>
              </a:rPr>
              <a:t> </a:t>
            </a:r>
            <a:r>
              <a:rPr sz="1000" b="0" i="0" dirty="0" err="1">
                <a:solidFill>
                  <a:srgbClr val="616161"/>
                </a:solidFill>
                <a:latin typeface="Proxima Nova"/>
              </a:rPr>
              <a:t>lenta</a:t>
            </a:r>
            <a:r>
              <a:rPr sz="1000" b="0" i="0" dirty="0">
                <a:solidFill>
                  <a:srgbClr val="616161"/>
                </a:solidFill>
                <a:latin typeface="Proxima Nova"/>
              </a:rPr>
              <a:t> - </a:t>
            </a:r>
            <a:r>
              <a:rPr sz="1000" b="0" i="0" dirty="0" err="1">
                <a:solidFill>
                  <a:srgbClr val="616161"/>
                </a:solidFill>
                <a:latin typeface="Proxima Nova"/>
              </a:rPr>
              <a:t>Mastigáveis</a:t>
            </a:r>
            <a:r>
              <a:rPr sz="1000" b="0" i="0" dirty="0">
                <a:solidFill>
                  <a:srgbClr val="616161"/>
                </a:solidFill>
                <a:latin typeface="Proxima Nova"/>
              </a:rPr>
              <a:t> ​​</a:t>
            </a:r>
            <a:r>
              <a:rPr sz="1000" b="0" i="0" dirty="0" err="1">
                <a:solidFill>
                  <a:srgbClr val="616161"/>
                </a:solidFill>
                <a:latin typeface="Proxima Nova"/>
              </a:rPr>
              <a:t>probióticos</a:t>
            </a:r>
            <a:endParaRPr sz="1000" b="0" i="0" dirty="0">
              <a:solidFill>
                <a:srgbClr val="616161"/>
              </a:solidFill>
              <a:latin typeface="Proxima Nova"/>
            </a:endParaRPr>
          </a:p>
        </p:txBody>
      </p:sp>
      <p:sp>
        <p:nvSpPr>
          <p:cNvPr id="8" name="Rectangle 7"/>
          <p:cNvSpPr/>
          <p:nvPr/>
        </p:nvSpPr>
        <p:spPr>
          <a:xfrm>
            <a:off x="47244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suprimentos para animais de estimação">
            <a:hlinkClick r:id="rId3" tgtFrame="&quot;_blank&quot;"/>
            <a:extLst>
              <a:ext uri="{FF2B5EF4-FFF2-40B4-BE49-F238E27FC236}">
                <a16:creationId xmlns:a16="http://schemas.microsoft.com/office/drawing/2014/main" id="{8226F675-D310-BA97-A8A2-EF320A9237E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562" y="913021"/>
            <a:ext cx="3988132" cy="21243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Interiores</a:t>
            </a:r>
            <a:r>
              <a:rPr dirty="0"/>
              <a:t> de Casa</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57303" y="912896"/>
            <a:ext cx="4190999" cy="304800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Crescimento</a:t>
            </a:r>
            <a:r>
              <a:rPr sz="1100" b="1" i="0" dirty="0">
                <a:solidFill>
                  <a:srgbClr val="616161"/>
                </a:solidFill>
                <a:latin typeface="Proxima Nova"/>
              </a:rPr>
              <a:t> do Mercado:</a:t>
            </a:r>
            <a:r>
              <a:rPr sz="1100" b="0" i="0" dirty="0">
                <a:solidFill>
                  <a:srgbClr val="616161"/>
                </a:solidFill>
                <a:latin typeface="Proxima Nova"/>
              </a:rPr>
              <a:t> </a:t>
            </a:r>
            <a:r>
              <a:rPr sz="1100" b="0" i="0" dirty="0" err="1">
                <a:solidFill>
                  <a:srgbClr val="616161"/>
                </a:solidFill>
                <a:latin typeface="Proxima Nova"/>
              </a:rPr>
              <a:t>Gastos</a:t>
            </a:r>
            <a:r>
              <a:rPr sz="1100" b="0" i="0" dirty="0">
                <a:solidFill>
                  <a:srgbClr val="616161"/>
                </a:solidFill>
                <a:latin typeface="Proxima Nova"/>
              </a:rPr>
              <a:t> com </a:t>
            </a:r>
            <a:r>
              <a:rPr sz="1100" b="0" i="0" dirty="0" err="1">
                <a:solidFill>
                  <a:srgbClr val="616161"/>
                </a:solidFill>
                <a:latin typeface="Proxima Nova"/>
              </a:rPr>
              <a:t>interiores</a:t>
            </a:r>
            <a:r>
              <a:rPr sz="1100" b="0" i="0" dirty="0">
                <a:solidFill>
                  <a:srgbClr val="616161"/>
                </a:solidFill>
                <a:latin typeface="Proxima Nova"/>
              </a:rPr>
              <a:t>, </a:t>
            </a:r>
            <a:r>
              <a:rPr sz="1100" b="0" i="0" dirty="0" err="1">
                <a:solidFill>
                  <a:srgbClr val="616161"/>
                </a:solidFill>
                <a:latin typeface="Proxima Nova"/>
              </a:rPr>
              <a:t>decoração</a:t>
            </a:r>
            <a:r>
              <a:rPr sz="1100" b="0" i="0" dirty="0">
                <a:solidFill>
                  <a:srgbClr val="616161"/>
                </a:solidFill>
                <a:latin typeface="Proxima Nova"/>
              </a:rPr>
              <a:t> e </a:t>
            </a:r>
            <a:r>
              <a:rPr sz="1100" b="0" i="0" dirty="0" err="1">
                <a:solidFill>
                  <a:srgbClr val="616161"/>
                </a:solidFill>
                <a:latin typeface="Proxima Nova"/>
              </a:rPr>
              <a:t>mobiliário</a:t>
            </a:r>
            <a:r>
              <a:rPr sz="1100" b="0" i="0" dirty="0">
                <a:solidFill>
                  <a:srgbClr val="616161"/>
                </a:solidFill>
                <a:latin typeface="Proxima Nova"/>
              </a:rPr>
              <a:t> </a:t>
            </a:r>
            <a:r>
              <a:rPr sz="1100" b="0" i="0" dirty="0" err="1">
                <a:solidFill>
                  <a:srgbClr val="616161"/>
                </a:solidFill>
                <a:latin typeface="Proxima Nova"/>
              </a:rPr>
              <a:t>devem</a:t>
            </a:r>
            <a:r>
              <a:rPr sz="1100" b="0" i="0" dirty="0">
                <a:solidFill>
                  <a:srgbClr val="616161"/>
                </a:solidFill>
                <a:latin typeface="Proxima Nova"/>
              </a:rPr>
              <a:t> </a:t>
            </a:r>
            <a:r>
              <a:rPr sz="1100" b="0" i="0" dirty="0" err="1">
                <a:solidFill>
                  <a:srgbClr val="616161"/>
                </a:solidFill>
                <a:latin typeface="Proxima Nova"/>
              </a:rPr>
              <a:t>atingir</a:t>
            </a:r>
            <a:r>
              <a:rPr sz="1100" b="0" i="0" dirty="0">
                <a:solidFill>
                  <a:srgbClr val="616161"/>
                </a:solidFill>
                <a:latin typeface="Proxima Nova"/>
              </a:rPr>
              <a:t> US$ 949 </a:t>
            </a:r>
            <a:r>
              <a:rPr sz="1100" b="0" i="0" dirty="0" err="1">
                <a:solidFill>
                  <a:srgbClr val="616161"/>
                </a:solidFill>
                <a:latin typeface="Proxima Nova"/>
              </a:rPr>
              <a:t>bilhões</a:t>
            </a:r>
            <a:r>
              <a:rPr sz="1100" b="0" i="0" dirty="0">
                <a:solidFill>
                  <a:srgbClr val="616161"/>
                </a:solidFill>
                <a:latin typeface="Proxima Nova"/>
              </a:rPr>
              <a:t> </a:t>
            </a:r>
            <a:r>
              <a:rPr sz="1100" b="0" i="0" dirty="0" err="1">
                <a:solidFill>
                  <a:srgbClr val="616161"/>
                </a:solidFill>
                <a:latin typeface="Proxima Nova"/>
              </a:rPr>
              <a:t>até</a:t>
            </a:r>
            <a:r>
              <a:rPr sz="1100" b="0" i="0" dirty="0">
                <a:solidFill>
                  <a:srgbClr val="616161"/>
                </a:solidFill>
                <a:latin typeface="Proxima Nova"/>
              </a:rPr>
              <a:t> 2032.</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Vantagem</a:t>
            </a:r>
            <a:r>
              <a:rPr sz="1100" b="1" i="0" dirty="0">
                <a:solidFill>
                  <a:srgbClr val="616161"/>
                </a:solidFill>
                <a:latin typeface="Proxima Nova"/>
              </a:rPr>
              <a:t> </a:t>
            </a:r>
            <a:r>
              <a:rPr sz="1100" b="1" i="0" dirty="0" err="1">
                <a:solidFill>
                  <a:srgbClr val="616161"/>
                </a:solidFill>
                <a:latin typeface="Proxima Nova"/>
              </a:rPr>
              <a:t>Competitiva</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Pequenos</a:t>
            </a:r>
            <a:r>
              <a:rPr sz="1100" b="0" i="0" dirty="0">
                <a:solidFill>
                  <a:srgbClr val="616161"/>
                </a:solidFill>
                <a:latin typeface="Proxima Nova"/>
              </a:rPr>
              <a:t> </a:t>
            </a:r>
            <a:r>
              <a:rPr sz="1100" b="0" i="0" dirty="0" err="1">
                <a:solidFill>
                  <a:srgbClr val="616161"/>
                </a:solidFill>
                <a:latin typeface="Proxima Nova"/>
              </a:rPr>
              <a:t>varejistas</a:t>
            </a:r>
            <a:r>
              <a:rPr sz="1100" b="0" i="0" dirty="0">
                <a:solidFill>
                  <a:srgbClr val="616161"/>
                </a:solidFill>
                <a:latin typeface="Proxima Nova"/>
              </a:rPr>
              <a:t> online </a:t>
            </a:r>
            <a:r>
              <a:rPr sz="1100" b="0" i="0" dirty="0" err="1">
                <a:solidFill>
                  <a:srgbClr val="616161"/>
                </a:solidFill>
                <a:latin typeface="Proxima Nova"/>
              </a:rPr>
              <a:t>têm</a:t>
            </a:r>
            <a:r>
              <a:rPr sz="1100" b="0" i="0" dirty="0">
                <a:solidFill>
                  <a:srgbClr val="616161"/>
                </a:solidFill>
                <a:latin typeface="Proxima Nova"/>
              </a:rPr>
              <a:t> </a:t>
            </a:r>
            <a:r>
              <a:rPr sz="1100" b="0" i="0" dirty="0" err="1">
                <a:solidFill>
                  <a:srgbClr val="616161"/>
                </a:solidFill>
                <a:latin typeface="Proxima Nova"/>
              </a:rPr>
              <a:t>vantagem</a:t>
            </a:r>
            <a:r>
              <a:rPr sz="1100" b="0" i="0" dirty="0">
                <a:solidFill>
                  <a:srgbClr val="616161"/>
                </a:solidFill>
                <a:latin typeface="Proxima Nova"/>
              </a:rPr>
              <a:t> </a:t>
            </a:r>
            <a:r>
              <a:rPr sz="1100" b="0" i="0" dirty="0" err="1">
                <a:solidFill>
                  <a:srgbClr val="616161"/>
                </a:solidFill>
                <a:latin typeface="Proxima Nova"/>
              </a:rPr>
              <a:t>ao</a:t>
            </a:r>
            <a:r>
              <a:rPr sz="1100" b="0" i="0" dirty="0">
                <a:solidFill>
                  <a:srgbClr val="616161"/>
                </a:solidFill>
                <a:latin typeface="Proxima Nova"/>
              </a:rPr>
              <a:t> vender </a:t>
            </a:r>
            <a:r>
              <a:rPr sz="1100" b="0" i="0" dirty="0" err="1">
                <a:solidFill>
                  <a:srgbClr val="616161"/>
                </a:solidFill>
                <a:latin typeface="Proxima Nova"/>
              </a:rPr>
              <a:t>produtos</a:t>
            </a:r>
            <a:r>
              <a:rPr sz="1100" b="0" i="0" dirty="0">
                <a:solidFill>
                  <a:srgbClr val="616161"/>
                </a:solidFill>
                <a:latin typeface="Proxima Nova"/>
              </a:rPr>
              <a:t> de </a:t>
            </a:r>
            <a:r>
              <a:rPr sz="1100" b="0" i="0" dirty="0" err="1">
                <a:solidFill>
                  <a:srgbClr val="616161"/>
                </a:solidFill>
                <a:latin typeface="Proxima Nova"/>
              </a:rPr>
              <a:t>alta</a:t>
            </a:r>
            <a:r>
              <a:rPr sz="1100" b="0" i="0" dirty="0">
                <a:solidFill>
                  <a:srgbClr val="616161"/>
                </a:solidFill>
                <a:latin typeface="Proxima Nova"/>
              </a:rPr>
              <a:t> commodity </a:t>
            </a:r>
            <a:r>
              <a:rPr sz="1100" b="0" i="0" dirty="0" err="1">
                <a:solidFill>
                  <a:srgbClr val="616161"/>
                </a:solidFill>
                <a:latin typeface="Proxima Nova"/>
              </a:rPr>
              <a:t>como</a:t>
            </a:r>
            <a:r>
              <a:rPr sz="1100" b="0" i="0" dirty="0">
                <a:solidFill>
                  <a:srgbClr val="616161"/>
                </a:solidFill>
                <a:latin typeface="Proxima Nova"/>
              </a:rPr>
              <a:t> </a:t>
            </a:r>
            <a:r>
              <a:rPr sz="1100" b="0" i="0" dirty="0" err="1">
                <a:solidFill>
                  <a:srgbClr val="616161"/>
                </a:solidFill>
                <a:latin typeface="Proxima Nova"/>
              </a:rPr>
              <a:t>fronhas</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a:solidFill>
                  <a:srgbClr val="616161"/>
                </a:solidFill>
                <a:latin typeface="Proxima Nova"/>
              </a:rPr>
              <a:t>Marketing de Nicho:</a:t>
            </a:r>
            <a:r>
              <a:rPr sz="1100" b="0" i="0" dirty="0">
                <a:solidFill>
                  <a:srgbClr val="616161"/>
                </a:solidFill>
                <a:latin typeface="Proxima Nova"/>
              </a:rPr>
              <a:t> </a:t>
            </a:r>
            <a:r>
              <a:rPr sz="1100" b="0" i="0" dirty="0" err="1">
                <a:solidFill>
                  <a:srgbClr val="616161"/>
                </a:solidFill>
                <a:latin typeface="Proxima Nova"/>
              </a:rPr>
              <a:t>Itens</a:t>
            </a:r>
            <a:r>
              <a:rPr sz="1100" b="0" i="0" dirty="0">
                <a:solidFill>
                  <a:srgbClr val="616161"/>
                </a:solidFill>
                <a:latin typeface="Proxima Nova"/>
              </a:rPr>
              <a:t> </a:t>
            </a:r>
            <a:r>
              <a:rPr sz="1100" b="0" i="0" dirty="0" err="1">
                <a:solidFill>
                  <a:srgbClr val="616161"/>
                </a:solidFill>
                <a:latin typeface="Proxima Nova"/>
              </a:rPr>
              <a:t>amplamente</a:t>
            </a:r>
            <a:r>
              <a:rPr sz="1100" b="0" i="0" dirty="0">
                <a:solidFill>
                  <a:srgbClr val="616161"/>
                </a:solidFill>
                <a:latin typeface="Proxima Nova"/>
              </a:rPr>
              <a:t> </a:t>
            </a:r>
            <a:r>
              <a:rPr sz="1100" b="0" i="0" dirty="0" err="1">
                <a:solidFill>
                  <a:srgbClr val="616161"/>
                </a:solidFill>
                <a:latin typeface="Proxima Nova"/>
              </a:rPr>
              <a:t>disponíveis</a:t>
            </a:r>
            <a:r>
              <a:rPr sz="1100" b="0" i="0" dirty="0">
                <a:solidFill>
                  <a:srgbClr val="616161"/>
                </a:solidFill>
                <a:latin typeface="Proxima Nova"/>
              </a:rPr>
              <a:t>, mas com </a:t>
            </a:r>
            <a:r>
              <a:rPr sz="1100" b="0" i="0" dirty="0" err="1">
                <a:solidFill>
                  <a:srgbClr val="616161"/>
                </a:solidFill>
                <a:latin typeface="Proxima Nova"/>
              </a:rPr>
              <a:t>preferências</a:t>
            </a:r>
            <a:r>
              <a:rPr sz="1100" b="0" i="0" dirty="0">
                <a:solidFill>
                  <a:srgbClr val="616161"/>
                </a:solidFill>
                <a:latin typeface="Proxima Nova"/>
              </a:rPr>
              <a:t> </a:t>
            </a:r>
            <a:r>
              <a:rPr sz="1100" b="0" i="0" dirty="0" err="1">
                <a:solidFill>
                  <a:srgbClr val="616161"/>
                </a:solidFill>
                <a:latin typeface="Proxima Nova"/>
              </a:rPr>
              <a:t>únicas</a:t>
            </a:r>
            <a:r>
              <a:rPr sz="1100" b="0" i="0" dirty="0">
                <a:solidFill>
                  <a:srgbClr val="616161"/>
                </a:solidFill>
                <a:latin typeface="Proxima Nova"/>
              </a:rPr>
              <a:t> dos </a:t>
            </a:r>
            <a:r>
              <a:rPr sz="1100" b="0" i="0" dirty="0" err="1">
                <a:solidFill>
                  <a:srgbClr val="616161"/>
                </a:solidFill>
                <a:latin typeface="Proxima Nova"/>
              </a:rPr>
              <a:t>consumidores</a:t>
            </a:r>
            <a:r>
              <a:rPr sz="1100" b="0" i="0" dirty="0">
                <a:solidFill>
                  <a:srgbClr val="616161"/>
                </a:solidFill>
                <a:latin typeface="Proxima Nova"/>
              </a:rPr>
              <a:t>, </a:t>
            </a:r>
            <a:r>
              <a:rPr sz="1100" b="0" i="0" dirty="0" err="1">
                <a:solidFill>
                  <a:srgbClr val="616161"/>
                </a:solidFill>
                <a:latin typeface="Proxima Nova"/>
              </a:rPr>
              <a:t>são</a:t>
            </a:r>
            <a:r>
              <a:rPr sz="1100" b="0" i="0" dirty="0">
                <a:solidFill>
                  <a:srgbClr val="616161"/>
                </a:solidFill>
                <a:latin typeface="Proxima Nova"/>
              </a:rPr>
              <a:t> </a:t>
            </a:r>
            <a:r>
              <a:rPr sz="1100" b="0" i="0" dirty="0" err="1">
                <a:solidFill>
                  <a:srgbClr val="616161"/>
                </a:solidFill>
                <a:latin typeface="Proxima Nova"/>
              </a:rPr>
              <a:t>perfeitos</a:t>
            </a:r>
            <a:r>
              <a:rPr sz="1100" b="0" i="0" dirty="0">
                <a:solidFill>
                  <a:srgbClr val="616161"/>
                </a:solidFill>
                <a:latin typeface="Proxima Nova"/>
              </a:rPr>
              <a:t> para marketing de </a:t>
            </a:r>
            <a:r>
              <a:rPr sz="1100" b="0" i="0" dirty="0" err="1">
                <a:solidFill>
                  <a:srgbClr val="616161"/>
                </a:solidFill>
                <a:latin typeface="Proxima Nova"/>
              </a:rPr>
              <a:t>nicho</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Lençóis</a:t>
            </a:r>
            <a:r>
              <a:rPr sz="1100" b="0" i="0" dirty="0">
                <a:solidFill>
                  <a:srgbClr val="616161"/>
                </a:solidFill>
                <a:latin typeface="Proxima Nova"/>
              </a:rPr>
              <a:t> de </a:t>
            </a:r>
            <a:r>
              <a:rPr sz="1100" b="0" i="0" dirty="0" err="1">
                <a:solidFill>
                  <a:srgbClr val="616161"/>
                </a:solidFill>
                <a:latin typeface="Proxima Nova"/>
              </a:rPr>
              <a:t>linho</a:t>
            </a:r>
            <a:r>
              <a:rPr sz="1100" b="0" i="0" dirty="0">
                <a:solidFill>
                  <a:srgbClr val="616161"/>
                </a:solidFill>
                <a:latin typeface="Proxima Nova"/>
              </a:rPr>
              <a:t> - </a:t>
            </a:r>
            <a:r>
              <a:rPr sz="1100" b="0" i="0" dirty="0" err="1">
                <a:solidFill>
                  <a:srgbClr val="616161"/>
                </a:solidFill>
                <a:latin typeface="Proxima Nova"/>
              </a:rPr>
              <a:t>Lençóis</a:t>
            </a:r>
            <a:r>
              <a:rPr sz="1100" b="0" i="0" dirty="0">
                <a:solidFill>
                  <a:srgbClr val="616161"/>
                </a:solidFill>
                <a:latin typeface="Proxima Nova"/>
              </a:rPr>
              <a:t> de </a:t>
            </a:r>
            <a:r>
              <a:rPr sz="1100" b="0" i="0" dirty="0" err="1">
                <a:solidFill>
                  <a:srgbClr val="616161"/>
                </a:solidFill>
                <a:latin typeface="Proxima Nova"/>
              </a:rPr>
              <a:t>microfibra</a:t>
            </a:r>
            <a:r>
              <a:rPr sz="1100" b="0" i="0" dirty="0">
                <a:solidFill>
                  <a:srgbClr val="616161"/>
                </a:solidFill>
                <a:latin typeface="Proxima Nova"/>
              </a:rPr>
              <a:t> - </a:t>
            </a:r>
            <a:r>
              <a:rPr sz="1100" b="0" i="0" dirty="0" err="1">
                <a:solidFill>
                  <a:srgbClr val="616161"/>
                </a:solidFill>
                <a:latin typeface="Proxima Nova"/>
              </a:rPr>
              <a:t>Almofadas</a:t>
            </a:r>
            <a:r>
              <a:rPr sz="1100" b="0" i="0" dirty="0">
                <a:solidFill>
                  <a:srgbClr val="616161"/>
                </a:solidFill>
                <a:latin typeface="Proxima Nova"/>
              </a:rPr>
              <a:t> - </a:t>
            </a:r>
            <a:r>
              <a:rPr sz="1100" b="0" i="0" dirty="0" err="1">
                <a:solidFill>
                  <a:srgbClr val="616161"/>
                </a:solidFill>
                <a:latin typeface="Proxima Nova"/>
              </a:rPr>
              <a:t>Cortinas</a:t>
            </a:r>
            <a:r>
              <a:rPr sz="1100" b="0" i="0" dirty="0">
                <a:solidFill>
                  <a:srgbClr val="616161"/>
                </a:solidFill>
                <a:latin typeface="Proxima Nova"/>
              </a:rPr>
              <a:t> blackout - </a:t>
            </a:r>
            <a:r>
              <a:rPr sz="1100" b="0" i="0" dirty="0" err="1">
                <a:solidFill>
                  <a:srgbClr val="616161"/>
                </a:solidFill>
                <a:latin typeface="Proxima Nova"/>
              </a:rPr>
              <a:t>Cabides</a:t>
            </a:r>
            <a:r>
              <a:rPr sz="1100" b="0" i="0" dirty="0">
                <a:solidFill>
                  <a:srgbClr val="616161"/>
                </a:solidFill>
                <a:latin typeface="Proxima Nova"/>
              </a:rPr>
              <a:t> </a:t>
            </a:r>
            <a:r>
              <a:rPr sz="1100" b="0" i="0" dirty="0" err="1">
                <a:solidFill>
                  <a:srgbClr val="616161"/>
                </a:solidFill>
                <a:latin typeface="Proxima Nova"/>
              </a:rPr>
              <a:t>antiderrapantes</a:t>
            </a:r>
            <a:r>
              <a:rPr sz="1100" b="0" i="0" dirty="0">
                <a:solidFill>
                  <a:srgbClr val="616161"/>
                </a:solidFill>
                <a:latin typeface="Proxima Nova"/>
              </a:rPr>
              <a:t> - </a:t>
            </a:r>
            <a:r>
              <a:rPr sz="1100" b="0" i="0" dirty="0" err="1">
                <a:solidFill>
                  <a:srgbClr val="616161"/>
                </a:solidFill>
                <a:latin typeface="Proxima Nova"/>
              </a:rPr>
              <a:t>Vaporizador</a:t>
            </a:r>
            <a:r>
              <a:rPr sz="1100" b="0" i="0" dirty="0">
                <a:solidFill>
                  <a:srgbClr val="616161"/>
                </a:solidFill>
                <a:latin typeface="Proxima Nova"/>
              </a:rPr>
              <a:t> de </a:t>
            </a:r>
            <a:r>
              <a:rPr sz="1100" b="0" i="0" dirty="0" err="1">
                <a:solidFill>
                  <a:srgbClr val="616161"/>
                </a:solidFill>
                <a:latin typeface="Proxima Nova"/>
              </a:rPr>
              <a:t>roupas</a:t>
            </a:r>
            <a:r>
              <a:rPr sz="1100" b="0" i="0" dirty="0">
                <a:solidFill>
                  <a:srgbClr val="616161"/>
                </a:solidFill>
                <a:latin typeface="Proxima Nova"/>
              </a:rPr>
              <a:t> </a:t>
            </a:r>
            <a:r>
              <a:rPr sz="1100" b="0" i="0" dirty="0" err="1">
                <a:solidFill>
                  <a:srgbClr val="616161"/>
                </a:solidFill>
                <a:latin typeface="Proxima Nova"/>
              </a:rPr>
              <a:t>portátil</a:t>
            </a:r>
            <a:r>
              <a:rPr sz="1100" b="0" i="0" dirty="0">
                <a:solidFill>
                  <a:srgbClr val="616161"/>
                </a:solidFill>
                <a:latin typeface="Proxima Nova"/>
              </a:rPr>
              <a:t> - </a:t>
            </a:r>
            <a:r>
              <a:rPr sz="1100" b="0" i="0" dirty="0" err="1">
                <a:solidFill>
                  <a:srgbClr val="616161"/>
                </a:solidFill>
                <a:latin typeface="Proxima Nova"/>
              </a:rPr>
              <a:t>Fronhas</a:t>
            </a:r>
            <a:r>
              <a:rPr sz="1100" b="0" i="0" dirty="0">
                <a:solidFill>
                  <a:srgbClr val="616161"/>
                </a:solidFill>
                <a:latin typeface="Proxima Nova"/>
              </a:rPr>
              <a:t> de </a:t>
            </a:r>
            <a:r>
              <a:rPr sz="1100" b="0" i="0" dirty="0" err="1">
                <a:solidFill>
                  <a:srgbClr val="616161"/>
                </a:solidFill>
                <a:latin typeface="Proxima Nova"/>
              </a:rPr>
              <a:t>cetim</a:t>
            </a:r>
            <a:r>
              <a:rPr sz="1100" b="0" i="0" dirty="0">
                <a:solidFill>
                  <a:srgbClr val="616161"/>
                </a:solidFill>
                <a:latin typeface="Proxima Nova"/>
              </a:rPr>
              <a:t> - Cestos de </a:t>
            </a:r>
            <a:r>
              <a:rPr sz="1100" b="0" i="0" dirty="0" err="1">
                <a:solidFill>
                  <a:srgbClr val="616161"/>
                </a:solidFill>
                <a:latin typeface="Proxima Nova"/>
              </a:rPr>
              <a:t>roupa</a:t>
            </a:r>
            <a:r>
              <a:rPr sz="1100" b="0" i="0" dirty="0">
                <a:solidFill>
                  <a:srgbClr val="616161"/>
                </a:solidFill>
                <a:latin typeface="Proxima Nova"/>
              </a:rPr>
              <a:t> </a:t>
            </a:r>
            <a:r>
              <a:rPr sz="1100" b="0" i="0" dirty="0" err="1">
                <a:solidFill>
                  <a:srgbClr val="616161"/>
                </a:solidFill>
                <a:latin typeface="Proxima Nova"/>
              </a:rPr>
              <a:t>suja</a:t>
            </a:r>
            <a:r>
              <a:rPr sz="1100" b="0" i="0" dirty="0">
                <a:solidFill>
                  <a:srgbClr val="616161"/>
                </a:solidFill>
                <a:latin typeface="Proxima Nova"/>
              </a:rPr>
              <a:t> - </a:t>
            </a:r>
            <a:r>
              <a:rPr sz="1100" b="0" i="0" dirty="0" err="1">
                <a:solidFill>
                  <a:srgbClr val="616161"/>
                </a:solidFill>
                <a:latin typeface="Proxima Nova"/>
              </a:rPr>
              <a:t>Molduras</a:t>
            </a:r>
            <a:r>
              <a:rPr sz="1100" b="0" i="0" dirty="0">
                <a:solidFill>
                  <a:srgbClr val="616161"/>
                </a:solidFill>
                <a:latin typeface="Proxima Nova"/>
              </a:rPr>
              <a:t> - </a:t>
            </a:r>
            <a:r>
              <a:rPr sz="1100" b="0" i="0" dirty="0" err="1">
                <a:solidFill>
                  <a:srgbClr val="616161"/>
                </a:solidFill>
                <a:latin typeface="Proxima Nova"/>
              </a:rPr>
              <a:t>Decoração</a:t>
            </a:r>
            <a:r>
              <a:rPr sz="1100" b="0" i="0" dirty="0">
                <a:solidFill>
                  <a:srgbClr val="616161"/>
                </a:solidFill>
                <a:latin typeface="Proxima Nova"/>
              </a:rPr>
              <a:t> de natal - </a:t>
            </a:r>
            <a:r>
              <a:rPr sz="1100" b="0" i="0" dirty="0" err="1">
                <a:solidFill>
                  <a:srgbClr val="616161"/>
                </a:solidFill>
                <a:latin typeface="Proxima Nova"/>
              </a:rPr>
              <a:t>Tecidos</a:t>
            </a:r>
            <a:r>
              <a:rPr sz="1100" b="0" i="0" dirty="0">
                <a:solidFill>
                  <a:srgbClr val="616161"/>
                </a:solidFill>
                <a:latin typeface="Proxima Nova"/>
              </a:rPr>
              <a:t> </a:t>
            </a:r>
            <a:r>
              <a:rPr sz="1100" b="0" i="0" dirty="0" err="1">
                <a:solidFill>
                  <a:srgbClr val="616161"/>
                </a:solidFill>
                <a:latin typeface="Proxima Nova"/>
              </a:rPr>
              <a:t>artesanais</a:t>
            </a:r>
            <a:r>
              <a:rPr sz="1100" b="0" i="0" dirty="0">
                <a:solidFill>
                  <a:srgbClr val="616161"/>
                </a:solidFill>
                <a:latin typeface="Proxima Nova"/>
              </a:rPr>
              <a:t> </a:t>
            </a:r>
            <a:r>
              <a:rPr sz="1100" b="0" i="0" dirty="0" err="1">
                <a:solidFill>
                  <a:srgbClr val="616161"/>
                </a:solidFill>
                <a:latin typeface="Proxima Nova"/>
              </a:rPr>
              <a:t>faça</a:t>
            </a:r>
            <a:r>
              <a:rPr sz="1100" b="0" i="0" dirty="0">
                <a:solidFill>
                  <a:srgbClr val="616161"/>
                </a:solidFill>
                <a:latin typeface="Proxima Nova"/>
              </a:rPr>
              <a:t> </a:t>
            </a:r>
            <a:r>
              <a:rPr sz="1100" b="0" i="0" dirty="0" err="1">
                <a:solidFill>
                  <a:srgbClr val="616161"/>
                </a:solidFill>
                <a:latin typeface="Proxima Nova"/>
              </a:rPr>
              <a:t>você</a:t>
            </a:r>
            <a:r>
              <a:rPr sz="1100" b="0" i="0" dirty="0">
                <a:solidFill>
                  <a:srgbClr val="616161"/>
                </a:solidFill>
                <a:latin typeface="Proxima Nova"/>
              </a:rPr>
              <a:t> </a:t>
            </a:r>
            <a:r>
              <a:rPr sz="1100" b="0" i="0" dirty="0" err="1">
                <a:solidFill>
                  <a:srgbClr val="616161"/>
                </a:solidFill>
                <a:latin typeface="Proxima Nova"/>
              </a:rPr>
              <a:t>mesmo</a:t>
            </a:r>
            <a:r>
              <a:rPr sz="1100" b="0" i="0" dirty="0">
                <a:solidFill>
                  <a:srgbClr val="616161"/>
                </a:solidFill>
                <a:latin typeface="Proxima Nova"/>
              </a:rPr>
              <a:t> - </a:t>
            </a:r>
            <a:r>
              <a:rPr sz="1100" b="0" i="0" dirty="0" err="1">
                <a:solidFill>
                  <a:srgbClr val="616161"/>
                </a:solidFill>
                <a:latin typeface="Proxima Nova"/>
              </a:rPr>
              <a:t>Tapetes</a:t>
            </a:r>
            <a:r>
              <a:rPr sz="1100" b="0" i="0" dirty="0">
                <a:solidFill>
                  <a:srgbClr val="616161"/>
                </a:solidFill>
                <a:latin typeface="Proxima Nova"/>
              </a:rPr>
              <a:t> - </a:t>
            </a:r>
            <a:r>
              <a:rPr sz="1100" b="0" i="0" dirty="0" err="1">
                <a:solidFill>
                  <a:srgbClr val="616161"/>
                </a:solidFill>
                <a:latin typeface="Proxima Nova"/>
              </a:rPr>
              <a:t>Vasos</a:t>
            </a:r>
            <a:r>
              <a:rPr sz="1100" b="0" i="0" dirty="0">
                <a:solidFill>
                  <a:srgbClr val="616161"/>
                </a:solidFill>
                <a:latin typeface="Proxima Nova"/>
              </a:rPr>
              <a:t> de </a:t>
            </a:r>
            <a:r>
              <a:rPr sz="1100" b="0" i="0" dirty="0" err="1">
                <a:solidFill>
                  <a:srgbClr val="616161"/>
                </a:solidFill>
                <a:latin typeface="Proxima Nova"/>
              </a:rPr>
              <a:t>cerâmica</a:t>
            </a:r>
            <a:r>
              <a:rPr sz="1100" b="0" i="0" dirty="0">
                <a:solidFill>
                  <a:srgbClr val="616161"/>
                </a:solidFill>
                <a:latin typeface="Proxima Nova"/>
              </a:rPr>
              <a:t> - </a:t>
            </a:r>
            <a:r>
              <a:rPr sz="1100" b="0" i="0" dirty="0" err="1">
                <a:solidFill>
                  <a:srgbClr val="616161"/>
                </a:solidFill>
                <a:latin typeface="Proxima Nova"/>
              </a:rPr>
              <a:t>Forros</a:t>
            </a:r>
            <a:r>
              <a:rPr sz="1100" b="0" i="0" dirty="0">
                <a:solidFill>
                  <a:srgbClr val="616161"/>
                </a:solidFill>
                <a:latin typeface="Proxima Nova"/>
              </a:rPr>
              <a:t> de </a:t>
            </a:r>
            <a:r>
              <a:rPr sz="1100" b="0" i="0" dirty="0" err="1">
                <a:solidFill>
                  <a:srgbClr val="616161"/>
                </a:solidFill>
                <a:latin typeface="Proxima Nova"/>
              </a:rPr>
              <a:t>cortina</a:t>
            </a:r>
            <a:r>
              <a:rPr sz="1100" b="0" i="0" dirty="0">
                <a:solidFill>
                  <a:srgbClr val="616161"/>
                </a:solidFill>
                <a:latin typeface="Proxima Nova"/>
              </a:rPr>
              <a:t> de </a:t>
            </a:r>
            <a:r>
              <a:rPr sz="1100" b="0" i="0" dirty="0" err="1">
                <a:solidFill>
                  <a:srgbClr val="616161"/>
                </a:solidFill>
                <a:latin typeface="Proxima Nova"/>
              </a:rPr>
              <a:t>chuveiro</a:t>
            </a:r>
            <a:endParaRPr sz="1100" b="0" i="0" dirty="0">
              <a:solidFill>
                <a:srgbClr val="616161"/>
              </a:solidFill>
              <a:latin typeface="Proxima Nova"/>
            </a:endParaRPr>
          </a:p>
        </p:txBody>
      </p:sp>
      <p:sp>
        <p:nvSpPr>
          <p:cNvPr id="8" name="Rectangle 7"/>
          <p:cNvSpPr/>
          <p:nvPr/>
        </p:nvSpPr>
        <p:spPr>
          <a:xfrm>
            <a:off x="47244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interiores para casa">
            <a:hlinkClick r:id="rId3" tgtFrame="&quot;_blank&quot;"/>
            <a:extLst>
              <a:ext uri="{FF2B5EF4-FFF2-40B4-BE49-F238E27FC236}">
                <a16:creationId xmlns:a16="http://schemas.microsoft.com/office/drawing/2014/main" id="{A9A12310-6F96-18E5-583A-AA01BEC465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912896"/>
            <a:ext cx="4143555" cy="20052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Produtos</a:t>
            </a:r>
            <a:r>
              <a:rPr dirty="0"/>
              <a:t> de </a:t>
            </a:r>
            <a:r>
              <a:rPr dirty="0" err="1"/>
              <a:t>Escritório</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983307"/>
            <a:ext cx="4190999" cy="28875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Tamanho</a:t>
            </a:r>
            <a:r>
              <a:rPr sz="1000" b="1" i="0" dirty="0">
                <a:solidFill>
                  <a:srgbClr val="616161"/>
                </a:solidFill>
                <a:latin typeface="Proxima Nova"/>
              </a:rPr>
              <a:t> do Mercado:</a:t>
            </a:r>
            <a:r>
              <a:rPr sz="1000" b="0" i="0" dirty="0">
                <a:solidFill>
                  <a:srgbClr val="616161"/>
                </a:solidFill>
                <a:latin typeface="Proxima Nova"/>
              </a:rPr>
              <a:t> O mercado de </a:t>
            </a:r>
            <a:r>
              <a:rPr sz="1000" b="0" i="0" dirty="0" err="1">
                <a:solidFill>
                  <a:srgbClr val="616161"/>
                </a:solidFill>
                <a:latin typeface="Proxima Nova"/>
              </a:rPr>
              <a:t>produtos</a:t>
            </a:r>
            <a:r>
              <a:rPr sz="1000" b="0" i="0" dirty="0">
                <a:solidFill>
                  <a:srgbClr val="616161"/>
                </a:solidFill>
                <a:latin typeface="Proxima Nova"/>
              </a:rPr>
              <a:t> de </a:t>
            </a:r>
            <a:r>
              <a:rPr sz="1000" b="0" i="0" dirty="0" err="1">
                <a:solidFill>
                  <a:srgbClr val="616161"/>
                </a:solidFill>
                <a:latin typeface="Proxima Nova"/>
              </a:rPr>
              <a:t>escritório</a:t>
            </a:r>
            <a:r>
              <a:rPr sz="1000" b="0" i="0" dirty="0">
                <a:solidFill>
                  <a:srgbClr val="616161"/>
                </a:solidFill>
                <a:latin typeface="Proxima Nova"/>
              </a:rPr>
              <a:t> é </a:t>
            </a:r>
            <a:r>
              <a:rPr sz="1000" b="0" i="0" dirty="0" err="1">
                <a:solidFill>
                  <a:srgbClr val="616161"/>
                </a:solidFill>
                <a:latin typeface="Proxima Nova"/>
              </a:rPr>
              <a:t>avaliado</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US$ 18 </a:t>
            </a:r>
            <a:r>
              <a:rPr sz="1000" b="0" i="0" dirty="0" err="1">
                <a:solidFill>
                  <a:srgbClr val="616161"/>
                </a:solidFill>
                <a:latin typeface="Proxima Nova"/>
              </a:rPr>
              <a:t>bilhões</a:t>
            </a:r>
            <a:r>
              <a:rPr sz="1000" b="0" i="0" dirty="0">
                <a:solidFill>
                  <a:srgbClr val="616161"/>
                </a:solidFill>
                <a:latin typeface="Proxima Nova"/>
              </a:rPr>
              <a:t>, com </a:t>
            </a:r>
            <a:r>
              <a:rPr sz="1000" b="0" i="0" dirty="0" err="1">
                <a:solidFill>
                  <a:srgbClr val="616161"/>
                </a:solidFill>
                <a:latin typeface="Proxima Nova"/>
              </a:rPr>
              <a:t>uma</a:t>
            </a:r>
            <a:r>
              <a:rPr sz="1000" b="0" i="0" dirty="0">
                <a:solidFill>
                  <a:srgbClr val="616161"/>
                </a:solidFill>
                <a:latin typeface="Proxima Nova"/>
              </a:rPr>
              <a:t> </a:t>
            </a:r>
            <a:r>
              <a:rPr sz="1000" b="0" i="0" dirty="0" err="1">
                <a:solidFill>
                  <a:srgbClr val="616161"/>
                </a:solidFill>
                <a:latin typeface="Proxima Nova"/>
              </a:rPr>
              <a:t>ampla</a:t>
            </a:r>
            <a:r>
              <a:rPr sz="1000" b="0" i="0" dirty="0">
                <a:solidFill>
                  <a:srgbClr val="616161"/>
                </a:solidFill>
                <a:latin typeface="Proxima Nova"/>
              </a:rPr>
              <a:t> </a:t>
            </a:r>
            <a:r>
              <a:rPr sz="1000" b="0" i="0" dirty="0" err="1">
                <a:solidFill>
                  <a:srgbClr val="616161"/>
                </a:solidFill>
                <a:latin typeface="Proxima Nova"/>
              </a:rPr>
              <a:t>gama</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pequenos</a:t>
            </a:r>
            <a:r>
              <a:rPr sz="1000" b="0" i="0" dirty="0">
                <a:solidFill>
                  <a:srgbClr val="616161"/>
                </a:solidFill>
                <a:latin typeface="Proxima Nova"/>
              </a:rPr>
              <a:t> e </a:t>
            </a:r>
            <a:r>
              <a:rPr sz="1000" b="0" i="0" dirty="0" err="1">
                <a:solidFill>
                  <a:srgbClr val="616161"/>
                </a:solidFill>
                <a:latin typeface="Proxima Nova"/>
              </a:rPr>
              <a:t>leves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Oportunidades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como</a:t>
            </a:r>
            <a:r>
              <a:rPr sz="1000" b="0" i="0" dirty="0">
                <a:solidFill>
                  <a:srgbClr val="616161"/>
                </a:solidFill>
                <a:latin typeface="Proxima Nova"/>
              </a:rPr>
              <a:t> </a:t>
            </a:r>
            <a:r>
              <a:rPr sz="1000" b="0" i="0" dirty="0" err="1">
                <a:solidFill>
                  <a:srgbClr val="616161"/>
                </a:solidFill>
                <a:latin typeface="Proxima Nova"/>
              </a:rPr>
              <a:t>canetas</a:t>
            </a:r>
            <a:r>
              <a:rPr sz="1000" b="0" i="0" dirty="0">
                <a:solidFill>
                  <a:srgbClr val="616161"/>
                </a:solidFill>
                <a:latin typeface="Proxima Nova"/>
              </a:rPr>
              <a:t>, </a:t>
            </a:r>
            <a:r>
              <a:rPr sz="1000" b="0" i="0" dirty="0" err="1">
                <a:solidFill>
                  <a:srgbClr val="616161"/>
                </a:solidFill>
                <a:latin typeface="Proxima Nova"/>
              </a:rPr>
              <a:t>blocos</a:t>
            </a:r>
            <a:r>
              <a:rPr sz="1000" b="0" i="0" dirty="0">
                <a:solidFill>
                  <a:srgbClr val="616161"/>
                </a:solidFill>
                <a:latin typeface="Proxima Nova"/>
              </a:rPr>
              <a:t> de </a:t>
            </a:r>
            <a:r>
              <a:rPr sz="1000" b="0" i="0" dirty="0" err="1">
                <a:solidFill>
                  <a:srgbClr val="616161"/>
                </a:solidFill>
                <a:latin typeface="Proxima Nova"/>
              </a:rPr>
              <a:t>notas</a:t>
            </a:r>
            <a:r>
              <a:rPr sz="1000" b="0" i="0" dirty="0">
                <a:solidFill>
                  <a:srgbClr val="616161"/>
                </a:solidFill>
                <a:latin typeface="Proxima Nova"/>
              </a:rPr>
              <a:t> e </a:t>
            </a:r>
            <a:r>
              <a:rPr sz="1000" b="0" i="0" dirty="0" err="1">
                <a:solidFill>
                  <a:srgbClr val="616161"/>
                </a:solidFill>
                <a:latin typeface="Proxima Nova"/>
              </a:rPr>
              <a:t>marcadores</a:t>
            </a:r>
            <a:r>
              <a:rPr sz="1000" b="0" i="0" dirty="0">
                <a:solidFill>
                  <a:srgbClr val="616161"/>
                </a:solidFill>
                <a:latin typeface="Proxima Nova"/>
              </a:rPr>
              <a:t> de </a:t>
            </a:r>
            <a:r>
              <a:rPr sz="1000" b="0" i="0" dirty="0" err="1">
                <a:solidFill>
                  <a:srgbClr val="616161"/>
                </a:solidFill>
                <a:latin typeface="Proxima Nova"/>
              </a:rPr>
              <a:t>quadro</a:t>
            </a:r>
            <a:r>
              <a:rPr sz="1000" b="0" i="0" dirty="0">
                <a:solidFill>
                  <a:srgbClr val="616161"/>
                </a:solidFill>
                <a:latin typeface="Proxima Nova"/>
              </a:rPr>
              <a:t> </a:t>
            </a:r>
            <a:r>
              <a:rPr sz="1000" b="0" i="0" dirty="0" err="1">
                <a:solidFill>
                  <a:srgbClr val="616161"/>
                </a:solidFill>
                <a:latin typeface="Proxima Nova"/>
              </a:rPr>
              <a:t>branco</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essenciais</a:t>
            </a:r>
            <a:r>
              <a:rPr sz="1000" b="0" i="0" dirty="0">
                <a:solidFill>
                  <a:srgbClr val="616161"/>
                </a:solidFill>
                <a:latin typeface="Proxima Nova"/>
              </a:rPr>
              <a:t> e </a:t>
            </a:r>
            <a:r>
              <a:rPr sz="1000" b="0" i="0" dirty="0" err="1">
                <a:solidFill>
                  <a:srgbClr val="616161"/>
                </a:solidFill>
                <a:latin typeface="Proxima Nova"/>
              </a:rPr>
              <a:t>frequentemente</a:t>
            </a:r>
            <a:r>
              <a:rPr sz="1000" b="0" i="0" dirty="0">
                <a:solidFill>
                  <a:srgbClr val="616161"/>
                </a:solidFill>
                <a:latin typeface="Proxima Nova"/>
              </a:rPr>
              <a:t> </a:t>
            </a:r>
            <a:r>
              <a:rPr sz="1000" b="0" i="0" dirty="0" err="1">
                <a:solidFill>
                  <a:srgbClr val="616161"/>
                </a:solidFill>
                <a:latin typeface="Proxima Nova"/>
              </a:rPr>
              <a:t>comprados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grandes</a:t>
            </a:r>
            <a:r>
              <a:rPr sz="1000" b="0" i="0" dirty="0">
                <a:solidFill>
                  <a:srgbClr val="616161"/>
                </a:solidFill>
                <a:latin typeface="Proxima Nova"/>
              </a:rPr>
              <a:t> </a:t>
            </a:r>
            <a:r>
              <a:rPr sz="1000" b="0" i="0" dirty="0" err="1">
                <a:solidFill>
                  <a:srgbClr val="616161"/>
                </a:solidFill>
                <a:latin typeface="Proxima Nova"/>
              </a:rPr>
              <a:t>quantidades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Agrupamento</a:t>
            </a:r>
            <a:r>
              <a:rPr sz="1000" b="1" i="0" dirty="0">
                <a:solidFill>
                  <a:srgbClr val="616161"/>
                </a:solidFill>
                <a:latin typeface="Proxima Nova"/>
              </a:rPr>
              <a:t> de </a:t>
            </a:r>
            <a:r>
              <a:rPr sz="1000" b="1" i="0" dirty="0" err="1">
                <a:solidFill>
                  <a:srgbClr val="616161"/>
                </a:solidFill>
                <a:latin typeface="Proxima Nova"/>
              </a:rPr>
              <a:t>Produtos</a:t>
            </a:r>
            <a:r>
              <a:rPr sz="1000" b="1" i="0" dirty="0">
                <a:solidFill>
                  <a:srgbClr val="616161"/>
                </a:solidFill>
                <a:latin typeface="Proxima Nova"/>
              </a:rPr>
              <a:t>:</a:t>
            </a:r>
            <a:r>
              <a:rPr sz="1000" b="0" i="0" dirty="0">
                <a:solidFill>
                  <a:srgbClr val="616161"/>
                </a:solidFill>
                <a:latin typeface="Proxima Nova"/>
              </a:rPr>
              <a:t> </a:t>
            </a:r>
            <a:r>
              <a:rPr sz="1000" b="0" i="0" dirty="0" err="1">
                <a:solidFill>
                  <a:srgbClr val="616161"/>
                </a:solidFill>
                <a:latin typeface="Proxima Nova"/>
              </a:rPr>
              <a:t>Oferecer</a:t>
            </a:r>
            <a:r>
              <a:rPr sz="1000" b="0" i="0" dirty="0">
                <a:solidFill>
                  <a:srgbClr val="616161"/>
                </a:solidFill>
                <a:latin typeface="Proxima Nova"/>
              </a:rPr>
              <a:t> </a:t>
            </a:r>
            <a:r>
              <a:rPr sz="1000" b="0" i="0" dirty="0" err="1">
                <a:solidFill>
                  <a:srgbClr val="616161"/>
                </a:solidFill>
                <a:latin typeface="Proxima Nova"/>
              </a:rPr>
              <a:t>pacotes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pode</a:t>
            </a:r>
            <a:r>
              <a:rPr sz="1000" b="0" i="0" dirty="0">
                <a:solidFill>
                  <a:srgbClr val="616161"/>
                </a:solidFill>
                <a:latin typeface="Proxima Nova"/>
              </a:rPr>
              <a:t> </a:t>
            </a:r>
            <a:r>
              <a:rPr sz="1000" b="0" i="0" dirty="0" err="1">
                <a:solidFill>
                  <a:srgbClr val="616161"/>
                </a:solidFill>
                <a:latin typeface="Proxima Nova"/>
              </a:rPr>
              <a:t>aumentar</a:t>
            </a:r>
            <a:r>
              <a:rPr sz="1000" b="0" i="0" dirty="0">
                <a:solidFill>
                  <a:srgbClr val="616161"/>
                </a:solidFill>
                <a:latin typeface="Proxima Nova"/>
              </a:rPr>
              <a:t> as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especialmente</a:t>
            </a:r>
            <a:r>
              <a:rPr sz="1000" b="0" i="0" dirty="0">
                <a:solidFill>
                  <a:srgbClr val="616161"/>
                </a:solidFill>
                <a:latin typeface="Proxima Nova"/>
              </a:rPr>
              <a:t> </a:t>
            </a:r>
            <a:r>
              <a:rPr sz="1000" b="0" i="0" dirty="0" err="1">
                <a:solidFill>
                  <a:srgbClr val="616161"/>
                </a:solidFill>
                <a:latin typeface="Proxima Nova"/>
              </a:rPr>
              <a:t>durante</a:t>
            </a:r>
            <a:r>
              <a:rPr sz="1000" b="0" i="0" dirty="0">
                <a:solidFill>
                  <a:srgbClr val="616161"/>
                </a:solidFill>
                <a:latin typeface="Proxima Nova"/>
              </a:rPr>
              <a:t> a volta </a:t>
            </a:r>
            <a:r>
              <a:rPr sz="1000" b="0" i="0" dirty="0" err="1">
                <a:solidFill>
                  <a:srgbClr val="616161"/>
                </a:solidFill>
                <a:latin typeface="Proxima Nova"/>
              </a:rPr>
              <a:t>às</a:t>
            </a:r>
            <a:r>
              <a:rPr sz="1000" b="0" i="0" dirty="0">
                <a:solidFill>
                  <a:srgbClr val="616161"/>
                </a:solidFill>
                <a:latin typeface="Proxima Nova"/>
              </a:rPr>
              <a:t> aulas.</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Papel</a:t>
            </a:r>
            <a:r>
              <a:rPr sz="1000" b="0" i="0" dirty="0">
                <a:solidFill>
                  <a:srgbClr val="616161"/>
                </a:solidFill>
                <a:latin typeface="Proxima Nova"/>
              </a:rPr>
              <a:t> para </a:t>
            </a:r>
            <a:r>
              <a:rPr sz="1000" b="0" i="0" dirty="0" err="1">
                <a:solidFill>
                  <a:srgbClr val="616161"/>
                </a:solidFill>
                <a:latin typeface="Proxima Nova"/>
              </a:rPr>
              <a:t>impressora</a:t>
            </a:r>
            <a:r>
              <a:rPr sz="1000" b="0" i="0" dirty="0">
                <a:solidFill>
                  <a:srgbClr val="616161"/>
                </a:solidFill>
                <a:latin typeface="Proxima Nova"/>
              </a:rPr>
              <a:t> - </a:t>
            </a:r>
            <a:r>
              <a:rPr sz="1000" b="0" i="0" dirty="0" err="1">
                <a:solidFill>
                  <a:srgbClr val="616161"/>
                </a:solidFill>
                <a:latin typeface="Proxima Nova"/>
              </a:rPr>
              <a:t>Blocos</a:t>
            </a:r>
            <a:r>
              <a:rPr sz="1000" b="0" i="0" dirty="0">
                <a:solidFill>
                  <a:srgbClr val="616161"/>
                </a:solidFill>
                <a:latin typeface="Proxima Nova"/>
              </a:rPr>
              <a:t> de </a:t>
            </a:r>
            <a:r>
              <a:rPr sz="1000" b="0" i="0" dirty="0" err="1">
                <a:solidFill>
                  <a:srgbClr val="616161"/>
                </a:solidFill>
                <a:latin typeface="Proxima Nova"/>
              </a:rPr>
              <a:t>notas</a:t>
            </a:r>
            <a:r>
              <a:rPr sz="1000" b="0" i="0" dirty="0">
                <a:solidFill>
                  <a:srgbClr val="616161"/>
                </a:solidFill>
                <a:latin typeface="Proxima Nova"/>
              </a:rPr>
              <a:t> - </a:t>
            </a:r>
            <a:r>
              <a:rPr sz="1000" b="0" i="0" dirty="0" err="1">
                <a:solidFill>
                  <a:srgbClr val="616161"/>
                </a:solidFill>
                <a:latin typeface="Proxima Nova"/>
              </a:rPr>
              <a:t>Fita</a:t>
            </a:r>
            <a:r>
              <a:rPr sz="1000" b="0" i="0" dirty="0">
                <a:solidFill>
                  <a:srgbClr val="616161"/>
                </a:solidFill>
                <a:latin typeface="Proxima Nova"/>
              </a:rPr>
              <a:t> de </a:t>
            </a:r>
            <a:r>
              <a:rPr sz="1000" b="0" i="0" dirty="0" err="1">
                <a:solidFill>
                  <a:srgbClr val="616161"/>
                </a:solidFill>
                <a:latin typeface="Proxima Nova"/>
              </a:rPr>
              <a:t>embalagem</a:t>
            </a:r>
            <a:r>
              <a:rPr sz="1000" b="0" i="0" dirty="0">
                <a:solidFill>
                  <a:srgbClr val="616161"/>
                </a:solidFill>
                <a:latin typeface="Proxima Nova"/>
              </a:rPr>
              <a:t> </a:t>
            </a:r>
            <a:r>
              <a:rPr sz="1000" b="0" i="0" dirty="0" err="1">
                <a:solidFill>
                  <a:srgbClr val="616161"/>
                </a:solidFill>
                <a:latin typeface="Proxima Nova"/>
              </a:rPr>
              <a:t>resistente</a:t>
            </a:r>
            <a:r>
              <a:rPr sz="1000" b="0" i="0" dirty="0">
                <a:solidFill>
                  <a:srgbClr val="616161"/>
                </a:solidFill>
                <a:latin typeface="Proxima Nova"/>
              </a:rPr>
              <a:t> - </a:t>
            </a:r>
            <a:r>
              <a:rPr sz="1000" b="0" i="0" dirty="0" err="1">
                <a:solidFill>
                  <a:srgbClr val="616161"/>
                </a:solidFill>
                <a:latin typeface="Proxima Nova"/>
              </a:rPr>
              <a:t>Cartuchos</a:t>
            </a:r>
            <a:r>
              <a:rPr sz="1000" b="0" i="0" dirty="0">
                <a:solidFill>
                  <a:srgbClr val="616161"/>
                </a:solidFill>
                <a:latin typeface="Proxima Nova"/>
              </a:rPr>
              <a:t> de </a:t>
            </a:r>
            <a:r>
              <a:rPr sz="1000" b="0" i="0" dirty="0" err="1">
                <a:solidFill>
                  <a:srgbClr val="616161"/>
                </a:solidFill>
                <a:latin typeface="Proxima Nova"/>
              </a:rPr>
              <a:t>tinta</a:t>
            </a:r>
            <a:r>
              <a:rPr sz="1000" b="0" i="0" dirty="0">
                <a:solidFill>
                  <a:srgbClr val="616161"/>
                </a:solidFill>
                <a:latin typeface="Proxima Nova"/>
              </a:rPr>
              <a:t> - Pastas de </a:t>
            </a:r>
            <a:r>
              <a:rPr sz="1000" b="0" i="0" dirty="0" err="1">
                <a:solidFill>
                  <a:srgbClr val="616161"/>
                </a:solidFill>
                <a:latin typeface="Proxima Nova"/>
              </a:rPr>
              <a:t>arquivo</a:t>
            </a:r>
            <a:r>
              <a:rPr sz="1000" b="0" i="0" dirty="0">
                <a:solidFill>
                  <a:srgbClr val="616161"/>
                </a:solidFill>
                <a:latin typeface="Proxima Nova"/>
              </a:rPr>
              <a:t> - </a:t>
            </a:r>
            <a:r>
              <a:rPr sz="1000" b="0" i="0" dirty="0" err="1">
                <a:solidFill>
                  <a:srgbClr val="616161"/>
                </a:solidFill>
                <a:latin typeface="Proxima Nova"/>
              </a:rPr>
              <a:t>Canetas</a:t>
            </a:r>
            <a:r>
              <a:rPr sz="1000" b="0" i="0" dirty="0">
                <a:solidFill>
                  <a:srgbClr val="616161"/>
                </a:solidFill>
                <a:latin typeface="Proxima Nova"/>
              </a:rPr>
              <a:t> de gel - </a:t>
            </a:r>
            <a:r>
              <a:rPr sz="1000" b="0" i="0" dirty="0" err="1">
                <a:solidFill>
                  <a:srgbClr val="616161"/>
                </a:solidFill>
                <a:latin typeface="Proxima Nova"/>
              </a:rPr>
              <a:t>Plástico</a:t>
            </a:r>
            <a:r>
              <a:rPr sz="1000" b="0" i="0" dirty="0">
                <a:solidFill>
                  <a:srgbClr val="616161"/>
                </a:solidFill>
                <a:latin typeface="Proxima Nova"/>
              </a:rPr>
              <a:t> </a:t>
            </a:r>
            <a:r>
              <a:rPr sz="1000" b="0" i="0" dirty="0" err="1">
                <a:solidFill>
                  <a:srgbClr val="616161"/>
                </a:solidFill>
                <a:latin typeface="Proxima Nova"/>
              </a:rPr>
              <a:t>bolha</a:t>
            </a:r>
            <a:r>
              <a:rPr sz="1000" b="0" i="0" dirty="0">
                <a:solidFill>
                  <a:srgbClr val="616161"/>
                </a:solidFill>
                <a:latin typeface="Proxima Nova"/>
              </a:rPr>
              <a:t> - </a:t>
            </a:r>
            <a:r>
              <a:rPr sz="1000" b="0" i="0" dirty="0" err="1">
                <a:solidFill>
                  <a:srgbClr val="616161"/>
                </a:solidFill>
                <a:latin typeface="Proxima Nova"/>
              </a:rPr>
              <a:t>Lápis</a:t>
            </a:r>
            <a:r>
              <a:rPr sz="1000" b="0" i="0" dirty="0">
                <a:solidFill>
                  <a:srgbClr val="616161"/>
                </a:solidFill>
                <a:latin typeface="Proxima Nova"/>
              </a:rPr>
              <a:t> </a:t>
            </a:r>
            <a:r>
              <a:rPr sz="1000" b="0" i="0" dirty="0" err="1">
                <a:solidFill>
                  <a:srgbClr val="616161"/>
                </a:solidFill>
                <a:latin typeface="Proxima Nova"/>
              </a:rPr>
              <a:t>mecânicos</a:t>
            </a:r>
            <a:r>
              <a:rPr sz="1000" b="0" i="0" dirty="0">
                <a:solidFill>
                  <a:srgbClr val="616161"/>
                </a:solidFill>
                <a:latin typeface="Proxima Nova"/>
              </a:rPr>
              <a:t> - </a:t>
            </a:r>
            <a:r>
              <a:rPr sz="1000" b="0" i="0" dirty="0" err="1">
                <a:solidFill>
                  <a:srgbClr val="616161"/>
                </a:solidFill>
                <a:latin typeface="Proxima Nova"/>
              </a:rPr>
              <a:t>Almofadas</a:t>
            </a:r>
            <a:r>
              <a:rPr sz="1000" b="0" i="0" dirty="0">
                <a:solidFill>
                  <a:srgbClr val="616161"/>
                </a:solidFill>
                <a:latin typeface="Proxima Nova"/>
              </a:rPr>
              <a:t> de </a:t>
            </a:r>
            <a:r>
              <a:rPr sz="1000" b="0" i="0" dirty="0" err="1">
                <a:solidFill>
                  <a:srgbClr val="616161"/>
                </a:solidFill>
                <a:latin typeface="Proxima Nova"/>
              </a:rPr>
              <a:t>couro</a:t>
            </a:r>
            <a:r>
              <a:rPr sz="1000" b="0" i="0" dirty="0">
                <a:solidFill>
                  <a:srgbClr val="616161"/>
                </a:solidFill>
                <a:latin typeface="Proxima Nova"/>
              </a:rPr>
              <a:t> para mesa - </a:t>
            </a:r>
            <a:r>
              <a:rPr sz="1000" b="0" i="0" dirty="0" err="1">
                <a:solidFill>
                  <a:srgbClr val="616161"/>
                </a:solidFill>
                <a:latin typeface="Proxima Nova"/>
              </a:rPr>
              <a:t>Grampeadores</a:t>
            </a:r>
            <a:r>
              <a:rPr sz="1000" b="0" i="0" dirty="0">
                <a:solidFill>
                  <a:srgbClr val="616161"/>
                </a:solidFill>
                <a:latin typeface="Proxima Nova"/>
              </a:rPr>
              <a:t> - </a:t>
            </a:r>
            <a:r>
              <a:rPr sz="1000" b="0" i="0" dirty="0" err="1">
                <a:solidFill>
                  <a:srgbClr val="616161"/>
                </a:solidFill>
                <a:latin typeface="Proxima Nova"/>
              </a:rPr>
              <a:t>Caixas</a:t>
            </a:r>
            <a:r>
              <a:rPr sz="1000" b="0" i="0" dirty="0">
                <a:solidFill>
                  <a:srgbClr val="616161"/>
                </a:solidFill>
                <a:latin typeface="Proxima Nova"/>
              </a:rPr>
              <a:t> de </a:t>
            </a:r>
            <a:r>
              <a:rPr sz="1000" b="0" i="0" dirty="0" err="1">
                <a:solidFill>
                  <a:srgbClr val="616161"/>
                </a:solidFill>
                <a:latin typeface="Proxima Nova"/>
              </a:rPr>
              <a:t>mudança</a:t>
            </a:r>
            <a:r>
              <a:rPr sz="1000" b="0" i="0" dirty="0">
                <a:solidFill>
                  <a:srgbClr val="616161"/>
                </a:solidFill>
                <a:latin typeface="Proxima Nova"/>
              </a:rPr>
              <a:t> - Mouse pads </a:t>
            </a:r>
            <a:r>
              <a:rPr sz="1000" b="0" i="0" dirty="0" err="1">
                <a:solidFill>
                  <a:srgbClr val="616161"/>
                </a:solidFill>
                <a:latin typeface="Proxima Nova"/>
              </a:rPr>
              <a:t>ergonômicos</a:t>
            </a:r>
            <a:r>
              <a:rPr sz="1000" b="0" i="0" dirty="0">
                <a:solidFill>
                  <a:srgbClr val="616161"/>
                </a:solidFill>
                <a:latin typeface="Proxima Nova"/>
              </a:rPr>
              <a:t> - </a:t>
            </a:r>
            <a:r>
              <a:rPr sz="1000" b="0" i="0" dirty="0" err="1">
                <a:solidFill>
                  <a:srgbClr val="616161"/>
                </a:solidFill>
                <a:latin typeface="Proxima Nova"/>
              </a:rPr>
              <a:t>Marcadores</a:t>
            </a:r>
            <a:r>
              <a:rPr sz="1000" b="0" i="0" dirty="0">
                <a:solidFill>
                  <a:srgbClr val="616161"/>
                </a:solidFill>
                <a:latin typeface="Proxima Nova"/>
              </a:rPr>
              <a:t> de </a:t>
            </a:r>
            <a:r>
              <a:rPr sz="1000" b="0" i="0" dirty="0" err="1">
                <a:solidFill>
                  <a:srgbClr val="616161"/>
                </a:solidFill>
                <a:latin typeface="Proxima Nova"/>
              </a:rPr>
              <a:t>quadro</a:t>
            </a:r>
            <a:r>
              <a:rPr sz="1000" b="0" i="0" dirty="0">
                <a:solidFill>
                  <a:srgbClr val="616161"/>
                </a:solidFill>
                <a:latin typeface="Proxima Nova"/>
              </a:rPr>
              <a:t> </a:t>
            </a:r>
            <a:r>
              <a:rPr sz="1000" b="0" i="0" dirty="0" err="1">
                <a:solidFill>
                  <a:srgbClr val="616161"/>
                </a:solidFill>
                <a:latin typeface="Proxima Nova"/>
              </a:rPr>
              <a:t>branco</a:t>
            </a:r>
            <a:endParaRPr sz="1000" b="0" i="0" dirty="0">
              <a:solidFill>
                <a:srgbClr val="616161"/>
              </a:solidFill>
              <a:latin typeface="Proxima Nova"/>
            </a:endParaRPr>
          </a:p>
        </p:txBody>
      </p:sp>
      <p:sp>
        <p:nvSpPr>
          <p:cNvPr id="8" name="Rectangle 7"/>
          <p:cNvSpPr/>
          <p:nvPr/>
        </p:nvSpPr>
        <p:spPr>
          <a:xfrm>
            <a:off x="4724400" y="1508670"/>
            <a:ext cx="4190999" cy="28875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materiais de escritório">
            <a:hlinkClick r:id="rId3" tgtFrame="&quot;_blank&quot;"/>
            <a:extLst>
              <a:ext uri="{FF2B5EF4-FFF2-40B4-BE49-F238E27FC236}">
                <a16:creationId xmlns:a16="http://schemas.microsoft.com/office/drawing/2014/main" id="{686BFD01-276C-5495-108F-F935AEDCD84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1" y="983307"/>
            <a:ext cx="4164384" cy="19904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Ferramentas e </a:t>
            </a:r>
            <a:r>
              <a:rPr dirty="0" err="1"/>
              <a:t>Melhorias</a:t>
            </a:r>
            <a:r>
              <a:rPr dirty="0"/>
              <a:t> para a Casa</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5" name="Rectangle 4"/>
          <p:cNvSpPr/>
          <p:nvPr/>
        </p:nvSpPr>
        <p:spPr>
          <a:xfrm>
            <a:off x="228600" y="1508670"/>
            <a:ext cx="8686800"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45500" y="918894"/>
            <a:ext cx="4190999" cy="311467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err="1">
                <a:solidFill>
                  <a:srgbClr val="616161"/>
                </a:solidFill>
                <a:latin typeface="Proxima Nova"/>
              </a:rPr>
              <a:t>Tendências</a:t>
            </a:r>
            <a:r>
              <a:rPr sz="1000" b="1" i="0" dirty="0">
                <a:solidFill>
                  <a:srgbClr val="616161"/>
                </a:solidFill>
                <a:latin typeface="Proxima Nova"/>
              </a:rPr>
              <a:t> do Mercado:</a:t>
            </a:r>
            <a:r>
              <a:rPr sz="1000" b="0" i="0" dirty="0">
                <a:solidFill>
                  <a:srgbClr val="616161"/>
                </a:solidFill>
                <a:latin typeface="Proxima Nova"/>
              </a:rPr>
              <a:t> Com o </a:t>
            </a:r>
            <a:r>
              <a:rPr sz="1000" b="0" i="0" dirty="0" err="1">
                <a:solidFill>
                  <a:srgbClr val="616161"/>
                </a:solidFill>
                <a:latin typeface="Proxima Nova"/>
              </a:rPr>
              <a:t>aumento</a:t>
            </a:r>
            <a:r>
              <a:rPr sz="1000" b="0" i="0" dirty="0">
                <a:solidFill>
                  <a:srgbClr val="616161"/>
                </a:solidFill>
                <a:latin typeface="Proxima Nova"/>
              </a:rPr>
              <a:t> do tempo </a:t>
            </a:r>
            <a:r>
              <a:rPr sz="1000" b="0" i="0" dirty="0" err="1">
                <a:solidFill>
                  <a:srgbClr val="616161"/>
                </a:solidFill>
                <a:latin typeface="Proxima Nova"/>
              </a:rPr>
              <a:t>em</a:t>
            </a:r>
            <a:r>
              <a:rPr sz="1000" b="0" i="0" dirty="0">
                <a:solidFill>
                  <a:srgbClr val="616161"/>
                </a:solidFill>
                <a:latin typeface="Proxima Nova"/>
              </a:rPr>
              <a:t> casa, </a:t>
            </a:r>
            <a:r>
              <a:rPr sz="1000" b="0" i="0" dirty="0" err="1">
                <a:solidFill>
                  <a:srgbClr val="616161"/>
                </a:solidFill>
                <a:latin typeface="Proxima Nova"/>
              </a:rPr>
              <a:t>cresce</a:t>
            </a:r>
            <a:r>
              <a:rPr sz="1000" b="0" i="0" dirty="0">
                <a:solidFill>
                  <a:srgbClr val="616161"/>
                </a:solidFill>
                <a:latin typeface="Proxima Nova"/>
              </a:rPr>
              <a:t> a </a:t>
            </a:r>
            <a:r>
              <a:rPr sz="1000" b="0" i="0" dirty="0" err="1">
                <a:solidFill>
                  <a:srgbClr val="616161"/>
                </a:solidFill>
                <a:latin typeface="Proxima Nova"/>
              </a:rPr>
              <a:t>busca</a:t>
            </a:r>
            <a:r>
              <a:rPr sz="1000" b="0" i="0" dirty="0">
                <a:solidFill>
                  <a:srgbClr val="616161"/>
                </a:solidFill>
                <a:latin typeface="Proxima Nova"/>
              </a:rPr>
              <a:t> </a:t>
            </a:r>
            <a:r>
              <a:rPr sz="1000" b="0" i="0" dirty="0" err="1">
                <a:solidFill>
                  <a:srgbClr val="616161"/>
                </a:solidFill>
                <a:latin typeface="Proxima Nova"/>
              </a:rPr>
              <a:t>por</a:t>
            </a:r>
            <a:r>
              <a:rPr sz="1000" b="0" i="0" dirty="0">
                <a:solidFill>
                  <a:srgbClr val="616161"/>
                </a:solidFill>
                <a:latin typeface="Proxima Nova"/>
              </a:rPr>
              <a:t> </a:t>
            </a:r>
            <a:r>
              <a:rPr sz="1000" b="0" i="0" dirty="0" err="1">
                <a:solidFill>
                  <a:srgbClr val="616161"/>
                </a:solidFill>
                <a:latin typeface="Proxima Nova"/>
              </a:rPr>
              <a:t>melhorias</a:t>
            </a:r>
            <a:r>
              <a:rPr sz="1000" b="0" i="0" dirty="0">
                <a:solidFill>
                  <a:srgbClr val="616161"/>
                </a:solidFill>
                <a:latin typeface="Proxima Nova"/>
              </a:rPr>
              <a:t> </a:t>
            </a:r>
            <a:r>
              <a:rPr sz="1000" b="0" i="0" dirty="0" err="1">
                <a:solidFill>
                  <a:srgbClr val="616161"/>
                </a:solidFill>
                <a:latin typeface="Proxima Nova"/>
              </a:rPr>
              <a:t>domésticas</a:t>
            </a:r>
            <a:r>
              <a:rPr sz="1000" b="0" i="0" dirty="0">
                <a:solidFill>
                  <a:srgbClr val="616161"/>
                </a:solidFill>
                <a:latin typeface="Proxima Nova"/>
              </a:rPr>
              <a:t> 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multifuncionais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Produtos</a:t>
            </a:r>
            <a:r>
              <a:rPr sz="1000" b="1" i="0" dirty="0">
                <a:solidFill>
                  <a:srgbClr val="616161"/>
                </a:solidFill>
                <a:latin typeface="Proxima Nova"/>
              </a:rPr>
              <a:t> Populares:</a:t>
            </a:r>
            <a:r>
              <a:rPr sz="1000" b="0" i="0" dirty="0">
                <a:solidFill>
                  <a:srgbClr val="616161"/>
                </a:solidFill>
                <a:latin typeface="Proxima Nova"/>
              </a:rPr>
              <a:t> Ferramentas que </a:t>
            </a:r>
            <a:r>
              <a:rPr sz="1000" b="0" i="0" dirty="0" err="1">
                <a:solidFill>
                  <a:srgbClr val="616161"/>
                </a:solidFill>
                <a:latin typeface="Proxima Nova"/>
              </a:rPr>
              <a:t>combinam</a:t>
            </a:r>
            <a:r>
              <a:rPr sz="1000" b="0" i="0" dirty="0">
                <a:solidFill>
                  <a:srgbClr val="616161"/>
                </a:solidFill>
                <a:latin typeface="Proxima Nova"/>
              </a:rPr>
              <a:t> </a:t>
            </a:r>
            <a:r>
              <a:rPr sz="1000" b="0" i="0" dirty="0" err="1">
                <a:solidFill>
                  <a:srgbClr val="616161"/>
                </a:solidFill>
                <a:latin typeface="Proxima Nova"/>
              </a:rPr>
              <a:t>funcionalidade</a:t>
            </a:r>
            <a:r>
              <a:rPr sz="1000" b="0" i="0" dirty="0">
                <a:solidFill>
                  <a:srgbClr val="616161"/>
                </a:solidFill>
                <a:latin typeface="Proxima Nova"/>
              </a:rPr>
              <a:t> e </a:t>
            </a:r>
            <a:r>
              <a:rPr sz="1000" b="0" i="0" dirty="0" err="1">
                <a:solidFill>
                  <a:srgbClr val="616161"/>
                </a:solidFill>
                <a:latin typeface="Proxima Nova"/>
              </a:rPr>
              <a:t>estética</a:t>
            </a:r>
            <a:r>
              <a:rPr sz="1000" b="0" i="0" dirty="0">
                <a:solidFill>
                  <a:srgbClr val="616161"/>
                </a:solidFill>
                <a:latin typeface="Proxima Nova"/>
              </a:rPr>
              <a:t> </a:t>
            </a:r>
            <a:r>
              <a:rPr sz="1000" b="0" i="0" dirty="0" err="1">
                <a:solidFill>
                  <a:srgbClr val="616161"/>
                </a:solidFill>
                <a:latin typeface="Proxima Nova"/>
              </a:rPr>
              <a:t>são</a:t>
            </a:r>
            <a:r>
              <a:rPr sz="1000" b="0" i="0" dirty="0">
                <a:solidFill>
                  <a:srgbClr val="616161"/>
                </a:solidFill>
                <a:latin typeface="Proxima Nova"/>
              </a:rPr>
              <a:t> </a:t>
            </a:r>
            <a:r>
              <a:rPr sz="1000" b="0" i="0" dirty="0" err="1">
                <a:solidFill>
                  <a:srgbClr val="616161"/>
                </a:solidFill>
                <a:latin typeface="Proxima Nova"/>
              </a:rPr>
              <a:t>altamente</a:t>
            </a:r>
            <a:r>
              <a:rPr sz="1000" b="0" i="0" dirty="0">
                <a:solidFill>
                  <a:srgbClr val="616161"/>
                </a:solidFill>
                <a:latin typeface="Proxima Nova"/>
              </a:rPr>
              <a:t> </a:t>
            </a:r>
            <a:r>
              <a:rPr sz="1000" b="0" i="0" dirty="0" err="1">
                <a:solidFill>
                  <a:srgbClr val="616161"/>
                </a:solidFill>
                <a:latin typeface="Proxima Nova"/>
              </a:rPr>
              <a:t>procuradas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Estratégias</a:t>
            </a:r>
            <a:r>
              <a:rPr sz="1000" b="1" i="0" dirty="0">
                <a:solidFill>
                  <a:srgbClr val="616161"/>
                </a:solidFill>
                <a:latin typeface="Proxima Nova"/>
              </a:rPr>
              <a:t> de Venda:</a:t>
            </a:r>
            <a:r>
              <a:rPr sz="1000" b="0" i="0" dirty="0">
                <a:solidFill>
                  <a:srgbClr val="616161"/>
                </a:solidFill>
                <a:latin typeface="Proxima Nova"/>
              </a:rPr>
              <a:t> </a:t>
            </a:r>
            <a:r>
              <a:rPr sz="1000" b="0" i="0" dirty="0" err="1">
                <a:solidFill>
                  <a:srgbClr val="616161"/>
                </a:solidFill>
                <a:latin typeface="Proxima Nova"/>
              </a:rPr>
              <a:t>Demonstrações</a:t>
            </a:r>
            <a:r>
              <a:rPr sz="1000" b="0" i="0" dirty="0">
                <a:solidFill>
                  <a:srgbClr val="616161"/>
                </a:solidFill>
                <a:latin typeface="Proxima Nova"/>
              </a:rPr>
              <a:t> de </a:t>
            </a:r>
            <a:r>
              <a:rPr sz="1000" b="0" i="0" dirty="0" err="1">
                <a:solidFill>
                  <a:srgbClr val="616161"/>
                </a:solidFill>
                <a:latin typeface="Proxima Nova"/>
              </a:rPr>
              <a:t>produtos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redes </a:t>
            </a:r>
            <a:r>
              <a:rPr sz="1000" b="0" i="0" dirty="0" err="1">
                <a:solidFill>
                  <a:srgbClr val="616161"/>
                </a:solidFill>
                <a:latin typeface="Proxima Nova"/>
              </a:rPr>
              <a:t>sociais</a:t>
            </a:r>
            <a:r>
              <a:rPr sz="1000" b="0" i="0" dirty="0">
                <a:solidFill>
                  <a:srgbClr val="616161"/>
                </a:solidFill>
                <a:latin typeface="Proxima Nova"/>
              </a:rPr>
              <a:t> </a:t>
            </a:r>
            <a:r>
              <a:rPr sz="1000" b="0" i="0" dirty="0" err="1">
                <a:solidFill>
                  <a:srgbClr val="616161"/>
                </a:solidFill>
                <a:latin typeface="Proxima Nova"/>
              </a:rPr>
              <a:t>podem</a:t>
            </a:r>
            <a:r>
              <a:rPr sz="1000" b="0" i="0" dirty="0">
                <a:solidFill>
                  <a:srgbClr val="616161"/>
                </a:solidFill>
                <a:latin typeface="Proxima Nova"/>
              </a:rPr>
              <a:t> </a:t>
            </a:r>
            <a:r>
              <a:rPr sz="1000" b="0" i="0" dirty="0" err="1">
                <a:solidFill>
                  <a:srgbClr val="616161"/>
                </a:solidFill>
                <a:latin typeface="Proxima Nova"/>
              </a:rPr>
              <a:t>atrair</a:t>
            </a:r>
            <a:r>
              <a:rPr sz="1000" b="0" i="0" dirty="0">
                <a:solidFill>
                  <a:srgbClr val="616161"/>
                </a:solidFill>
                <a:latin typeface="Proxima Nova"/>
              </a:rPr>
              <a:t> </a:t>
            </a:r>
            <a:r>
              <a:rPr sz="1000" b="0" i="0" dirty="0" err="1">
                <a:solidFill>
                  <a:srgbClr val="616161"/>
                </a:solidFill>
                <a:latin typeface="Proxima Nova"/>
              </a:rPr>
              <a:t>mais</a:t>
            </a:r>
            <a:r>
              <a:rPr sz="1000" b="0" i="0" dirty="0">
                <a:solidFill>
                  <a:srgbClr val="616161"/>
                </a:solidFill>
                <a:latin typeface="Proxima Nova"/>
              </a:rPr>
              <a:t> </a:t>
            </a:r>
            <a:r>
              <a:rPr sz="1000" b="0" i="0" dirty="0" err="1">
                <a:solidFill>
                  <a:srgbClr val="616161"/>
                </a:solidFill>
                <a:latin typeface="Proxima Nova"/>
              </a:rPr>
              <a:t>clientes</a:t>
            </a:r>
            <a:r>
              <a:rPr sz="1000" b="0" i="0" dirty="0">
                <a:solidFill>
                  <a:srgbClr val="616161"/>
                </a:solidFill>
                <a:latin typeface="Proxima Nova"/>
              </a:rPr>
              <a:t>, </a:t>
            </a:r>
            <a:r>
              <a:rPr sz="1000" b="0" i="0" dirty="0" err="1">
                <a:solidFill>
                  <a:srgbClr val="616161"/>
                </a:solidFill>
                <a:latin typeface="Proxima Nova"/>
              </a:rPr>
              <a:t>mostrando</a:t>
            </a:r>
            <a:r>
              <a:rPr sz="1000" b="0" i="0" dirty="0">
                <a:solidFill>
                  <a:srgbClr val="616161"/>
                </a:solidFill>
                <a:latin typeface="Proxima Nova"/>
              </a:rPr>
              <a:t> </a:t>
            </a:r>
            <a:r>
              <a:rPr sz="1000" b="0" i="0" dirty="0" err="1">
                <a:solidFill>
                  <a:srgbClr val="616161"/>
                </a:solidFill>
                <a:latin typeface="Proxima Nova"/>
              </a:rPr>
              <a:t>funcionalidade</a:t>
            </a:r>
            <a:r>
              <a:rPr sz="1000" b="0" i="0" dirty="0">
                <a:solidFill>
                  <a:srgbClr val="616161"/>
                </a:solidFill>
                <a:latin typeface="Proxima Nova"/>
              </a:rPr>
              <a:t> e </a:t>
            </a:r>
            <a:r>
              <a:rPr sz="1000" b="0" i="0" dirty="0" err="1">
                <a:solidFill>
                  <a:srgbClr val="616161"/>
                </a:solidFill>
                <a:latin typeface="Proxima Nova"/>
              </a:rPr>
              <a:t>usabilidade</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Principais</a:t>
            </a:r>
            <a:r>
              <a:rPr sz="1000" b="1" i="0" dirty="0">
                <a:solidFill>
                  <a:srgbClr val="616161"/>
                </a:solidFill>
                <a:latin typeface="Proxima Nova"/>
              </a:rPr>
              <a:t> </a:t>
            </a:r>
            <a:r>
              <a:rPr sz="1000" b="1" i="0" dirty="0" err="1">
                <a:solidFill>
                  <a:srgbClr val="616161"/>
                </a:solidFill>
                <a:latin typeface="Proxima Nova"/>
              </a:rPr>
              <a:t>Produtos</a:t>
            </a:r>
            <a:r>
              <a:rPr sz="1000" b="1" i="0" dirty="0">
                <a:solidFill>
                  <a:srgbClr val="616161"/>
                </a:solidFill>
                <a:latin typeface="Proxima Nova"/>
              </a:rPr>
              <a:t> de </a:t>
            </a:r>
            <a:r>
              <a:rPr sz="1000" b="1" i="0" dirty="0" err="1">
                <a:solidFill>
                  <a:srgbClr val="616161"/>
                </a:solidFill>
                <a:latin typeface="Proxima Nova"/>
              </a:rPr>
              <a:t>Dropshipping</a:t>
            </a:r>
            <a:r>
              <a:rPr sz="1000" b="1" i="0" dirty="0">
                <a:solidFill>
                  <a:srgbClr val="616161"/>
                </a:solidFill>
                <a:latin typeface="Proxima Nova"/>
              </a:rPr>
              <a:t>:</a:t>
            </a:r>
            <a:r>
              <a:rPr sz="1000" b="0" i="0" dirty="0">
                <a:solidFill>
                  <a:srgbClr val="616161"/>
                </a:solidFill>
                <a:latin typeface="Proxima Nova"/>
              </a:rPr>
              <a:t> - </a:t>
            </a:r>
            <a:r>
              <a:rPr sz="1000" b="0" i="0" dirty="0" err="1">
                <a:solidFill>
                  <a:srgbClr val="616161"/>
                </a:solidFill>
                <a:latin typeface="Proxima Nova"/>
              </a:rPr>
              <a:t>Plugues</a:t>
            </a:r>
            <a:r>
              <a:rPr sz="1000" b="0" i="0" dirty="0">
                <a:solidFill>
                  <a:srgbClr val="616161"/>
                </a:solidFill>
                <a:latin typeface="Proxima Nova"/>
              </a:rPr>
              <a:t> </a:t>
            </a:r>
            <a:r>
              <a:rPr sz="1000" b="0" i="0" dirty="0" err="1">
                <a:solidFill>
                  <a:srgbClr val="616161"/>
                </a:solidFill>
                <a:latin typeface="Proxima Nova"/>
              </a:rPr>
              <a:t>inteligentes</a:t>
            </a:r>
            <a:r>
              <a:rPr sz="1000" b="0" i="0" dirty="0">
                <a:solidFill>
                  <a:srgbClr val="616161"/>
                </a:solidFill>
                <a:latin typeface="Proxima Nova"/>
              </a:rPr>
              <a:t> para exterior - </a:t>
            </a:r>
            <a:r>
              <a:rPr sz="1000" b="0" i="0" dirty="0" err="1">
                <a:solidFill>
                  <a:srgbClr val="616161"/>
                </a:solidFill>
                <a:latin typeface="Proxima Nova"/>
              </a:rPr>
              <a:t>Campainhas</a:t>
            </a:r>
            <a:r>
              <a:rPr sz="1000" b="0" i="0" dirty="0">
                <a:solidFill>
                  <a:srgbClr val="616161"/>
                </a:solidFill>
                <a:latin typeface="Proxima Nova"/>
              </a:rPr>
              <a:t> de </a:t>
            </a:r>
            <a:r>
              <a:rPr sz="1000" b="0" i="0" dirty="0" err="1">
                <a:solidFill>
                  <a:srgbClr val="616161"/>
                </a:solidFill>
                <a:latin typeface="Proxima Nova"/>
              </a:rPr>
              <a:t>vídeo</a:t>
            </a:r>
            <a:r>
              <a:rPr sz="1000" b="0" i="0" dirty="0">
                <a:solidFill>
                  <a:srgbClr val="616161"/>
                </a:solidFill>
                <a:latin typeface="Proxima Nova"/>
              </a:rPr>
              <a:t> - </a:t>
            </a:r>
            <a:r>
              <a:rPr sz="1000" b="0" i="0" dirty="0" err="1">
                <a:solidFill>
                  <a:srgbClr val="616161"/>
                </a:solidFill>
                <a:latin typeface="Proxima Nova"/>
              </a:rPr>
              <a:t>Sensores</a:t>
            </a:r>
            <a:r>
              <a:rPr sz="1000" b="0" i="0" dirty="0">
                <a:solidFill>
                  <a:srgbClr val="616161"/>
                </a:solidFill>
                <a:latin typeface="Proxima Nova"/>
              </a:rPr>
              <a:t> de </a:t>
            </a:r>
            <a:r>
              <a:rPr sz="1000" b="0" i="0" dirty="0" err="1">
                <a:solidFill>
                  <a:srgbClr val="616161"/>
                </a:solidFill>
                <a:latin typeface="Proxima Nova"/>
              </a:rPr>
              <a:t>movimento</a:t>
            </a:r>
            <a:r>
              <a:rPr sz="1000" b="0" i="0" dirty="0">
                <a:solidFill>
                  <a:srgbClr val="616161"/>
                </a:solidFill>
                <a:latin typeface="Proxima Nova"/>
              </a:rPr>
              <a:t> - Portas de </a:t>
            </a:r>
            <a:r>
              <a:rPr sz="1000" b="0" i="0" dirty="0" err="1">
                <a:solidFill>
                  <a:srgbClr val="616161"/>
                </a:solidFill>
                <a:latin typeface="Proxima Nova"/>
              </a:rPr>
              <a:t>tela</a:t>
            </a:r>
            <a:r>
              <a:rPr sz="1000" b="0" i="0" dirty="0">
                <a:solidFill>
                  <a:srgbClr val="616161"/>
                </a:solidFill>
                <a:latin typeface="Proxima Nova"/>
              </a:rPr>
              <a:t> </a:t>
            </a:r>
            <a:r>
              <a:rPr sz="1000" b="0" i="0" dirty="0" err="1">
                <a:solidFill>
                  <a:srgbClr val="616161"/>
                </a:solidFill>
                <a:latin typeface="Proxima Nova"/>
              </a:rPr>
              <a:t>magnética</a:t>
            </a:r>
            <a:r>
              <a:rPr sz="1000" b="0" i="0" dirty="0">
                <a:solidFill>
                  <a:srgbClr val="616161"/>
                </a:solidFill>
                <a:latin typeface="Proxima Nova"/>
              </a:rPr>
              <a:t> - Cabos de </a:t>
            </a:r>
            <a:r>
              <a:rPr sz="1000" b="0" i="0" dirty="0" err="1">
                <a:solidFill>
                  <a:srgbClr val="616161"/>
                </a:solidFill>
                <a:latin typeface="Proxima Nova"/>
              </a:rPr>
              <a:t>extensão</a:t>
            </a:r>
            <a:r>
              <a:rPr sz="1000" b="0" i="0" dirty="0">
                <a:solidFill>
                  <a:srgbClr val="616161"/>
                </a:solidFill>
                <a:latin typeface="Proxima Nova"/>
              </a:rPr>
              <a:t> - </a:t>
            </a:r>
            <a:r>
              <a:rPr sz="1000" b="0" i="0" dirty="0" err="1">
                <a:solidFill>
                  <a:srgbClr val="616161"/>
                </a:solidFill>
                <a:latin typeface="Proxima Nova"/>
              </a:rPr>
              <a:t>Prateleiras</a:t>
            </a:r>
            <a:r>
              <a:rPr sz="1000" b="0" i="0" dirty="0">
                <a:solidFill>
                  <a:srgbClr val="616161"/>
                </a:solidFill>
                <a:latin typeface="Proxima Nova"/>
              </a:rPr>
              <a:t> - </a:t>
            </a:r>
            <a:r>
              <a:rPr sz="1000" b="0" i="0" dirty="0" err="1">
                <a:solidFill>
                  <a:srgbClr val="616161"/>
                </a:solidFill>
                <a:latin typeface="Proxima Nova"/>
              </a:rPr>
              <a:t>Armazenamento</a:t>
            </a:r>
            <a:r>
              <a:rPr sz="1000" b="0" i="0" dirty="0">
                <a:solidFill>
                  <a:srgbClr val="616161"/>
                </a:solidFill>
                <a:latin typeface="Proxima Nova"/>
              </a:rPr>
              <a:t> de </a:t>
            </a:r>
            <a:r>
              <a:rPr sz="1000" b="0" i="0" dirty="0" err="1">
                <a:solidFill>
                  <a:srgbClr val="616161"/>
                </a:solidFill>
                <a:latin typeface="Proxima Nova"/>
              </a:rPr>
              <a:t>sapatos</a:t>
            </a:r>
            <a:r>
              <a:rPr sz="1000" b="0" i="0" dirty="0">
                <a:solidFill>
                  <a:srgbClr val="616161"/>
                </a:solidFill>
                <a:latin typeface="Proxima Nova"/>
              </a:rPr>
              <a:t> - </a:t>
            </a:r>
            <a:r>
              <a:rPr sz="1000" b="0" i="0" dirty="0" err="1">
                <a:solidFill>
                  <a:srgbClr val="616161"/>
                </a:solidFill>
                <a:latin typeface="Proxima Nova"/>
              </a:rPr>
              <a:t>Luzes</a:t>
            </a:r>
            <a:r>
              <a:rPr sz="1000" b="0" i="0" dirty="0">
                <a:solidFill>
                  <a:srgbClr val="616161"/>
                </a:solidFill>
                <a:latin typeface="Proxima Nova"/>
              </a:rPr>
              <a:t> de </a:t>
            </a:r>
            <a:r>
              <a:rPr sz="1000" b="0" i="0" dirty="0" err="1">
                <a:solidFill>
                  <a:srgbClr val="616161"/>
                </a:solidFill>
                <a:latin typeface="Proxima Nova"/>
              </a:rPr>
              <a:t>guarda-chuva</a:t>
            </a:r>
            <a:r>
              <a:rPr sz="1000" b="0" i="0" dirty="0">
                <a:solidFill>
                  <a:srgbClr val="616161"/>
                </a:solidFill>
                <a:latin typeface="Proxima Nova"/>
              </a:rPr>
              <a:t> de </a:t>
            </a:r>
            <a:r>
              <a:rPr sz="1000" b="0" i="0" dirty="0" err="1">
                <a:solidFill>
                  <a:srgbClr val="616161"/>
                </a:solidFill>
                <a:latin typeface="Proxima Nova"/>
              </a:rPr>
              <a:t>pátio</a:t>
            </a:r>
            <a:r>
              <a:rPr sz="1000" b="0" i="0" dirty="0">
                <a:solidFill>
                  <a:srgbClr val="616161"/>
                </a:solidFill>
                <a:latin typeface="Proxima Nova"/>
              </a:rPr>
              <a:t> - </a:t>
            </a:r>
            <a:r>
              <a:rPr sz="1000" b="0" i="0" dirty="0" err="1">
                <a:solidFill>
                  <a:srgbClr val="616161"/>
                </a:solidFill>
                <a:latin typeface="Proxima Nova"/>
              </a:rPr>
              <a:t>Cadeiras</a:t>
            </a:r>
            <a:r>
              <a:rPr sz="1000" b="0" i="0" dirty="0">
                <a:solidFill>
                  <a:srgbClr val="616161"/>
                </a:solidFill>
                <a:latin typeface="Proxima Nova"/>
              </a:rPr>
              <a:t> de </a:t>
            </a:r>
            <a:r>
              <a:rPr sz="1000" b="0" i="0" dirty="0" err="1">
                <a:solidFill>
                  <a:srgbClr val="616161"/>
                </a:solidFill>
                <a:latin typeface="Proxima Nova"/>
              </a:rPr>
              <a:t>jardim</a:t>
            </a:r>
            <a:r>
              <a:rPr sz="1000" b="0" i="0" dirty="0">
                <a:solidFill>
                  <a:srgbClr val="616161"/>
                </a:solidFill>
                <a:latin typeface="Proxima Nova"/>
              </a:rPr>
              <a:t> - </a:t>
            </a:r>
            <a:r>
              <a:rPr sz="1000" b="0" i="0" dirty="0" err="1">
                <a:solidFill>
                  <a:srgbClr val="616161"/>
                </a:solidFill>
                <a:latin typeface="Proxima Nova"/>
              </a:rPr>
              <a:t>Equipamento</a:t>
            </a:r>
            <a:r>
              <a:rPr sz="1000" b="0" i="0" dirty="0">
                <a:solidFill>
                  <a:srgbClr val="616161"/>
                </a:solidFill>
                <a:latin typeface="Proxima Nova"/>
              </a:rPr>
              <a:t> de </a:t>
            </a:r>
            <a:r>
              <a:rPr sz="1000" b="0" i="0" dirty="0" err="1">
                <a:solidFill>
                  <a:srgbClr val="616161"/>
                </a:solidFill>
                <a:latin typeface="Proxima Nova"/>
              </a:rPr>
              <a:t>acampamento</a:t>
            </a:r>
            <a:r>
              <a:rPr sz="1000" b="0" i="0" dirty="0">
                <a:solidFill>
                  <a:srgbClr val="616161"/>
                </a:solidFill>
                <a:latin typeface="Proxima Nova"/>
              </a:rPr>
              <a:t> - </a:t>
            </a:r>
            <a:r>
              <a:rPr sz="1000" b="0" i="0" dirty="0" err="1">
                <a:solidFill>
                  <a:srgbClr val="616161"/>
                </a:solidFill>
                <a:latin typeface="Proxima Nova"/>
              </a:rPr>
              <a:t>Purificadores</a:t>
            </a:r>
            <a:r>
              <a:rPr sz="1000" b="0" i="0" dirty="0">
                <a:solidFill>
                  <a:srgbClr val="616161"/>
                </a:solidFill>
                <a:latin typeface="Proxima Nova"/>
              </a:rPr>
              <a:t> de </a:t>
            </a:r>
            <a:r>
              <a:rPr sz="1000" b="0" i="0" dirty="0" err="1">
                <a:solidFill>
                  <a:srgbClr val="616161"/>
                </a:solidFill>
                <a:latin typeface="Proxima Nova"/>
              </a:rPr>
              <a:t>ar</a:t>
            </a:r>
            <a:r>
              <a:rPr sz="1000" b="0" i="0" dirty="0">
                <a:solidFill>
                  <a:srgbClr val="616161"/>
                </a:solidFill>
                <a:latin typeface="Proxima Nova"/>
              </a:rPr>
              <a:t> - </a:t>
            </a:r>
            <a:r>
              <a:rPr sz="1000" b="0" i="0" dirty="0" err="1">
                <a:solidFill>
                  <a:srgbClr val="616161"/>
                </a:solidFill>
                <a:latin typeface="Proxima Nova"/>
              </a:rPr>
              <a:t>Escova</a:t>
            </a:r>
            <a:r>
              <a:rPr sz="1000" b="0" i="0" dirty="0">
                <a:solidFill>
                  <a:srgbClr val="616161"/>
                </a:solidFill>
                <a:latin typeface="Proxima Nova"/>
              </a:rPr>
              <a:t> de </a:t>
            </a:r>
            <a:r>
              <a:rPr sz="1000" b="0" i="0" dirty="0" err="1">
                <a:solidFill>
                  <a:srgbClr val="616161"/>
                </a:solidFill>
                <a:latin typeface="Proxima Nova"/>
              </a:rPr>
              <a:t>perfuração</a:t>
            </a:r>
            <a:r>
              <a:rPr sz="1000" b="0" i="0" dirty="0">
                <a:solidFill>
                  <a:srgbClr val="616161"/>
                </a:solidFill>
                <a:latin typeface="Proxima Nova"/>
              </a:rPr>
              <a:t> e </a:t>
            </a:r>
            <a:r>
              <a:rPr sz="1000" b="0" i="0" dirty="0" err="1">
                <a:solidFill>
                  <a:srgbClr val="616161"/>
                </a:solidFill>
                <a:latin typeface="Proxima Nova"/>
              </a:rPr>
              <a:t>esfregão</a:t>
            </a:r>
            <a:r>
              <a:rPr sz="1000" b="0" i="0" dirty="0">
                <a:solidFill>
                  <a:srgbClr val="616161"/>
                </a:solidFill>
                <a:latin typeface="Proxima Nova"/>
              </a:rPr>
              <a:t> </a:t>
            </a:r>
            <a:r>
              <a:rPr sz="1000" b="0" i="0" dirty="0" err="1">
                <a:solidFill>
                  <a:srgbClr val="616161"/>
                </a:solidFill>
                <a:latin typeface="Proxima Nova"/>
              </a:rPr>
              <a:t>elétrico</a:t>
            </a:r>
            <a:r>
              <a:rPr sz="1000" b="0" i="0" dirty="0">
                <a:solidFill>
                  <a:srgbClr val="616161"/>
                </a:solidFill>
                <a:latin typeface="Proxima Nova"/>
              </a:rPr>
              <a:t> - </a:t>
            </a:r>
            <a:r>
              <a:rPr sz="1000" b="0" i="0" dirty="0" err="1">
                <a:solidFill>
                  <a:srgbClr val="616161"/>
                </a:solidFill>
                <a:latin typeface="Proxima Nova"/>
              </a:rPr>
              <a:t>Protetores</a:t>
            </a:r>
            <a:r>
              <a:rPr sz="1000" b="0" i="0" dirty="0">
                <a:solidFill>
                  <a:srgbClr val="616161"/>
                </a:solidFill>
                <a:latin typeface="Proxima Nova"/>
              </a:rPr>
              <a:t> de </a:t>
            </a:r>
            <a:r>
              <a:rPr sz="1000" b="0" i="0" dirty="0" err="1">
                <a:solidFill>
                  <a:srgbClr val="616161"/>
                </a:solidFill>
                <a:latin typeface="Proxima Nova"/>
              </a:rPr>
              <a:t>drenagem</a:t>
            </a:r>
            <a:r>
              <a:rPr sz="1000" b="0" i="0" dirty="0">
                <a:solidFill>
                  <a:srgbClr val="616161"/>
                </a:solidFill>
                <a:latin typeface="Proxima Nova"/>
              </a:rPr>
              <a:t> de silicone - </a:t>
            </a:r>
            <a:r>
              <a:rPr sz="1000" b="0" i="0" dirty="0" err="1">
                <a:solidFill>
                  <a:srgbClr val="616161"/>
                </a:solidFill>
                <a:latin typeface="Proxima Nova"/>
              </a:rPr>
              <a:t>Escada</a:t>
            </a:r>
            <a:r>
              <a:rPr sz="1000" b="0" i="0" dirty="0">
                <a:solidFill>
                  <a:srgbClr val="616161"/>
                </a:solidFill>
                <a:latin typeface="Proxima Nova"/>
              </a:rPr>
              <a:t> </a:t>
            </a:r>
            <a:r>
              <a:rPr sz="1000" b="0" i="0" dirty="0" err="1">
                <a:solidFill>
                  <a:srgbClr val="616161"/>
                </a:solidFill>
                <a:latin typeface="Proxima Nova"/>
              </a:rPr>
              <a:t>dobrável</a:t>
            </a:r>
            <a:r>
              <a:rPr sz="1000" b="0" i="0" dirty="0">
                <a:solidFill>
                  <a:srgbClr val="616161"/>
                </a:solidFill>
                <a:latin typeface="Proxima Nova"/>
              </a:rPr>
              <a:t> - </a:t>
            </a:r>
            <a:r>
              <a:rPr sz="1000" b="0" i="0" dirty="0" err="1">
                <a:solidFill>
                  <a:srgbClr val="616161"/>
                </a:solidFill>
                <a:latin typeface="Proxima Nova"/>
              </a:rPr>
              <a:t>Luzes</a:t>
            </a:r>
            <a:r>
              <a:rPr sz="1000" b="0" i="0" dirty="0">
                <a:solidFill>
                  <a:srgbClr val="616161"/>
                </a:solidFill>
                <a:latin typeface="Proxima Nova"/>
              </a:rPr>
              <a:t> </a:t>
            </a:r>
            <a:r>
              <a:rPr sz="1000" b="0" i="0" dirty="0" err="1">
                <a:solidFill>
                  <a:srgbClr val="616161"/>
                </a:solidFill>
                <a:latin typeface="Proxima Nova"/>
              </a:rPr>
              <a:t>solares</a:t>
            </a:r>
            <a:r>
              <a:rPr sz="1000" b="0" i="0" dirty="0">
                <a:solidFill>
                  <a:srgbClr val="616161"/>
                </a:solidFill>
                <a:latin typeface="Proxima Nova"/>
              </a:rPr>
              <a:t> para exterior</a:t>
            </a:r>
          </a:p>
        </p:txBody>
      </p:sp>
      <p:sp>
        <p:nvSpPr>
          <p:cNvPr id="8" name="Rectangle 7"/>
          <p:cNvSpPr/>
          <p:nvPr/>
        </p:nvSpPr>
        <p:spPr>
          <a:xfrm>
            <a:off x="47244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Ferramentas de bricolage">
            <a:hlinkClick r:id="rId3" tgtFrame="&quot;_blank&quot;"/>
            <a:extLst>
              <a:ext uri="{FF2B5EF4-FFF2-40B4-BE49-F238E27FC236}">
                <a16:creationId xmlns:a16="http://schemas.microsoft.com/office/drawing/2014/main" id="{407B8E2F-E4B9-59D4-DE37-B718286BDE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9040" y="918894"/>
            <a:ext cx="4243260" cy="21185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Acessórios</a:t>
            </a:r>
            <a:r>
              <a:rPr dirty="0"/>
              <a:t> para </a:t>
            </a:r>
            <a:r>
              <a:rPr dirty="0" err="1"/>
              <a:t>Telefone</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52349" y="896094"/>
            <a:ext cx="4190999" cy="312717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Tendências</a:t>
            </a:r>
            <a:r>
              <a:rPr sz="1100" b="1" i="0" dirty="0">
                <a:solidFill>
                  <a:srgbClr val="616161"/>
                </a:solidFill>
                <a:latin typeface="Proxima Nova"/>
              </a:rPr>
              <a:t> de Mercado:</a:t>
            </a:r>
            <a:r>
              <a:rPr sz="1100" b="0" i="0" dirty="0">
                <a:solidFill>
                  <a:srgbClr val="616161"/>
                </a:solidFill>
                <a:latin typeface="Proxima Nova"/>
              </a:rPr>
              <a:t> A </a:t>
            </a:r>
            <a:r>
              <a:rPr sz="1100" b="0" i="0" dirty="0" err="1">
                <a:solidFill>
                  <a:srgbClr val="616161"/>
                </a:solidFill>
                <a:latin typeface="Proxima Nova"/>
              </a:rPr>
              <a:t>demanda</a:t>
            </a:r>
            <a:r>
              <a:rPr sz="1100" b="0" i="0" dirty="0">
                <a:solidFill>
                  <a:srgbClr val="616161"/>
                </a:solidFill>
                <a:latin typeface="Proxima Nova"/>
              </a:rPr>
              <a:t> </a:t>
            </a:r>
            <a:r>
              <a:rPr sz="1100" b="0" i="0" dirty="0" err="1">
                <a:solidFill>
                  <a:srgbClr val="616161"/>
                </a:solidFill>
                <a:latin typeface="Proxima Nova"/>
              </a:rPr>
              <a:t>por</a:t>
            </a:r>
            <a:r>
              <a:rPr sz="1100" b="0" i="0" dirty="0">
                <a:solidFill>
                  <a:srgbClr val="616161"/>
                </a:solidFill>
                <a:latin typeface="Proxima Nova"/>
              </a:rPr>
              <a:t> </a:t>
            </a:r>
            <a:r>
              <a:rPr sz="1100" b="0" i="0" dirty="0" err="1">
                <a:solidFill>
                  <a:srgbClr val="616161"/>
                </a:solidFill>
                <a:latin typeface="Proxima Nova"/>
              </a:rPr>
              <a:t>acessórios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a:t>
            </a:r>
            <a:r>
              <a:rPr sz="1100" b="0" i="0" dirty="0" err="1">
                <a:solidFill>
                  <a:srgbClr val="616161"/>
                </a:solidFill>
                <a:latin typeface="Proxima Nova"/>
              </a:rPr>
              <a:t>mantém</a:t>
            </a:r>
            <a:r>
              <a:rPr sz="1100" b="0" i="0" dirty="0">
                <a:solidFill>
                  <a:srgbClr val="616161"/>
                </a:solidFill>
                <a:latin typeface="Proxima Nova"/>
              </a:rPr>
              <a:t> </a:t>
            </a:r>
            <a:r>
              <a:rPr sz="1100" b="0" i="0" dirty="0" err="1">
                <a:solidFill>
                  <a:srgbClr val="616161"/>
                </a:solidFill>
                <a:latin typeface="Proxima Nova"/>
              </a:rPr>
              <a:t>uma</a:t>
            </a:r>
            <a:r>
              <a:rPr sz="1100" b="0" i="0" dirty="0">
                <a:solidFill>
                  <a:srgbClr val="616161"/>
                </a:solidFill>
                <a:latin typeface="Proxima Nova"/>
              </a:rPr>
              <a:t> </a:t>
            </a:r>
            <a:r>
              <a:rPr sz="1100" b="0" i="0" dirty="0" err="1">
                <a:solidFill>
                  <a:srgbClr val="616161"/>
                </a:solidFill>
                <a:latin typeface="Proxima Nova"/>
              </a:rPr>
              <a:t>tendência</a:t>
            </a:r>
            <a:r>
              <a:rPr sz="1100" b="0" i="0" dirty="0">
                <a:solidFill>
                  <a:srgbClr val="616161"/>
                </a:solidFill>
                <a:latin typeface="Proxima Nova"/>
              </a:rPr>
              <a:t> </a:t>
            </a:r>
            <a:r>
              <a:rPr sz="1100" b="0" i="0" dirty="0" err="1">
                <a:solidFill>
                  <a:srgbClr val="616161"/>
                </a:solidFill>
                <a:latin typeface="Proxima Nova"/>
              </a:rPr>
              <a:t>estável</a:t>
            </a:r>
            <a:r>
              <a:rPr sz="1100" b="0" i="0" dirty="0">
                <a:solidFill>
                  <a:srgbClr val="616161"/>
                </a:solidFill>
                <a:latin typeface="Proxima Nova"/>
              </a:rPr>
              <a:t>, com </a:t>
            </a:r>
            <a:r>
              <a:rPr sz="1100" b="0" i="0" dirty="0" err="1">
                <a:solidFill>
                  <a:srgbClr val="616161"/>
                </a:solidFill>
                <a:latin typeface="Proxima Nova"/>
              </a:rPr>
              <a:t>picos</a:t>
            </a:r>
            <a:r>
              <a:rPr sz="1100" b="0" i="0" dirty="0">
                <a:solidFill>
                  <a:srgbClr val="616161"/>
                </a:solidFill>
                <a:latin typeface="Proxima Nova"/>
              </a:rPr>
              <a:t> </a:t>
            </a:r>
            <a:r>
              <a:rPr sz="1100" b="0" i="0" dirty="0" err="1">
                <a:solidFill>
                  <a:srgbClr val="616161"/>
                </a:solidFill>
                <a:latin typeface="Proxima Nova"/>
              </a:rPr>
              <a:t>nos</a:t>
            </a:r>
            <a:r>
              <a:rPr sz="1100" b="0" i="0" dirty="0">
                <a:solidFill>
                  <a:srgbClr val="616161"/>
                </a:solidFill>
                <a:latin typeface="Proxima Nova"/>
              </a:rPr>
              <a:t> meses de </a:t>
            </a:r>
            <a:r>
              <a:rPr sz="1100" b="0" i="0" dirty="0" err="1">
                <a:solidFill>
                  <a:srgbClr val="616161"/>
                </a:solidFill>
                <a:latin typeface="Proxima Nova"/>
              </a:rPr>
              <a:t>inverno</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Oportunidades</a:t>
            </a:r>
            <a:r>
              <a:rPr sz="1100" b="1" i="0" dirty="0">
                <a:solidFill>
                  <a:srgbClr val="616161"/>
                </a:solidFill>
                <a:latin typeface="Proxima Nova"/>
              </a:rPr>
              <a:t> de </a:t>
            </a:r>
            <a:r>
              <a:rPr sz="1100" b="1" i="0" dirty="0" err="1">
                <a:solidFill>
                  <a:srgbClr val="616161"/>
                </a:solidFill>
                <a:latin typeface="Proxima Nova"/>
              </a:rPr>
              <a:t>Pacotes</a:t>
            </a:r>
            <a:r>
              <a:rPr sz="1100" b="1" i="0" dirty="0">
                <a:solidFill>
                  <a:srgbClr val="616161"/>
                </a:solidFill>
                <a:latin typeface="Proxima Nova"/>
              </a:rPr>
              <a:t>:</a:t>
            </a:r>
            <a:r>
              <a:rPr sz="1100" b="0" i="0" dirty="0">
                <a:solidFill>
                  <a:srgbClr val="616161"/>
                </a:solidFill>
                <a:latin typeface="Proxima Nova"/>
              </a:rPr>
              <a:t> Vender </a:t>
            </a:r>
            <a:r>
              <a:rPr sz="1100" b="0" i="0" dirty="0" err="1">
                <a:solidFill>
                  <a:srgbClr val="616161"/>
                </a:solidFill>
                <a:latin typeface="Proxima Nova"/>
              </a:rPr>
              <a:t>pacotes</a:t>
            </a:r>
            <a:r>
              <a:rPr sz="1100" b="0" i="0" dirty="0">
                <a:solidFill>
                  <a:srgbClr val="616161"/>
                </a:solidFill>
                <a:latin typeface="Proxima Nova"/>
              </a:rPr>
              <a:t> de </a:t>
            </a:r>
            <a:r>
              <a:rPr sz="1100" b="0" i="0" dirty="0" err="1">
                <a:solidFill>
                  <a:srgbClr val="616161"/>
                </a:solidFill>
                <a:latin typeface="Proxima Nova"/>
              </a:rPr>
              <a:t>acessórios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atrair</a:t>
            </a:r>
            <a:r>
              <a:rPr sz="1100" b="0" i="0" dirty="0">
                <a:solidFill>
                  <a:srgbClr val="616161"/>
                </a:solidFill>
                <a:latin typeface="Proxima Nova"/>
              </a:rPr>
              <a:t> </a:t>
            </a:r>
            <a:r>
              <a:rPr sz="1100" b="0" i="0" dirty="0" err="1">
                <a:solidFill>
                  <a:srgbClr val="616161"/>
                </a:solidFill>
                <a:latin typeface="Proxima Nova"/>
              </a:rPr>
              <a:t>clientes</a:t>
            </a:r>
            <a:r>
              <a:rPr sz="1100" b="0" i="0" dirty="0">
                <a:solidFill>
                  <a:srgbClr val="616161"/>
                </a:solidFill>
                <a:latin typeface="Proxima Nova"/>
              </a:rPr>
              <a:t> </a:t>
            </a:r>
            <a:r>
              <a:rPr sz="1100" b="0" i="0" dirty="0" err="1">
                <a:solidFill>
                  <a:srgbClr val="616161"/>
                </a:solidFill>
                <a:latin typeface="Proxima Nova"/>
              </a:rPr>
              <a:t>em</a:t>
            </a:r>
            <a:r>
              <a:rPr sz="1100" b="0" i="0" dirty="0">
                <a:solidFill>
                  <a:srgbClr val="616161"/>
                </a:solidFill>
                <a:latin typeface="Proxima Nova"/>
              </a:rPr>
              <a:t> </a:t>
            </a:r>
            <a:r>
              <a:rPr sz="1100" b="0" i="0" dirty="0" err="1">
                <a:solidFill>
                  <a:srgbClr val="616161"/>
                </a:solidFill>
                <a:latin typeface="Proxima Nova"/>
              </a:rPr>
              <a:t>busca</a:t>
            </a:r>
            <a:r>
              <a:rPr sz="1100" b="0" i="0" dirty="0">
                <a:solidFill>
                  <a:srgbClr val="616161"/>
                </a:solidFill>
                <a:latin typeface="Proxima Nova"/>
              </a:rPr>
              <a:t> de </a:t>
            </a:r>
            <a:r>
              <a:rPr sz="1100" b="0" i="0" dirty="0" err="1">
                <a:solidFill>
                  <a:srgbClr val="616161"/>
                </a:solidFill>
                <a:latin typeface="Proxima Nova"/>
              </a:rPr>
              <a:t>conveniência</a:t>
            </a:r>
            <a:r>
              <a:rPr sz="1100" b="0" i="0" dirty="0">
                <a:solidFill>
                  <a:srgbClr val="616161"/>
                </a:solidFill>
                <a:latin typeface="Proxima Nova"/>
              </a:rPr>
              <a:t> e </a:t>
            </a:r>
            <a:r>
              <a:rPr sz="1100" b="0" i="0" dirty="0" err="1">
                <a:solidFill>
                  <a:srgbClr val="616161"/>
                </a:solidFill>
                <a:latin typeface="Proxima Nova"/>
              </a:rPr>
              <a:t>rapidez</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Exclusividade</a:t>
            </a:r>
            <a:r>
              <a:rPr sz="1100" b="1" i="0" dirty="0">
                <a:solidFill>
                  <a:srgbClr val="616161"/>
                </a:solidFill>
                <a:latin typeface="Proxima Nova"/>
              </a:rPr>
              <a:t> e </a:t>
            </a:r>
            <a:r>
              <a:rPr sz="1100" b="1" i="0" dirty="0" err="1">
                <a:solidFill>
                  <a:srgbClr val="616161"/>
                </a:solidFill>
                <a:latin typeface="Proxima Nova"/>
              </a:rPr>
              <a:t>Personalização</a:t>
            </a:r>
            <a:r>
              <a:rPr sz="1100" b="1" i="0" dirty="0">
                <a:solidFill>
                  <a:srgbClr val="616161"/>
                </a:solidFill>
                <a:latin typeface="Proxima Nova"/>
              </a:rPr>
              <a:t>:</a:t>
            </a:r>
            <a:r>
              <a:rPr sz="1100" b="0" i="0" dirty="0">
                <a:solidFill>
                  <a:srgbClr val="616161"/>
                </a:solidFill>
                <a:latin typeface="Proxima Nova"/>
              </a:rPr>
              <a:t> Usar </a:t>
            </a:r>
            <a:r>
              <a:rPr sz="1100" b="0" i="0" dirty="0" err="1">
                <a:solidFill>
                  <a:srgbClr val="616161"/>
                </a:solidFill>
                <a:latin typeface="Proxima Nova"/>
              </a:rPr>
              <a:t>impressão</a:t>
            </a:r>
            <a:r>
              <a:rPr sz="1100" b="0" i="0" dirty="0">
                <a:solidFill>
                  <a:srgbClr val="616161"/>
                </a:solidFill>
                <a:latin typeface="Proxima Nova"/>
              </a:rPr>
              <a:t> sob </a:t>
            </a:r>
            <a:r>
              <a:rPr sz="1100" b="0" i="0" dirty="0" err="1">
                <a:solidFill>
                  <a:srgbClr val="616161"/>
                </a:solidFill>
                <a:latin typeface="Proxima Nova"/>
              </a:rPr>
              <a:t>demanda</a:t>
            </a:r>
            <a:r>
              <a:rPr sz="1100" b="0" i="0" dirty="0">
                <a:solidFill>
                  <a:srgbClr val="616161"/>
                </a:solidFill>
                <a:latin typeface="Proxima Nova"/>
              </a:rPr>
              <a:t> para </a:t>
            </a:r>
            <a:r>
              <a:rPr sz="1100" b="0" i="0" dirty="0" err="1">
                <a:solidFill>
                  <a:srgbClr val="616161"/>
                </a:solidFill>
                <a:latin typeface="Proxima Nova"/>
              </a:rPr>
              <a:t>criar</a:t>
            </a:r>
            <a:r>
              <a:rPr sz="1100" b="0" i="0" dirty="0">
                <a:solidFill>
                  <a:srgbClr val="616161"/>
                </a:solidFill>
                <a:latin typeface="Proxima Nova"/>
              </a:rPr>
              <a:t> designs </a:t>
            </a:r>
            <a:r>
              <a:rPr sz="1100" b="0" i="0" dirty="0" err="1">
                <a:solidFill>
                  <a:srgbClr val="616161"/>
                </a:solidFill>
                <a:latin typeface="Proxima Nova"/>
              </a:rPr>
              <a:t>exclusivos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aumentar</a:t>
            </a:r>
            <a:r>
              <a:rPr sz="1100" b="0" i="0" dirty="0">
                <a:solidFill>
                  <a:srgbClr val="616161"/>
                </a:solidFill>
                <a:latin typeface="Proxima Nova"/>
              </a:rPr>
              <a:t> a </a:t>
            </a:r>
            <a:r>
              <a:rPr sz="1100" b="0" i="0" dirty="0" err="1">
                <a:solidFill>
                  <a:srgbClr val="616161"/>
                </a:solidFill>
                <a:latin typeface="Proxima Nova"/>
              </a:rPr>
              <a:t>atratividade</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Luzes</a:t>
            </a:r>
            <a:r>
              <a:rPr sz="1100" b="0" i="0" dirty="0">
                <a:solidFill>
                  <a:srgbClr val="616161"/>
                </a:solidFill>
                <a:latin typeface="Proxima Nova"/>
              </a:rPr>
              <a:t> de </a:t>
            </a:r>
            <a:r>
              <a:rPr sz="1100" b="0" i="0" dirty="0" err="1">
                <a:solidFill>
                  <a:srgbClr val="616161"/>
                </a:solidFill>
                <a:latin typeface="Proxima Nova"/>
              </a:rPr>
              <a:t>anel</a:t>
            </a:r>
            <a:r>
              <a:rPr sz="1100" b="0" i="0" dirty="0">
                <a:solidFill>
                  <a:srgbClr val="616161"/>
                </a:solidFill>
                <a:latin typeface="Proxima Nova"/>
              </a:rPr>
              <a:t> - </a:t>
            </a:r>
            <a:r>
              <a:rPr sz="1100" b="0" i="0" dirty="0" err="1">
                <a:solidFill>
                  <a:srgbClr val="616161"/>
                </a:solidFill>
                <a:latin typeface="Proxima Nova"/>
              </a:rPr>
              <a:t>Adaptadores</a:t>
            </a:r>
            <a:r>
              <a:rPr sz="1100" b="0" i="0" dirty="0">
                <a:solidFill>
                  <a:srgbClr val="616161"/>
                </a:solidFill>
                <a:latin typeface="Proxima Nova"/>
              </a:rPr>
              <a:t> de </a:t>
            </a:r>
            <a:r>
              <a:rPr sz="1100" b="0" i="0" dirty="0" err="1">
                <a:solidFill>
                  <a:srgbClr val="616161"/>
                </a:solidFill>
                <a:latin typeface="Proxima Nova"/>
              </a:rPr>
              <a:t>energia</a:t>
            </a:r>
            <a:r>
              <a:rPr sz="1100" b="0" i="0" dirty="0">
                <a:solidFill>
                  <a:srgbClr val="616161"/>
                </a:solidFill>
                <a:latin typeface="Proxima Nova"/>
              </a:rPr>
              <a:t> USB-C - </a:t>
            </a:r>
            <a:r>
              <a:rPr sz="1100" b="0" i="0" dirty="0" err="1">
                <a:solidFill>
                  <a:srgbClr val="616161"/>
                </a:solidFill>
                <a:latin typeface="Proxima Nova"/>
              </a:rPr>
              <a:t>Protetores</a:t>
            </a:r>
            <a:r>
              <a:rPr sz="1100" b="0" i="0" dirty="0">
                <a:solidFill>
                  <a:srgbClr val="616161"/>
                </a:solidFill>
                <a:latin typeface="Proxima Nova"/>
              </a:rPr>
              <a:t> de </a:t>
            </a:r>
            <a:r>
              <a:rPr sz="1100" b="0" i="0" dirty="0" err="1">
                <a:solidFill>
                  <a:srgbClr val="616161"/>
                </a:solidFill>
                <a:latin typeface="Proxima Nova"/>
              </a:rPr>
              <a:t>tela</a:t>
            </a:r>
            <a:r>
              <a:rPr sz="1100" b="0" i="0" dirty="0">
                <a:solidFill>
                  <a:srgbClr val="616161"/>
                </a:solidFill>
                <a:latin typeface="Proxima Nova"/>
              </a:rPr>
              <a:t> - </a:t>
            </a:r>
            <a:r>
              <a:rPr sz="1100" b="0" i="0" dirty="0" err="1">
                <a:solidFill>
                  <a:srgbClr val="616161"/>
                </a:solidFill>
                <a:latin typeface="Proxima Nova"/>
              </a:rPr>
              <a:t>Caixas</a:t>
            </a:r>
            <a:r>
              <a:rPr sz="1100" b="0" i="0" dirty="0">
                <a:solidFill>
                  <a:srgbClr val="616161"/>
                </a:solidFill>
                <a:latin typeface="Proxima Nova"/>
              </a:rPr>
              <a:t> </a:t>
            </a:r>
            <a:r>
              <a:rPr sz="1100" b="0" i="0" dirty="0" err="1">
                <a:solidFill>
                  <a:srgbClr val="616161"/>
                </a:solidFill>
                <a:latin typeface="Proxima Nova"/>
              </a:rPr>
              <a:t>estanques</a:t>
            </a:r>
            <a:r>
              <a:rPr sz="1100" b="0" i="0" dirty="0">
                <a:solidFill>
                  <a:srgbClr val="616161"/>
                </a:solidFill>
                <a:latin typeface="Proxima Nova"/>
              </a:rPr>
              <a:t> - Casos </a:t>
            </a:r>
            <a:r>
              <a:rPr sz="1100" b="0" i="0" dirty="0" err="1">
                <a:solidFill>
                  <a:srgbClr val="616161"/>
                </a:solidFill>
                <a:latin typeface="Proxima Nova"/>
              </a:rPr>
              <a:t>personalizados</a:t>
            </a:r>
            <a:r>
              <a:rPr sz="1100" b="0" i="0" dirty="0">
                <a:solidFill>
                  <a:srgbClr val="616161"/>
                </a:solidFill>
                <a:latin typeface="Proxima Nova"/>
              </a:rPr>
              <a:t> - </a:t>
            </a:r>
            <a:r>
              <a:rPr sz="1100" b="0" i="0" dirty="0" err="1">
                <a:solidFill>
                  <a:srgbClr val="616161"/>
                </a:solidFill>
                <a:latin typeface="Proxima Nova"/>
              </a:rPr>
              <a:t>Carregadores</a:t>
            </a:r>
            <a:r>
              <a:rPr sz="1100" b="0" i="0" dirty="0">
                <a:solidFill>
                  <a:srgbClr val="616161"/>
                </a:solidFill>
                <a:latin typeface="Proxima Nova"/>
              </a:rPr>
              <a:t> </a:t>
            </a:r>
            <a:r>
              <a:rPr sz="1100" b="0" i="0" dirty="0" err="1">
                <a:solidFill>
                  <a:srgbClr val="616161"/>
                </a:solidFill>
                <a:latin typeface="Proxima Nova"/>
              </a:rPr>
              <a:t>portáteis</a:t>
            </a:r>
            <a:r>
              <a:rPr sz="1100" b="0" i="0" dirty="0">
                <a:solidFill>
                  <a:srgbClr val="616161"/>
                </a:solidFill>
                <a:latin typeface="Proxima Nova"/>
              </a:rPr>
              <a:t> - </a:t>
            </a:r>
            <a:r>
              <a:rPr sz="1100" b="0" i="0" dirty="0" err="1">
                <a:solidFill>
                  <a:srgbClr val="616161"/>
                </a:solidFill>
                <a:latin typeface="Proxima Nova"/>
              </a:rPr>
              <a:t>Alças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 </a:t>
            </a:r>
            <a:r>
              <a:rPr sz="1100" b="0" i="0" dirty="0" err="1">
                <a:solidFill>
                  <a:srgbClr val="616161"/>
                </a:solidFill>
                <a:latin typeface="Proxima Nova"/>
              </a:rPr>
              <a:t>Carregadores</a:t>
            </a:r>
            <a:r>
              <a:rPr sz="1100" b="0" i="0" dirty="0">
                <a:solidFill>
                  <a:srgbClr val="616161"/>
                </a:solidFill>
                <a:latin typeface="Proxima Nova"/>
              </a:rPr>
              <a:t> de </a:t>
            </a:r>
            <a:r>
              <a:rPr sz="1100" b="0" i="0" dirty="0" err="1">
                <a:solidFill>
                  <a:srgbClr val="616161"/>
                </a:solidFill>
                <a:latin typeface="Proxima Nova"/>
              </a:rPr>
              <a:t>carro</a:t>
            </a:r>
            <a:r>
              <a:rPr sz="1100" b="0" i="0" dirty="0">
                <a:solidFill>
                  <a:srgbClr val="616161"/>
                </a:solidFill>
                <a:latin typeface="Proxima Nova"/>
              </a:rPr>
              <a:t> - </a:t>
            </a:r>
            <a:r>
              <a:rPr sz="1100" b="0" i="0" dirty="0" err="1">
                <a:solidFill>
                  <a:srgbClr val="616161"/>
                </a:solidFill>
                <a:latin typeface="Proxima Nova"/>
              </a:rPr>
              <a:t>Suportes</a:t>
            </a:r>
            <a:r>
              <a:rPr sz="1100" b="0" i="0" dirty="0">
                <a:solidFill>
                  <a:srgbClr val="616161"/>
                </a:solidFill>
                <a:latin typeface="Proxima Nova"/>
              </a:rPr>
              <a:t> para </a:t>
            </a:r>
            <a:r>
              <a:rPr sz="1100" b="0" i="0" dirty="0" err="1">
                <a:solidFill>
                  <a:srgbClr val="616161"/>
                </a:solidFill>
                <a:latin typeface="Proxima Nova"/>
              </a:rPr>
              <a:t>telefone</a:t>
            </a:r>
            <a:r>
              <a:rPr sz="1100" b="0" i="0" dirty="0">
                <a:solidFill>
                  <a:srgbClr val="616161"/>
                </a:solidFill>
                <a:latin typeface="Proxima Nova"/>
              </a:rPr>
              <a:t> - Paus de selfie - </a:t>
            </a:r>
            <a:r>
              <a:rPr sz="1100" b="0" i="0" dirty="0" err="1">
                <a:solidFill>
                  <a:srgbClr val="616161"/>
                </a:solidFill>
                <a:latin typeface="Proxima Nova"/>
              </a:rPr>
              <a:t>Estações</a:t>
            </a:r>
            <a:r>
              <a:rPr sz="1100" b="0" i="0" dirty="0">
                <a:solidFill>
                  <a:srgbClr val="616161"/>
                </a:solidFill>
                <a:latin typeface="Proxima Nova"/>
              </a:rPr>
              <a:t> de </a:t>
            </a:r>
            <a:r>
              <a:rPr sz="1100" b="0" i="0" dirty="0" err="1">
                <a:solidFill>
                  <a:srgbClr val="616161"/>
                </a:solidFill>
                <a:latin typeface="Proxima Nova"/>
              </a:rPr>
              <a:t>carregamento</a:t>
            </a:r>
            <a:r>
              <a:rPr sz="1100" b="0" i="0" dirty="0">
                <a:solidFill>
                  <a:srgbClr val="616161"/>
                </a:solidFill>
                <a:latin typeface="Proxima Nova"/>
              </a:rPr>
              <a:t> </a:t>
            </a:r>
            <a:r>
              <a:rPr sz="1100" b="0" i="0" dirty="0" err="1">
                <a:solidFill>
                  <a:srgbClr val="616161"/>
                </a:solidFill>
                <a:latin typeface="Proxima Nova"/>
              </a:rPr>
              <a:t>sem</a:t>
            </a:r>
            <a:r>
              <a:rPr sz="1100" b="0" i="0" dirty="0">
                <a:solidFill>
                  <a:srgbClr val="616161"/>
                </a:solidFill>
                <a:latin typeface="Proxima Nova"/>
              </a:rPr>
              <a:t> </a:t>
            </a:r>
            <a:r>
              <a:rPr sz="1100" b="0" i="0" dirty="0" err="1">
                <a:solidFill>
                  <a:srgbClr val="616161"/>
                </a:solidFill>
                <a:latin typeface="Proxima Nova"/>
              </a:rPr>
              <a:t>fio</a:t>
            </a:r>
            <a:endParaRPr sz="1100" b="0" i="0" dirty="0">
              <a:solidFill>
                <a:srgbClr val="616161"/>
              </a:solidFill>
              <a:latin typeface="Proxima Nova"/>
            </a:endParaRPr>
          </a:p>
        </p:txBody>
      </p:sp>
      <p:sp>
        <p:nvSpPr>
          <p:cNvPr id="8" name="Rectangle 7"/>
          <p:cNvSpPr/>
          <p:nvPr/>
        </p:nvSpPr>
        <p:spPr>
          <a:xfrm>
            <a:off x="4724400" y="1508670"/>
            <a:ext cx="4190999" cy="312717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acessórios para celular">
            <a:hlinkClick r:id="rId3" tgtFrame="&quot;_blank&quot;"/>
            <a:extLst>
              <a:ext uri="{FF2B5EF4-FFF2-40B4-BE49-F238E27FC236}">
                <a16:creationId xmlns:a16="http://schemas.microsoft.com/office/drawing/2014/main" id="{351E3F76-4815-D140-A16F-32232AE2E9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789125"/>
            <a:ext cx="4267250" cy="21369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Acessórios</a:t>
            </a:r>
            <a:r>
              <a:rPr dirty="0"/>
              <a:t> para </a:t>
            </a:r>
            <a:r>
              <a:rPr dirty="0" err="1"/>
              <a:t>Carros</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b="0" i="0">
                <a:solidFill>
                  <a:srgbClr val="616161"/>
                </a:solidFill>
                <a:latin typeface="Proxima Nova"/>
              </a:defRPr>
            </a:pPr>
            <a:endParaRPr/>
          </a:p>
        </p:txBody>
      </p:sp>
      <p:sp>
        <p:nvSpPr>
          <p:cNvPr id="5" name="Rectangle 4"/>
          <p:cNvSpPr/>
          <p:nvPr/>
        </p:nvSpPr>
        <p:spPr>
          <a:xfrm>
            <a:off x="228600" y="1508670"/>
            <a:ext cx="8686800"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39451" y="918894"/>
            <a:ext cx="4190999" cy="304800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100" b="1" i="0" dirty="0" err="1">
                <a:solidFill>
                  <a:srgbClr val="616161"/>
                </a:solidFill>
                <a:latin typeface="Proxima Nova"/>
              </a:rPr>
              <a:t>Crescimento</a:t>
            </a:r>
            <a:r>
              <a:rPr sz="1100" b="1" i="0" dirty="0">
                <a:solidFill>
                  <a:srgbClr val="616161"/>
                </a:solidFill>
                <a:latin typeface="Proxima Nova"/>
              </a:rPr>
              <a:t> do Mercado:</a:t>
            </a:r>
            <a:r>
              <a:rPr sz="1100" b="0" i="0" dirty="0">
                <a:solidFill>
                  <a:srgbClr val="616161"/>
                </a:solidFill>
                <a:latin typeface="Proxima Nova"/>
              </a:rPr>
              <a:t> O mercado global de </a:t>
            </a:r>
            <a:r>
              <a:rPr sz="1100" b="0" i="0" dirty="0" err="1">
                <a:solidFill>
                  <a:srgbClr val="616161"/>
                </a:solidFill>
                <a:latin typeface="Proxima Nova"/>
              </a:rPr>
              <a:t>acessórios</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a:t>
            </a:r>
            <a:r>
              <a:rPr sz="1100" b="0" i="0" dirty="0" err="1">
                <a:solidFill>
                  <a:srgbClr val="616161"/>
                </a:solidFill>
                <a:latin typeface="Proxima Nova"/>
              </a:rPr>
              <a:t>deve</a:t>
            </a:r>
            <a:r>
              <a:rPr sz="1100" b="0" i="0" dirty="0">
                <a:solidFill>
                  <a:srgbClr val="616161"/>
                </a:solidFill>
                <a:latin typeface="Proxima Nova"/>
              </a:rPr>
              <a:t> </a:t>
            </a:r>
            <a:r>
              <a:rPr sz="1100" b="0" i="0" dirty="0" err="1">
                <a:solidFill>
                  <a:srgbClr val="616161"/>
                </a:solidFill>
                <a:latin typeface="Proxima Nova"/>
              </a:rPr>
              <a:t>alcançar</a:t>
            </a:r>
            <a:r>
              <a:rPr sz="1100" b="0" i="0" dirty="0">
                <a:solidFill>
                  <a:srgbClr val="616161"/>
                </a:solidFill>
                <a:latin typeface="Proxima Nova"/>
              </a:rPr>
              <a:t> US$ 1,9 </a:t>
            </a:r>
            <a:r>
              <a:rPr sz="1100" b="0" i="0" dirty="0" err="1">
                <a:solidFill>
                  <a:srgbClr val="616161"/>
                </a:solidFill>
                <a:latin typeface="Proxima Nova"/>
              </a:rPr>
              <a:t>trilhão</a:t>
            </a:r>
            <a:r>
              <a:rPr sz="1100" b="0" i="0" dirty="0">
                <a:solidFill>
                  <a:srgbClr val="616161"/>
                </a:solidFill>
                <a:latin typeface="Proxima Nova"/>
              </a:rPr>
              <a:t> </a:t>
            </a:r>
            <a:r>
              <a:rPr sz="1100" b="0" i="0" dirty="0" err="1">
                <a:solidFill>
                  <a:srgbClr val="616161"/>
                </a:solidFill>
                <a:latin typeface="Proxima Nova"/>
              </a:rPr>
              <a:t>até</a:t>
            </a:r>
            <a:r>
              <a:rPr sz="1100" b="0" i="0" dirty="0">
                <a:solidFill>
                  <a:srgbClr val="616161"/>
                </a:solidFill>
                <a:latin typeface="Proxima Nova"/>
              </a:rPr>
              <a:t> 2028.</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Importância</a:t>
            </a:r>
            <a:r>
              <a:rPr sz="1100" b="1" i="0" dirty="0">
                <a:solidFill>
                  <a:srgbClr val="616161"/>
                </a:solidFill>
                <a:latin typeface="Proxima Nova"/>
              </a:rPr>
              <a:t> das </a:t>
            </a:r>
            <a:r>
              <a:rPr sz="1100" b="1" i="0" dirty="0" err="1">
                <a:solidFill>
                  <a:srgbClr val="616161"/>
                </a:solidFill>
                <a:latin typeface="Proxima Nova"/>
              </a:rPr>
              <a:t>Avaliações</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Adicione</a:t>
            </a:r>
            <a:r>
              <a:rPr sz="1100" b="0" i="0" dirty="0">
                <a:solidFill>
                  <a:srgbClr val="616161"/>
                </a:solidFill>
                <a:latin typeface="Proxima Nova"/>
              </a:rPr>
              <a:t> </a:t>
            </a:r>
            <a:r>
              <a:rPr sz="1100" b="0" i="0" dirty="0" err="1">
                <a:solidFill>
                  <a:srgbClr val="616161"/>
                </a:solidFill>
                <a:latin typeface="Proxima Nova"/>
              </a:rPr>
              <a:t>avaliações</a:t>
            </a:r>
            <a:r>
              <a:rPr sz="1100" b="0" i="0" dirty="0">
                <a:solidFill>
                  <a:srgbClr val="616161"/>
                </a:solidFill>
                <a:latin typeface="Proxima Nova"/>
              </a:rPr>
              <a:t> de </a:t>
            </a:r>
            <a:r>
              <a:rPr sz="1100" b="0" i="0" dirty="0" err="1">
                <a:solidFill>
                  <a:srgbClr val="616161"/>
                </a:solidFill>
                <a:latin typeface="Proxima Nova"/>
              </a:rPr>
              <a:t>produtos</a:t>
            </a:r>
            <a:r>
              <a:rPr sz="1100" b="0" i="0" dirty="0">
                <a:solidFill>
                  <a:srgbClr val="616161"/>
                </a:solidFill>
                <a:latin typeface="Proxima Nova"/>
              </a:rPr>
              <a:t> para </a:t>
            </a:r>
            <a:r>
              <a:rPr sz="1100" b="0" i="0" dirty="0" err="1">
                <a:solidFill>
                  <a:srgbClr val="616161"/>
                </a:solidFill>
                <a:latin typeface="Proxima Nova"/>
              </a:rPr>
              <a:t>aumentar</a:t>
            </a:r>
            <a:r>
              <a:rPr sz="1100" b="0" i="0" dirty="0">
                <a:solidFill>
                  <a:srgbClr val="616161"/>
                </a:solidFill>
                <a:latin typeface="Proxima Nova"/>
              </a:rPr>
              <a:t> a </a:t>
            </a:r>
            <a:r>
              <a:rPr sz="1100" b="0" i="0" dirty="0" err="1">
                <a:solidFill>
                  <a:srgbClr val="616161"/>
                </a:solidFill>
                <a:latin typeface="Proxima Nova"/>
              </a:rPr>
              <a:t>confiança</a:t>
            </a:r>
            <a:r>
              <a:rPr sz="1100" b="0" i="0" dirty="0">
                <a:solidFill>
                  <a:srgbClr val="616161"/>
                </a:solidFill>
                <a:latin typeface="Proxima Nova"/>
              </a:rPr>
              <a:t> dos </a:t>
            </a:r>
            <a:r>
              <a:rPr sz="1100" b="0" i="0" dirty="0" err="1">
                <a:solidFill>
                  <a:srgbClr val="616161"/>
                </a:solidFill>
                <a:latin typeface="Proxima Nova"/>
              </a:rPr>
              <a:t>consumidores</a:t>
            </a:r>
            <a:r>
              <a:rPr sz="1100" b="0" i="0" dirty="0">
                <a:solidFill>
                  <a:srgbClr val="616161"/>
                </a:solidFill>
                <a:latin typeface="Proxima Nova"/>
              </a:rPr>
              <a:t> e </a:t>
            </a:r>
            <a:r>
              <a:rPr sz="1100" b="0" i="0" dirty="0" err="1">
                <a:solidFill>
                  <a:srgbClr val="616161"/>
                </a:solidFill>
                <a:latin typeface="Proxima Nova"/>
              </a:rPr>
              <a:t>garantir</a:t>
            </a:r>
            <a:r>
              <a:rPr sz="1100" b="0" i="0" dirty="0">
                <a:solidFill>
                  <a:srgbClr val="616161"/>
                </a:solidFill>
                <a:latin typeface="Proxima Nova"/>
              </a:rPr>
              <a:t> a </a:t>
            </a:r>
            <a:r>
              <a:rPr sz="1100" b="0" i="0" dirty="0" err="1">
                <a:solidFill>
                  <a:srgbClr val="616161"/>
                </a:solidFill>
                <a:latin typeface="Proxima Nova"/>
              </a:rPr>
              <a:t>qualidade</a:t>
            </a:r>
            <a:r>
              <a:rPr sz="1100" b="0" i="0" dirty="0">
                <a:solidFill>
                  <a:srgbClr val="616161"/>
                </a:solidFill>
                <a:latin typeface="Proxima Nova"/>
              </a:rPr>
              <a:t> </a:t>
            </a:r>
            <a:r>
              <a:rPr sz="1100" b="0" i="0" dirty="0" err="1">
                <a:solidFill>
                  <a:srgbClr val="616161"/>
                </a:solidFill>
                <a:latin typeface="Proxima Nova"/>
              </a:rPr>
              <a:t>percebida</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Oportunidades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a:t>
            </a:r>
            <a:r>
              <a:rPr sz="1100" b="0" i="0" dirty="0" err="1">
                <a:solidFill>
                  <a:srgbClr val="616161"/>
                </a:solidFill>
                <a:latin typeface="Proxima Nova"/>
              </a:rPr>
              <a:t>Oferecer</a:t>
            </a:r>
            <a:r>
              <a:rPr sz="1100" b="0" i="0" dirty="0">
                <a:solidFill>
                  <a:srgbClr val="616161"/>
                </a:solidFill>
                <a:latin typeface="Proxima Nova"/>
              </a:rPr>
              <a:t> </a:t>
            </a:r>
            <a:r>
              <a:rPr sz="1100" b="0" i="0" dirty="0" err="1">
                <a:solidFill>
                  <a:srgbClr val="616161"/>
                </a:solidFill>
                <a:latin typeface="Proxima Nova"/>
              </a:rPr>
              <a:t>uma</a:t>
            </a:r>
            <a:r>
              <a:rPr sz="1100" b="0" i="0" dirty="0">
                <a:solidFill>
                  <a:srgbClr val="616161"/>
                </a:solidFill>
                <a:latin typeface="Proxima Nova"/>
              </a:rPr>
              <a:t> </a:t>
            </a:r>
            <a:r>
              <a:rPr sz="1100" b="0" i="0" dirty="0" err="1">
                <a:solidFill>
                  <a:srgbClr val="616161"/>
                </a:solidFill>
                <a:latin typeface="Proxima Nova"/>
              </a:rPr>
              <a:t>variedade</a:t>
            </a:r>
            <a:r>
              <a:rPr sz="1100" b="0" i="0" dirty="0">
                <a:solidFill>
                  <a:srgbClr val="616161"/>
                </a:solidFill>
                <a:latin typeface="Proxima Nova"/>
              </a:rPr>
              <a:t> de </a:t>
            </a:r>
            <a:r>
              <a:rPr sz="1100" b="0" i="0" dirty="0" err="1">
                <a:solidFill>
                  <a:srgbClr val="616161"/>
                </a:solidFill>
                <a:latin typeface="Proxima Nova"/>
              </a:rPr>
              <a:t>produtos</a:t>
            </a:r>
            <a:r>
              <a:rPr sz="1100" b="0" i="0" dirty="0">
                <a:solidFill>
                  <a:srgbClr val="616161"/>
                </a:solidFill>
                <a:latin typeface="Proxima Nova"/>
              </a:rPr>
              <a:t> </a:t>
            </a:r>
            <a:r>
              <a:rPr sz="1100" b="0" i="0" dirty="0" err="1">
                <a:solidFill>
                  <a:srgbClr val="616161"/>
                </a:solidFill>
                <a:latin typeface="Proxima Nova"/>
              </a:rPr>
              <a:t>essenciais</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a:t>
            </a:r>
            <a:r>
              <a:rPr sz="1100" b="0" i="0" dirty="0" err="1">
                <a:solidFill>
                  <a:srgbClr val="616161"/>
                </a:solidFill>
                <a:latin typeface="Proxima Nova"/>
              </a:rPr>
              <a:t>pode</a:t>
            </a:r>
            <a:r>
              <a:rPr sz="1100" b="0" i="0" dirty="0">
                <a:solidFill>
                  <a:srgbClr val="616161"/>
                </a:solidFill>
                <a:latin typeface="Proxima Nova"/>
              </a:rPr>
              <a:t> </a:t>
            </a:r>
            <a:r>
              <a:rPr sz="1100" b="0" i="0" dirty="0" err="1">
                <a:solidFill>
                  <a:srgbClr val="616161"/>
                </a:solidFill>
                <a:latin typeface="Proxima Nova"/>
              </a:rPr>
              <a:t>atender</a:t>
            </a:r>
            <a:r>
              <a:rPr sz="1100" b="0" i="0" dirty="0">
                <a:solidFill>
                  <a:srgbClr val="616161"/>
                </a:solidFill>
                <a:latin typeface="Proxima Nova"/>
              </a:rPr>
              <a:t> a </a:t>
            </a:r>
            <a:r>
              <a:rPr sz="1100" b="0" i="0" dirty="0" err="1">
                <a:solidFill>
                  <a:srgbClr val="616161"/>
                </a:solidFill>
                <a:latin typeface="Proxima Nova"/>
              </a:rPr>
              <a:t>várias</a:t>
            </a:r>
            <a:r>
              <a:rPr sz="1100" b="0" i="0" dirty="0">
                <a:solidFill>
                  <a:srgbClr val="616161"/>
                </a:solidFill>
                <a:latin typeface="Proxima Nova"/>
              </a:rPr>
              <a:t> </a:t>
            </a:r>
            <a:r>
              <a:rPr sz="1100" b="0" i="0" dirty="0" err="1">
                <a:solidFill>
                  <a:srgbClr val="616161"/>
                </a:solidFill>
                <a:latin typeface="Proxima Nova"/>
              </a:rPr>
              <a:t>necessidades</a:t>
            </a:r>
            <a:r>
              <a:rPr sz="1100" b="0" i="0" dirty="0">
                <a:solidFill>
                  <a:srgbClr val="616161"/>
                </a:solidFill>
                <a:latin typeface="Proxima Nova"/>
              </a:rPr>
              <a:t> do </a:t>
            </a:r>
            <a:r>
              <a:rPr sz="1100" b="0" i="0" dirty="0" err="1">
                <a:solidFill>
                  <a:srgbClr val="616161"/>
                </a:solidFill>
                <a:latin typeface="Proxima Nova"/>
              </a:rPr>
              <a:t>consumidor</a:t>
            </a:r>
            <a:r>
              <a:rPr sz="1100" b="0" i="0" dirty="0">
                <a:solidFill>
                  <a:srgbClr val="616161"/>
                </a:solidFill>
                <a:latin typeface="Proxima Nova"/>
              </a:rPr>
              <a:t>.</a:t>
            </a:r>
          </a:p>
          <a:p>
            <a:pPr marL="228600" lvl="1" indent="-91440" algn="l">
              <a:spcBef>
                <a:spcPts val="1200"/>
              </a:spcBef>
              <a:spcAft>
                <a:spcPts val="0"/>
              </a:spcAft>
              <a:buSzPct val="100000"/>
              <a:buFont typeface="Arial"/>
              <a:buChar char="•"/>
            </a:pPr>
            <a:r>
              <a:rPr sz="1100" b="1" i="0" dirty="0" err="1">
                <a:solidFill>
                  <a:srgbClr val="616161"/>
                </a:solidFill>
                <a:latin typeface="Proxima Nova"/>
              </a:rPr>
              <a:t>Principais</a:t>
            </a:r>
            <a:r>
              <a:rPr sz="1100" b="1" i="0" dirty="0">
                <a:solidFill>
                  <a:srgbClr val="616161"/>
                </a:solidFill>
                <a:latin typeface="Proxima Nova"/>
              </a:rPr>
              <a:t> </a:t>
            </a:r>
            <a:r>
              <a:rPr sz="1100" b="1" i="0" dirty="0" err="1">
                <a:solidFill>
                  <a:srgbClr val="616161"/>
                </a:solidFill>
                <a:latin typeface="Proxima Nova"/>
              </a:rPr>
              <a:t>Produtos</a:t>
            </a:r>
            <a:r>
              <a:rPr sz="1100" b="1" i="0" dirty="0">
                <a:solidFill>
                  <a:srgbClr val="616161"/>
                </a:solidFill>
                <a:latin typeface="Proxima Nova"/>
              </a:rPr>
              <a:t> de </a:t>
            </a:r>
            <a:r>
              <a:rPr sz="1100" b="1" i="0" dirty="0" err="1">
                <a:solidFill>
                  <a:srgbClr val="616161"/>
                </a:solidFill>
                <a:latin typeface="Proxima Nova"/>
              </a:rPr>
              <a:t>Dropshipping</a:t>
            </a:r>
            <a:r>
              <a:rPr sz="1100" b="1" i="0" dirty="0">
                <a:solidFill>
                  <a:srgbClr val="616161"/>
                </a:solidFill>
                <a:latin typeface="Proxima Nova"/>
              </a:rPr>
              <a:t>:</a:t>
            </a:r>
            <a:r>
              <a:rPr sz="1100" b="0" i="0" dirty="0">
                <a:solidFill>
                  <a:srgbClr val="616161"/>
                </a:solidFill>
                <a:latin typeface="Proxima Nova"/>
              </a:rPr>
              <a:t> - </a:t>
            </a:r>
            <a:r>
              <a:rPr sz="1100" b="0" i="0" dirty="0" err="1">
                <a:solidFill>
                  <a:srgbClr val="616161"/>
                </a:solidFill>
                <a:latin typeface="Proxima Nova"/>
              </a:rPr>
              <a:t>Protetores</a:t>
            </a:r>
            <a:r>
              <a:rPr sz="1100" b="0" i="0" dirty="0">
                <a:solidFill>
                  <a:srgbClr val="616161"/>
                </a:solidFill>
                <a:latin typeface="Proxima Nova"/>
              </a:rPr>
              <a:t> </a:t>
            </a:r>
            <a:r>
              <a:rPr sz="1100" b="0" i="0" dirty="0" err="1">
                <a:solidFill>
                  <a:srgbClr val="616161"/>
                </a:solidFill>
                <a:latin typeface="Proxima Nova"/>
              </a:rPr>
              <a:t>solares</a:t>
            </a:r>
            <a:r>
              <a:rPr sz="1100" b="0" i="0" dirty="0">
                <a:solidFill>
                  <a:srgbClr val="616161"/>
                </a:solidFill>
                <a:latin typeface="Proxima Nova"/>
              </a:rPr>
              <a:t> para para-</a:t>
            </a:r>
            <a:r>
              <a:rPr sz="1100" b="0" i="0" dirty="0" err="1">
                <a:solidFill>
                  <a:srgbClr val="616161"/>
                </a:solidFill>
                <a:latin typeface="Proxima Nova"/>
              </a:rPr>
              <a:t>brisas</a:t>
            </a:r>
            <a:r>
              <a:rPr sz="1100" b="0" i="0" dirty="0">
                <a:solidFill>
                  <a:srgbClr val="616161"/>
                </a:solidFill>
                <a:latin typeface="Proxima Nova"/>
              </a:rPr>
              <a:t> - </a:t>
            </a:r>
            <a:r>
              <a:rPr sz="1100" b="0" i="0" dirty="0" err="1">
                <a:solidFill>
                  <a:srgbClr val="616161"/>
                </a:solidFill>
                <a:latin typeface="Proxima Nova"/>
              </a:rPr>
              <a:t>Aspiradores</a:t>
            </a:r>
            <a:r>
              <a:rPr sz="1100" b="0" i="0" dirty="0">
                <a:solidFill>
                  <a:srgbClr val="616161"/>
                </a:solidFill>
                <a:latin typeface="Proxima Nova"/>
              </a:rPr>
              <a:t> </a:t>
            </a:r>
            <a:r>
              <a:rPr sz="1100" b="0" i="0" dirty="0" err="1">
                <a:solidFill>
                  <a:srgbClr val="616161"/>
                </a:solidFill>
                <a:latin typeface="Proxima Nova"/>
              </a:rPr>
              <a:t>portáteis</a:t>
            </a:r>
            <a:r>
              <a:rPr sz="1100" b="0" i="0" dirty="0">
                <a:solidFill>
                  <a:srgbClr val="616161"/>
                </a:solidFill>
                <a:latin typeface="Proxima Nova"/>
              </a:rPr>
              <a:t> - </a:t>
            </a:r>
            <a:r>
              <a:rPr sz="1100" b="0" i="0" dirty="0" err="1">
                <a:solidFill>
                  <a:srgbClr val="616161"/>
                </a:solidFill>
                <a:latin typeface="Proxima Nova"/>
              </a:rPr>
              <a:t>Palhetas</a:t>
            </a:r>
            <a:r>
              <a:rPr sz="1100" b="0" i="0" dirty="0">
                <a:solidFill>
                  <a:srgbClr val="616161"/>
                </a:solidFill>
                <a:latin typeface="Proxima Nova"/>
              </a:rPr>
              <a:t> de </a:t>
            </a:r>
            <a:r>
              <a:rPr sz="1100" b="0" i="0" dirty="0" err="1">
                <a:solidFill>
                  <a:srgbClr val="616161"/>
                </a:solidFill>
                <a:latin typeface="Proxima Nova"/>
              </a:rPr>
              <a:t>limpador</a:t>
            </a:r>
            <a:r>
              <a:rPr sz="1100" b="0" i="0" dirty="0">
                <a:solidFill>
                  <a:srgbClr val="616161"/>
                </a:solidFill>
                <a:latin typeface="Proxima Nova"/>
              </a:rPr>
              <a:t> de para-</a:t>
            </a:r>
            <a:r>
              <a:rPr sz="1100" b="0" i="0" dirty="0" err="1">
                <a:solidFill>
                  <a:srgbClr val="616161"/>
                </a:solidFill>
                <a:latin typeface="Proxima Nova"/>
              </a:rPr>
              <a:t>brisas</a:t>
            </a:r>
            <a:r>
              <a:rPr sz="1100" b="0" i="0" dirty="0">
                <a:solidFill>
                  <a:srgbClr val="616161"/>
                </a:solidFill>
                <a:latin typeface="Proxima Nova"/>
              </a:rPr>
              <a:t> - </a:t>
            </a:r>
            <a:r>
              <a:rPr sz="1100" b="0" i="0" dirty="0" err="1">
                <a:solidFill>
                  <a:srgbClr val="616161"/>
                </a:solidFill>
                <a:latin typeface="Proxima Nova"/>
              </a:rPr>
              <a:t>Géis</a:t>
            </a:r>
            <a:r>
              <a:rPr sz="1100" b="0" i="0" dirty="0">
                <a:solidFill>
                  <a:srgbClr val="616161"/>
                </a:solidFill>
                <a:latin typeface="Proxima Nova"/>
              </a:rPr>
              <a:t> de </a:t>
            </a:r>
            <a:r>
              <a:rPr sz="1100" b="0" i="0" dirty="0" err="1">
                <a:solidFill>
                  <a:srgbClr val="616161"/>
                </a:solidFill>
                <a:latin typeface="Proxima Nova"/>
              </a:rPr>
              <a:t>limpeza</a:t>
            </a:r>
            <a:r>
              <a:rPr sz="1100" b="0" i="0" dirty="0">
                <a:solidFill>
                  <a:srgbClr val="616161"/>
                </a:solidFill>
                <a:latin typeface="Proxima Nova"/>
              </a:rPr>
              <a:t> - </a:t>
            </a:r>
            <a:r>
              <a:rPr sz="1100" b="0" i="0" dirty="0" err="1">
                <a:solidFill>
                  <a:srgbClr val="616161"/>
                </a:solidFill>
                <a:latin typeface="Proxima Nova"/>
              </a:rPr>
              <a:t>Panos</a:t>
            </a:r>
            <a:r>
              <a:rPr sz="1100" b="0" i="0" dirty="0">
                <a:solidFill>
                  <a:srgbClr val="616161"/>
                </a:solidFill>
                <a:latin typeface="Proxima Nova"/>
              </a:rPr>
              <a:t> de </a:t>
            </a:r>
            <a:r>
              <a:rPr sz="1100" b="0" i="0" dirty="0" err="1">
                <a:solidFill>
                  <a:srgbClr val="616161"/>
                </a:solidFill>
                <a:latin typeface="Proxima Nova"/>
              </a:rPr>
              <a:t>limpeza</a:t>
            </a:r>
            <a:r>
              <a:rPr sz="1100" b="0" i="0" dirty="0">
                <a:solidFill>
                  <a:srgbClr val="616161"/>
                </a:solidFill>
                <a:latin typeface="Proxima Nova"/>
              </a:rPr>
              <a:t> de </a:t>
            </a:r>
            <a:r>
              <a:rPr sz="1100" b="0" i="0" dirty="0" err="1">
                <a:solidFill>
                  <a:srgbClr val="616161"/>
                </a:solidFill>
                <a:latin typeface="Proxima Nova"/>
              </a:rPr>
              <a:t>microfibra</a:t>
            </a:r>
            <a:r>
              <a:rPr sz="1100" b="0" i="0" dirty="0">
                <a:solidFill>
                  <a:srgbClr val="616161"/>
                </a:solidFill>
                <a:latin typeface="Proxima Nova"/>
              </a:rPr>
              <a:t> - Persianas de </a:t>
            </a:r>
            <a:r>
              <a:rPr sz="1100" b="0" i="0" dirty="0" err="1">
                <a:solidFill>
                  <a:srgbClr val="616161"/>
                </a:solidFill>
                <a:latin typeface="Proxima Nova"/>
              </a:rPr>
              <a:t>janela</a:t>
            </a:r>
            <a:r>
              <a:rPr sz="1100" b="0" i="0" dirty="0">
                <a:solidFill>
                  <a:srgbClr val="616161"/>
                </a:solidFill>
                <a:latin typeface="Proxima Nova"/>
              </a:rPr>
              <a:t> - </a:t>
            </a:r>
            <a:r>
              <a:rPr sz="1100" b="0" i="0" dirty="0" err="1">
                <a:solidFill>
                  <a:srgbClr val="616161"/>
                </a:solidFill>
                <a:latin typeface="Proxima Nova"/>
              </a:rPr>
              <a:t>Tapetes</a:t>
            </a:r>
            <a:r>
              <a:rPr sz="1100" b="0" i="0" dirty="0">
                <a:solidFill>
                  <a:srgbClr val="616161"/>
                </a:solidFill>
                <a:latin typeface="Proxima Nova"/>
              </a:rPr>
              <a:t> de </a:t>
            </a:r>
            <a:r>
              <a:rPr sz="1100" b="0" i="0" dirty="0" err="1">
                <a:solidFill>
                  <a:srgbClr val="616161"/>
                </a:solidFill>
                <a:latin typeface="Proxima Nova"/>
              </a:rPr>
              <a:t>chão</a:t>
            </a:r>
            <a:r>
              <a:rPr sz="1100" b="0" i="0" dirty="0">
                <a:solidFill>
                  <a:srgbClr val="616161"/>
                </a:solidFill>
                <a:latin typeface="Proxima Nova"/>
              </a:rPr>
              <a:t> - </a:t>
            </a:r>
            <a:r>
              <a:rPr sz="1100" b="0" i="0" dirty="0" err="1">
                <a:solidFill>
                  <a:srgbClr val="616161"/>
                </a:solidFill>
                <a:latin typeface="Proxima Nova"/>
              </a:rPr>
              <a:t>Suportes</a:t>
            </a:r>
            <a:r>
              <a:rPr sz="1100" b="0" i="0" dirty="0">
                <a:solidFill>
                  <a:srgbClr val="616161"/>
                </a:solidFill>
                <a:latin typeface="Proxima Nova"/>
              </a:rPr>
              <a:t> de </a:t>
            </a:r>
            <a:r>
              <a:rPr sz="1100" b="0" i="0" dirty="0" err="1">
                <a:solidFill>
                  <a:srgbClr val="616161"/>
                </a:solidFill>
                <a:latin typeface="Proxima Nova"/>
              </a:rPr>
              <a:t>dispositivos</a:t>
            </a:r>
            <a:r>
              <a:rPr sz="1100" b="0" i="0" dirty="0">
                <a:solidFill>
                  <a:srgbClr val="616161"/>
                </a:solidFill>
                <a:latin typeface="Proxima Nova"/>
              </a:rPr>
              <a:t> - </a:t>
            </a:r>
            <a:r>
              <a:rPr sz="1100" b="0" i="0" dirty="0" err="1">
                <a:solidFill>
                  <a:srgbClr val="616161"/>
                </a:solidFill>
                <a:latin typeface="Proxima Nova"/>
              </a:rPr>
              <a:t>Latas</a:t>
            </a:r>
            <a:r>
              <a:rPr sz="1100" b="0" i="0" dirty="0">
                <a:solidFill>
                  <a:srgbClr val="616161"/>
                </a:solidFill>
                <a:latin typeface="Proxima Nova"/>
              </a:rPr>
              <a:t> de </a:t>
            </a:r>
            <a:r>
              <a:rPr sz="1100" b="0" i="0" dirty="0" err="1">
                <a:solidFill>
                  <a:srgbClr val="616161"/>
                </a:solidFill>
                <a:latin typeface="Proxima Nova"/>
              </a:rPr>
              <a:t>lixo</a:t>
            </a:r>
            <a:r>
              <a:rPr sz="1100" b="0" i="0" dirty="0">
                <a:solidFill>
                  <a:srgbClr val="616161"/>
                </a:solidFill>
                <a:latin typeface="Proxima Nova"/>
              </a:rPr>
              <a:t> para </a:t>
            </a:r>
            <a:r>
              <a:rPr sz="1100" b="0" i="0" dirty="0" err="1">
                <a:solidFill>
                  <a:srgbClr val="616161"/>
                </a:solidFill>
                <a:latin typeface="Proxima Nova"/>
              </a:rPr>
              <a:t>carros</a:t>
            </a:r>
            <a:r>
              <a:rPr sz="1100" b="0" i="0" dirty="0">
                <a:solidFill>
                  <a:srgbClr val="616161"/>
                </a:solidFill>
                <a:latin typeface="Proxima Nova"/>
              </a:rPr>
              <a:t> - </a:t>
            </a:r>
            <a:r>
              <a:rPr sz="1100" b="0" i="0" dirty="0" err="1">
                <a:solidFill>
                  <a:srgbClr val="616161"/>
                </a:solidFill>
                <a:latin typeface="Proxima Nova"/>
              </a:rPr>
              <a:t>Condicionador</a:t>
            </a:r>
            <a:r>
              <a:rPr sz="1100" b="0" i="0" dirty="0">
                <a:solidFill>
                  <a:srgbClr val="616161"/>
                </a:solidFill>
                <a:latin typeface="Proxima Nova"/>
              </a:rPr>
              <a:t> de </a:t>
            </a:r>
            <a:r>
              <a:rPr sz="1100" b="0" i="0" dirty="0" err="1">
                <a:solidFill>
                  <a:srgbClr val="616161"/>
                </a:solidFill>
                <a:latin typeface="Proxima Nova"/>
              </a:rPr>
              <a:t>couro</a:t>
            </a:r>
            <a:r>
              <a:rPr sz="1100" b="0" i="0" dirty="0">
                <a:solidFill>
                  <a:srgbClr val="616161"/>
                </a:solidFill>
                <a:latin typeface="Proxima Nova"/>
              </a:rPr>
              <a:t> - </a:t>
            </a:r>
            <a:r>
              <a:rPr sz="1100" b="0" i="0" dirty="0" err="1">
                <a:solidFill>
                  <a:srgbClr val="616161"/>
                </a:solidFill>
                <a:latin typeface="Proxima Nova"/>
              </a:rPr>
              <a:t>Capas</a:t>
            </a:r>
            <a:r>
              <a:rPr sz="1100" b="0" i="0" dirty="0">
                <a:solidFill>
                  <a:srgbClr val="616161"/>
                </a:solidFill>
                <a:latin typeface="Proxima Nova"/>
              </a:rPr>
              <a:t> para volante</a:t>
            </a:r>
          </a:p>
        </p:txBody>
      </p:sp>
      <p:sp>
        <p:nvSpPr>
          <p:cNvPr id="8" name="Rectangle 7"/>
          <p:cNvSpPr/>
          <p:nvPr/>
        </p:nvSpPr>
        <p:spPr>
          <a:xfrm>
            <a:off x="4724400" y="1508670"/>
            <a:ext cx="4190999" cy="30480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em acessórios para carros">
            <a:hlinkClick r:id="rId3" tgtFrame="&quot;_blank&quot;"/>
            <a:extLst>
              <a:ext uri="{FF2B5EF4-FFF2-40B4-BE49-F238E27FC236}">
                <a16:creationId xmlns:a16="http://schemas.microsoft.com/office/drawing/2014/main" id="{BBF2EBE1-FC05-7751-0441-53758A51D3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5251" y="918894"/>
            <a:ext cx="4038599" cy="20548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Próximos</a:t>
            </a:r>
            <a:r>
              <a:rPr dirty="0"/>
              <a:t> </a:t>
            </a:r>
            <a:r>
              <a:rPr dirty="0" err="1"/>
              <a:t>Desenvolvimentos</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2658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0" name="Picture 9" descr="tmpbjb4cg6u.png"/>
          <p:cNvPicPr>
            <a:picLocks noChangeAspect="1"/>
          </p:cNvPicPr>
          <p:nvPr/>
        </p:nvPicPr>
        <p:blipFill>
          <a:blip r:embed="rId3"/>
          <a:stretch>
            <a:fillRect/>
          </a:stretch>
        </p:blipFill>
        <p:spPr>
          <a:xfrm>
            <a:off x="2171700" y="1508670"/>
            <a:ext cx="304800" cy="304800"/>
          </a:xfrm>
          <a:prstGeom prst="rect">
            <a:avLst/>
          </a:prstGeom>
        </p:spPr>
      </p:pic>
      <p:sp>
        <p:nvSpPr>
          <p:cNvPr id="11" name="TextBox 10"/>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dirty="0" err="1">
                <a:solidFill>
                  <a:srgbClr val="616161"/>
                </a:solidFill>
                <a:latin typeface="Proxima Nova"/>
              </a:rPr>
              <a:t>Integração</a:t>
            </a:r>
            <a:r>
              <a:rPr sz="1300" b="1" i="0" dirty="0">
                <a:solidFill>
                  <a:srgbClr val="616161"/>
                </a:solidFill>
                <a:latin typeface="Proxima Nova"/>
              </a:rPr>
              <a:t> com Bol.com</a:t>
            </a:r>
          </a:p>
          <a:p>
            <a:pPr algn="ctr">
              <a:spcAft>
                <a:spcPts val="1200"/>
              </a:spcAft>
            </a:pPr>
            <a:r>
              <a:rPr sz="1300" b="0" i="0" dirty="0" err="1">
                <a:solidFill>
                  <a:srgbClr val="616161"/>
                </a:solidFill>
                <a:latin typeface="Proxima Nova"/>
              </a:rPr>
              <a:t>Desenvolver</a:t>
            </a:r>
            <a:r>
              <a:rPr sz="1300" b="0" i="0" dirty="0">
                <a:solidFill>
                  <a:srgbClr val="616161"/>
                </a:solidFill>
                <a:latin typeface="Proxima Nova"/>
              </a:rPr>
              <a:t> API para </a:t>
            </a:r>
            <a:r>
              <a:rPr sz="1300" b="0" i="0" dirty="0" err="1">
                <a:solidFill>
                  <a:srgbClr val="616161"/>
                </a:solidFill>
                <a:latin typeface="Proxima Nova"/>
              </a:rPr>
              <a:t>buscar</a:t>
            </a:r>
            <a:r>
              <a:rPr sz="1300" b="0" i="0" dirty="0">
                <a:solidFill>
                  <a:srgbClr val="616161"/>
                </a:solidFill>
                <a:latin typeface="Proxima Nova"/>
              </a:rPr>
              <a:t> </a:t>
            </a:r>
            <a:r>
              <a:rPr sz="1300" b="0" i="0" dirty="0" err="1">
                <a:solidFill>
                  <a:srgbClr val="616161"/>
                </a:solidFill>
                <a:latin typeface="Proxima Nova"/>
              </a:rPr>
              <a:t>produtos</a:t>
            </a:r>
            <a:r>
              <a:rPr sz="1300" b="0" i="0" dirty="0">
                <a:solidFill>
                  <a:srgbClr val="616161"/>
                </a:solidFill>
                <a:latin typeface="Proxima Nova"/>
              </a:rPr>
              <a:t> e </a:t>
            </a:r>
            <a:r>
              <a:rPr sz="1300" b="0" i="0" dirty="0" err="1">
                <a:solidFill>
                  <a:srgbClr val="616161"/>
                </a:solidFill>
                <a:latin typeface="Proxima Nova"/>
              </a:rPr>
              <a:t>termos</a:t>
            </a:r>
            <a:r>
              <a:rPr sz="1300" b="0" i="0" dirty="0">
                <a:solidFill>
                  <a:srgbClr val="616161"/>
                </a:solidFill>
                <a:latin typeface="Proxima Nova"/>
              </a:rPr>
              <a:t> no </a:t>
            </a:r>
            <a:r>
              <a:rPr sz="1300" b="0" i="0" dirty="0" err="1">
                <a:solidFill>
                  <a:srgbClr val="616161"/>
                </a:solidFill>
                <a:latin typeface="Proxima Nova"/>
              </a:rPr>
              <a:t>famoso</a:t>
            </a:r>
            <a:r>
              <a:rPr sz="1300" b="0" i="0" dirty="0">
                <a:solidFill>
                  <a:srgbClr val="616161"/>
                </a:solidFill>
                <a:latin typeface="Proxima Nova"/>
              </a:rPr>
              <a:t> site de e-commerce </a:t>
            </a:r>
            <a:r>
              <a:rPr sz="1300" b="0" i="0" dirty="0" err="1">
                <a:solidFill>
                  <a:srgbClr val="616161"/>
                </a:solidFill>
                <a:latin typeface="Proxima Nova"/>
              </a:rPr>
              <a:t>holandês</a:t>
            </a:r>
            <a:r>
              <a:rPr sz="1300" b="0" i="0" dirty="0">
                <a:solidFill>
                  <a:srgbClr val="616161"/>
                </a:solidFill>
                <a:latin typeface="Proxima Nova"/>
              </a:rPr>
              <a:t> Bol.com.</a:t>
            </a:r>
          </a:p>
        </p:txBody>
      </p:sp>
      <p:sp>
        <p:nvSpPr>
          <p:cNvPr id="12" name="Rectangle 11"/>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5" name="Picture 14" descr="tmpb9r_a51i.png"/>
          <p:cNvPicPr>
            <a:picLocks noChangeAspect="1"/>
          </p:cNvPicPr>
          <p:nvPr/>
        </p:nvPicPr>
        <p:blipFill>
          <a:blip r:embed="rId4"/>
          <a:stretch>
            <a:fillRect/>
          </a:stretch>
        </p:blipFill>
        <p:spPr>
          <a:xfrm>
            <a:off x="6667500" y="1508670"/>
            <a:ext cx="304800" cy="304800"/>
          </a:xfrm>
          <a:prstGeom prst="rect">
            <a:avLst/>
          </a:prstGeom>
        </p:spPr>
      </p:pic>
      <p:sp>
        <p:nvSpPr>
          <p:cNvPr id="16" name="TextBox 15"/>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Google Trends</a:t>
            </a:r>
          </a:p>
          <a:p>
            <a:pPr algn="ctr">
              <a:spcAft>
                <a:spcPts val="1200"/>
              </a:spcAft>
            </a:pPr>
            <a:r>
              <a:rPr sz="1300" b="0" i="0" dirty="0">
                <a:solidFill>
                  <a:srgbClr val="616161"/>
                </a:solidFill>
                <a:latin typeface="Proxima Nova"/>
              </a:rPr>
              <a:t>API para </a:t>
            </a:r>
            <a:r>
              <a:rPr sz="1300" b="0" i="0" dirty="0" err="1">
                <a:solidFill>
                  <a:srgbClr val="616161"/>
                </a:solidFill>
                <a:latin typeface="Proxima Nova"/>
              </a:rPr>
              <a:t>acessar</a:t>
            </a:r>
            <a:r>
              <a:rPr sz="1300" b="0" i="0" dirty="0">
                <a:solidFill>
                  <a:srgbClr val="616161"/>
                </a:solidFill>
                <a:latin typeface="Proxima Nova"/>
              </a:rPr>
              <a:t> </a:t>
            </a:r>
            <a:r>
              <a:rPr sz="1300" b="0" i="0" dirty="0" err="1">
                <a:solidFill>
                  <a:srgbClr val="616161"/>
                </a:solidFill>
                <a:latin typeface="Proxima Nova"/>
              </a:rPr>
              <a:t>histórico</a:t>
            </a:r>
            <a:r>
              <a:rPr sz="1300" b="0" i="0" dirty="0">
                <a:solidFill>
                  <a:srgbClr val="616161"/>
                </a:solidFill>
                <a:latin typeface="Proxima Nova"/>
              </a:rPr>
              <a:t> e </a:t>
            </a:r>
            <a:r>
              <a:rPr sz="1300" b="0" i="0" dirty="0" err="1">
                <a:solidFill>
                  <a:srgbClr val="616161"/>
                </a:solidFill>
                <a:latin typeface="Proxima Nova"/>
              </a:rPr>
              <a:t>tendências</a:t>
            </a:r>
            <a:r>
              <a:rPr sz="1300" b="0" i="0" dirty="0">
                <a:solidFill>
                  <a:srgbClr val="616161"/>
                </a:solidFill>
                <a:latin typeface="Proxima Nova"/>
              </a:rPr>
              <a:t> </a:t>
            </a:r>
            <a:r>
              <a:rPr sz="1300" b="0" i="0" dirty="0" err="1">
                <a:solidFill>
                  <a:srgbClr val="616161"/>
                </a:solidFill>
                <a:latin typeface="Proxima Nova"/>
              </a:rPr>
              <a:t>na</a:t>
            </a:r>
            <a:r>
              <a:rPr sz="1300" b="0" i="0" dirty="0">
                <a:solidFill>
                  <a:srgbClr val="616161"/>
                </a:solidFill>
                <a:latin typeface="Proxima Nova"/>
              </a:rPr>
              <a:t> </a:t>
            </a:r>
            <a:r>
              <a:rPr sz="1300" b="0" i="0" dirty="0" err="1">
                <a:solidFill>
                  <a:srgbClr val="616161"/>
                </a:solidFill>
                <a:latin typeface="Proxima Nova"/>
              </a:rPr>
              <a:t>Holanda</a:t>
            </a:r>
            <a:r>
              <a:rPr sz="1300" b="0" i="0" dirty="0">
                <a:solidFill>
                  <a:srgbClr val="616161"/>
                </a:solidFill>
                <a:latin typeface="Proxima Nova"/>
              </a:rPr>
              <a:t>, </a:t>
            </a:r>
            <a:r>
              <a:rPr sz="1300" b="0" i="0" dirty="0" err="1">
                <a:solidFill>
                  <a:srgbClr val="616161"/>
                </a:solidFill>
                <a:latin typeface="Proxima Nova"/>
              </a:rPr>
              <a:t>ligando</a:t>
            </a:r>
            <a:r>
              <a:rPr sz="1300" b="0" i="0" dirty="0">
                <a:solidFill>
                  <a:srgbClr val="616161"/>
                </a:solidFill>
                <a:latin typeface="Proxima Nova"/>
              </a:rPr>
              <a:t> a </a:t>
            </a:r>
            <a:r>
              <a:rPr sz="1300" b="0" i="0" dirty="0" err="1">
                <a:solidFill>
                  <a:srgbClr val="616161"/>
                </a:solidFill>
                <a:latin typeface="Proxima Nova"/>
              </a:rPr>
              <a:t>popularidade</a:t>
            </a:r>
            <a:r>
              <a:rPr sz="1300" b="0" i="0" dirty="0">
                <a:solidFill>
                  <a:srgbClr val="616161"/>
                </a:solidFill>
                <a:latin typeface="Proxima Nova"/>
              </a:rPr>
              <a:t> dos </a:t>
            </a:r>
            <a:r>
              <a:rPr sz="1300" b="0" i="0" dirty="0" err="1">
                <a:solidFill>
                  <a:srgbClr val="616161"/>
                </a:solidFill>
                <a:latin typeface="Proxima Nova"/>
              </a:rPr>
              <a:t>produtos</a:t>
            </a:r>
            <a:r>
              <a:rPr sz="1300" b="0" i="0" dirty="0">
                <a:solidFill>
                  <a:srgbClr val="616161"/>
                </a:solidFill>
                <a:latin typeface="Proxima Nova"/>
              </a:rPr>
              <a:t>.</a:t>
            </a:r>
          </a:p>
        </p:txBody>
      </p:sp>
      <p:sp>
        <p:nvSpPr>
          <p:cNvPr id="17" name="Rectangle 16"/>
          <p:cNvSpPr/>
          <p:nvPr/>
        </p:nvSpPr>
        <p:spPr>
          <a:xfrm>
            <a:off x="2286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ectangle 17"/>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0" name="Picture 19" descr="tmp3_20jcsv.png"/>
          <p:cNvPicPr>
            <a:picLocks noChangeAspect="1"/>
          </p:cNvPicPr>
          <p:nvPr/>
        </p:nvPicPr>
        <p:blipFill>
          <a:blip r:embed="rId5"/>
          <a:stretch>
            <a:fillRect/>
          </a:stretch>
        </p:blipFill>
        <p:spPr>
          <a:xfrm>
            <a:off x="2171700" y="2887712"/>
            <a:ext cx="304800" cy="304800"/>
          </a:xfrm>
          <a:prstGeom prst="rect">
            <a:avLst/>
          </a:prstGeom>
        </p:spPr>
      </p:pic>
      <p:sp>
        <p:nvSpPr>
          <p:cNvPr id="21" name="TextBox 20"/>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dirty="0" err="1">
                <a:solidFill>
                  <a:srgbClr val="616161"/>
                </a:solidFill>
                <a:latin typeface="Proxima Nova"/>
              </a:rPr>
              <a:t>Vinculação</a:t>
            </a:r>
            <a:r>
              <a:rPr sz="1300" b="1" i="0" dirty="0">
                <a:solidFill>
                  <a:srgbClr val="616161"/>
                </a:solidFill>
                <a:latin typeface="Proxima Nova"/>
              </a:rPr>
              <a:t> de Dados</a:t>
            </a:r>
          </a:p>
          <a:p>
            <a:pPr algn="ctr">
              <a:spcAft>
                <a:spcPts val="1200"/>
              </a:spcAft>
            </a:pPr>
            <a:r>
              <a:rPr sz="1300" b="0" i="0" dirty="0" err="1">
                <a:solidFill>
                  <a:srgbClr val="616161"/>
                </a:solidFill>
                <a:latin typeface="Proxima Nova"/>
              </a:rPr>
              <a:t>Conectar</a:t>
            </a:r>
            <a:r>
              <a:rPr sz="1300" b="0" i="0" dirty="0">
                <a:solidFill>
                  <a:srgbClr val="616161"/>
                </a:solidFill>
                <a:latin typeface="Proxima Nova"/>
              </a:rPr>
              <a:t> dados da Amazon com Google Trends e Bol.com para insights </a:t>
            </a:r>
            <a:r>
              <a:rPr sz="1300" b="0" i="0" dirty="0" err="1">
                <a:solidFill>
                  <a:srgbClr val="616161"/>
                </a:solidFill>
                <a:latin typeface="Proxima Nova"/>
              </a:rPr>
              <a:t>aprofundados</a:t>
            </a:r>
            <a:r>
              <a:rPr sz="1300" b="0" i="0" dirty="0">
                <a:solidFill>
                  <a:srgbClr val="616161"/>
                </a:solidFill>
                <a:latin typeface="Proxima Nova"/>
              </a:rPr>
              <a:t>.</a:t>
            </a:r>
          </a:p>
        </p:txBody>
      </p:sp>
      <p:sp>
        <p:nvSpPr>
          <p:cNvPr id="22" name="Rectangle 21"/>
          <p:cNvSpPr/>
          <p:nvPr/>
        </p:nvSpPr>
        <p:spPr>
          <a:xfrm>
            <a:off x="47244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Rectangle 22"/>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4" name="TextBox 23"/>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5" name="Picture 24" descr="tmpapebil2i.png"/>
          <p:cNvPicPr>
            <a:picLocks noChangeAspect="1"/>
          </p:cNvPicPr>
          <p:nvPr/>
        </p:nvPicPr>
        <p:blipFill>
          <a:blip r:embed="rId6"/>
          <a:stretch>
            <a:fillRect/>
          </a:stretch>
        </p:blipFill>
        <p:spPr>
          <a:xfrm>
            <a:off x="6667500" y="2887712"/>
            <a:ext cx="304800" cy="304800"/>
          </a:xfrm>
          <a:prstGeom prst="rect">
            <a:avLst/>
          </a:prstGeom>
        </p:spPr>
      </p:pic>
      <p:sp>
        <p:nvSpPr>
          <p:cNvPr id="26" name="TextBox 25"/>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dirty="0" err="1">
                <a:solidFill>
                  <a:srgbClr val="616161"/>
                </a:solidFill>
                <a:latin typeface="Proxima Nova"/>
              </a:rPr>
              <a:t>Busca</a:t>
            </a:r>
            <a:r>
              <a:rPr sz="1300" b="1" i="0" dirty="0">
                <a:solidFill>
                  <a:srgbClr val="616161"/>
                </a:solidFill>
                <a:latin typeface="Proxima Nova"/>
              </a:rPr>
              <a:t> de Termos </a:t>
            </a:r>
            <a:r>
              <a:rPr sz="1300" b="1" i="0" dirty="0" err="1">
                <a:solidFill>
                  <a:srgbClr val="616161"/>
                </a:solidFill>
                <a:latin typeface="Proxima Nova"/>
              </a:rPr>
              <a:t>Análogos</a:t>
            </a:r>
            <a:endParaRPr sz="1300" b="1" i="0" dirty="0">
              <a:solidFill>
                <a:srgbClr val="616161"/>
              </a:solidFill>
              <a:latin typeface="Proxima Nova"/>
            </a:endParaRPr>
          </a:p>
          <a:p>
            <a:pPr algn="ctr">
              <a:spcAft>
                <a:spcPts val="1200"/>
              </a:spcAft>
            </a:pPr>
            <a:r>
              <a:rPr sz="1300" b="0" i="0" dirty="0" err="1">
                <a:solidFill>
                  <a:srgbClr val="616161"/>
                </a:solidFill>
                <a:latin typeface="Proxima Nova"/>
              </a:rPr>
              <a:t>Utilizar</a:t>
            </a:r>
            <a:r>
              <a:rPr sz="1300" b="0" i="0" dirty="0">
                <a:solidFill>
                  <a:srgbClr val="616161"/>
                </a:solidFill>
                <a:latin typeface="Proxima Nova"/>
              </a:rPr>
              <a:t> Google Trends para </a:t>
            </a:r>
            <a:r>
              <a:rPr sz="1300" b="0" i="0" dirty="0" err="1">
                <a:solidFill>
                  <a:srgbClr val="616161"/>
                </a:solidFill>
                <a:latin typeface="Proxima Nova"/>
              </a:rPr>
              <a:t>encontrar</a:t>
            </a:r>
            <a:r>
              <a:rPr sz="1300" b="0" i="0" dirty="0">
                <a:solidFill>
                  <a:srgbClr val="616161"/>
                </a:solidFill>
                <a:latin typeface="Proxima Nova"/>
              </a:rPr>
              <a:t> </a:t>
            </a:r>
            <a:r>
              <a:rPr sz="1300" b="0" i="0" dirty="0" err="1">
                <a:solidFill>
                  <a:srgbClr val="616161"/>
                </a:solidFill>
                <a:latin typeface="Proxima Nova"/>
              </a:rPr>
              <a:t>termos</a:t>
            </a:r>
            <a:r>
              <a:rPr sz="1300" b="0" i="0" dirty="0">
                <a:solidFill>
                  <a:srgbClr val="616161"/>
                </a:solidFill>
                <a:latin typeface="Proxima Nova"/>
              </a:rPr>
              <a:t> </a:t>
            </a:r>
            <a:r>
              <a:rPr sz="1300" b="0" i="0" dirty="0" err="1">
                <a:solidFill>
                  <a:srgbClr val="616161"/>
                </a:solidFill>
                <a:latin typeface="Proxima Nova"/>
              </a:rPr>
              <a:t>relacionados</a:t>
            </a:r>
            <a:r>
              <a:rPr sz="1300" b="0" i="0" dirty="0">
                <a:solidFill>
                  <a:srgbClr val="616161"/>
                </a:solidFill>
                <a:latin typeface="Proxima Nova"/>
              </a:rPr>
              <a:t> </a:t>
            </a:r>
            <a:r>
              <a:rPr sz="1300" b="0" i="0" dirty="0" err="1">
                <a:solidFill>
                  <a:srgbClr val="616161"/>
                </a:solidFill>
                <a:latin typeface="Proxima Nova"/>
              </a:rPr>
              <a:t>ao</a:t>
            </a:r>
            <a:r>
              <a:rPr sz="1300" b="0" i="0" dirty="0">
                <a:solidFill>
                  <a:srgbClr val="616161"/>
                </a:solidFill>
                <a:latin typeface="Proxima Nova"/>
              </a:rPr>
              <a:t> </a:t>
            </a:r>
            <a:r>
              <a:rPr sz="1300" b="0" i="0" dirty="0" err="1">
                <a:solidFill>
                  <a:srgbClr val="616161"/>
                </a:solidFill>
                <a:latin typeface="Proxima Nova"/>
              </a:rPr>
              <a:t>buscado</a:t>
            </a:r>
            <a:r>
              <a:rPr sz="1300" b="0" i="0" dirty="0">
                <a:solidFill>
                  <a:srgbClr val="616161"/>
                </a:solidFill>
                <a:latin typeface="Proxima Nova"/>
              </a:rPr>
              <a:t>, </a:t>
            </a:r>
            <a:r>
              <a:rPr sz="1300" b="0" i="0" dirty="0" err="1">
                <a:solidFill>
                  <a:srgbClr val="616161"/>
                </a:solidFill>
                <a:latin typeface="Proxima Nova"/>
              </a:rPr>
              <a:t>expandindo</a:t>
            </a:r>
            <a:r>
              <a:rPr sz="1300" b="0" i="0" dirty="0">
                <a:solidFill>
                  <a:srgbClr val="616161"/>
                </a:solidFill>
                <a:latin typeface="Proxima Nova"/>
              </a:rPr>
              <a:t> o </a:t>
            </a:r>
            <a:r>
              <a:rPr sz="1300" b="0" i="0" dirty="0" err="1">
                <a:solidFill>
                  <a:srgbClr val="616161"/>
                </a:solidFill>
                <a:latin typeface="Proxima Nova"/>
              </a:rPr>
              <a:t>alcance</a:t>
            </a:r>
            <a:r>
              <a:rPr sz="1300" b="0" i="0" dirty="0">
                <a:solidFill>
                  <a:srgbClr val="616161"/>
                </a:solidFill>
                <a:latin typeface="Proxima Nova"/>
              </a:rPr>
              <a:t> de mercado.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95190-0F14-8249-8722-B61389385570}"/>
              </a:ext>
            </a:extLst>
          </p:cNvPr>
          <p:cNvSpPr>
            <a:spLocks noGrp="1"/>
          </p:cNvSpPr>
          <p:nvPr>
            <p:ph type="title"/>
          </p:nvPr>
        </p:nvSpPr>
        <p:spPr/>
        <p:txBody>
          <a:bodyPr/>
          <a:lstStyle/>
          <a:p>
            <a:r>
              <a:rPr lang="pt-BR" dirty="0"/>
              <a:t>Entregáveis</a:t>
            </a:r>
          </a:p>
        </p:txBody>
      </p:sp>
      <p:sp>
        <p:nvSpPr>
          <p:cNvPr id="4" name="Espaço Reservado para Número de Slide 3">
            <a:extLst>
              <a:ext uri="{FF2B5EF4-FFF2-40B4-BE49-F238E27FC236}">
                <a16:creationId xmlns:a16="http://schemas.microsoft.com/office/drawing/2014/main" id="{9CB0EF21-DF24-DCF4-4FED-12F1B37492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a:t>
            </a:fld>
            <a:endParaRPr lang="pt-BR"/>
          </a:p>
        </p:txBody>
      </p:sp>
      <p:sp>
        <p:nvSpPr>
          <p:cNvPr id="5" name="TextBox 6">
            <a:extLst>
              <a:ext uri="{FF2B5EF4-FFF2-40B4-BE49-F238E27FC236}">
                <a16:creationId xmlns:a16="http://schemas.microsoft.com/office/drawing/2014/main" id="{98B37639-9D11-C76E-B091-0DE13190E9DF}"/>
              </a:ext>
            </a:extLst>
          </p:cNvPr>
          <p:cNvSpPr txBox="1">
            <a:spLocks noGrp="1"/>
          </p:cNvSpPr>
          <p:nvPr>
            <p:ph type="body" idx="1"/>
          </p:nvPr>
        </p:nvSpPr>
        <p:spPr>
          <a:xfrm>
            <a:off x="311150" y="695325"/>
            <a:ext cx="8521700" cy="208569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pt-BR" sz="1300" b="0" i="0" dirty="0">
                <a:solidFill>
                  <a:srgbClr val="616161"/>
                </a:solidFill>
                <a:latin typeface="Proxima Nova"/>
              </a:rPr>
              <a:t>Análise de mercado Global através de artigos, blogs Shopify e consultas no google Trends</a:t>
            </a:r>
          </a:p>
          <a:p>
            <a:pPr marL="228600" indent="-91440" algn="l">
              <a:spcBef>
                <a:spcPts val="0"/>
              </a:spcBef>
              <a:spcAft>
                <a:spcPts val="800"/>
              </a:spcAft>
              <a:buSzPct val="100000"/>
              <a:buFont typeface="Arial"/>
              <a:buChar char="•"/>
            </a:pPr>
            <a:r>
              <a:rPr lang="pt-BR" sz="1300" dirty="0">
                <a:solidFill>
                  <a:srgbClr val="616161"/>
                </a:solidFill>
              </a:rPr>
              <a:t>Criação de API com a Amazon.nl para extração dos produtos mais vendidos, novos produtos, produtos em alta por categoria </a:t>
            </a:r>
          </a:p>
          <a:p>
            <a:pPr marL="228600" indent="-91440" algn="l">
              <a:spcBef>
                <a:spcPts val="0"/>
              </a:spcBef>
              <a:spcAft>
                <a:spcPts val="800"/>
              </a:spcAft>
              <a:buSzPct val="100000"/>
              <a:buFont typeface="Arial"/>
              <a:buChar char="•"/>
            </a:pPr>
            <a:r>
              <a:rPr lang="pt-BR" sz="1300" b="0" i="0" dirty="0">
                <a:solidFill>
                  <a:srgbClr val="616161"/>
                </a:solidFill>
                <a:latin typeface="Proxima Nova"/>
              </a:rPr>
              <a:t>Criação de indicadores de mercado (índice de valor, índic</a:t>
            </a:r>
            <a:r>
              <a:rPr lang="pt-BR" sz="1300" dirty="0">
                <a:solidFill>
                  <a:srgbClr val="616161"/>
                </a:solidFill>
              </a:rPr>
              <a:t>e de satisfação do cliente, </a:t>
            </a:r>
            <a:r>
              <a:rPr lang="pt-BR" sz="1300" dirty="0" err="1">
                <a:solidFill>
                  <a:srgbClr val="616161"/>
                </a:solidFill>
              </a:rPr>
              <a:t>share</a:t>
            </a:r>
            <a:r>
              <a:rPr lang="pt-BR" sz="1300" dirty="0">
                <a:solidFill>
                  <a:srgbClr val="616161"/>
                </a:solidFill>
              </a:rPr>
              <a:t>...)</a:t>
            </a:r>
            <a:r>
              <a:rPr lang="pt-BR" sz="1300" b="0" i="0" dirty="0">
                <a:solidFill>
                  <a:srgbClr val="616161"/>
                </a:solidFill>
                <a:latin typeface="Proxima Nova"/>
              </a:rPr>
              <a:t> </a:t>
            </a:r>
          </a:p>
          <a:p>
            <a:pPr marL="228600" indent="-91440" algn="l">
              <a:spcBef>
                <a:spcPts val="0"/>
              </a:spcBef>
              <a:spcAft>
                <a:spcPts val="800"/>
              </a:spcAft>
              <a:buSzPct val="100000"/>
              <a:buFont typeface="Arial"/>
              <a:buChar char="•"/>
            </a:pPr>
            <a:r>
              <a:rPr lang="pt-BR" sz="1300" b="0" i="0" dirty="0">
                <a:solidFill>
                  <a:srgbClr val="616161"/>
                </a:solidFill>
                <a:latin typeface="Proxima Nova"/>
              </a:rPr>
              <a:t>Insights de vendas</a:t>
            </a:r>
          </a:p>
          <a:p>
            <a:pPr marL="228600" indent="-91440" algn="l">
              <a:spcBef>
                <a:spcPts val="0"/>
              </a:spcBef>
              <a:spcAft>
                <a:spcPts val="800"/>
              </a:spcAft>
              <a:buSzPct val="100000"/>
              <a:buFont typeface="Arial"/>
              <a:buChar char="•"/>
            </a:pPr>
            <a:endParaRPr sz="1300" b="0" i="0" dirty="0">
              <a:solidFill>
                <a:srgbClr val="616161"/>
              </a:solidFill>
              <a:latin typeface="Proxima Nova"/>
            </a:endParaRPr>
          </a:p>
        </p:txBody>
      </p:sp>
      <p:pic>
        <p:nvPicPr>
          <p:cNvPr id="6" name="Imagem 5">
            <a:extLst>
              <a:ext uri="{FF2B5EF4-FFF2-40B4-BE49-F238E27FC236}">
                <a16:creationId xmlns:a16="http://schemas.microsoft.com/office/drawing/2014/main" id="{DC4DB531-1D3B-93D7-A5F2-B17C9B9A6ADB}"/>
              </a:ext>
            </a:extLst>
          </p:cNvPr>
          <p:cNvPicPr>
            <a:picLocks noChangeAspect="1"/>
          </p:cNvPicPr>
          <p:nvPr/>
        </p:nvPicPr>
        <p:blipFill>
          <a:blip r:embed="rId2"/>
          <a:stretch>
            <a:fillRect/>
          </a:stretch>
        </p:blipFill>
        <p:spPr>
          <a:xfrm>
            <a:off x="3863620" y="2150706"/>
            <a:ext cx="4883188" cy="2906111"/>
          </a:xfrm>
          <a:prstGeom prst="rect">
            <a:avLst/>
          </a:prstGeom>
        </p:spPr>
      </p:pic>
    </p:spTree>
    <p:extLst>
      <p:ext uri="{BB962C8B-B14F-4D97-AF65-F5344CB8AC3E}">
        <p14:creationId xmlns:p14="http://schemas.microsoft.com/office/powerpoint/2010/main" val="359225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Desenvolvimento</a:t>
            </a:r>
            <a:r>
              <a:rPr dirty="0"/>
              <a:t> de APIs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4190999"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0" name="Picture 9" descr="tmppnk3jn46.png"/>
          <p:cNvPicPr>
            <a:picLocks noChangeAspect="1"/>
          </p:cNvPicPr>
          <p:nvPr/>
        </p:nvPicPr>
        <p:blipFill>
          <a:blip r:embed="rId3"/>
          <a:stretch>
            <a:fillRect/>
          </a:stretch>
        </p:blipFill>
        <p:spPr>
          <a:xfrm>
            <a:off x="2171700" y="1508670"/>
            <a:ext cx="304800" cy="304800"/>
          </a:xfrm>
          <a:prstGeom prst="rect">
            <a:avLst/>
          </a:prstGeom>
        </p:spPr>
      </p:pic>
      <p:sp>
        <p:nvSpPr>
          <p:cNvPr id="11" name="TextBox 10"/>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Campos de API</a:t>
            </a:r>
          </a:p>
          <a:p>
            <a:pPr algn="ctr">
              <a:spcAft>
                <a:spcPts val="1200"/>
              </a:spcAft>
            </a:pPr>
            <a:r>
              <a:rPr sz="1300" b="0" i="0" dirty="0" err="1">
                <a:solidFill>
                  <a:srgbClr val="616161"/>
                </a:solidFill>
                <a:latin typeface="Proxima Nova"/>
              </a:rPr>
              <a:t>Título</a:t>
            </a:r>
            <a:r>
              <a:rPr sz="1300" b="0" i="0" dirty="0">
                <a:solidFill>
                  <a:srgbClr val="616161"/>
                </a:solidFill>
                <a:latin typeface="Proxima Nova"/>
              </a:rPr>
              <a:t>, </a:t>
            </a:r>
            <a:r>
              <a:rPr sz="1300" b="0" i="0" dirty="0" err="1">
                <a:solidFill>
                  <a:srgbClr val="616161"/>
                </a:solidFill>
                <a:latin typeface="Proxima Nova"/>
              </a:rPr>
              <a:t>posição</a:t>
            </a:r>
            <a:r>
              <a:rPr sz="1300" b="0" i="0" dirty="0">
                <a:solidFill>
                  <a:srgbClr val="616161"/>
                </a:solidFill>
                <a:latin typeface="Proxima Nova"/>
              </a:rPr>
              <a:t> de ranking, </a:t>
            </a:r>
            <a:r>
              <a:rPr sz="1300" b="0" i="0" dirty="0" err="1">
                <a:solidFill>
                  <a:srgbClr val="616161"/>
                </a:solidFill>
                <a:latin typeface="Proxima Nova"/>
              </a:rPr>
              <a:t>imagem</a:t>
            </a:r>
            <a:r>
              <a:rPr sz="1300" b="0" i="0" dirty="0">
                <a:solidFill>
                  <a:srgbClr val="616161"/>
                </a:solidFill>
                <a:latin typeface="Proxima Nova"/>
              </a:rPr>
              <a:t> do </a:t>
            </a:r>
            <a:r>
              <a:rPr sz="1300" b="0" i="0" dirty="0" err="1">
                <a:solidFill>
                  <a:srgbClr val="616161"/>
                </a:solidFill>
                <a:latin typeface="Proxima Nova"/>
              </a:rPr>
              <a:t>produto</a:t>
            </a:r>
            <a:r>
              <a:rPr sz="1300" b="0" i="0" dirty="0">
                <a:solidFill>
                  <a:srgbClr val="616161"/>
                </a:solidFill>
                <a:latin typeface="Proxima Nova"/>
              </a:rPr>
              <a:t>, link, </a:t>
            </a:r>
            <a:r>
              <a:rPr sz="1300" b="0" i="0" dirty="0" err="1">
                <a:solidFill>
                  <a:srgbClr val="616161"/>
                </a:solidFill>
                <a:latin typeface="Proxima Nova"/>
              </a:rPr>
              <a:t>estrelas</a:t>
            </a:r>
            <a:r>
              <a:rPr sz="1300" b="0" i="0" dirty="0">
                <a:solidFill>
                  <a:srgbClr val="616161"/>
                </a:solidFill>
                <a:latin typeface="Proxima Nova"/>
              </a:rPr>
              <a:t> (1-5), </a:t>
            </a:r>
            <a:r>
              <a:rPr sz="1300" b="0" i="0" dirty="0" err="1">
                <a:solidFill>
                  <a:srgbClr val="616161"/>
                </a:solidFill>
                <a:latin typeface="Proxima Nova"/>
              </a:rPr>
              <a:t>preço</a:t>
            </a:r>
            <a:r>
              <a:rPr sz="1300" b="0" i="0" dirty="0">
                <a:solidFill>
                  <a:srgbClr val="616161"/>
                </a:solidFill>
                <a:latin typeface="Proxima Nova"/>
              </a:rPr>
              <a:t> e </a:t>
            </a:r>
            <a:r>
              <a:rPr sz="1300" b="0" i="0" dirty="0" err="1">
                <a:solidFill>
                  <a:srgbClr val="616161"/>
                </a:solidFill>
                <a:latin typeface="Proxima Nova"/>
              </a:rPr>
              <a:t>categoria</a:t>
            </a:r>
            <a:r>
              <a:rPr sz="1300" b="0" i="0" dirty="0">
                <a:solidFill>
                  <a:srgbClr val="616161"/>
                </a:solidFill>
                <a:latin typeface="Proxima Nova"/>
              </a:rPr>
              <a:t>.</a:t>
            </a:r>
          </a:p>
        </p:txBody>
      </p:sp>
      <p:sp>
        <p:nvSpPr>
          <p:cNvPr id="12" name="Rectangle 11"/>
          <p:cNvSpPr/>
          <p:nvPr/>
        </p:nvSpPr>
        <p:spPr>
          <a:xfrm>
            <a:off x="4724400" y="1508670"/>
            <a:ext cx="4190999"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5" name="Picture 14" descr="tmpokesn4c1.png"/>
          <p:cNvPicPr>
            <a:picLocks noChangeAspect="1"/>
          </p:cNvPicPr>
          <p:nvPr/>
        </p:nvPicPr>
        <p:blipFill>
          <a:blip r:embed="rId4"/>
          <a:stretch>
            <a:fillRect/>
          </a:stretch>
        </p:blipFill>
        <p:spPr>
          <a:xfrm>
            <a:off x="6667500" y="1508670"/>
            <a:ext cx="304800" cy="304800"/>
          </a:xfrm>
          <a:prstGeom prst="rect">
            <a:avLst/>
          </a:prstGeom>
        </p:spPr>
      </p:pic>
      <p:sp>
        <p:nvSpPr>
          <p:cNvPr id="16" name="TextBox 15"/>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dirty="0" err="1">
                <a:solidFill>
                  <a:srgbClr val="616161"/>
                </a:solidFill>
                <a:latin typeface="Proxima Nova"/>
              </a:rPr>
              <a:t>Categorias</a:t>
            </a:r>
            <a:r>
              <a:rPr sz="1300" b="1" i="0" dirty="0">
                <a:solidFill>
                  <a:srgbClr val="616161"/>
                </a:solidFill>
                <a:latin typeface="Proxima Nova"/>
              </a:rPr>
              <a:t> </a:t>
            </a:r>
            <a:r>
              <a:rPr sz="1300" b="1" i="0" dirty="0" err="1">
                <a:solidFill>
                  <a:srgbClr val="616161"/>
                </a:solidFill>
                <a:latin typeface="Proxima Nova"/>
              </a:rPr>
              <a:t>Incluídas</a:t>
            </a:r>
            <a:endParaRPr sz="1300" b="1" i="0" dirty="0">
              <a:solidFill>
                <a:srgbClr val="616161"/>
              </a:solidFill>
              <a:latin typeface="Proxima Nova"/>
            </a:endParaRPr>
          </a:p>
          <a:p>
            <a:pPr algn="ctr">
              <a:spcAft>
                <a:spcPts val="1200"/>
              </a:spcAft>
            </a:pPr>
            <a:r>
              <a:rPr sz="1300" b="0" i="0" dirty="0">
                <a:solidFill>
                  <a:srgbClr val="616161"/>
                </a:solidFill>
                <a:latin typeface="Proxima Nova"/>
              </a:rPr>
              <a:t>- Amazon Renewed - Amazon-</a:t>
            </a:r>
            <a:r>
              <a:rPr sz="1300" b="0" i="0" dirty="0" err="1">
                <a:solidFill>
                  <a:srgbClr val="616161"/>
                </a:solidFill>
                <a:latin typeface="Proxima Nova"/>
              </a:rPr>
              <a:t>apparaten</a:t>
            </a:r>
            <a:r>
              <a:rPr sz="1300" b="0" i="0" dirty="0">
                <a:solidFill>
                  <a:srgbClr val="616161"/>
                </a:solidFill>
                <a:latin typeface="Proxima Nova"/>
              </a:rPr>
              <a:t> &amp; </a:t>
            </a:r>
            <a:r>
              <a:rPr sz="1300" b="0" i="0" dirty="0" err="1">
                <a:solidFill>
                  <a:srgbClr val="616161"/>
                </a:solidFill>
                <a:latin typeface="Proxima Nova"/>
              </a:rPr>
              <a:t>accessoires</a:t>
            </a:r>
            <a:r>
              <a:rPr sz="1300" b="0" i="0" dirty="0">
                <a:solidFill>
                  <a:srgbClr val="616161"/>
                </a:solidFill>
                <a:latin typeface="Proxima Nova"/>
              </a:rPr>
              <a:t> - Auto &amp; motor - </a:t>
            </a:r>
            <a:r>
              <a:rPr sz="1300" b="0" i="0" dirty="0" err="1">
                <a:solidFill>
                  <a:srgbClr val="616161"/>
                </a:solidFill>
                <a:latin typeface="Proxima Nova"/>
              </a:rPr>
              <a:t>Babyproducten</a:t>
            </a:r>
            <a:r>
              <a:rPr sz="1300" b="0" i="0" dirty="0">
                <a:solidFill>
                  <a:srgbClr val="616161"/>
                </a:solidFill>
                <a:latin typeface="Proxima Nova"/>
              </a:rPr>
              <a:t> - Beauty - </a:t>
            </a:r>
            <a:r>
              <a:rPr sz="1300" b="0" i="0" dirty="0" err="1">
                <a:solidFill>
                  <a:srgbClr val="616161"/>
                </a:solidFill>
                <a:latin typeface="Proxima Nova"/>
              </a:rPr>
              <a:t>Boeken</a:t>
            </a:r>
            <a:r>
              <a:rPr sz="1300" b="0" i="0" dirty="0">
                <a:solidFill>
                  <a:srgbClr val="616161"/>
                </a:solidFill>
                <a:latin typeface="Proxima Nova"/>
              </a:rPr>
              <a:t> - </a:t>
            </a:r>
            <a:r>
              <a:rPr sz="1300" b="0" i="0" dirty="0" err="1">
                <a:solidFill>
                  <a:srgbClr val="616161"/>
                </a:solidFill>
                <a:latin typeface="Proxima Nova"/>
              </a:rPr>
              <a:t>Cadeaubonnen</a:t>
            </a:r>
            <a:r>
              <a:rPr sz="1300" b="0" i="0" dirty="0">
                <a:solidFill>
                  <a:srgbClr val="616161"/>
                </a:solidFill>
                <a:latin typeface="Proxima Nova"/>
              </a:rPr>
              <a:t> - </a:t>
            </a:r>
            <a:r>
              <a:rPr sz="1300" b="0" i="0" dirty="0" err="1">
                <a:solidFill>
                  <a:srgbClr val="616161"/>
                </a:solidFill>
                <a:latin typeface="Proxima Nova"/>
              </a:rPr>
              <a:t>Elektronica</a:t>
            </a:r>
            <a:r>
              <a:rPr sz="1300" b="0" i="0" dirty="0">
                <a:solidFill>
                  <a:srgbClr val="616161"/>
                </a:solidFill>
                <a:latin typeface="Proxima Nova"/>
              </a:rPr>
              <a:t> - Films &amp; tv - Games - </a:t>
            </a:r>
            <a:r>
              <a:rPr sz="1300" b="0" i="0" dirty="0" err="1">
                <a:solidFill>
                  <a:srgbClr val="616161"/>
                </a:solidFill>
                <a:latin typeface="Proxima Nova"/>
              </a:rPr>
              <a:t>Gezondheid</a:t>
            </a:r>
            <a:r>
              <a:rPr sz="1300" b="0" i="0" dirty="0">
                <a:solidFill>
                  <a:srgbClr val="616161"/>
                </a:solidFill>
                <a:latin typeface="Proxima Nova"/>
              </a:rPr>
              <a:t> &amp; </a:t>
            </a:r>
            <a:r>
              <a:rPr sz="1300" b="0" i="0" dirty="0" err="1">
                <a:solidFill>
                  <a:srgbClr val="616161"/>
                </a:solidFill>
                <a:latin typeface="Proxima Nova"/>
              </a:rPr>
              <a:t>persoonlijke</a:t>
            </a:r>
            <a:r>
              <a:rPr sz="1300" b="0" i="0" dirty="0">
                <a:solidFill>
                  <a:srgbClr val="616161"/>
                </a:solidFill>
                <a:latin typeface="Proxima Nova"/>
              </a:rPr>
              <a:t> </a:t>
            </a:r>
            <a:r>
              <a:rPr sz="1300" b="0" i="0" dirty="0" err="1">
                <a:solidFill>
                  <a:srgbClr val="616161"/>
                </a:solidFill>
                <a:latin typeface="Proxima Nova"/>
              </a:rPr>
              <a:t>verzorging</a:t>
            </a:r>
            <a:r>
              <a:rPr sz="1300" b="0" i="0" dirty="0">
                <a:solidFill>
                  <a:srgbClr val="616161"/>
                </a:solidFill>
                <a:latin typeface="Proxima Nova"/>
              </a:rPr>
              <a:t> - </a:t>
            </a:r>
            <a:r>
              <a:rPr sz="1300" b="0" i="0" dirty="0" err="1">
                <a:solidFill>
                  <a:srgbClr val="616161"/>
                </a:solidFill>
                <a:latin typeface="Proxima Nova"/>
              </a:rPr>
              <a:t>Kantoorproducten</a:t>
            </a:r>
            <a:r>
              <a:rPr sz="1300" b="0" i="0" dirty="0">
                <a:solidFill>
                  <a:srgbClr val="616161"/>
                </a:solidFill>
                <a:latin typeface="Proxima Nova"/>
              </a:rPr>
              <a:t> - Kindle Store - </a:t>
            </a:r>
            <a:r>
              <a:rPr sz="1300" b="0" i="0" dirty="0" err="1">
                <a:solidFill>
                  <a:srgbClr val="616161"/>
                </a:solidFill>
                <a:latin typeface="Proxima Nova"/>
              </a:rPr>
              <a:t>Kleding</a:t>
            </a:r>
            <a:r>
              <a:rPr sz="1300" b="0" i="0" dirty="0">
                <a:solidFill>
                  <a:srgbClr val="616161"/>
                </a:solidFill>
                <a:latin typeface="Proxima Nova"/>
              </a:rPr>
              <a:t>, </a:t>
            </a:r>
            <a:r>
              <a:rPr sz="1300" b="0" i="0" dirty="0" err="1">
                <a:solidFill>
                  <a:srgbClr val="616161"/>
                </a:solidFill>
                <a:latin typeface="Proxima Nova"/>
              </a:rPr>
              <a:t>schoenen</a:t>
            </a:r>
            <a:r>
              <a:rPr sz="1300" b="0" i="0" dirty="0">
                <a:solidFill>
                  <a:srgbClr val="616161"/>
                </a:solidFill>
                <a:latin typeface="Proxima Nova"/>
              </a:rPr>
              <a:t> &amp; </a:t>
            </a:r>
            <a:r>
              <a:rPr sz="1300" b="0" i="0" dirty="0" err="1">
                <a:solidFill>
                  <a:srgbClr val="616161"/>
                </a:solidFill>
                <a:latin typeface="Proxima Nova"/>
              </a:rPr>
              <a:t>sieraden</a:t>
            </a:r>
            <a:r>
              <a:rPr sz="1300" b="0" i="0" dirty="0">
                <a:solidFill>
                  <a:srgbClr val="616161"/>
                </a:solidFill>
                <a:latin typeface="Proxima Nova"/>
              </a:rPr>
              <a:t> - </a:t>
            </a:r>
            <a:r>
              <a:rPr sz="1300" b="0" i="0" dirty="0" err="1">
                <a:solidFill>
                  <a:srgbClr val="616161"/>
                </a:solidFill>
                <a:latin typeface="Proxima Nova"/>
              </a:rPr>
              <a:t>Klussen</a:t>
            </a:r>
            <a:r>
              <a:rPr sz="1300" b="0" i="0" dirty="0">
                <a:solidFill>
                  <a:srgbClr val="616161"/>
                </a:solidFill>
                <a:latin typeface="Proxima Nova"/>
              </a:rPr>
              <a:t> &amp; </a:t>
            </a:r>
            <a:r>
              <a:rPr sz="1300" b="0" i="0" dirty="0" err="1">
                <a:solidFill>
                  <a:srgbClr val="616161"/>
                </a:solidFill>
                <a:latin typeface="Proxima Nova"/>
              </a:rPr>
              <a:t>gereedschap</a:t>
            </a:r>
            <a:r>
              <a:rPr sz="1300" b="0" i="0" dirty="0">
                <a:solidFill>
                  <a:srgbClr val="616161"/>
                </a:solidFill>
                <a:latin typeface="Proxima Nova"/>
              </a:rPr>
              <a:t> - </a:t>
            </a:r>
            <a:r>
              <a:rPr sz="1300" b="0" i="0" dirty="0" err="1">
                <a:solidFill>
                  <a:srgbClr val="616161"/>
                </a:solidFill>
                <a:latin typeface="Proxima Nova"/>
              </a:rPr>
              <a:t>Knutselen</a:t>
            </a:r>
            <a:r>
              <a:rPr sz="1300" b="0" i="0" dirty="0">
                <a:solidFill>
                  <a:srgbClr val="616161"/>
                </a:solidFill>
                <a:latin typeface="Proxima Nova"/>
              </a:rPr>
              <a:t> - </a:t>
            </a:r>
            <a:r>
              <a:rPr sz="1300" b="0" i="0" dirty="0" err="1">
                <a:solidFill>
                  <a:srgbClr val="616161"/>
                </a:solidFill>
                <a:latin typeface="Proxima Nova"/>
              </a:rPr>
              <a:t>Levensmiddelen</a:t>
            </a:r>
            <a:r>
              <a:rPr sz="1300" b="0" i="0" dirty="0">
                <a:solidFill>
                  <a:srgbClr val="616161"/>
                </a:solidFill>
                <a:latin typeface="Proxima Nova"/>
              </a:rPr>
              <a:t> - </a:t>
            </a:r>
            <a:r>
              <a:rPr sz="1300" b="0" i="0" dirty="0" err="1">
                <a:solidFill>
                  <a:srgbClr val="616161"/>
                </a:solidFill>
                <a:latin typeface="Proxima Nova"/>
              </a:rPr>
              <a:t>Muziek</a:t>
            </a:r>
            <a:r>
              <a:rPr sz="1300" b="0" i="0" dirty="0">
                <a:solidFill>
                  <a:srgbClr val="616161"/>
                </a:solidFill>
                <a:latin typeface="Proxima Nova"/>
              </a:rPr>
              <a:t> - </a:t>
            </a:r>
            <a:r>
              <a:rPr sz="1300" b="0" i="0" dirty="0" err="1">
                <a:solidFill>
                  <a:srgbClr val="616161"/>
                </a:solidFill>
                <a:latin typeface="Proxima Nova"/>
              </a:rPr>
              <a:t>Muziekinstrumenten</a:t>
            </a:r>
            <a:r>
              <a:rPr sz="1300" b="0" i="0" dirty="0">
                <a:solidFill>
                  <a:srgbClr val="616161"/>
                </a:solidFill>
                <a:latin typeface="Proxima Nova"/>
              </a:rPr>
              <a:t> - Software - </a:t>
            </a:r>
            <a:r>
              <a:rPr sz="1300" b="0" i="0" dirty="0" err="1">
                <a:solidFill>
                  <a:srgbClr val="616161"/>
                </a:solidFill>
                <a:latin typeface="Proxima Nova"/>
              </a:rPr>
              <a:t>Speelgoed</a:t>
            </a:r>
            <a:r>
              <a:rPr sz="1300" b="0" i="0" dirty="0">
                <a:solidFill>
                  <a:srgbClr val="616161"/>
                </a:solidFill>
                <a:latin typeface="Proxima Nova"/>
              </a:rPr>
              <a:t> &amp; </a:t>
            </a:r>
            <a:r>
              <a:rPr sz="1300" b="0" i="0" dirty="0" err="1">
                <a:solidFill>
                  <a:srgbClr val="616161"/>
                </a:solidFill>
                <a:latin typeface="Proxima Nova"/>
              </a:rPr>
              <a:t>spellen</a:t>
            </a:r>
            <a:r>
              <a:rPr sz="1300" b="0" i="0" dirty="0">
                <a:solidFill>
                  <a:srgbClr val="616161"/>
                </a:solidFill>
                <a:latin typeface="Proxima Nova"/>
              </a:rPr>
              <a:t> - Sport &amp; outdoor - Tuin, </a:t>
            </a:r>
            <a:r>
              <a:rPr sz="1300" b="0" i="0" dirty="0" err="1">
                <a:solidFill>
                  <a:srgbClr val="616161"/>
                </a:solidFill>
                <a:latin typeface="Proxima Nova"/>
              </a:rPr>
              <a:t>terras</a:t>
            </a:r>
            <a:r>
              <a:rPr sz="1300" b="0" i="0" dirty="0">
                <a:solidFill>
                  <a:srgbClr val="616161"/>
                </a:solidFill>
                <a:latin typeface="Proxima Nova"/>
              </a:rPr>
              <a:t> &amp; </a:t>
            </a:r>
            <a:r>
              <a:rPr sz="1300" b="0" i="0" dirty="0" err="1">
                <a:solidFill>
                  <a:srgbClr val="616161"/>
                </a:solidFill>
                <a:latin typeface="Proxima Nova"/>
              </a:rPr>
              <a:t>gazon</a:t>
            </a:r>
            <a:r>
              <a:rPr sz="1300" b="0" i="0" dirty="0">
                <a:solidFill>
                  <a:srgbClr val="616161"/>
                </a:solidFill>
                <a:latin typeface="Proxima Nova"/>
              </a:rPr>
              <a:t> - </a:t>
            </a:r>
            <a:r>
              <a:rPr sz="1300" b="0" i="0" dirty="0" err="1">
                <a:solidFill>
                  <a:srgbClr val="616161"/>
                </a:solidFill>
                <a:latin typeface="Proxima Nova"/>
              </a:rPr>
              <a:t>Wonen</a:t>
            </a:r>
            <a:r>
              <a:rPr sz="1300" b="0" i="0" dirty="0">
                <a:solidFill>
                  <a:srgbClr val="616161"/>
                </a:solidFill>
                <a:latin typeface="Proxima Nova"/>
              </a:rPr>
              <a:t> &amp; </a:t>
            </a:r>
            <a:r>
              <a:rPr sz="1300" b="0" i="0" dirty="0" err="1">
                <a:solidFill>
                  <a:srgbClr val="616161"/>
                </a:solidFill>
                <a:latin typeface="Proxima Nova"/>
              </a:rPr>
              <a:t>keuken</a:t>
            </a:r>
            <a:r>
              <a:rPr sz="1300" b="0" i="0" dirty="0">
                <a:solidFill>
                  <a:srgbClr val="616161"/>
                </a:solidFill>
                <a:latin typeface="Proxima Nova"/>
              </a:rPr>
              <a:t> - </a:t>
            </a:r>
            <a:r>
              <a:rPr sz="1300" b="0" i="0" dirty="0" err="1">
                <a:solidFill>
                  <a:srgbClr val="616161"/>
                </a:solidFill>
                <a:latin typeface="Proxima Nova"/>
              </a:rPr>
              <a:t>Zakelijk</a:t>
            </a:r>
            <a:r>
              <a:rPr sz="1300" b="0" i="0" dirty="0">
                <a:solidFill>
                  <a:srgbClr val="616161"/>
                </a:solidFill>
                <a:latin typeface="Proxima Nova"/>
              </a:rPr>
              <a:t>, </a:t>
            </a:r>
            <a:r>
              <a:rPr sz="1300" b="0" i="0" dirty="0" err="1">
                <a:solidFill>
                  <a:srgbClr val="616161"/>
                </a:solidFill>
                <a:latin typeface="Proxima Nova"/>
              </a:rPr>
              <a:t>industrie</a:t>
            </a:r>
            <a:r>
              <a:rPr sz="1300" b="0" i="0" dirty="0">
                <a:solidFill>
                  <a:srgbClr val="616161"/>
                </a:solidFill>
                <a:latin typeface="Proxima Nova"/>
              </a:rPr>
              <a:t> &amp; </a:t>
            </a:r>
            <a:r>
              <a:rPr sz="1300" b="0" i="0" dirty="0" err="1">
                <a:solidFill>
                  <a:srgbClr val="616161"/>
                </a:solidFill>
                <a:latin typeface="Proxima Nova"/>
              </a:rPr>
              <a:t>wetenschap</a:t>
            </a:r>
            <a:endParaRPr sz="1300" b="0" i="0" dirty="0">
              <a:solidFill>
                <a:srgbClr val="616161"/>
              </a:solidFill>
              <a:latin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Pesquisa</a:t>
            </a:r>
            <a:r>
              <a:rPr dirty="0"/>
              <a:t> de Mercado</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err="1">
                <a:solidFill>
                  <a:srgbClr val="616161"/>
                </a:solidFill>
                <a:latin typeface="Proxima Nova"/>
              </a:rPr>
              <a:t>Artigos</a:t>
            </a:r>
            <a:r>
              <a:rPr sz="1300" b="1" i="0" dirty="0">
                <a:solidFill>
                  <a:srgbClr val="616161"/>
                </a:solidFill>
                <a:latin typeface="Proxima Nova"/>
              </a:rPr>
              <a:t> e </a:t>
            </a:r>
            <a:r>
              <a:rPr sz="1300" b="1" i="0" dirty="0" err="1">
                <a:solidFill>
                  <a:srgbClr val="616161"/>
                </a:solidFill>
                <a:latin typeface="Proxima Nova"/>
              </a:rPr>
              <a:t>Análises</a:t>
            </a:r>
            <a:r>
              <a:rPr sz="1300" b="1" i="0" dirty="0">
                <a:solidFill>
                  <a:srgbClr val="616161"/>
                </a:solidFill>
                <a:latin typeface="Proxima Nova"/>
              </a:rPr>
              <a:t> </a:t>
            </a:r>
            <a:r>
              <a:rPr sz="1300" b="1" i="0" dirty="0" err="1">
                <a:solidFill>
                  <a:srgbClr val="616161"/>
                </a:solidFill>
                <a:latin typeface="Proxima Nova"/>
              </a:rPr>
              <a:t>Descritivas</a:t>
            </a:r>
            <a:r>
              <a:rPr sz="1300" b="1" i="0" dirty="0">
                <a:solidFill>
                  <a:srgbClr val="616161"/>
                </a:solidFill>
                <a:latin typeface="Proxima Nova"/>
              </a:rPr>
              <a:t>:</a:t>
            </a:r>
            <a:r>
              <a:rPr sz="1300" b="0" i="0" dirty="0">
                <a:solidFill>
                  <a:srgbClr val="616161"/>
                </a:solidFill>
                <a:latin typeface="Proxima Nova"/>
              </a:rPr>
              <a:t> </a:t>
            </a:r>
            <a:r>
              <a:rPr sz="1300" b="0" i="0" dirty="0" err="1">
                <a:solidFill>
                  <a:srgbClr val="616161"/>
                </a:solidFill>
                <a:latin typeface="Proxima Nova"/>
              </a:rPr>
              <a:t>Escreva</a:t>
            </a:r>
            <a:r>
              <a:rPr sz="1300" b="0" i="0" dirty="0">
                <a:solidFill>
                  <a:srgbClr val="616161"/>
                </a:solidFill>
                <a:latin typeface="Proxima Nova"/>
              </a:rPr>
              <a:t> </a:t>
            </a:r>
            <a:r>
              <a:rPr sz="1300" b="0" i="0" dirty="0" err="1">
                <a:solidFill>
                  <a:srgbClr val="616161"/>
                </a:solidFill>
                <a:latin typeface="Proxima Nova"/>
              </a:rPr>
              <a:t>artigos</a:t>
            </a:r>
            <a:r>
              <a:rPr sz="1300" b="0" i="0" dirty="0">
                <a:solidFill>
                  <a:srgbClr val="616161"/>
                </a:solidFill>
                <a:latin typeface="Proxima Nova"/>
              </a:rPr>
              <a:t> e </a:t>
            </a:r>
            <a:r>
              <a:rPr sz="1300" b="0" i="0" dirty="0" err="1">
                <a:solidFill>
                  <a:srgbClr val="616161"/>
                </a:solidFill>
                <a:latin typeface="Proxima Nova"/>
              </a:rPr>
              <a:t>análises</a:t>
            </a:r>
            <a:r>
              <a:rPr sz="1300" b="0" i="0" dirty="0">
                <a:solidFill>
                  <a:srgbClr val="616161"/>
                </a:solidFill>
                <a:latin typeface="Proxima Nova"/>
              </a:rPr>
              <a:t> para </a:t>
            </a:r>
            <a:r>
              <a:rPr sz="1300" b="0" i="0" dirty="0" err="1">
                <a:solidFill>
                  <a:srgbClr val="616161"/>
                </a:solidFill>
                <a:latin typeface="Proxima Nova"/>
              </a:rPr>
              <a:t>explorar</a:t>
            </a:r>
            <a:r>
              <a:rPr sz="1300" b="0" i="0" dirty="0">
                <a:solidFill>
                  <a:srgbClr val="616161"/>
                </a:solidFill>
                <a:latin typeface="Proxima Nova"/>
              </a:rPr>
              <a:t> o mercado e </a:t>
            </a:r>
            <a:r>
              <a:rPr sz="1300" b="0" i="0" dirty="0" err="1">
                <a:solidFill>
                  <a:srgbClr val="616161"/>
                </a:solidFill>
                <a:latin typeface="Proxima Nova"/>
              </a:rPr>
              <a:t>identificar</a:t>
            </a:r>
            <a:r>
              <a:rPr sz="1300" b="0" i="0" dirty="0">
                <a:solidFill>
                  <a:srgbClr val="616161"/>
                </a:solidFill>
                <a:latin typeface="Proxima Nova"/>
              </a:rPr>
              <a:t> </a:t>
            </a:r>
            <a:r>
              <a:rPr sz="1300" b="0" i="0" dirty="0" err="1">
                <a:solidFill>
                  <a:srgbClr val="616161"/>
                </a:solidFill>
                <a:latin typeface="Proxima Nova"/>
              </a:rPr>
              <a:t>oportunidades</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a:solidFill>
                  <a:srgbClr val="616161"/>
                </a:solidFill>
                <a:latin typeface="Proxima Nova"/>
              </a:rPr>
              <a:t>Google Trends:</a:t>
            </a:r>
            <a:r>
              <a:rPr sz="1300" b="0" i="0" dirty="0">
                <a:solidFill>
                  <a:srgbClr val="616161"/>
                </a:solidFill>
                <a:latin typeface="Proxima Nova"/>
              </a:rPr>
              <a:t> Utilize o Google Trends para </a:t>
            </a:r>
            <a:r>
              <a:rPr sz="1300" b="0" i="0" dirty="0" err="1">
                <a:solidFill>
                  <a:srgbClr val="616161"/>
                </a:solidFill>
                <a:latin typeface="Proxima Nova"/>
              </a:rPr>
              <a:t>analisar</a:t>
            </a:r>
            <a:r>
              <a:rPr sz="1300" b="0" i="0" dirty="0">
                <a:solidFill>
                  <a:srgbClr val="616161"/>
                </a:solidFill>
                <a:latin typeface="Proxima Nova"/>
              </a:rPr>
              <a:t> a </a:t>
            </a:r>
            <a:r>
              <a:rPr sz="1300" b="0" i="0" dirty="0" err="1">
                <a:solidFill>
                  <a:srgbClr val="616161"/>
                </a:solidFill>
                <a:latin typeface="Proxima Nova"/>
              </a:rPr>
              <a:t>popularidade</a:t>
            </a:r>
            <a:r>
              <a:rPr sz="1300" b="0" i="0" dirty="0">
                <a:solidFill>
                  <a:srgbClr val="616161"/>
                </a:solidFill>
                <a:latin typeface="Proxima Nova"/>
              </a:rPr>
              <a:t> e as </a:t>
            </a:r>
            <a:r>
              <a:rPr sz="1300" b="0" i="0" dirty="0" err="1">
                <a:solidFill>
                  <a:srgbClr val="616161"/>
                </a:solidFill>
                <a:latin typeface="Proxima Nova"/>
              </a:rPr>
              <a:t>tendências</a:t>
            </a:r>
            <a:r>
              <a:rPr sz="1300" b="0" i="0" dirty="0">
                <a:solidFill>
                  <a:srgbClr val="616161"/>
                </a:solidFill>
                <a:latin typeface="Proxima Nova"/>
              </a:rPr>
              <a:t> de </a:t>
            </a:r>
            <a:r>
              <a:rPr sz="1300" b="0" i="0" dirty="0" err="1">
                <a:solidFill>
                  <a:srgbClr val="616161"/>
                </a:solidFill>
                <a:latin typeface="Proxima Nova"/>
              </a:rPr>
              <a:t>pesquisa</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err="1">
                <a:solidFill>
                  <a:srgbClr val="616161"/>
                </a:solidFill>
                <a:latin typeface="Proxima Nova"/>
              </a:rPr>
              <a:t>Análises</a:t>
            </a:r>
            <a:r>
              <a:rPr sz="1300" b="1" i="0" dirty="0">
                <a:solidFill>
                  <a:srgbClr val="616161"/>
                </a:solidFill>
                <a:latin typeface="Proxima Nova"/>
              </a:rPr>
              <a:t> Shopify:</a:t>
            </a:r>
            <a:r>
              <a:rPr sz="1300" b="0" i="0" dirty="0">
                <a:solidFill>
                  <a:srgbClr val="616161"/>
                </a:solidFill>
                <a:latin typeface="Proxima Nova"/>
              </a:rPr>
              <a:t> Explore dados do Shopify para </a:t>
            </a:r>
            <a:r>
              <a:rPr sz="1300" b="0" i="0" dirty="0" err="1">
                <a:solidFill>
                  <a:srgbClr val="616161"/>
                </a:solidFill>
                <a:latin typeface="Proxima Nova"/>
              </a:rPr>
              <a:t>entender</a:t>
            </a:r>
            <a:r>
              <a:rPr sz="1300" b="0" i="0" dirty="0">
                <a:solidFill>
                  <a:srgbClr val="616161"/>
                </a:solidFill>
                <a:latin typeface="Proxima Nova"/>
              </a:rPr>
              <a:t> </a:t>
            </a:r>
            <a:r>
              <a:rPr sz="1300" b="0" i="0" dirty="0" err="1">
                <a:solidFill>
                  <a:srgbClr val="616161"/>
                </a:solidFill>
                <a:latin typeface="Proxima Nova"/>
              </a:rPr>
              <a:t>comportamentos</a:t>
            </a:r>
            <a:r>
              <a:rPr sz="1300" b="0" i="0" dirty="0">
                <a:solidFill>
                  <a:srgbClr val="616161"/>
                </a:solidFill>
                <a:latin typeface="Proxima Nova"/>
              </a:rPr>
              <a:t> de </a:t>
            </a:r>
            <a:r>
              <a:rPr sz="1300" b="0" i="0" dirty="0" err="1">
                <a:solidFill>
                  <a:srgbClr val="616161"/>
                </a:solidFill>
                <a:latin typeface="Proxima Nova"/>
              </a:rPr>
              <a:t>compra</a:t>
            </a:r>
            <a:r>
              <a:rPr sz="1300" b="0" i="0" dirty="0">
                <a:solidFill>
                  <a:srgbClr val="616161"/>
                </a:solidFill>
                <a:latin typeface="Proxima Nova"/>
              </a:rPr>
              <a:t> e </a:t>
            </a:r>
            <a:r>
              <a:rPr sz="1300" b="0" i="0" dirty="0" err="1">
                <a:solidFill>
                  <a:srgbClr val="616161"/>
                </a:solidFill>
                <a:latin typeface="Proxima Nova"/>
              </a:rPr>
              <a:t>identificar</a:t>
            </a:r>
            <a:r>
              <a:rPr sz="1300" b="0" i="0" dirty="0">
                <a:solidFill>
                  <a:srgbClr val="616161"/>
                </a:solidFill>
                <a:latin typeface="Proxima Nova"/>
              </a:rPr>
              <a:t> </a:t>
            </a:r>
            <a:r>
              <a:rPr sz="1300" b="0" i="0" dirty="0" err="1">
                <a:solidFill>
                  <a:srgbClr val="616161"/>
                </a:solidFill>
                <a:latin typeface="Proxima Nova"/>
              </a:rPr>
              <a:t>produtos</a:t>
            </a:r>
            <a:r>
              <a:rPr sz="1300" b="0" i="0" dirty="0">
                <a:solidFill>
                  <a:srgbClr val="616161"/>
                </a:solidFill>
                <a:latin typeface="Proxima Nova"/>
              </a:rPr>
              <a:t> </a:t>
            </a:r>
            <a:r>
              <a:rPr sz="1300" b="0" i="0" dirty="0" err="1">
                <a:solidFill>
                  <a:srgbClr val="616161"/>
                </a:solidFill>
                <a:latin typeface="Proxima Nova"/>
              </a:rPr>
              <a:t>em</a:t>
            </a:r>
            <a:r>
              <a:rPr sz="1300" b="0" i="0" dirty="0">
                <a:solidFill>
                  <a:srgbClr val="616161"/>
                </a:solidFill>
                <a:latin typeface="Proxima Nova"/>
              </a:rPr>
              <a:t> </a:t>
            </a:r>
            <a:r>
              <a:rPr sz="1300" b="0" i="0" dirty="0" err="1">
                <a:solidFill>
                  <a:srgbClr val="616161"/>
                </a:solidFill>
                <a:latin typeface="Proxima Nova"/>
              </a:rPr>
              <a:t>alta.</a:t>
            </a:r>
            <a:endParaRPr sz="1300" b="0" i="0" dirty="0">
              <a:solidFill>
                <a:srgbClr val="616161"/>
              </a:solidFill>
              <a:latin typeface="Proxima Nova"/>
            </a:endParaRPr>
          </a:p>
        </p:txBody>
      </p:sp>
      <p:sp>
        <p:nvSpPr>
          <p:cNvPr id="8" name="Rectangle 7"/>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0" name="Picture 9" descr="tmp825zgncz.png"/>
          <p:cNvPicPr>
            <a:picLocks noChangeAspect="1"/>
          </p:cNvPicPr>
          <p:nvPr/>
        </p:nvPicPr>
        <p:blipFill>
          <a:blip r:embed="rId3"/>
          <a:stretch>
            <a:fillRect/>
          </a:stretch>
        </p:blipFill>
        <p:spPr>
          <a:xfrm>
            <a:off x="4724400" y="1508670"/>
            <a:ext cx="4190999" cy="2362200"/>
          </a:xfrm>
          <a:prstGeom prst="rect">
            <a:avLst/>
          </a:prstGeom>
        </p:spPr>
      </p:pic>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Igor Miske on Unsplash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Principais</a:t>
            </a:r>
            <a:r>
              <a:rPr dirty="0"/>
              <a:t> Nichos no AliExpress </a:t>
            </a:r>
            <a:r>
              <a:rPr dirty="0" err="1"/>
              <a:t>em</a:t>
            </a:r>
            <a:r>
              <a:rPr dirty="0"/>
              <a:t> 2024</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aphicFrame>
        <p:nvGraphicFramePr>
          <p:cNvPr id="7" name="Tabela 6">
            <a:extLst>
              <a:ext uri="{FF2B5EF4-FFF2-40B4-BE49-F238E27FC236}">
                <a16:creationId xmlns:a16="http://schemas.microsoft.com/office/drawing/2014/main" id="{DAECF516-CBC2-0BA0-EB93-4E98C5F9D745}"/>
              </a:ext>
            </a:extLst>
          </p:cNvPr>
          <p:cNvGraphicFramePr>
            <a:graphicFrameLocks noGrp="1"/>
          </p:cNvGraphicFramePr>
          <p:nvPr/>
        </p:nvGraphicFramePr>
        <p:xfrm>
          <a:off x="762000" y="1336675"/>
          <a:ext cx="7620000" cy="3048000"/>
        </p:xfrm>
        <a:graphic>
          <a:graphicData uri="http://schemas.openxmlformats.org/drawingml/2006/table">
            <a:tbl>
              <a:tblPr/>
              <a:tblGrid>
                <a:gridCol w="2476500">
                  <a:extLst>
                    <a:ext uri="{9D8B030D-6E8A-4147-A177-3AD203B41FA5}">
                      <a16:colId xmlns:a16="http://schemas.microsoft.com/office/drawing/2014/main" val="3976637120"/>
                    </a:ext>
                  </a:extLst>
                </a:gridCol>
                <a:gridCol w="1346200">
                  <a:extLst>
                    <a:ext uri="{9D8B030D-6E8A-4147-A177-3AD203B41FA5}">
                      <a16:colId xmlns:a16="http://schemas.microsoft.com/office/drawing/2014/main" val="3281582048"/>
                    </a:ext>
                  </a:extLst>
                </a:gridCol>
                <a:gridCol w="1130300">
                  <a:extLst>
                    <a:ext uri="{9D8B030D-6E8A-4147-A177-3AD203B41FA5}">
                      <a16:colId xmlns:a16="http://schemas.microsoft.com/office/drawing/2014/main" val="108181939"/>
                    </a:ext>
                  </a:extLst>
                </a:gridCol>
                <a:gridCol w="1358900">
                  <a:extLst>
                    <a:ext uri="{9D8B030D-6E8A-4147-A177-3AD203B41FA5}">
                      <a16:colId xmlns:a16="http://schemas.microsoft.com/office/drawing/2014/main" val="3348981645"/>
                    </a:ext>
                  </a:extLst>
                </a:gridCol>
                <a:gridCol w="1308100">
                  <a:extLst>
                    <a:ext uri="{9D8B030D-6E8A-4147-A177-3AD203B41FA5}">
                      <a16:colId xmlns:a16="http://schemas.microsoft.com/office/drawing/2014/main" val="2329945892"/>
                    </a:ext>
                  </a:extLst>
                </a:gridCol>
              </a:tblGrid>
              <a:tr h="190500">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Categoria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Vendas Anuais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Receita Anual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Vendas Semanais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tc>
                  <a:txBody>
                    <a:bodyPr/>
                    <a:lstStyle/>
                    <a:p>
                      <a:pPr algn="l" fontAlgn="b"/>
                      <a:r>
                        <a:rPr lang="pt-BR" sz="1100" b="1" i="0" u="none" strike="noStrike">
                          <a:solidFill>
                            <a:srgbClr val="FFFFFF"/>
                          </a:solidFill>
                          <a:effectLst/>
                          <a:highlight>
                            <a:srgbClr val="4EA72E"/>
                          </a:highlight>
                          <a:latin typeface="Aptos Narrow" panose="020B0004020202020204" pitchFamily="34" charset="0"/>
                        </a:rPr>
                        <a:t> Receita Semanal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solidFill>
                      <a:srgbClr val="4EA72E"/>
                    </a:solidFill>
                  </a:tcPr>
                </a:tc>
                <a:extLst>
                  <a:ext uri="{0D108BD9-81ED-4DB2-BD59-A6C34878D82A}">
                    <a16:rowId xmlns:a16="http://schemas.microsoft.com/office/drawing/2014/main" val="2185632558"/>
                  </a:ext>
                </a:extLst>
              </a:tr>
              <a:tr h="190500">
                <a:tc>
                  <a:txBody>
                    <a:bodyPr/>
                    <a:lstStyle/>
                    <a:p>
                      <a:pPr algn="l" fontAlgn="b"/>
                      <a:r>
                        <a:rPr lang="pt-BR" sz="1100" b="0" i="0" u="none" strike="noStrike">
                          <a:solidFill>
                            <a:srgbClr val="000000"/>
                          </a:solidFill>
                          <a:effectLst/>
                          <a:latin typeface="Aptos Narrow" panose="020B0004020202020204" pitchFamily="34" charset="0"/>
                        </a:rPr>
                        <a:t>Joias da Moda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10.060.741,00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48.544.770,00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217.273,00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1.048.378,00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239797427"/>
                  </a:ext>
                </a:extLst>
              </a:tr>
              <a:tr h="190500">
                <a:tc>
                  <a:txBody>
                    <a:bodyPr/>
                    <a:lstStyle/>
                    <a:p>
                      <a:pPr algn="l" fontAlgn="b"/>
                      <a:r>
                        <a:rPr lang="pt-BR" sz="1100" b="0" i="0" u="none" strike="noStrike">
                          <a:solidFill>
                            <a:srgbClr val="000000"/>
                          </a:solidFill>
                          <a:effectLst/>
                          <a:latin typeface="Aptos Narrow" panose="020B0004020202020204" pitchFamily="34" charset="0"/>
                        </a:rPr>
                        <a:t>Acessórios para Celular</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5.483.698,00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44.906.573,00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155.349,00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1.272.169,00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044940367"/>
                  </a:ext>
                </a:extLst>
              </a:tr>
              <a:tr h="190500">
                <a:tc>
                  <a:txBody>
                    <a:bodyPr/>
                    <a:lstStyle/>
                    <a:p>
                      <a:pPr algn="l" fontAlgn="b"/>
                      <a:r>
                        <a:rPr lang="pt-BR" sz="1100" b="0" i="0" u="none" strike="noStrike">
                          <a:solidFill>
                            <a:srgbClr val="000000"/>
                          </a:solidFill>
                          <a:effectLst/>
                          <a:latin typeface="Aptos Narrow" panose="020B0004020202020204" pitchFamily="34" charset="0"/>
                        </a:rPr>
                        <a:t>Pesca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2.506.890,00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16.246.334,00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56.615,00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366.903,00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481060026"/>
                  </a:ext>
                </a:extLst>
              </a:tr>
              <a:tr h="190500">
                <a:tc>
                  <a:txBody>
                    <a:bodyPr/>
                    <a:lstStyle/>
                    <a:p>
                      <a:pPr algn="l" fontAlgn="b"/>
                      <a:r>
                        <a:rPr lang="pt-BR" sz="1100" b="0" i="0" u="none" strike="noStrike">
                          <a:solidFill>
                            <a:srgbClr val="000000"/>
                          </a:solidFill>
                          <a:effectLst/>
                          <a:latin typeface="Aptos Narrow" panose="020B0004020202020204" pitchFamily="34" charset="0"/>
                        </a:rPr>
                        <a:t>Artes,  Artesanato e Costura</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2.340.071,00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15.340.904,00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30.291,00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198.580,00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345954650"/>
                  </a:ext>
                </a:extLst>
              </a:tr>
              <a:tr h="190500">
                <a:tc>
                  <a:txBody>
                    <a:bodyPr/>
                    <a:lstStyle/>
                    <a:p>
                      <a:pPr algn="l" fontAlgn="b"/>
                      <a:r>
                        <a:rPr lang="pt-BR" sz="1100" b="0" i="0" u="none" strike="noStrike">
                          <a:solidFill>
                            <a:srgbClr val="000000"/>
                          </a:solidFill>
                          <a:effectLst/>
                          <a:latin typeface="Aptos Narrow" panose="020B0004020202020204" pitchFamily="34" charset="0"/>
                        </a:rPr>
                        <a:t>áudio, vídeo</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2.188.546,00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65.365.155,00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61.881,00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1.848.195,00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733074453"/>
                  </a:ext>
                </a:extLst>
              </a:tr>
              <a:tr h="190500">
                <a:tc>
                  <a:txBody>
                    <a:bodyPr/>
                    <a:lstStyle/>
                    <a:p>
                      <a:pPr algn="l" fontAlgn="b"/>
                      <a:r>
                        <a:rPr lang="pt-BR" sz="1100" b="0" i="0" u="none" strike="noStrike">
                          <a:solidFill>
                            <a:srgbClr val="000000"/>
                          </a:solidFill>
                          <a:effectLst/>
                          <a:latin typeface="Aptos Narrow" panose="020B0004020202020204" pitchFamily="34" charset="0"/>
                        </a:rPr>
                        <a:t>Inventar</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2.149.902,00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12.681.904,00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47.616,00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280.878,00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194580081"/>
                  </a:ext>
                </a:extLst>
              </a:tr>
              <a:tr h="190500">
                <a:tc>
                  <a:txBody>
                    <a:bodyPr/>
                    <a:lstStyle/>
                    <a:p>
                      <a:pPr algn="l" fontAlgn="b"/>
                      <a:r>
                        <a:rPr lang="pt-BR" sz="1100" b="0" i="0" u="none" strike="noStrike">
                          <a:solidFill>
                            <a:srgbClr val="000000"/>
                          </a:solidFill>
                          <a:effectLst/>
                          <a:latin typeface="Aptos Narrow" panose="020B0004020202020204" pitchFamily="34" charset="0"/>
                        </a:rPr>
                        <a:t>Jóias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2.029.545,00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26.309.121,00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44.910,00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582.171,00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943713867"/>
                  </a:ext>
                </a:extLst>
              </a:tr>
              <a:tr h="190500">
                <a:tc>
                  <a:txBody>
                    <a:bodyPr/>
                    <a:lstStyle/>
                    <a:p>
                      <a:pPr algn="l" fontAlgn="b"/>
                      <a:r>
                        <a:rPr lang="pt-BR" sz="1100" b="0" i="0" u="none" strike="noStrike">
                          <a:solidFill>
                            <a:srgbClr val="000000"/>
                          </a:solidFill>
                          <a:effectLst/>
                          <a:latin typeface="Aptos Narrow" panose="020B0004020202020204" pitchFamily="34" charset="0"/>
                        </a:rPr>
                        <a:t>Artigos Festivos e para Festas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1.689.968,00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12.839.960,00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27.156,00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206.324,00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570235446"/>
                  </a:ext>
                </a:extLst>
              </a:tr>
              <a:tr h="190500">
                <a:tc>
                  <a:txBody>
                    <a:bodyPr/>
                    <a:lstStyle/>
                    <a:p>
                      <a:pPr algn="l" fontAlgn="b"/>
                      <a:r>
                        <a:rPr lang="pt-BR" sz="1100" b="0" i="0" u="none" strike="noStrike">
                          <a:solidFill>
                            <a:srgbClr val="000000"/>
                          </a:solidFill>
                          <a:effectLst/>
                          <a:latin typeface="Aptos Narrow" panose="020B0004020202020204" pitchFamily="34" charset="0"/>
                        </a:rPr>
                        <a:t>Óculos e Acessórios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1.677.091,00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8.451.993,00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26.701,00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134.564,00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166502538"/>
                  </a:ext>
                </a:extLst>
              </a:tr>
              <a:tr h="190500">
                <a:tc>
                  <a:txBody>
                    <a:bodyPr/>
                    <a:lstStyle/>
                    <a:p>
                      <a:pPr algn="l" fontAlgn="b"/>
                      <a:r>
                        <a:rPr lang="pt-BR" sz="1100" b="0" i="0" u="none" strike="noStrike">
                          <a:solidFill>
                            <a:srgbClr val="000000"/>
                          </a:solidFill>
                          <a:effectLst/>
                          <a:latin typeface="Aptos Narrow" panose="020B0004020202020204" pitchFamily="34" charset="0"/>
                        </a:rPr>
                        <a:t>Produtos para Animais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1.636.341,00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17.516.467,00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34.342,00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367.619,00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97218849"/>
                  </a:ext>
                </a:extLst>
              </a:tr>
              <a:tr h="190500">
                <a:tc>
                  <a:txBody>
                    <a:bodyPr/>
                    <a:lstStyle/>
                    <a:p>
                      <a:pPr algn="l" fontAlgn="b"/>
                      <a:r>
                        <a:rPr lang="pt-BR" sz="1100" b="0" i="0" u="none" strike="noStrike">
                          <a:solidFill>
                            <a:srgbClr val="000000"/>
                          </a:solidFill>
                          <a:effectLst/>
                          <a:latin typeface="Aptos Narrow" panose="020B0004020202020204" pitchFamily="34" charset="0"/>
                        </a:rPr>
                        <a:t>Equipamentos s Elétricos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1.592.952,00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30.747.882,00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31.124,00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600.769,00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58021283"/>
                  </a:ext>
                </a:extLst>
              </a:tr>
              <a:tr h="190500">
                <a:tc>
                  <a:txBody>
                    <a:bodyPr/>
                    <a:lstStyle/>
                    <a:p>
                      <a:pPr algn="l" fontAlgn="b"/>
                      <a:r>
                        <a:rPr lang="pt-BR" sz="1100" b="0" i="0" u="none" strike="noStrike">
                          <a:solidFill>
                            <a:srgbClr val="000000"/>
                          </a:solidFill>
                          <a:effectLst/>
                          <a:latin typeface="Aptos Narrow" panose="020B0004020202020204" pitchFamily="34" charset="0"/>
                        </a:rPr>
                        <a:t>Art e Ferramentas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1.537.647,00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14.521.770,00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37.911,00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358.037,00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364252022"/>
                  </a:ext>
                </a:extLst>
              </a:tr>
              <a:tr h="190500">
                <a:tc>
                  <a:txBody>
                    <a:bodyPr/>
                    <a:lstStyle/>
                    <a:p>
                      <a:pPr algn="l" fontAlgn="b"/>
                      <a:r>
                        <a:rPr lang="pt-BR" sz="1100" b="0" i="0" u="none" strike="noStrike">
                          <a:solidFill>
                            <a:srgbClr val="000000"/>
                          </a:solidFill>
                          <a:effectLst/>
                          <a:latin typeface="Aptos Narrow" panose="020B0004020202020204" pitchFamily="34" charset="0"/>
                        </a:rPr>
                        <a:t>Brinquedos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1.275.114,00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23.062.629,00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41.355,00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747.976,00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436674899"/>
                  </a:ext>
                </a:extLst>
              </a:tr>
              <a:tr h="190500">
                <a:tc>
                  <a:txBody>
                    <a:bodyPr/>
                    <a:lstStyle/>
                    <a:p>
                      <a:pPr algn="l" fontAlgn="b"/>
                      <a:r>
                        <a:rPr lang="pt-BR" sz="1100" b="0" i="0" u="none" strike="noStrike">
                          <a:solidFill>
                            <a:srgbClr val="000000"/>
                          </a:solidFill>
                          <a:effectLst/>
                          <a:latin typeface="Aptos Narrow" panose="020B0004020202020204" pitchFamily="34" charset="0"/>
                        </a:rPr>
                        <a:t>Acessórios para Relógios</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1.487.177,00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8.316.236,00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41.327,00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231.098,00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771954608"/>
                  </a:ext>
                </a:extLst>
              </a:tr>
              <a:tr h="190500">
                <a:tc>
                  <a:txBody>
                    <a:bodyPr/>
                    <a:lstStyle/>
                    <a:p>
                      <a:pPr algn="l" fontAlgn="b"/>
                      <a:r>
                        <a:rPr lang="pt-BR" sz="1100" b="0" i="0" u="none" strike="noStrike">
                          <a:solidFill>
                            <a:srgbClr val="000000"/>
                          </a:solidFill>
                          <a:effectLst/>
                          <a:latin typeface="Aptos Narrow" panose="020B0004020202020204" pitchFamily="34" charset="0"/>
                        </a:rPr>
                        <a:t>Ciclismo</a:t>
                      </a:r>
                    </a:p>
                  </a:txBody>
                  <a:tcPr marL="9525" marR="9525" marT="9525" marB="0" anchor="b">
                    <a:lnL w="6350" cap="flat" cmpd="sng" algn="ctr">
                      <a:solidFill>
                        <a:srgbClr val="4EA72E"/>
                      </a:solidFill>
                      <a:prstDash val="solid"/>
                      <a:round/>
                      <a:headEnd type="none" w="med" len="med"/>
                      <a:tailEnd type="none" w="med" len="med"/>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1.342.329,00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29.342.011,00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a:solidFill>
                            <a:srgbClr val="000000"/>
                          </a:solidFill>
                          <a:effectLst/>
                          <a:latin typeface="Aptos Narrow" panose="020B0004020202020204" pitchFamily="34" charset="0"/>
                        </a:rPr>
                        <a:t>                         40.280,00 </a:t>
                      </a:r>
                    </a:p>
                  </a:txBody>
                  <a:tcPr marL="9525" marR="9525" marT="9525" marB="0" anchor="b">
                    <a:lnL>
                      <a:noFill/>
                    </a:lnL>
                    <a:lnR>
                      <a:noFill/>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tc>
                  <a:txBody>
                    <a:bodyPr/>
                    <a:lstStyle/>
                    <a:p>
                      <a:pPr algn="l" fontAlgn="b"/>
                      <a:r>
                        <a:rPr lang="pt-BR" sz="1100" b="0" i="0" u="none" strike="noStrike" dirty="0">
                          <a:solidFill>
                            <a:srgbClr val="000000"/>
                          </a:solidFill>
                          <a:effectLst/>
                          <a:latin typeface="Aptos Narrow" panose="020B0004020202020204" pitchFamily="34" charset="0"/>
                        </a:rPr>
                        <a:t>                     880.481,00 </a:t>
                      </a:r>
                    </a:p>
                  </a:txBody>
                  <a:tcPr marL="9525" marR="9525" marT="9525" marB="0" anchor="b">
                    <a:lnL>
                      <a:noFill/>
                    </a:lnL>
                    <a:lnR w="6350" cap="flat" cmpd="sng" algn="ctr">
                      <a:solidFill>
                        <a:srgbClr val="4EA72E"/>
                      </a:solidFill>
                      <a:prstDash val="solid"/>
                      <a:round/>
                      <a:headEnd type="none" w="med" len="med"/>
                      <a:tailEnd type="none" w="med" len="med"/>
                    </a:lnR>
                    <a:lnT w="6350" cap="flat" cmpd="sng" algn="ctr">
                      <a:solidFill>
                        <a:srgbClr val="4EA72E"/>
                      </a:solidFill>
                      <a:prstDash val="solid"/>
                      <a:round/>
                      <a:headEnd type="none" w="med" len="med"/>
                      <a:tailEnd type="none" w="med" len="med"/>
                    </a:lnT>
                    <a:lnB w="635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79647438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1B6F1-F6EA-43E9-0828-C90538FA744A}"/>
              </a:ext>
            </a:extLst>
          </p:cNvPr>
          <p:cNvSpPr>
            <a:spLocks noGrp="1"/>
          </p:cNvSpPr>
          <p:nvPr>
            <p:ph type="title"/>
          </p:nvPr>
        </p:nvSpPr>
        <p:spPr>
          <a:xfrm>
            <a:off x="438921" y="2215516"/>
            <a:ext cx="8520600" cy="572700"/>
          </a:xfrm>
        </p:spPr>
        <p:txBody>
          <a:bodyPr/>
          <a:lstStyle/>
          <a:p>
            <a:r>
              <a:rPr lang="pt-BR" dirty="0"/>
              <a:t>SHOPIFY – PESQUISA DE MERCADO E ARTIGOS</a:t>
            </a:r>
          </a:p>
        </p:txBody>
      </p:sp>
      <p:sp>
        <p:nvSpPr>
          <p:cNvPr id="4" name="Espaço Reservado para Número de Slide 3">
            <a:extLst>
              <a:ext uri="{FF2B5EF4-FFF2-40B4-BE49-F238E27FC236}">
                <a16:creationId xmlns:a16="http://schemas.microsoft.com/office/drawing/2014/main" id="{BCEAED94-9958-B858-52DB-2B2FFFAEB6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6</a:t>
            </a:fld>
            <a:endParaRPr lang="pt-BR"/>
          </a:p>
        </p:txBody>
      </p:sp>
    </p:spTree>
    <p:extLst>
      <p:ext uri="{BB962C8B-B14F-4D97-AF65-F5344CB8AC3E}">
        <p14:creationId xmlns:p14="http://schemas.microsoft.com/office/powerpoint/2010/main" val="8307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Produtos de E-Commerce mais populares no mundo</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6" name="TextBox 5"/>
          <p:cNvSpPr txBox="1"/>
          <p:nvPr/>
        </p:nvSpPr>
        <p:spPr>
          <a:xfrm>
            <a:off x="77526" y="795165"/>
            <a:ext cx="4915893" cy="41344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50" b="1" i="0" dirty="0" err="1">
                <a:solidFill>
                  <a:srgbClr val="616161"/>
                </a:solidFill>
                <a:latin typeface="Proxima Nova"/>
              </a:rPr>
              <a:t>Eletrônicos</a:t>
            </a:r>
            <a:r>
              <a:rPr sz="1050" b="1" i="0" dirty="0">
                <a:solidFill>
                  <a:srgbClr val="616161"/>
                </a:solidFill>
                <a:latin typeface="Proxima Nova"/>
              </a:rPr>
              <a:t>:</a:t>
            </a:r>
            <a:r>
              <a:rPr sz="1050" b="0" i="0" dirty="0">
                <a:solidFill>
                  <a:srgbClr val="616161"/>
                </a:solidFill>
                <a:latin typeface="Proxima Nova"/>
              </a:rPr>
              <a:t> US$ 922,5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Liderando</a:t>
            </a:r>
            <a:r>
              <a:rPr sz="1050" b="0" i="0" dirty="0">
                <a:solidFill>
                  <a:srgbClr val="616161"/>
                </a:solidFill>
                <a:latin typeface="Proxima Nova"/>
              </a:rPr>
              <a:t> o mercado com </a:t>
            </a:r>
            <a:r>
              <a:rPr sz="1050" b="0" i="0" dirty="0" err="1">
                <a:solidFill>
                  <a:srgbClr val="616161"/>
                </a:solidFill>
                <a:latin typeface="Proxima Nova"/>
              </a:rPr>
              <a:t>inovação</a:t>
            </a:r>
            <a:r>
              <a:rPr sz="1050" b="0" i="0" dirty="0">
                <a:solidFill>
                  <a:srgbClr val="616161"/>
                </a:solidFill>
                <a:latin typeface="Proxima Nova"/>
              </a:rPr>
              <a:t> </a:t>
            </a:r>
            <a:r>
              <a:rPr sz="1050" b="0" i="0" dirty="0" err="1">
                <a:solidFill>
                  <a:srgbClr val="616161"/>
                </a:solidFill>
                <a:latin typeface="Proxima Nova"/>
              </a:rPr>
              <a:t>contínua</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Moda:</a:t>
            </a:r>
            <a:r>
              <a:rPr sz="1050" b="0" i="0" dirty="0">
                <a:solidFill>
                  <a:srgbClr val="616161"/>
                </a:solidFill>
                <a:latin typeface="Proxima Nova"/>
              </a:rPr>
              <a:t> US$ 760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Expansão</a:t>
            </a:r>
            <a:r>
              <a:rPr sz="1050" b="0" i="0" dirty="0">
                <a:solidFill>
                  <a:srgbClr val="616161"/>
                </a:solidFill>
                <a:latin typeface="Proxima Nova"/>
              </a:rPr>
              <a:t> global com forte </a:t>
            </a:r>
            <a:r>
              <a:rPr sz="1050" b="0" i="0" dirty="0" err="1">
                <a:solidFill>
                  <a:srgbClr val="616161"/>
                </a:solidFill>
                <a:latin typeface="Proxima Nova"/>
              </a:rPr>
              <a:t>apelo</a:t>
            </a:r>
            <a:r>
              <a:rPr sz="1050" b="0" i="0" dirty="0">
                <a:solidFill>
                  <a:srgbClr val="616161"/>
                </a:solidFill>
                <a:latin typeface="Proxima Nova"/>
              </a:rPr>
              <a:t> </a:t>
            </a:r>
            <a:r>
              <a:rPr sz="1050" b="0" i="0" dirty="0" err="1">
                <a:solidFill>
                  <a:srgbClr val="616161"/>
                </a:solidFill>
                <a:latin typeface="Proxima Nova"/>
              </a:rPr>
              <a:t>ao</a:t>
            </a:r>
            <a:r>
              <a:rPr sz="1050" b="0" i="0" dirty="0">
                <a:solidFill>
                  <a:srgbClr val="616161"/>
                </a:solidFill>
                <a:latin typeface="Proxima Nova"/>
              </a:rPr>
              <a:t> </a:t>
            </a:r>
            <a:r>
              <a:rPr sz="1050" b="0" i="0" dirty="0" err="1">
                <a:solidFill>
                  <a:srgbClr val="616161"/>
                </a:solidFill>
                <a:latin typeface="Proxima Nova"/>
              </a:rPr>
              <a:t>consumidor</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Alimentos e </a:t>
            </a:r>
            <a:r>
              <a:rPr sz="1050" b="1" i="0" dirty="0" err="1">
                <a:solidFill>
                  <a:srgbClr val="616161"/>
                </a:solidFill>
                <a:latin typeface="Proxima Nova"/>
              </a:rPr>
              <a:t>Bebidas</a:t>
            </a:r>
            <a:r>
              <a:rPr sz="1050" b="1" i="0" dirty="0">
                <a:solidFill>
                  <a:srgbClr val="616161"/>
                </a:solidFill>
                <a:latin typeface="Proxima Nova"/>
              </a:rPr>
              <a:t>:</a:t>
            </a:r>
            <a:r>
              <a:rPr sz="1050" b="0" i="0" dirty="0">
                <a:solidFill>
                  <a:srgbClr val="616161"/>
                </a:solidFill>
                <a:latin typeface="Proxima Nova"/>
              </a:rPr>
              <a:t> US$ 460,1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Crescimento</a:t>
            </a:r>
            <a:r>
              <a:rPr sz="1050" b="0" i="0" dirty="0">
                <a:solidFill>
                  <a:srgbClr val="616161"/>
                </a:solidFill>
                <a:latin typeface="Proxima Nova"/>
              </a:rPr>
              <a:t> </a:t>
            </a:r>
            <a:r>
              <a:rPr sz="1050" b="0" i="0" dirty="0" err="1">
                <a:solidFill>
                  <a:srgbClr val="616161"/>
                </a:solidFill>
                <a:latin typeface="Proxima Nova"/>
              </a:rPr>
              <a:t>impulsionado</a:t>
            </a:r>
            <a:r>
              <a:rPr sz="1050" b="0" i="0" dirty="0">
                <a:solidFill>
                  <a:srgbClr val="616161"/>
                </a:solidFill>
                <a:latin typeface="Proxima Nova"/>
              </a:rPr>
              <a:t> pela </a:t>
            </a:r>
            <a:r>
              <a:rPr sz="1050" b="0" i="0" dirty="0" err="1">
                <a:solidFill>
                  <a:srgbClr val="616161"/>
                </a:solidFill>
                <a:latin typeface="Proxima Nova"/>
              </a:rPr>
              <a:t>conveniência</a:t>
            </a:r>
            <a:r>
              <a:rPr sz="1050" b="0" i="0" dirty="0">
                <a:solidFill>
                  <a:srgbClr val="616161"/>
                </a:solidFill>
                <a:latin typeface="Proxima Nova"/>
              </a:rPr>
              <a:t> e </a:t>
            </a:r>
            <a:r>
              <a:rPr sz="1050" b="0" i="0" dirty="0" err="1">
                <a:solidFill>
                  <a:srgbClr val="616161"/>
                </a:solidFill>
                <a:latin typeface="Proxima Nova"/>
              </a:rPr>
              <a:t>confiança</a:t>
            </a:r>
            <a:r>
              <a:rPr sz="1050" b="0" i="0" dirty="0">
                <a:solidFill>
                  <a:srgbClr val="616161"/>
                </a:solidFill>
                <a:latin typeface="Proxima Nova"/>
              </a:rPr>
              <a:t> online.</a:t>
            </a:r>
          </a:p>
          <a:p>
            <a:pPr marL="228600" lvl="1" indent="-91440" algn="l">
              <a:spcBef>
                <a:spcPts val="1200"/>
              </a:spcBef>
              <a:spcAft>
                <a:spcPts val="0"/>
              </a:spcAft>
              <a:buSzPct val="100000"/>
              <a:buFont typeface="Arial"/>
              <a:buChar char="•"/>
            </a:pPr>
            <a:r>
              <a:rPr lang="pt-BR" sz="1050" b="1" dirty="0">
                <a:solidFill>
                  <a:srgbClr val="616161"/>
                </a:solidFill>
                <a:latin typeface="Proxima Nova"/>
              </a:rPr>
              <a:t>Materiais de Construção e Ferramentas</a:t>
            </a:r>
            <a:r>
              <a:rPr sz="1050" b="1" i="0" dirty="0">
                <a:solidFill>
                  <a:srgbClr val="616161"/>
                </a:solidFill>
                <a:latin typeface="Proxima Nova"/>
              </a:rPr>
              <a:t>:</a:t>
            </a:r>
            <a:r>
              <a:rPr sz="1050" b="0" i="0" dirty="0">
                <a:solidFill>
                  <a:srgbClr val="616161"/>
                </a:solidFill>
                <a:latin typeface="Proxima Nova"/>
              </a:rPr>
              <a:t> US$ 220,2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Popularidade</a:t>
            </a:r>
            <a:r>
              <a:rPr sz="1050" b="0" i="0" dirty="0">
                <a:solidFill>
                  <a:srgbClr val="616161"/>
                </a:solidFill>
                <a:latin typeface="Proxima Nova"/>
              </a:rPr>
              <a:t> </a:t>
            </a:r>
            <a:r>
              <a:rPr sz="1050" b="0" i="0" dirty="0" err="1">
                <a:solidFill>
                  <a:srgbClr val="616161"/>
                </a:solidFill>
                <a:latin typeface="Proxima Nova"/>
              </a:rPr>
              <a:t>crescente</a:t>
            </a:r>
            <a:r>
              <a:rPr sz="1050" b="0" i="0" dirty="0">
                <a:solidFill>
                  <a:srgbClr val="616161"/>
                </a:solidFill>
                <a:latin typeface="Proxima Nova"/>
              </a:rPr>
              <a:t> de </a:t>
            </a:r>
            <a:r>
              <a:rPr sz="1050" b="0" i="0" dirty="0" err="1">
                <a:solidFill>
                  <a:srgbClr val="616161"/>
                </a:solidFill>
                <a:latin typeface="Proxima Nova"/>
              </a:rPr>
              <a:t>projetos</a:t>
            </a:r>
            <a:r>
              <a:rPr sz="1050" b="0" i="0" dirty="0">
                <a:solidFill>
                  <a:srgbClr val="616161"/>
                </a:solidFill>
                <a:latin typeface="Proxima Nova"/>
              </a:rPr>
              <a:t> DIY.</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Móveis</a:t>
            </a:r>
            <a:r>
              <a:rPr sz="1050" b="1" i="0" dirty="0">
                <a:solidFill>
                  <a:srgbClr val="616161"/>
                </a:solidFill>
                <a:latin typeface="Proxima Nova"/>
              </a:rPr>
              <a:t>:</a:t>
            </a:r>
            <a:r>
              <a:rPr sz="1050" b="0" i="0" dirty="0">
                <a:solidFill>
                  <a:srgbClr val="616161"/>
                </a:solidFill>
                <a:latin typeface="Proxima Nova"/>
              </a:rPr>
              <a:t> US$ 220,1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Aumento</a:t>
            </a:r>
            <a:r>
              <a:rPr sz="1050" b="0" i="0" dirty="0">
                <a:solidFill>
                  <a:srgbClr val="616161"/>
                </a:solidFill>
                <a:latin typeface="Proxima Nova"/>
              </a:rPr>
              <a:t> no design de </a:t>
            </a:r>
            <a:r>
              <a:rPr sz="1050" b="0" i="0" dirty="0" err="1">
                <a:solidFill>
                  <a:srgbClr val="616161"/>
                </a:solidFill>
                <a:latin typeface="Proxima Nova"/>
              </a:rPr>
              <a:t>interiores</a:t>
            </a:r>
            <a:r>
              <a:rPr sz="1050" b="0" i="0" dirty="0">
                <a:solidFill>
                  <a:srgbClr val="616161"/>
                </a:solidFill>
                <a:latin typeface="Proxima Nova"/>
              </a:rPr>
              <a:t> e </a:t>
            </a:r>
            <a:r>
              <a:rPr sz="1050" b="0" i="0" dirty="0" err="1">
                <a:solidFill>
                  <a:srgbClr val="616161"/>
                </a:solidFill>
                <a:latin typeface="Proxima Nova"/>
              </a:rPr>
              <a:t>melhorias</a:t>
            </a:r>
            <a:r>
              <a:rPr sz="1050" b="0" i="0" dirty="0">
                <a:solidFill>
                  <a:srgbClr val="616161"/>
                </a:solidFill>
                <a:latin typeface="Proxima Nova"/>
              </a:rPr>
              <a:t> </a:t>
            </a:r>
            <a:r>
              <a:rPr sz="1050" b="0" i="0" dirty="0" err="1">
                <a:solidFill>
                  <a:srgbClr val="616161"/>
                </a:solidFill>
                <a:latin typeface="Proxima Nova"/>
              </a:rPr>
              <a:t>domésticas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Mídia</a:t>
            </a:r>
            <a:r>
              <a:rPr sz="1050" b="1" i="0" dirty="0">
                <a:solidFill>
                  <a:srgbClr val="616161"/>
                </a:solidFill>
                <a:latin typeface="Proxima Nova"/>
              </a:rPr>
              <a:t>:</a:t>
            </a:r>
            <a:r>
              <a:rPr sz="1050" b="0" i="0" dirty="0">
                <a:solidFill>
                  <a:srgbClr val="616161"/>
                </a:solidFill>
                <a:latin typeface="Proxima Nova"/>
              </a:rPr>
              <a:t> US$ 193,9 </a:t>
            </a:r>
            <a:r>
              <a:rPr sz="1050" b="0" i="0" dirty="0" err="1">
                <a:solidFill>
                  <a:srgbClr val="616161"/>
                </a:solidFill>
                <a:latin typeface="Proxima Nova"/>
              </a:rPr>
              <a:t>bilhões</a:t>
            </a:r>
            <a:r>
              <a:rPr sz="1050" b="0" i="0" dirty="0">
                <a:solidFill>
                  <a:srgbClr val="616161"/>
                </a:solidFill>
                <a:latin typeface="Proxima Nova"/>
              </a:rPr>
              <a:t> - Mercado maduro com </a:t>
            </a:r>
            <a:r>
              <a:rPr sz="1050" b="0" i="0" dirty="0" err="1">
                <a:solidFill>
                  <a:srgbClr val="616161"/>
                </a:solidFill>
                <a:latin typeface="Proxima Nova"/>
              </a:rPr>
              <a:t>crescimento</a:t>
            </a:r>
            <a:r>
              <a:rPr sz="1050" b="0" i="0" dirty="0">
                <a:solidFill>
                  <a:srgbClr val="616161"/>
                </a:solidFill>
                <a:latin typeface="Proxima Nova"/>
              </a:rPr>
              <a:t> </a:t>
            </a:r>
            <a:r>
              <a:rPr sz="1050" b="0" i="0" dirty="0" err="1">
                <a:solidFill>
                  <a:srgbClr val="616161"/>
                </a:solidFill>
                <a:latin typeface="Proxima Nova"/>
              </a:rPr>
              <a:t>moderado</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a:solidFill>
                  <a:srgbClr val="616161"/>
                </a:solidFill>
                <a:latin typeface="Proxima Nova"/>
              </a:rPr>
              <a:t>Beleza e </a:t>
            </a:r>
            <a:r>
              <a:rPr sz="1050" b="1" i="0" dirty="0" err="1">
                <a:solidFill>
                  <a:srgbClr val="616161"/>
                </a:solidFill>
                <a:latin typeface="Proxima Nova"/>
              </a:rPr>
              <a:t>Cuidados</a:t>
            </a:r>
            <a:r>
              <a:rPr sz="1050" b="1" i="0" dirty="0">
                <a:solidFill>
                  <a:srgbClr val="616161"/>
                </a:solidFill>
                <a:latin typeface="Proxima Nova"/>
              </a:rPr>
              <a:t> </a:t>
            </a:r>
            <a:r>
              <a:rPr sz="1050" b="1" i="0" dirty="0" err="1">
                <a:solidFill>
                  <a:srgbClr val="616161"/>
                </a:solidFill>
                <a:latin typeface="Proxima Nova"/>
              </a:rPr>
              <a:t>Pessoais</a:t>
            </a:r>
            <a:r>
              <a:rPr sz="1050" b="1" i="0" dirty="0">
                <a:solidFill>
                  <a:srgbClr val="616161"/>
                </a:solidFill>
                <a:latin typeface="Proxima Nova"/>
              </a:rPr>
              <a:t>:</a:t>
            </a:r>
            <a:r>
              <a:rPr sz="1050" b="0" i="0" dirty="0">
                <a:solidFill>
                  <a:srgbClr val="616161"/>
                </a:solidFill>
                <a:latin typeface="Proxima Nova"/>
              </a:rPr>
              <a:t> US$ 169,6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Personalização</a:t>
            </a:r>
            <a:r>
              <a:rPr sz="1050" b="0" i="0" dirty="0">
                <a:solidFill>
                  <a:srgbClr val="616161"/>
                </a:solidFill>
                <a:latin typeface="Proxima Nova"/>
              </a:rPr>
              <a:t> e </a:t>
            </a:r>
            <a:r>
              <a:rPr sz="1050" b="0" i="0" dirty="0" err="1">
                <a:solidFill>
                  <a:srgbClr val="616161"/>
                </a:solidFill>
                <a:latin typeface="Proxima Nova"/>
              </a:rPr>
              <a:t>inovação</a:t>
            </a:r>
            <a:r>
              <a:rPr sz="1050" b="0" i="0" dirty="0">
                <a:solidFill>
                  <a:srgbClr val="616161"/>
                </a:solidFill>
                <a:latin typeface="Proxima Nova"/>
              </a:rPr>
              <a:t> </a:t>
            </a:r>
            <a:r>
              <a:rPr sz="1050" b="0" i="0" dirty="0" err="1">
                <a:solidFill>
                  <a:srgbClr val="616161"/>
                </a:solidFill>
                <a:latin typeface="Proxima Nova"/>
              </a:rPr>
              <a:t>em</a:t>
            </a:r>
            <a:r>
              <a:rPr sz="1050" b="0" i="0" dirty="0">
                <a:solidFill>
                  <a:srgbClr val="616161"/>
                </a:solidFill>
                <a:latin typeface="Proxima Nova"/>
              </a:rPr>
              <a:t> </a:t>
            </a:r>
            <a:r>
              <a:rPr sz="1050" b="0" i="0" dirty="0" err="1">
                <a:solidFill>
                  <a:srgbClr val="616161"/>
                </a:solidFill>
                <a:latin typeface="Proxima Nova"/>
              </a:rPr>
              <a:t>produtos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Produtos</a:t>
            </a:r>
            <a:r>
              <a:rPr sz="1050" b="1" i="0" dirty="0">
                <a:solidFill>
                  <a:srgbClr val="616161"/>
                </a:solidFill>
                <a:latin typeface="Proxima Nova"/>
              </a:rPr>
              <a:t> de Tabaco:</a:t>
            </a:r>
            <a:r>
              <a:rPr sz="1050" b="0" i="0" dirty="0">
                <a:solidFill>
                  <a:srgbClr val="616161"/>
                </a:solidFill>
                <a:latin typeface="Proxima Nova"/>
              </a:rPr>
              <a:t> US$ 116,6 </a:t>
            </a:r>
            <a:r>
              <a:rPr sz="1050" b="0" i="0" dirty="0" err="1">
                <a:solidFill>
                  <a:srgbClr val="616161"/>
                </a:solidFill>
                <a:latin typeface="Proxima Nova"/>
              </a:rPr>
              <a:t>bilhões</a:t>
            </a:r>
            <a:r>
              <a:rPr sz="1050" b="0" i="0" dirty="0">
                <a:solidFill>
                  <a:srgbClr val="616161"/>
                </a:solidFill>
                <a:latin typeface="Proxima Nova"/>
              </a:rPr>
              <a:t> - </a:t>
            </a:r>
            <a:r>
              <a:rPr sz="1050" b="0" i="0" dirty="0" err="1">
                <a:solidFill>
                  <a:srgbClr val="616161"/>
                </a:solidFill>
                <a:latin typeface="Proxima Nova"/>
              </a:rPr>
              <a:t>Segmento</a:t>
            </a:r>
            <a:r>
              <a:rPr sz="1050" b="0" i="0" dirty="0">
                <a:solidFill>
                  <a:srgbClr val="616161"/>
                </a:solidFill>
                <a:latin typeface="Proxima Nova"/>
              </a:rPr>
              <a:t> </a:t>
            </a:r>
            <a:r>
              <a:rPr sz="1050" b="0" i="0" dirty="0" err="1">
                <a:solidFill>
                  <a:srgbClr val="616161"/>
                </a:solidFill>
                <a:latin typeface="Proxima Nova"/>
              </a:rPr>
              <a:t>estável</a:t>
            </a:r>
            <a:r>
              <a:rPr sz="1050" b="0" i="0" dirty="0">
                <a:solidFill>
                  <a:srgbClr val="616161"/>
                </a:solidFill>
                <a:latin typeface="Proxima Nova"/>
              </a:rPr>
              <a:t>, mas com </a:t>
            </a:r>
            <a:r>
              <a:rPr sz="1050" b="0" i="0" dirty="0" err="1">
                <a:solidFill>
                  <a:srgbClr val="616161"/>
                </a:solidFill>
                <a:latin typeface="Proxima Nova"/>
              </a:rPr>
              <a:t>desafios</a:t>
            </a:r>
            <a:r>
              <a:rPr sz="1050" b="0" i="0" dirty="0">
                <a:solidFill>
                  <a:srgbClr val="616161"/>
                </a:solidFill>
                <a:latin typeface="Proxima Nova"/>
              </a:rPr>
              <a:t> </a:t>
            </a:r>
            <a:r>
              <a:rPr sz="1050" b="0" i="0" dirty="0" err="1">
                <a:solidFill>
                  <a:srgbClr val="616161"/>
                </a:solidFill>
                <a:latin typeface="Proxima Nova"/>
              </a:rPr>
              <a:t>regulatórios</a:t>
            </a:r>
            <a:r>
              <a:rPr sz="1050" b="0" i="0" dirty="0">
                <a:solidFill>
                  <a:srgbClr val="616161"/>
                </a:solidFill>
                <a:latin typeface="Proxima Nova"/>
              </a:rPr>
              <a:t>.</a:t>
            </a:r>
          </a:p>
          <a:p>
            <a:pPr marL="228600" lvl="1" indent="-91440" algn="l">
              <a:spcBef>
                <a:spcPts val="1200"/>
              </a:spcBef>
              <a:spcAft>
                <a:spcPts val="0"/>
              </a:spcAft>
              <a:buSzPct val="100000"/>
              <a:buFont typeface="Arial"/>
              <a:buChar char="•"/>
            </a:pPr>
            <a:r>
              <a:rPr sz="1050" b="1" i="0" dirty="0" err="1">
                <a:solidFill>
                  <a:srgbClr val="616161"/>
                </a:solidFill>
                <a:latin typeface="Proxima Nova"/>
              </a:rPr>
              <a:t>Brinquedos</a:t>
            </a:r>
            <a:r>
              <a:rPr sz="1050" b="1" i="0" dirty="0">
                <a:solidFill>
                  <a:srgbClr val="616161"/>
                </a:solidFill>
                <a:latin typeface="Proxima Nova"/>
              </a:rPr>
              <a:t> e Hobbies:</a:t>
            </a:r>
            <a:r>
              <a:rPr sz="1050" b="0" i="0" dirty="0">
                <a:solidFill>
                  <a:srgbClr val="616161"/>
                </a:solidFill>
                <a:latin typeface="Proxima Nova"/>
              </a:rPr>
              <a:t> US$ 89,8 </a:t>
            </a:r>
            <a:r>
              <a:rPr sz="1050" b="0" i="0" dirty="0" err="1">
                <a:solidFill>
                  <a:srgbClr val="616161"/>
                </a:solidFill>
                <a:latin typeface="Proxima Nova"/>
              </a:rPr>
              <a:t>bilhões</a:t>
            </a:r>
            <a:r>
              <a:rPr sz="1050" b="0" i="0" dirty="0">
                <a:solidFill>
                  <a:srgbClr val="616161"/>
                </a:solidFill>
                <a:latin typeface="Proxima Nova"/>
              </a:rPr>
              <a:t> - Mercado </a:t>
            </a:r>
            <a:r>
              <a:rPr sz="1050" b="0" i="0" dirty="0" err="1">
                <a:solidFill>
                  <a:srgbClr val="616161"/>
                </a:solidFill>
                <a:latin typeface="Proxima Nova"/>
              </a:rPr>
              <a:t>diversificado</a:t>
            </a:r>
            <a:r>
              <a:rPr sz="1050" b="0" i="0" dirty="0">
                <a:solidFill>
                  <a:srgbClr val="616161"/>
                </a:solidFill>
                <a:latin typeface="Proxima Nova"/>
              </a:rPr>
              <a:t> com </a:t>
            </a:r>
            <a:r>
              <a:rPr sz="1050" b="0" i="0" dirty="0" err="1">
                <a:solidFill>
                  <a:srgbClr val="616161"/>
                </a:solidFill>
                <a:latin typeface="Proxima Nova"/>
              </a:rPr>
              <a:t>foco</a:t>
            </a:r>
            <a:r>
              <a:rPr sz="1050" b="0" i="0" dirty="0">
                <a:solidFill>
                  <a:srgbClr val="616161"/>
                </a:solidFill>
                <a:latin typeface="Proxima Nova"/>
              </a:rPr>
              <a:t> </a:t>
            </a:r>
            <a:r>
              <a:rPr sz="1050" b="0" i="0" dirty="0" err="1">
                <a:solidFill>
                  <a:srgbClr val="616161"/>
                </a:solidFill>
                <a:latin typeface="Proxima Nova"/>
              </a:rPr>
              <a:t>em</a:t>
            </a:r>
            <a:r>
              <a:rPr sz="1050" b="0" i="0" dirty="0">
                <a:solidFill>
                  <a:srgbClr val="616161"/>
                </a:solidFill>
                <a:latin typeface="Proxima Nova"/>
              </a:rPr>
              <a:t> </a:t>
            </a:r>
            <a:r>
              <a:rPr sz="1050" b="0" i="0" dirty="0" err="1">
                <a:solidFill>
                  <a:srgbClr val="616161"/>
                </a:solidFill>
                <a:latin typeface="Proxima Nova"/>
              </a:rPr>
              <a:t>entretenimento</a:t>
            </a:r>
            <a:r>
              <a:rPr sz="1050" b="0" i="0" dirty="0">
                <a:solidFill>
                  <a:srgbClr val="616161"/>
                </a:solidFill>
                <a:latin typeface="Proxima Nova"/>
              </a:rPr>
              <a:t>.</a:t>
            </a:r>
          </a:p>
        </p:txBody>
      </p:sp>
      <p:pic>
        <p:nvPicPr>
          <p:cNvPr id="1034" name="Picture 10" descr="Imagem resultante">
            <a:extLst>
              <a:ext uri="{FF2B5EF4-FFF2-40B4-BE49-F238E27FC236}">
                <a16:creationId xmlns:a16="http://schemas.microsoft.com/office/drawing/2014/main" id="{73EFF121-D294-AFD8-24F3-39DE2E15A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8024" y="795165"/>
            <a:ext cx="3897376" cy="3267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Produtos</a:t>
            </a:r>
            <a:r>
              <a:rPr dirty="0"/>
              <a:t> de </a:t>
            </a:r>
            <a:r>
              <a:rPr lang="pt-BR" dirty="0"/>
              <a:t>d</a:t>
            </a:r>
            <a:r>
              <a:rPr dirty="0" err="1"/>
              <a:t>ropshipping</a:t>
            </a:r>
            <a:r>
              <a:rPr dirty="0"/>
              <a:t> </a:t>
            </a:r>
            <a:r>
              <a:rPr lang="pt-BR" dirty="0"/>
              <a:t>m</a:t>
            </a:r>
            <a:r>
              <a:rPr dirty="0"/>
              <a:t>ais </a:t>
            </a:r>
            <a:r>
              <a:rPr lang="pt-BR" dirty="0"/>
              <a:t>p</a:t>
            </a:r>
            <a:r>
              <a:rPr dirty="0" err="1"/>
              <a:t>esquisados</a:t>
            </a:r>
            <a:br>
              <a:rPr lang="pt-BR" dirty="0"/>
            </a:br>
            <a:r>
              <a:rPr lang="pt-BR" sz="1800" dirty="0"/>
              <a:t>Segundo a Shopify</a:t>
            </a:r>
            <a:endParaRPr dirty="0"/>
          </a:p>
        </p:txBody>
      </p:sp>
      <p:sp>
        <p:nvSpPr>
          <p:cNvPr id="4" name="CaixaDeTexto 3">
            <a:extLst>
              <a:ext uri="{FF2B5EF4-FFF2-40B4-BE49-F238E27FC236}">
                <a16:creationId xmlns:a16="http://schemas.microsoft.com/office/drawing/2014/main" id="{B8547366-A103-922E-E17B-384B547C2B7E}"/>
              </a:ext>
            </a:extLst>
          </p:cNvPr>
          <p:cNvSpPr txBox="1"/>
          <p:nvPr/>
        </p:nvSpPr>
        <p:spPr>
          <a:xfrm>
            <a:off x="219307" y="1159727"/>
            <a:ext cx="8679366" cy="328917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Vestuário e Calçado: </a:t>
            </a:r>
            <a:r>
              <a:rPr lang="pt-BR" sz="1400" b="0" i="0" u="none" strike="noStrike" baseline="0" dirty="0">
                <a:solidFill>
                  <a:srgbClr val="616161"/>
                </a:solidFill>
                <a:latin typeface="NotoSans-Regular"/>
              </a:rPr>
              <a:t>Alta demanda por camisetas, meias de ioga, agasalhos, sandálias, e mais.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Beleza e Cuidados Pessoais: </a:t>
            </a:r>
            <a:r>
              <a:rPr lang="pt-BR" sz="1400" b="0" i="0" u="none" strike="noStrike" baseline="0" dirty="0">
                <a:solidFill>
                  <a:srgbClr val="616161"/>
                </a:solidFill>
                <a:latin typeface="NotoSans-Regular"/>
              </a:rPr>
              <a:t>Máscaras faciais, rolos faciais, protetores solares, e produtos inovadores.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Cozinha e Sala de Jantar: </a:t>
            </a:r>
            <a:r>
              <a:rPr lang="pt-BR" sz="1400" b="0" i="0" u="none" strike="noStrike" baseline="0" dirty="0">
                <a:solidFill>
                  <a:srgbClr val="616161"/>
                </a:solidFill>
                <a:latin typeface="NotoSans-Regular"/>
              </a:rPr>
              <a:t>Fritadeiras de ar, chaleiras elétricas, liquidificadores portáteis, e itens convenientes.</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Bebê: </a:t>
            </a:r>
            <a:r>
              <a:rPr lang="pt-BR" sz="1400" b="0" i="0" u="none" strike="noStrike" baseline="0" dirty="0">
                <a:solidFill>
                  <a:srgbClr val="616161"/>
                </a:solidFill>
                <a:latin typeface="NotoSans-Regular"/>
              </a:rPr>
              <a:t>Roupas orgânicas, brinquedos de dentição, termômetros sem toque, e segurança.</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Artigos para Animais de Estimação: </a:t>
            </a:r>
            <a:r>
              <a:rPr lang="pt-BR" sz="1400" b="0" i="0" u="none" strike="noStrike" baseline="0" dirty="0">
                <a:solidFill>
                  <a:srgbClr val="616161"/>
                </a:solidFill>
                <a:latin typeface="NotoSans-Regular"/>
              </a:rPr>
              <a:t>Trelas, sacos para cocô, brinquedos, e personalização.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Interiores de Casa: </a:t>
            </a:r>
            <a:r>
              <a:rPr lang="pt-BR" sz="1400" b="0" i="0" u="none" strike="noStrike" baseline="0" dirty="0">
                <a:solidFill>
                  <a:srgbClr val="616161"/>
                </a:solidFill>
                <a:latin typeface="NotoSans-Regular"/>
              </a:rPr>
              <a:t>Lençóis de linho, cortinas blackout, vaporizadores de roupas, e conforto.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Produtos de Escritório: </a:t>
            </a:r>
            <a:r>
              <a:rPr lang="pt-BR" sz="1400" b="0" i="0" u="none" strike="noStrike" baseline="0" dirty="0">
                <a:solidFill>
                  <a:srgbClr val="616161"/>
                </a:solidFill>
                <a:latin typeface="NotoSans-Regular"/>
              </a:rPr>
              <a:t>Papéis, blocos de notas, canetas, e organização.</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Ferramentas e Melhorias para a Casa: </a:t>
            </a:r>
            <a:r>
              <a:rPr lang="pt-BR" sz="1400" b="0" i="0" u="none" strike="noStrike" baseline="0" dirty="0">
                <a:solidFill>
                  <a:srgbClr val="616161"/>
                </a:solidFill>
                <a:latin typeface="NotoSans-Regular"/>
              </a:rPr>
              <a:t>Plugues inteligentes, sensores, e inovação DIY.</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Acessórios para Telefone: </a:t>
            </a:r>
            <a:r>
              <a:rPr lang="pt-BR" sz="1400" b="0" i="0" u="none" strike="noStrike" baseline="0" dirty="0">
                <a:solidFill>
                  <a:srgbClr val="616161"/>
                </a:solidFill>
                <a:latin typeface="NotoSans-Regular"/>
              </a:rPr>
              <a:t>Carregadores, luzes de anel, adaptadores, e tecnologia.</a:t>
            </a:r>
          </a:p>
          <a:p>
            <a:pPr marL="285750" indent="-285750" algn="l">
              <a:lnSpc>
                <a:spcPct val="150000"/>
              </a:lnSpc>
              <a:buFont typeface="Arial" panose="020B0604020202020204" pitchFamily="34" charset="0"/>
              <a:buChar char="•"/>
            </a:pPr>
            <a:r>
              <a:rPr lang="pt-BR" sz="1400" b="1" i="0" u="none" strike="noStrike" baseline="0" dirty="0">
                <a:solidFill>
                  <a:srgbClr val="616161"/>
                </a:solidFill>
                <a:latin typeface="NotoSans-Bold"/>
              </a:rPr>
              <a:t>Acessórios para Carros: </a:t>
            </a:r>
            <a:r>
              <a:rPr lang="pt-BR" sz="1400" b="0" i="0" u="none" strike="noStrike" baseline="0" dirty="0">
                <a:solidFill>
                  <a:srgbClr val="616161"/>
                </a:solidFill>
                <a:latin typeface="NotoSans-Regular"/>
              </a:rPr>
              <a:t>Protetores solares, aspiradores, e eficiência.</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err="1"/>
              <a:t>Vestuário</a:t>
            </a:r>
            <a:r>
              <a:rPr dirty="0"/>
              <a:t> e </a:t>
            </a:r>
            <a:r>
              <a:rPr dirty="0" err="1"/>
              <a:t>Calçado</a:t>
            </a:r>
            <a:endParaRPr dirty="0"/>
          </a:p>
        </p:txBody>
      </p:sp>
      <p:sp>
        <p:nvSpPr>
          <p:cNvPr id="7" name="TextBox 6"/>
          <p:cNvSpPr txBox="1"/>
          <p:nvPr/>
        </p:nvSpPr>
        <p:spPr>
          <a:xfrm>
            <a:off x="133184" y="861115"/>
            <a:ext cx="3903047" cy="291105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a:solidFill>
                  <a:srgbClr val="616161"/>
                </a:solidFill>
                <a:latin typeface="Proxima Nova"/>
              </a:rPr>
              <a:t>Valor de Mercado:</a:t>
            </a:r>
            <a:r>
              <a:rPr sz="1000" b="0" i="0" dirty="0">
                <a:solidFill>
                  <a:srgbClr val="616161"/>
                </a:solidFill>
                <a:latin typeface="Proxima Nova"/>
              </a:rPr>
              <a:t> </a:t>
            </a:r>
            <a:r>
              <a:rPr sz="1000" b="0" i="0" dirty="0" err="1">
                <a:solidFill>
                  <a:srgbClr val="616161"/>
                </a:solidFill>
                <a:latin typeface="Proxima Nova"/>
              </a:rPr>
              <a:t>Vendas</a:t>
            </a:r>
            <a:r>
              <a:rPr sz="1000" b="0" i="0" dirty="0">
                <a:solidFill>
                  <a:srgbClr val="616161"/>
                </a:solidFill>
                <a:latin typeface="Proxima Nova"/>
              </a:rPr>
              <a:t> </a:t>
            </a:r>
            <a:r>
              <a:rPr sz="1000" b="0" i="0" dirty="0" err="1">
                <a:solidFill>
                  <a:srgbClr val="616161"/>
                </a:solidFill>
                <a:latin typeface="Proxima Nova"/>
              </a:rPr>
              <a:t>avaliadas</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US$ 1,7 </a:t>
            </a:r>
            <a:r>
              <a:rPr sz="1000" b="0" i="0" dirty="0" err="1">
                <a:solidFill>
                  <a:srgbClr val="616161"/>
                </a:solidFill>
                <a:latin typeface="Proxima Nova"/>
              </a:rPr>
              <a:t>trilhão</a:t>
            </a:r>
            <a:r>
              <a:rPr sz="1000" b="0" i="0" dirty="0">
                <a:solidFill>
                  <a:srgbClr val="616161"/>
                </a:solidFill>
                <a:latin typeface="Proxima Nova"/>
              </a:rPr>
              <a:t> </a:t>
            </a:r>
            <a:r>
              <a:rPr sz="1000" b="0" i="0" dirty="0" err="1">
                <a:solidFill>
                  <a:srgbClr val="616161"/>
                </a:solidFill>
                <a:latin typeface="Proxima Nova"/>
              </a:rPr>
              <a:t>globalmente</a:t>
            </a:r>
            <a:r>
              <a:rPr sz="1000" b="0" i="0" dirty="0">
                <a:solidFill>
                  <a:srgbClr val="616161"/>
                </a:solidFill>
                <a:latin typeface="Proxima Nova"/>
              </a:rPr>
              <a:t>, com </a:t>
            </a:r>
            <a:r>
              <a:rPr lang="pt-BR" sz="1000" b="0" i="0" dirty="0">
                <a:solidFill>
                  <a:srgbClr val="616161"/>
                </a:solidFill>
                <a:latin typeface="Proxima Nova"/>
              </a:rPr>
              <a:t>previsão</a:t>
            </a:r>
            <a:r>
              <a:rPr sz="1000" b="0" i="0" dirty="0">
                <a:solidFill>
                  <a:srgbClr val="616161"/>
                </a:solidFill>
                <a:latin typeface="Proxima Nova"/>
              </a:rPr>
              <a:t> de </a:t>
            </a:r>
            <a:r>
              <a:rPr sz="1000" b="0" i="0" dirty="0" err="1">
                <a:solidFill>
                  <a:srgbClr val="616161"/>
                </a:solidFill>
                <a:latin typeface="Proxima Nova"/>
              </a:rPr>
              <a:t>atingir</a:t>
            </a:r>
            <a:r>
              <a:rPr sz="1000" b="0" i="0" dirty="0">
                <a:solidFill>
                  <a:srgbClr val="616161"/>
                </a:solidFill>
                <a:latin typeface="Proxima Nova"/>
              </a:rPr>
              <a:t> US$ 2 </a:t>
            </a:r>
            <a:r>
              <a:rPr sz="1000" b="0" i="0" dirty="0" err="1">
                <a:solidFill>
                  <a:srgbClr val="616161"/>
                </a:solidFill>
                <a:latin typeface="Proxima Nova"/>
              </a:rPr>
              <a:t>trilhões</a:t>
            </a:r>
            <a:r>
              <a:rPr sz="1000" b="0" i="0" dirty="0">
                <a:solidFill>
                  <a:srgbClr val="616161"/>
                </a:solidFill>
                <a:latin typeface="Proxima Nova"/>
              </a:rPr>
              <a:t> </a:t>
            </a:r>
            <a:r>
              <a:rPr sz="1000" b="0" i="0" dirty="0" err="1">
                <a:solidFill>
                  <a:srgbClr val="616161"/>
                </a:solidFill>
                <a:latin typeface="Proxima Nova"/>
              </a:rPr>
              <a:t>até</a:t>
            </a:r>
            <a:r>
              <a:rPr sz="1000" b="0" i="0" dirty="0">
                <a:solidFill>
                  <a:srgbClr val="616161"/>
                </a:solidFill>
                <a:latin typeface="Proxima Nova"/>
              </a:rPr>
              <a:t> 2028.</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Segmentação</a:t>
            </a:r>
            <a:r>
              <a:rPr sz="1000" b="1" i="0" dirty="0">
                <a:solidFill>
                  <a:srgbClr val="616161"/>
                </a:solidFill>
                <a:latin typeface="Proxima Nova"/>
              </a:rPr>
              <a:t> de Nicho:</a:t>
            </a:r>
            <a:r>
              <a:rPr sz="1000" b="0" i="0" dirty="0">
                <a:solidFill>
                  <a:srgbClr val="616161"/>
                </a:solidFill>
                <a:latin typeface="Proxima Nova"/>
              </a:rPr>
              <a:t> </a:t>
            </a:r>
            <a:r>
              <a:rPr sz="1000" b="0" i="0" dirty="0" err="1">
                <a:solidFill>
                  <a:srgbClr val="616161"/>
                </a:solidFill>
                <a:latin typeface="Proxima Nova"/>
              </a:rPr>
              <a:t>Divid</a:t>
            </a:r>
            <a:r>
              <a:rPr lang="pt-BR" sz="1000" b="0" i="0" dirty="0">
                <a:solidFill>
                  <a:srgbClr val="616161"/>
                </a:solidFill>
                <a:latin typeface="Proxima Nova"/>
              </a:rPr>
              <a:t>ida</a:t>
            </a:r>
            <a:r>
              <a:rPr sz="1000" b="0" i="0" dirty="0">
                <a:solidFill>
                  <a:srgbClr val="616161"/>
                </a:solidFill>
                <a:latin typeface="Proxima Nova"/>
              </a:rPr>
              <a:t> </a:t>
            </a:r>
            <a:r>
              <a:rPr sz="1000" b="0" i="0" dirty="0" err="1">
                <a:solidFill>
                  <a:srgbClr val="616161"/>
                </a:solidFill>
                <a:latin typeface="Proxima Nova"/>
              </a:rPr>
              <a:t>em</a:t>
            </a:r>
            <a:r>
              <a:rPr sz="1000" b="0" i="0" dirty="0">
                <a:solidFill>
                  <a:srgbClr val="616161"/>
                </a:solidFill>
                <a:latin typeface="Proxima Nova"/>
              </a:rPr>
              <a:t> </a:t>
            </a:r>
            <a:r>
              <a:rPr sz="1000" b="0" i="0" dirty="0" err="1">
                <a:solidFill>
                  <a:srgbClr val="616161"/>
                </a:solidFill>
                <a:latin typeface="Proxima Nova"/>
              </a:rPr>
              <a:t>moda</a:t>
            </a:r>
            <a:r>
              <a:rPr sz="1000" b="0" i="0" dirty="0">
                <a:solidFill>
                  <a:srgbClr val="616161"/>
                </a:solidFill>
                <a:latin typeface="Proxima Nova"/>
              </a:rPr>
              <a:t> </a:t>
            </a:r>
            <a:r>
              <a:rPr lang="pt-BR" sz="1000" b="0" i="0" dirty="0">
                <a:solidFill>
                  <a:srgbClr val="616161"/>
                </a:solidFill>
                <a:latin typeface="Proxima Nova"/>
              </a:rPr>
              <a:t>masculina</a:t>
            </a:r>
            <a:r>
              <a:rPr sz="1000" b="0" i="0" dirty="0">
                <a:solidFill>
                  <a:srgbClr val="616161"/>
                </a:solidFill>
                <a:latin typeface="Proxima Nova"/>
              </a:rPr>
              <a:t>, </a:t>
            </a:r>
            <a:r>
              <a:rPr sz="1000" b="0" i="0" dirty="0" err="1">
                <a:solidFill>
                  <a:srgbClr val="616161"/>
                </a:solidFill>
                <a:latin typeface="Proxima Nova"/>
              </a:rPr>
              <a:t>feminina</a:t>
            </a:r>
            <a:r>
              <a:rPr sz="1000" b="0" i="0" dirty="0">
                <a:solidFill>
                  <a:srgbClr val="616161"/>
                </a:solidFill>
                <a:latin typeface="Proxima Nova"/>
              </a:rPr>
              <a:t>, </a:t>
            </a:r>
            <a:r>
              <a:rPr sz="1000" b="0" i="0" dirty="0" err="1">
                <a:solidFill>
                  <a:srgbClr val="616161"/>
                </a:solidFill>
                <a:latin typeface="Proxima Nova"/>
              </a:rPr>
              <a:t>acessórios</a:t>
            </a:r>
            <a:r>
              <a:rPr sz="1000" b="0" i="0" dirty="0">
                <a:solidFill>
                  <a:srgbClr val="616161"/>
                </a:solidFill>
                <a:latin typeface="Proxima Nova"/>
              </a:rPr>
              <a:t> </a:t>
            </a:r>
            <a:r>
              <a:rPr sz="1000" b="0" i="0" dirty="0" err="1">
                <a:solidFill>
                  <a:srgbClr val="616161"/>
                </a:solidFill>
                <a:latin typeface="Proxima Nova"/>
              </a:rPr>
              <a:t>ou</a:t>
            </a:r>
            <a:r>
              <a:rPr sz="1000" b="0" i="0" dirty="0">
                <a:solidFill>
                  <a:srgbClr val="616161"/>
                </a:solidFill>
                <a:latin typeface="Proxima Nova"/>
              </a:rPr>
              <a:t> </a:t>
            </a:r>
            <a:r>
              <a:rPr sz="1000" b="0" i="0" dirty="0" err="1">
                <a:solidFill>
                  <a:srgbClr val="616161"/>
                </a:solidFill>
                <a:latin typeface="Proxima Nova"/>
              </a:rPr>
              <a:t>bolsas</a:t>
            </a:r>
            <a:r>
              <a:rPr sz="1000" b="0" i="0" dirty="0">
                <a:solidFill>
                  <a:srgbClr val="616161"/>
                </a:solidFill>
                <a:latin typeface="Proxima Nova"/>
              </a:rPr>
              <a:t>.</a:t>
            </a:r>
          </a:p>
          <a:p>
            <a:pPr marL="228600" lvl="1" indent="-91440" algn="l">
              <a:spcBef>
                <a:spcPts val="1200"/>
              </a:spcBef>
              <a:spcAft>
                <a:spcPts val="0"/>
              </a:spcAft>
              <a:buSzPct val="100000"/>
              <a:buFont typeface="Arial"/>
              <a:buChar char="•"/>
            </a:pPr>
            <a:r>
              <a:rPr sz="1000" b="1" i="0" dirty="0" err="1">
                <a:solidFill>
                  <a:srgbClr val="616161"/>
                </a:solidFill>
                <a:latin typeface="Proxima Nova"/>
              </a:rPr>
              <a:t>Estratégias</a:t>
            </a:r>
            <a:r>
              <a:rPr sz="1000" b="1" i="0" dirty="0">
                <a:solidFill>
                  <a:srgbClr val="616161"/>
                </a:solidFill>
                <a:latin typeface="Proxima Nova"/>
              </a:rPr>
              <a:t> de Venda:</a:t>
            </a:r>
            <a:r>
              <a:rPr sz="1000" b="0" i="0" dirty="0">
                <a:solidFill>
                  <a:srgbClr val="616161"/>
                </a:solidFill>
                <a:latin typeface="Proxima Nova"/>
              </a:rPr>
              <a:t> </a:t>
            </a:r>
            <a:r>
              <a:rPr sz="1000" b="0" i="0" dirty="0" err="1">
                <a:solidFill>
                  <a:srgbClr val="616161"/>
                </a:solidFill>
                <a:latin typeface="Proxima Nova"/>
              </a:rPr>
              <a:t>Trabalhe</a:t>
            </a:r>
            <a:r>
              <a:rPr sz="1000" b="0" i="0" dirty="0">
                <a:solidFill>
                  <a:srgbClr val="616161"/>
                </a:solidFill>
                <a:latin typeface="Proxima Nova"/>
              </a:rPr>
              <a:t> com </a:t>
            </a:r>
            <a:r>
              <a:rPr lang="pt-BR" sz="1000" b="0" i="0" dirty="0">
                <a:solidFill>
                  <a:srgbClr val="616161"/>
                </a:solidFill>
                <a:latin typeface="Proxima Nova"/>
              </a:rPr>
              <a:t>influenciadores</a:t>
            </a:r>
            <a:r>
              <a:rPr sz="1000" b="0" i="0" dirty="0">
                <a:solidFill>
                  <a:srgbClr val="616161"/>
                </a:solidFill>
                <a:latin typeface="Proxima Nova"/>
              </a:rPr>
              <a:t> e explore </a:t>
            </a:r>
            <a:r>
              <a:rPr sz="1000" b="0" i="0" dirty="0" err="1">
                <a:solidFill>
                  <a:srgbClr val="616161"/>
                </a:solidFill>
                <a:latin typeface="Proxima Nova"/>
              </a:rPr>
              <a:t>tendências</a:t>
            </a:r>
            <a:r>
              <a:rPr sz="1000" b="0" i="0" dirty="0">
                <a:solidFill>
                  <a:srgbClr val="616161"/>
                </a:solidFill>
                <a:latin typeface="Proxima Nova"/>
              </a:rPr>
              <a:t> </a:t>
            </a:r>
            <a:r>
              <a:rPr sz="1000" b="0" i="0" dirty="0" err="1">
                <a:solidFill>
                  <a:srgbClr val="616161"/>
                </a:solidFill>
                <a:latin typeface="Proxima Nova"/>
              </a:rPr>
              <a:t>sazonais</a:t>
            </a:r>
            <a:r>
              <a:rPr sz="1000" b="0" i="0" dirty="0">
                <a:solidFill>
                  <a:srgbClr val="616161"/>
                </a:solidFill>
                <a:latin typeface="Proxima Nova"/>
              </a:rPr>
              <a:t> para </a:t>
            </a:r>
            <a:r>
              <a:rPr sz="1000" b="0" i="0" dirty="0" err="1">
                <a:solidFill>
                  <a:srgbClr val="616161"/>
                </a:solidFill>
                <a:latin typeface="Proxima Nova"/>
              </a:rPr>
              <a:t>maximizar</a:t>
            </a:r>
            <a:r>
              <a:rPr sz="1000" b="0" i="0" dirty="0">
                <a:solidFill>
                  <a:srgbClr val="616161"/>
                </a:solidFill>
                <a:latin typeface="Proxima Nova"/>
              </a:rPr>
              <a:t> o </a:t>
            </a:r>
            <a:r>
              <a:rPr sz="1000" b="0" i="0" dirty="0" err="1">
                <a:solidFill>
                  <a:srgbClr val="616161"/>
                </a:solidFill>
                <a:latin typeface="Proxima Nova"/>
              </a:rPr>
              <a:t>alcance</a:t>
            </a:r>
            <a:r>
              <a:rPr sz="1000" b="0" i="0" dirty="0">
                <a:solidFill>
                  <a:srgbClr val="616161"/>
                </a:solidFill>
                <a:latin typeface="Proxima Nova"/>
              </a:rPr>
              <a:t>.</a:t>
            </a:r>
          </a:p>
          <a:p>
            <a:pPr marL="228600" lvl="1" indent="-91440">
              <a:spcBef>
                <a:spcPts val="1200"/>
              </a:spcBef>
              <a:buSzPct val="100000"/>
              <a:buFont typeface="Arial"/>
              <a:buChar char="•"/>
            </a:pPr>
            <a:r>
              <a:rPr lang="pt-BR" sz="1000" b="1" i="0" dirty="0">
                <a:solidFill>
                  <a:srgbClr val="616161"/>
                </a:solidFill>
                <a:latin typeface="Proxima Nova"/>
              </a:rPr>
              <a:t>Principais Produtos de </a:t>
            </a:r>
            <a:r>
              <a:rPr lang="pt-BR" sz="1000" b="1" i="0" dirty="0" err="1">
                <a:solidFill>
                  <a:srgbClr val="616161"/>
                </a:solidFill>
                <a:latin typeface="Proxima Nova"/>
              </a:rPr>
              <a:t>Dropshipping</a:t>
            </a:r>
            <a:r>
              <a:rPr lang="pt-BR" sz="1000" b="1" i="0" dirty="0">
                <a:solidFill>
                  <a:srgbClr val="616161"/>
                </a:solidFill>
                <a:latin typeface="Proxima Nova"/>
              </a:rPr>
              <a:t>: - </a:t>
            </a:r>
            <a:r>
              <a:rPr lang="pt-BR" sz="1000" dirty="0">
                <a:solidFill>
                  <a:srgbClr val="616161"/>
                </a:solidFill>
                <a:latin typeface="Proxima Nova"/>
              </a:rPr>
              <a:t>Camisetas básicas de manga curta - Meias de ioga - Agasalhos - Sandálias - Sapatos aquáticos - </a:t>
            </a:r>
            <a:r>
              <a:rPr lang="pt-BR" sz="1000" dirty="0" err="1">
                <a:solidFill>
                  <a:srgbClr val="616161"/>
                </a:solidFill>
                <a:latin typeface="Proxima Nova"/>
              </a:rPr>
              <a:t>Kimonos</a:t>
            </a:r>
            <a:r>
              <a:rPr lang="pt-BR" sz="1000" dirty="0">
                <a:solidFill>
                  <a:srgbClr val="616161"/>
                </a:solidFill>
                <a:latin typeface="Proxima Nova"/>
              </a:rPr>
              <a:t> com estampa floral - Shorts decorrida de secagem rápida - Sutiãs sem aro - Shorts cargo -Mocassins - Regatas - Polos de golfe - Calções de banho -Vestidos de verão - Leggings - Balaclava - Camisas de flanela -Maiôs de uma peça - Roupa de lazer - </a:t>
            </a:r>
            <a:r>
              <a:rPr lang="pt-BR" sz="1000" dirty="0" err="1">
                <a:solidFill>
                  <a:srgbClr val="616161"/>
                </a:solidFill>
                <a:latin typeface="Proxima Nova"/>
              </a:rPr>
              <a:t>Capris</a:t>
            </a:r>
            <a:r>
              <a:rPr lang="pt-BR" sz="1000" dirty="0">
                <a:solidFill>
                  <a:srgbClr val="616161"/>
                </a:solidFill>
                <a:latin typeface="Proxima Nova"/>
              </a:rPr>
              <a:t> – Camisetas clássicas de </a:t>
            </a:r>
            <a:r>
              <a:rPr lang="pt-BR" sz="1000" dirty="0" err="1">
                <a:solidFill>
                  <a:srgbClr val="616161"/>
                </a:solidFill>
                <a:latin typeface="Proxima Nova"/>
              </a:rPr>
              <a:t>jersey</a:t>
            </a:r>
            <a:endParaRPr lang="pt-BR" sz="1000" dirty="0">
              <a:solidFill>
                <a:srgbClr val="616161"/>
              </a:solidFill>
              <a:latin typeface="Proxima Nova"/>
            </a:endParaRPr>
          </a:p>
        </p:txBody>
      </p:sp>
      <p:sp>
        <p:nvSpPr>
          <p:cNvPr id="11" name="Rectangle 10"/>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3" name="Imagem 12" descr="Tendências de vestuário de produtos">
            <a:hlinkClick r:id="rId3" tgtFrame="&quot;_blank&quot;"/>
            <a:extLst>
              <a:ext uri="{FF2B5EF4-FFF2-40B4-BE49-F238E27FC236}">
                <a16:creationId xmlns:a16="http://schemas.microsoft.com/office/drawing/2014/main" id="{EAC2CFD6-308F-3DE8-0696-C93728E96C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4536" y="861115"/>
            <a:ext cx="4021172" cy="229021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3625</Words>
  <Application>Microsoft Office PowerPoint</Application>
  <PresentationFormat>Apresentação na tela (16:9)</PresentationFormat>
  <Paragraphs>202</Paragraphs>
  <Slides>19</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NotoSans-Bold</vt:lpstr>
      <vt:lpstr>Arial</vt:lpstr>
      <vt:lpstr>NotoSans-Regular</vt:lpstr>
      <vt:lpstr>Proxima Nova</vt:lpstr>
      <vt:lpstr>Aptos Narrow</vt:lpstr>
      <vt:lpstr>Spearmint</vt:lpstr>
      <vt:lpstr>Estratégias de Dropshipping e Análise de Mercado para E-commerce</vt:lpstr>
      <vt:lpstr>Entregáveis</vt:lpstr>
      <vt:lpstr>Desenvolvimento de APIs</vt:lpstr>
      <vt:lpstr>Pesquisa de Mercado</vt:lpstr>
      <vt:lpstr>Principais Nichos no AliExpress em 2024</vt:lpstr>
      <vt:lpstr>SHOPIFY – PESQUISA DE MERCADO E ARTIGOS</vt:lpstr>
      <vt:lpstr>Produtos de E-Commerce mais populares no mundo</vt:lpstr>
      <vt:lpstr>Produtos de dropshipping mais pesquisados Segundo a Shopify</vt:lpstr>
      <vt:lpstr>Vestuário e Calçado</vt:lpstr>
      <vt:lpstr>Beleza e Cuidados Pessoais</vt:lpstr>
      <vt:lpstr>Cozinha e Sala de Jantar</vt:lpstr>
      <vt:lpstr>Produtos para Bebê</vt:lpstr>
      <vt:lpstr>Artigos para Animais de Estimação</vt:lpstr>
      <vt:lpstr>Interiores de Casa</vt:lpstr>
      <vt:lpstr>Produtos de Escritório</vt:lpstr>
      <vt:lpstr>Ferramentas e Melhorias para a Casa</vt:lpstr>
      <vt:lpstr>Acessórios para Telefone</vt:lpstr>
      <vt:lpstr>Acessórios para Carros</vt:lpstr>
      <vt:lpstr>Próximos Desenvolvimentos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Thiago Bizacha</dc:creator>
  <cp:lastModifiedBy>Thiago Bizacha</cp:lastModifiedBy>
  <cp:revision>9</cp:revision>
  <dcterms:modified xsi:type="dcterms:W3CDTF">2024-08-18T15:21:59Z</dcterms:modified>
</cp:coreProperties>
</file>