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41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8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96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2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1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3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4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2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5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BD94-675E-43F9-9E5D-1A9FEBEE1CAF}" type="datetimeFigureOut">
              <a:rPr lang="pt-BR" smtClean="0"/>
              <a:t>24/03/2013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257C-BBC0-4A74-93CE-DE29ABBD3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260648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mic Sans MS" pitchFamily="66" charset="0"/>
              </a:rPr>
              <a:t>Universidade Estadual de Maringá</a:t>
            </a:r>
          </a:p>
          <a:p>
            <a:r>
              <a:rPr lang="pt-BR" sz="2800" dirty="0" smtClean="0">
                <a:latin typeface="Comic Sans MS" pitchFamily="66" charset="0"/>
              </a:rPr>
              <a:t>Centro de Ciências Exatas</a:t>
            </a:r>
          </a:p>
          <a:p>
            <a:r>
              <a:rPr lang="pt-BR" sz="2800" dirty="0" smtClean="0">
                <a:latin typeface="Comic Sans MS" pitchFamily="66" charset="0"/>
              </a:rPr>
              <a:t>Departamento de Matemática</a:t>
            </a:r>
          </a:p>
          <a:p>
            <a:r>
              <a:rPr lang="pt-BR" sz="2800" dirty="0" smtClean="0">
                <a:latin typeface="Comic Sans MS" pitchFamily="66" charset="0"/>
              </a:rPr>
              <a:t>Cálculo Diferencial e Integral I</a:t>
            </a:r>
          </a:p>
          <a:p>
            <a:endParaRPr lang="pt-BR" sz="2800" dirty="0">
              <a:latin typeface="Comic Sans MS" pitchFamily="66" charset="0"/>
            </a:endParaRPr>
          </a:p>
          <a:p>
            <a:endParaRPr lang="pt-BR" sz="2800" dirty="0" smtClean="0">
              <a:latin typeface="Comic Sans MS" pitchFamily="66" charset="0"/>
            </a:endParaRPr>
          </a:p>
          <a:p>
            <a:endParaRPr lang="pt-BR" sz="2800" dirty="0" smtClean="0">
              <a:latin typeface="Comic Sans MS" pitchFamily="66" charset="0"/>
            </a:endParaRPr>
          </a:p>
          <a:p>
            <a:endParaRPr lang="pt-BR" sz="2800" dirty="0">
              <a:latin typeface="Comic Sans MS" pitchFamily="66" charset="0"/>
            </a:endParaRPr>
          </a:p>
          <a:p>
            <a:endParaRPr lang="pt-BR" sz="2800" dirty="0" smtClean="0">
              <a:latin typeface="Comic Sans MS" pitchFamily="66" charset="0"/>
            </a:endParaRPr>
          </a:p>
          <a:p>
            <a:pPr algn="ctr"/>
            <a:r>
              <a:rPr lang="pt-BR" sz="2800" b="1" dirty="0" smtClean="0">
                <a:latin typeface="Comic Sans MS" pitchFamily="66" charset="0"/>
              </a:rPr>
              <a:t>Derivadas e aplicações</a:t>
            </a:r>
            <a:endParaRPr lang="pt-BR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07504" y="188640"/>
                <a:ext cx="892899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200" u="sng" dirty="0" smtClean="0">
                    <a:latin typeface="Comic Sans MS" pitchFamily="66" charset="0"/>
                  </a:rPr>
                  <a:t>Definição: </a:t>
                </a:r>
                <a:r>
                  <a:rPr lang="pt-BR" sz="2200" dirty="0" smtClean="0">
                    <a:latin typeface="Comic Sans MS" pitchFamily="66" charset="0"/>
                  </a:rPr>
                  <a:t>Dizemos que uma função f é </a:t>
                </a:r>
                <a:r>
                  <a:rPr lang="pt-BR" sz="2200" b="1" u="sng" dirty="0" smtClean="0">
                    <a:latin typeface="Comic Sans MS" pitchFamily="66" charset="0"/>
                  </a:rPr>
                  <a:t>diferenciável ou derivável </a:t>
                </a:r>
                <a:r>
                  <a:rPr lang="pt-BR" sz="2200" dirty="0" smtClean="0">
                    <a:latin typeface="Comic Sans MS" pitchFamily="66" charset="0"/>
                  </a:rPr>
                  <a:t>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200" dirty="0" smtClean="0">
                    <a:latin typeface="Comic Sans MS" pitchFamily="66" charset="0"/>
                  </a:rPr>
                  <a:t> se existe o limite</a:t>
                </a:r>
              </a:p>
              <a:p>
                <a:pPr algn="just"/>
                <a:endParaRPr lang="pt-BR" sz="2200" dirty="0" smtClean="0">
                  <a:latin typeface="Comic Sans MS" pitchFamily="66" charset="0"/>
                </a:endParaRPr>
              </a:p>
              <a:p>
                <a:pPr algn="just"/>
                <a:endParaRPr lang="pt-BR" sz="2200" dirty="0">
                  <a:latin typeface="Comic Sans MS" pitchFamily="66" charset="0"/>
                </a:endParaRPr>
              </a:p>
              <a:p>
                <a:pPr algn="just"/>
                <a:endParaRPr lang="pt-BR" sz="2200" dirty="0" smtClean="0">
                  <a:latin typeface="Comic Sans MS" pitchFamily="66" charset="0"/>
                </a:endParaRPr>
              </a:p>
              <a:p>
                <a:pPr algn="just"/>
                <a:r>
                  <a:rPr lang="pt-BR" sz="2200" dirty="0" smtClean="0">
                    <a:latin typeface="Comic Sans MS" pitchFamily="66" charset="0"/>
                  </a:rPr>
                  <a:t>Se f é diferenciável em cada ponto do intervalo aberto (a, b), então dizemos que a função é </a:t>
                </a:r>
                <a:r>
                  <a:rPr lang="pt-BR" sz="2200" b="1" dirty="0" smtClean="0">
                    <a:latin typeface="Comic Sans MS" pitchFamily="66" charset="0"/>
                  </a:rPr>
                  <a:t>diferenciável em (a, b) </a:t>
                </a:r>
                <a:r>
                  <a:rPr lang="pt-BR" sz="2200" dirty="0" smtClean="0">
                    <a:latin typeface="Comic Sans MS" pitchFamily="66" charset="0"/>
                  </a:rPr>
                  <a:t>e, analogamente, em intervalos abertos da forma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/>
                      </a:rPr>
                      <m:t>(</m:t>
                    </m:r>
                    <m:r>
                      <a:rPr lang="pt-BR" sz="2200" b="0" i="1" smtClean="0">
                        <a:latin typeface="Cambria Math"/>
                      </a:rPr>
                      <m:t>𝑎</m:t>
                    </m:r>
                    <m:r>
                      <a:rPr lang="pt-BR" sz="2200" b="0" i="1" smtClean="0">
                        <a:latin typeface="Cambria Math"/>
                      </a:rPr>
                      <m:t>, +∞)</m:t>
                    </m:r>
                  </m:oMath>
                </a14:m>
                <a:r>
                  <a:rPr lang="pt-BR" sz="2200" dirty="0" smtClean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200" b="0" i="1" dirty="0" smtClean="0">
                        <a:latin typeface="Cambria Math"/>
                      </a:rPr>
                      <m:t>(−</m:t>
                    </m:r>
                    <m:r>
                      <a:rPr lang="pt-BR" sz="2200" b="0" i="1" dirty="0" smtClean="0">
                        <a:latin typeface="Cambria Math"/>
                        <a:ea typeface="Cambria Math"/>
                      </a:rPr>
                      <m:t>∞, </m:t>
                    </m:r>
                    <m:r>
                      <a:rPr lang="pt-BR" sz="2200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pt-BR" sz="22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sz="2200" dirty="0" smtClean="0">
                    <a:latin typeface="Comic Sans MS" pitchFamily="66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/>
                      </a:rPr>
                      <m:t>(−</m:t>
                    </m:r>
                    <m:r>
                      <a:rPr lang="pt-BR" sz="2200" b="0" i="1" smtClean="0">
                        <a:latin typeface="Cambria Math"/>
                        <a:ea typeface="Cambria Math"/>
                      </a:rPr>
                      <m:t>∞, +∞)</m:t>
                    </m:r>
                  </m:oMath>
                </a14:m>
                <a:r>
                  <a:rPr lang="pt-BR" sz="2200" dirty="0" smtClean="0">
                    <a:latin typeface="Comic Sans MS" pitchFamily="66" charset="0"/>
                  </a:rPr>
                  <a:t>. Nesse último caso, dizemos que f é </a:t>
                </a:r>
                <a:r>
                  <a:rPr lang="pt-BR" sz="2200" b="1" dirty="0" smtClean="0">
                    <a:latin typeface="Comic Sans MS" pitchFamily="66" charset="0"/>
                  </a:rPr>
                  <a:t>diferenciável em toda parte</a:t>
                </a:r>
                <a:r>
                  <a:rPr lang="pt-BR" sz="2200" dirty="0" smtClean="0">
                    <a:latin typeface="Comic Sans MS" pitchFamily="66" charset="0"/>
                  </a:rPr>
                  <a:t>.</a:t>
                </a:r>
                <a:endParaRPr lang="pt-BR" sz="2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3477875"/>
              </a:xfrm>
              <a:prstGeom prst="rect">
                <a:avLst/>
              </a:prstGeom>
              <a:blipFill rotWithShape="1">
                <a:blip r:embed="rId2"/>
                <a:stretch>
                  <a:fillRect l="-888" t="-1228" r="-956" b="-2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069627" y="260648"/>
                <a:ext cx="3726509" cy="1361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200" b="0" dirty="0" smtClean="0">
                    <a:latin typeface="Comic Sans MS" pitchFamily="66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´(</m:t>
                        </m:r>
                        <m:sSub>
                          <m:sSubPr>
                            <m:ctrlP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fName>
                      <m:e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  <m:t>𝑑𝑥</m:t>
                            </m:r>
                          </m:den>
                        </m:f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b="0" i="0" smtClean="0">
                                    <a:latin typeface="Cambria Math"/>
                                    <a:cs typeface="Arial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∆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2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3200" b="0" i="1" smtClean="0">
                                            <a:latin typeface="Cambria Math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3200" b="0" i="1" smtClean="0"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3200" b="0" i="1" smtClean="0">
                                            <a:latin typeface="Cambria Math"/>
                                            <a:cs typeface="Arial" pitchFamily="34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pt-BR" sz="32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+∆</m:t>
                                    </m:r>
                                    <m:r>
                                      <a:rPr lang="pt-BR" sz="3200" b="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−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𝑓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3200" b="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b="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∆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pt-BR" sz="3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27" y="260648"/>
                <a:ext cx="3726509" cy="1361206"/>
              </a:xfrm>
              <a:prstGeom prst="rect">
                <a:avLst/>
              </a:prstGeom>
              <a:blipFill rotWithShape="1">
                <a:blip r:embed="rId3"/>
                <a:stretch>
                  <a:fillRect r="-556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6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ff.br/webmat/Calc1_LivroOnLine/figs_calc1_cap09/cap09_fig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4096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83568" y="5301208"/>
                <a:ext cx="77048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>
                    <a:latin typeface="Comic Sans MS" pitchFamily="66" charset="0"/>
                  </a:rPr>
                  <a:t>Ponto de tangência vertical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  <a:ea typeface="Cambria Math"/>
                      </a:rPr>
                      <m:t>≫≫≫≫</m:t>
                    </m:r>
                  </m:oMath>
                </a14:m>
                <a:r>
                  <a:rPr lang="pt-BR" sz="2000" dirty="0" smtClean="0">
                    <a:latin typeface="Comic Sans MS" pitchFamily="66" charset="0"/>
                  </a:rPr>
                  <a:t> derivada não existe</a:t>
                </a:r>
                <a:endParaRPr lang="pt-BR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704856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6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uff.br/webmat/Calc1_LivroOnLine/figs_calc1_cap09/cap09_fig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5750644" cy="506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95736" y="5589240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omic Sans MS" pitchFamily="66" charset="0"/>
              </a:rPr>
              <a:t>“Bicos”</a:t>
            </a:r>
            <a:endParaRPr lang="pt-BR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0648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mic Sans MS" pitchFamily="66" charset="0"/>
              </a:rPr>
              <a:t>1. Introdução</a:t>
            </a:r>
          </a:p>
          <a:p>
            <a:endParaRPr lang="pt-BR" dirty="0" smtClean="0">
              <a:latin typeface="Comic Sans MS" pitchFamily="66" charset="0"/>
            </a:endParaRPr>
          </a:p>
          <a:p>
            <a:r>
              <a:rPr lang="pt-BR" dirty="0" smtClean="0">
                <a:latin typeface="Comic Sans MS" pitchFamily="66" charset="0"/>
              </a:rPr>
              <a:t>O problema da reta tangente</a:t>
            </a: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62" y="1556792"/>
            <a:ext cx="6951222" cy="46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60648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mic Sans MS" pitchFamily="66" charset="0"/>
              </a:rPr>
              <a:t>1. Introdução</a:t>
            </a:r>
          </a:p>
          <a:p>
            <a:endParaRPr lang="pt-BR" dirty="0" smtClean="0">
              <a:latin typeface="Comic Sans MS" pitchFamily="66" charset="0"/>
            </a:endParaRPr>
          </a:p>
          <a:p>
            <a:r>
              <a:rPr lang="pt-BR" dirty="0" smtClean="0">
                <a:latin typeface="Comic Sans MS" pitchFamily="66" charset="0"/>
              </a:rPr>
              <a:t>O problema da reta tangente</a:t>
            </a:r>
          </a:p>
          <a:p>
            <a:endParaRPr lang="pt-BR" dirty="0" smtClean="0">
              <a:latin typeface="Comic Sans MS" pitchFamily="66" charset="0"/>
            </a:endParaRPr>
          </a:p>
          <a:p>
            <a:endParaRPr lang="pt-BR" dirty="0">
              <a:latin typeface="Comic Sans MS" pitchFamily="66" charset="0"/>
            </a:endParaRPr>
          </a:p>
        </p:txBody>
      </p:sp>
      <p:pic>
        <p:nvPicPr>
          <p:cNvPr id="1026" name="Picture 2" descr="http://www.google.ca/url?source=imglanding&amp;ct=img&amp;q=http://3.bp.blogspot.com/_SbeU-2U387M/Rt7YSsTMs8I/AAAAAAAAAAs/uL_XqkOhzNI/s320/sem+t%C3%ADtulo5.bmp&amp;sa=X&amp;ei=o-ZxT7GBCsSGgwfb4sVV&amp;ved=0CAwQ8wc4KA&amp;usg=AFQjCNH3n4-JPItdgFQgoeQvXL3V8dOV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256584" cy="451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0" y="188640"/>
                <a:ext cx="9036496" cy="439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 smtClean="0">
                    <a:latin typeface="Comic Sans MS" pitchFamily="66" charset="0"/>
                  </a:rPr>
                  <a:t>1.1 O problema da reta tangente</a:t>
                </a:r>
              </a:p>
              <a:p>
                <a:endParaRPr lang="pt-BR" sz="2800" dirty="0">
                  <a:latin typeface="Comic Sans MS" pitchFamily="66" charset="0"/>
                </a:endParaRPr>
              </a:p>
              <a:p>
                <a:pPr algn="just"/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Definição: Suponha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  <a:cs typeface="Arial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 seja um ponto do domínio da função f. A reta tangente à curva y = f(x) no ponto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  <a:cs typeface="Arial" pitchFamily="34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  <a:cs typeface="Arial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 é a reta de equação</a:t>
                </a:r>
              </a:p>
              <a:p>
                <a:pPr algn="just"/>
                <a:endParaRPr lang="pt-BR" sz="20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/>
                          <a:cs typeface="Arial" pitchFamily="34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  <m:t>𝑡𝑔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onde</a:t>
                </a:r>
              </a:p>
              <a:p>
                <a:pPr algn="just"/>
                <a:endParaRPr lang="pt-BR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  <m:t>𝑡𝑔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pt-BR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pt-BR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pt-BR" sz="2000" dirty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empre que existir o limite. Para simplificar, também dizemos que essa reta é a reta tangente a y=f(x)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  <a:cs typeface="Arial" pitchFamily="34" charset="0"/>
                          </a:rPr>
                          <m:t>𝑜</m:t>
                        </m:r>
                      </m:sub>
                    </m:sSub>
                    <m:r>
                      <a:rPr lang="pt-BR" sz="2000" b="0" i="0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pt-BR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640"/>
                <a:ext cx="9036496" cy="4398576"/>
              </a:xfrm>
              <a:prstGeom prst="rect">
                <a:avLst/>
              </a:prstGeom>
              <a:blipFill rotWithShape="1">
                <a:blip r:embed="rId2"/>
                <a:stretch>
                  <a:fillRect l="-1350" t="-1387" r="-675" b="-16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07504" y="188640"/>
                <a:ext cx="89289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u="sng" dirty="0" smtClean="0">
                    <a:latin typeface="Arial" pitchFamily="34" charset="0"/>
                    <a:cs typeface="Arial" pitchFamily="34" charset="0"/>
                  </a:rPr>
                  <a:t>Exemplo 1</a:t>
                </a:r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: Determine a equação da reta tangente à curva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𝑦</m:t>
                    </m:r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 no ponto P(2,2).</a:t>
                </a:r>
                <a:endParaRPr lang="pt-BR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51" t="-3448" b="-15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07504" y="188640"/>
                <a:ext cx="892899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 smtClean="0">
                    <a:latin typeface="Comic Sans MS" pitchFamily="66" charset="0"/>
                    <a:cs typeface="Arial" pitchFamily="34" charset="0"/>
                  </a:rPr>
                  <a:t>Uma forma equivalente de se escrever</a:t>
                </a:r>
              </a:p>
              <a:p>
                <a:endParaRPr lang="pt-BR" sz="2400" dirty="0">
                  <a:latin typeface="Comic Sans MS" pitchFamily="66" charset="0"/>
                  <a:cs typeface="Arial" pitchFamily="34" charset="0"/>
                </a:endParaRPr>
              </a:p>
              <a:p>
                <a:endParaRPr lang="pt-BR" sz="2400" dirty="0" smtClean="0">
                  <a:latin typeface="Comic Sans MS" pitchFamily="66" charset="0"/>
                  <a:cs typeface="Arial" pitchFamily="34" charset="0"/>
                </a:endParaRPr>
              </a:p>
              <a:p>
                <a:endParaRPr lang="pt-BR" sz="2400" dirty="0">
                  <a:latin typeface="Comic Sans MS" pitchFamily="66" charset="0"/>
                  <a:cs typeface="Arial" pitchFamily="34" charset="0"/>
                </a:endParaRPr>
              </a:p>
              <a:p>
                <a:r>
                  <a:rPr lang="pt-BR" sz="2400" dirty="0" smtClean="0">
                    <a:latin typeface="Comic Sans MS" pitchFamily="66" charset="0"/>
                    <a:cs typeface="Arial" pitchFamily="34" charset="0"/>
                  </a:rPr>
                  <a:t>é fazendo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/>
                        <a:ea typeface="Cambria Math"/>
                        <a:cs typeface="Arial" pitchFamily="34" charset="0"/>
                      </a:rPr>
                      <m:t>∆</m:t>
                    </m:r>
                    <m:r>
                      <a:rPr lang="pt-BR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>
                  <a:latin typeface="Comic Sans MS" pitchFamily="66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093" t="-2516" b="-6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226311" y="951883"/>
                <a:ext cx="2691378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cs typeface="Arial" pitchFamily="34" charset="0"/>
                            </a:rPr>
                            <m:t>𝑡𝑔</m:t>
                          </m:r>
                        </m:sub>
                      </m:sSub>
                      <m:r>
                        <a:rPr lang="pt-BR" i="1">
                          <a:latin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11" y="951883"/>
                <a:ext cx="2691378" cy="6769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203848" y="2439108"/>
                <a:ext cx="3528392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cs typeface="Arial" pitchFamily="34" charset="0"/>
                            </a:rPr>
                            <m:t>𝑡𝑔</m:t>
                          </m:r>
                        </m:sub>
                      </m:sSub>
                      <m:r>
                        <a:rPr lang="pt-BR" i="1">
                          <a:latin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  <a:cs typeface="Arial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  <a:cs typeface="Arial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∆</m:t>
                                  </m:r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cs typeface="Arial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cs typeface="Arial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39108"/>
                <a:ext cx="3528392" cy="6298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07504" y="188640"/>
                <a:ext cx="8928992" cy="1634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u="sng" dirty="0" smtClean="0">
                    <a:latin typeface="Arial" pitchFamily="34" charset="0"/>
                    <a:cs typeface="Arial" pitchFamily="34" charset="0"/>
                  </a:rPr>
                  <a:t>Exemplo 2</a:t>
                </a:r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: Determine as inclinações das retas tangente à curva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𝑦</m:t>
                    </m:r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 nos pontos:</a:t>
                </a:r>
              </a:p>
              <a:p>
                <a:pPr marL="457200" indent="-457200">
                  <a:buAutoNum type="alphaLcParenR"/>
                </a:pPr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P(1,1).</a:t>
                </a:r>
              </a:p>
              <a:p>
                <a:pPr marL="457200" indent="-457200">
                  <a:buAutoNum type="alphaLcParenR"/>
                </a:pPr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Q(9,3).</a:t>
                </a:r>
              </a:p>
              <a:p>
                <a:pPr marL="457200" indent="-457200">
                  <a:buAutoNum type="alphaLcParenR"/>
                </a:pPr>
                <a:r>
                  <a:rPr lang="pt-BR" sz="2000" dirty="0" smtClean="0">
                    <a:latin typeface="Arial" pitchFamily="34" charset="0"/>
                    <a:cs typeface="Arial" pitchFamily="34" charset="0"/>
                  </a:rPr>
                  <a:t>R(25, 5).</a:t>
                </a:r>
                <a:endParaRPr lang="pt-BR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1634678"/>
              </a:xfrm>
              <a:prstGeom prst="rect">
                <a:avLst/>
              </a:prstGeom>
              <a:blipFill rotWithShape="1">
                <a:blip r:embed="rId2"/>
                <a:stretch>
                  <a:fillRect l="-751" t="-1493" b="-5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18864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mic Sans MS" pitchFamily="66" charset="0"/>
              </a:rPr>
              <a:t>2. Derivadas</a:t>
            </a:r>
            <a:endParaRPr lang="pt-BR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79512" y="980728"/>
                <a:ext cx="8784976" cy="360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u="sng" dirty="0" smtClean="0">
                    <a:latin typeface="Comic Sans MS" pitchFamily="66" charset="0"/>
                  </a:rPr>
                  <a:t>Definição</a:t>
                </a:r>
                <a:r>
                  <a:rPr lang="pt-BR" sz="2400" dirty="0" smtClean="0">
                    <a:latin typeface="Comic Sans MS" pitchFamily="66" charset="0"/>
                  </a:rPr>
                  <a:t>: A função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𝑓</m:t>
                    </m:r>
                    <m:r>
                      <a:rPr lang="pt-BR" sz="2400" b="0" i="1" smtClean="0">
                        <a:latin typeface="Cambria Math"/>
                      </a:rPr>
                      <m:t>´</m:t>
                    </m:r>
                  </m:oMath>
                </a14:m>
                <a:r>
                  <a:rPr lang="pt-BR" sz="2400" dirty="0" smtClean="0">
                    <a:latin typeface="Comic Sans MS" pitchFamily="66" charset="0"/>
                  </a:rPr>
                  <a:t> (ou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pt-BR" sz="2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pt-BR" sz="24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pt-BR" sz="2400" dirty="0" smtClean="0">
                    <a:latin typeface="Comic Sans MS" pitchFamily="66" charset="0"/>
                  </a:rPr>
                  <a:t>definida pela fórmula</a:t>
                </a:r>
              </a:p>
              <a:p>
                <a:pPr algn="just"/>
                <a:endParaRPr lang="pt-BR" sz="2400" dirty="0">
                  <a:latin typeface="Comic Sans MS" pitchFamily="66" charset="0"/>
                </a:endParaRPr>
              </a:p>
              <a:p>
                <a:pPr algn="just"/>
                <a:endParaRPr lang="pt-BR" sz="2400" dirty="0" smtClean="0">
                  <a:latin typeface="Comic Sans MS" pitchFamily="66" charset="0"/>
                </a:endParaRPr>
              </a:p>
              <a:p>
                <a:pPr algn="just"/>
                <a:endParaRPr lang="pt-BR" sz="2400" dirty="0">
                  <a:latin typeface="Comic Sans MS" pitchFamily="66" charset="0"/>
                </a:endParaRPr>
              </a:p>
              <a:p>
                <a:pPr algn="just"/>
                <a:endParaRPr lang="pt-BR" sz="2400" dirty="0" smtClean="0">
                  <a:latin typeface="Comic Sans MS" pitchFamily="66" charset="0"/>
                </a:endParaRPr>
              </a:p>
              <a:p>
                <a:pPr algn="just"/>
                <a:endParaRPr lang="pt-BR" sz="2400" dirty="0">
                  <a:latin typeface="Comic Sans MS" pitchFamily="66" charset="0"/>
                </a:endParaRPr>
              </a:p>
              <a:p>
                <a:pPr algn="just"/>
                <a:r>
                  <a:rPr lang="pt-BR" sz="2400" dirty="0">
                    <a:latin typeface="Comic Sans MS" pitchFamily="66" charset="0"/>
                  </a:rPr>
                  <a:t>é</a:t>
                </a:r>
                <a:r>
                  <a:rPr lang="pt-BR" sz="2400" dirty="0" smtClean="0">
                    <a:latin typeface="Comic Sans MS" pitchFamily="66" charset="0"/>
                  </a:rPr>
                  <a:t> denominada </a:t>
                </a:r>
                <a:r>
                  <a:rPr lang="pt-BR" sz="2400" b="1" u="sng" dirty="0" smtClean="0">
                    <a:latin typeface="Comic Sans MS" pitchFamily="66" charset="0"/>
                  </a:rPr>
                  <a:t>derivada de f em relação a x</a:t>
                </a:r>
                <a:r>
                  <a:rPr lang="pt-BR" sz="2400" dirty="0" smtClean="0">
                    <a:latin typeface="Comic Sans MS" pitchFamily="66" charset="0"/>
                  </a:rPr>
                  <a:t>. O domínio de f´ consiste em todos os x do domínio de f para os quais o limite existe.</a:t>
                </a:r>
                <a:endParaRPr lang="pt-BR" sz="2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84976" cy="3602012"/>
              </a:xfrm>
              <a:prstGeom prst="rect">
                <a:avLst/>
              </a:prstGeom>
              <a:blipFill rotWithShape="1">
                <a:blip r:embed="rId2"/>
                <a:stretch>
                  <a:fillRect l="-1040" r="-1040" b="-23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709587" y="1499412"/>
                <a:ext cx="3726509" cy="1361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200" b="0" dirty="0" smtClean="0">
                    <a:latin typeface="Comic Sans MS" pitchFamily="66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𝑓</m:t>
                        </m:r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´(</m:t>
                        </m:r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𝑥</m:t>
                        </m:r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)</m:t>
                        </m:r>
                      </m:fName>
                      <m:e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  <m:t>𝑑𝑥</m:t>
                            </m:r>
                          </m:den>
                        </m:f>
                        <m:r>
                          <a:rPr lang="pt-BR" sz="3200" b="0" i="1" smtClean="0">
                            <a:latin typeface="Cambria Math"/>
                            <a:cs typeface="Arial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sz="3200" b="0" i="1" smtClean="0">
                                <a:latin typeface="Cambria Math"/>
                                <a:cs typeface="Arial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sz="3200" b="0" i="0" smtClean="0">
                                    <a:latin typeface="Cambria Math"/>
                                    <a:cs typeface="Arial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∆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3200" b="0" i="1" smtClean="0">
                                    <a:latin typeface="Cambria Math"/>
                                    <a:cs typeface="Arial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2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2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𝑥</m:t>
                                    </m:r>
                                    <m:r>
                                      <a:rPr lang="pt-BR" sz="3200" b="0" i="1" smtClean="0">
                                        <a:latin typeface="Cambria Math"/>
                                        <a:cs typeface="Arial" pitchFamily="34" charset="0"/>
                                      </a:rPr>
                                      <m:t>+∆</m:t>
                                    </m:r>
                                    <m:r>
                                      <a:rPr lang="pt-BR" sz="3200" b="0" i="1" smtClean="0">
                                        <a:latin typeface="Cambria Math"/>
                                        <a:ea typeface="Cambria Math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−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𝑓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∆</m:t>
                                </m:r>
                                <m:r>
                                  <a:rPr lang="pt-BR" sz="3200" b="0" i="1" smtClean="0"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pt-BR" sz="3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87" y="1499412"/>
                <a:ext cx="3726509" cy="1361206"/>
              </a:xfrm>
              <a:prstGeom prst="rect">
                <a:avLst/>
              </a:prstGeom>
              <a:blipFill rotWithShape="1">
                <a:blip r:embed="rId3"/>
                <a:stretch>
                  <a:fillRect r="-42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07504" y="188640"/>
                <a:ext cx="8928992" cy="3481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u="sng" smtClean="0">
                    <a:latin typeface="Comic Sans MS" pitchFamily="66" charset="0"/>
                  </a:rPr>
                  <a:t>Exemplo</a:t>
                </a:r>
                <a:r>
                  <a:rPr lang="pt-BR" sz="2000" smtClean="0">
                    <a:latin typeface="Comic Sans MS" pitchFamily="66" charset="0"/>
                  </a:rPr>
                  <a:t> </a:t>
                </a:r>
                <a:r>
                  <a:rPr lang="pt-BR" sz="2000" smtClean="0">
                    <a:latin typeface="Comic Sans MS" pitchFamily="66" charset="0"/>
                  </a:rPr>
                  <a:t>3: </a:t>
                </a:r>
                <a:r>
                  <a:rPr lang="pt-BR" sz="2000" dirty="0" smtClean="0">
                    <a:latin typeface="Comic Sans MS" pitchFamily="66" charset="0"/>
                  </a:rPr>
                  <a:t>Use a definição e encontre a derivada das funções abaixo:</a:t>
                </a:r>
              </a:p>
              <a:p>
                <a:endParaRPr lang="pt-BR" sz="2000" dirty="0">
                  <a:latin typeface="Comic Sans MS" pitchFamily="66" charset="0"/>
                </a:endParaRPr>
              </a:p>
              <a:p>
                <a:r>
                  <a:rPr lang="pt-BR" sz="2000" dirty="0" smtClean="0">
                    <a:latin typeface="Comic Sans MS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000" b="0" i="1" smtClean="0">
                        <a:latin typeface="Cambria Math"/>
                      </a:rPr>
                      <m:t>+2</m:t>
                    </m:r>
                  </m:oMath>
                </a14:m>
                <a:endParaRPr lang="pt-BR" sz="2000" b="0" dirty="0" smtClean="0">
                  <a:latin typeface="Comic Sans MS" pitchFamily="66" charset="0"/>
                </a:endParaRPr>
              </a:p>
              <a:p>
                <a:endParaRPr lang="pt-BR" sz="2000" dirty="0" smtClean="0">
                  <a:latin typeface="Comic Sans MS" pitchFamily="66" charset="0"/>
                </a:endParaRPr>
              </a:p>
              <a:p>
                <a:endParaRPr lang="pt-BR" sz="2000" dirty="0">
                  <a:latin typeface="Comic Sans MS" pitchFamily="66" charset="0"/>
                </a:endParaRPr>
              </a:p>
              <a:p>
                <a:r>
                  <a:rPr lang="pt-BR" sz="2000" dirty="0" smtClean="0">
                    <a:latin typeface="Comic Sans MS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r>
                      <a:rPr lang="pt-BR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pt-BR" sz="2000" b="0" dirty="0" smtClean="0">
                  <a:latin typeface="Comic Sans MS" pitchFamily="66" charset="0"/>
                </a:endParaRPr>
              </a:p>
              <a:p>
                <a:endParaRPr lang="pt-BR" sz="2000" dirty="0" smtClean="0">
                  <a:latin typeface="Comic Sans MS" pitchFamily="66" charset="0"/>
                </a:endParaRPr>
              </a:p>
              <a:p>
                <a:endParaRPr lang="pt-BR" sz="2000" dirty="0">
                  <a:latin typeface="Comic Sans MS" pitchFamily="66" charset="0"/>
                </a:endParaRPr>
              </a:p>
              <a:p>
                <a:r>
                  <a:rPr lang="pt-BR" sz="2000" dirty="0" smtClean="0">
                    <a:latin typeface="Comic Sans MS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endParaRPr lang="pt-BR" sz="2000" dirty="0" smtClean="0">
                  <a:latin typeface="Comic Sans MS" pitchFamily="66" charset="0"/>
                </a:endParaRPr>
              </a:p>
              <a:p>
                <a:endParaRPr lang="pt-BR" sz="2000" dirty="0">
                  <a:latin typeface="Comic Sans MS" pitchFamily="66" charset="0"/>
                </a:endParaRPr>
              </a:p>
              <a:p>
                <a:r>
                  <a:rPr lang="pt-BR" sz="2000" dirty="0" smtClean="0">
                    <a:latin typeface="Comic Sans MS" pitchFamily="66" charset="0"/>
                  </a:rPr>
                  <a:t>d) f(x) = cos (x)</a:t>
                </a:r>
                <a:endParaRPr lang="pt-BR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8928992" cy="3481338"/>
              </a:xfrm>
              <a:prstGeom prst="rect">
                <a:avLst/>
              </a:prstGeom>
              <a:blipFill rotWithShape="1">
                <a:blip r:embed="rId2"/>
                <a:stretch>
                  <a:fillRect l="-751" t="-876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5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568</Words>
  <Application>Microsoft Office PowerPoint</Application>
  <PresentationFormat>Apresentação na tela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Ricardo</cp:lastModifiedBy>
  <cp:revision>15</cp:revision>
  <dcterms:created xsi:type="dcterms:W3CDTF">2012-03-22T18:18:22Z</dcterms:created>
  <dcterms:modified xsi:type="dcterms:W3CDTF">2013-03-24T22:29:05Z</dcterms:modified>
</cp:coreProperties>
</file>