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79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447E72A-D913-4DC2-9E0A-E520CE8FCC86}" type="datetimeFigureOut">
              <a:pPr/>
              <a:t>17/03/2014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A5D78FC6-CE17-4259-A63C-DDFC12E048FC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1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57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61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2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59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2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42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00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67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07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3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380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1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pPr algn="ctr"/>
              <a:t>17/03/2014 12:58</a:t>
            </a:fld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 algn="r"/>
            <a:endParaRPr lang="pt-BR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17/03/2014 12:58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17/03/2014 12:58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pPr/>
              <a:t>17/03/2014 12:58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pPr/>
              <a:t>17/03/2014 12:58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pt-BR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pPr algn="ctr"/>
              <a:t>‹nº›</a:t>
            </a:fld>
            <a:endParaRPr lang="pt-BR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pPr/>
              <a:t>17/03/2014 12:58</a:t>
            </a:fld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‹nº›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pt-BR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pPr/>
              <a:t>17/03/2014 12:58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‹nº›</a:t>
            </a:fld>
            <a:endParaRPr lang="pt-BR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pPr/>
              <a:t>17/03/2014 12:58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pPr/>
              <a:t>17/03/2014 12:58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pt-BR" sz="4400" b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pPr/>
              <a:t>17/03/2014 12:58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pPr/>
              <a:t>17/03/2014 12:58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pt-BR" sz="2800"/>
            </a:lvl1pPr>
          </a:lstStyle>
          <a:p>
            <a:pPr algn="ctr"/>
            <a:fld id="{1AD93096-5B34-4342-9326-69289CEAE4C2}" type="slidenum">
              <a:pPr algn="ctr"/>
              <a:t>‹nº›</a:t>
            </a:fld>
            <a:endParaRPr lang="pt-BR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17/03/2014 12:58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pt-BR" sz="1400">
                <a:solidFill>
                  <a:schemeClr val="tx2"/>
                </a:solidFill>
              </a:defRPr>
            </a:lvl1pPr>
          </a:lstStyle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pt-BR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pt-BR" sz="1200">
                <a:solidFill>
                  <a:schemeClr val="tx2"/>
                </a:solidFill>
              </a:rPr>
              <a:pPr algn="ctr"/>
              <a:t>‹nº›</a:t>
            </a:fld>
            <a:endParaRPr lang="pt-B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259632" y="1960240"/>
            <a:ext cx="6477000" cy="1828800"/>
          </a:xfrm>
        </p:spPr>
        <p:txBody>
          <a:bodyPr/>
          <a:lstStyle/>
          <a:p>
            <a:pPr algn="ctr"/>
            <a:r>
              <a:rPr lang="pt-BR" dirty="0" smtClean="0"/>
              <a:t>Variantes de</a:t>
            </a:r>
            <a:br>
              <a:rPr lang="pt-BR" dirty="0" smtClean="0"/>
            </a:br>
            <a:r>
              <a:rPr lang="pt-BR" dirty="0" smtClean="0"/>
              <a:t>Maquina de Turing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pt-B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 de Turing com cabeçote imóvel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 variação permite- se que o cabeçote possa ficar imóvel em uma transição.</a:t>
            </a:r>
          </a:p>
          <a:p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A máquina é uma óctupla assim como em MT´s padrão.</a:t>
            </a:r>
          </a:p>
          <a:p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A única diferença é que pode haver transição do tipo ᵹ(e, a) = [e', b, I], onde I indica que o cabeçote deve ficar imóvel.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2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MT não determinística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MT não determinística(MTND) admite mais de uma transição partindo de um certo estado sob um certo símbolo. Tornando possível várias computações para o processamento de uma palavra.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Uma máquina de Turing não determinista pode ser descrita como uma </a:t>
            </a:r>
            <a:r>
              <a:rPr lang="pt-BR" dirty="0" err="1"/>
              <a:t>óctupla</a:t>
            </a:r>
            <a:r>
              <a:rPr lang="pt-BR" dirty="0"/>
              <a:t> (E, </a:t>
            </a:r>
            <a:r>
              <a:rPr lang="en-US" dirty="0"/>
              <a:t>Σ</a:t>
            </a:r>
            <a:r>
              <a:rPr lang="pt-BR" dirty="0"/>
              <a:t>, </a:t>
            </a:r>
            <a:r>
              <a:rPr lang="en-US" dirty="0"/>
              <a:t>Γ</a:t>
            </a:r>
            <a:r>
              <a:rPr lang="pt-BR" dirty="0"/>
              <a:t>,&lt;,B,</a:t>
            </a:r>
            <a:r>
              <a:rPr lang="en-US" dirty="0"/>
              <a:t>δ</a:t>
            </a:r>
            <a:r>
              <a:rPr lang="pt-BR" dirty="0"/>
              <a:t>,</a:t>
            </a:r>
            <a:r>
              <a:rPr lang="pt-BR" dirty="0" err="1"/>
              <a:t>i,F</a:t>
            </a:r>
            <a:r>
              <a:rPr lang="pt-BR" dirty="0"/>
              <a:t>), onde E, </a:t>
            </a:r>
            <a:r>
              <a:rPr lang="en-US" dirty="0"/>
              <a:t>Σ</a:t>
            </a:r>
            <a:r>
              <a:rPr lang="pt-BR" dirty="0"/>
              <a:t>, </a:t>
            </a:r>
            <a:r>
              <a:rPr lang="en-US" dirty="0"/>
              <a:t>Γ</a:t>
            </a:r>
            <a:r>
              <a:rPr lang="pt-BR" dirty="0"/>
              <a:t>, &lt;, B, i e F são como em MT padrão.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MT não determinística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Onde: </a:t>
            </a:r>
          </a:p>
          <a:p>
            <a:r>
              <a:rPr lang="pt-BR" dirty="0" smtClean="0"/>
              <a:t>E </a:t>
            </a:r>
            <a:r>
              <a:rPr lang="pt-BR" dirty="0"/>
              <a:t>conjunto finito de estados.</a:t>
            </a:r>
          </a:p>
          <a:p>
            <a:r>
              <a:rPr lang="en-US" dirty="0"/>
              <a:t>Σ</a:t>
            </a:r>
            <a:r>
              <a:rPr lang="pt-BR" dirty="0"/>
              <a:t> alfabeto finito de símbolos.</a:t>
            </a:r>
          </a:p>
          <a:p>
            <a:r>
              <a:rPr lang="en-US" dirty="0"/>
              <a:t>Γ</a:t>
            </a:r>
            <a:r>
              <a:rPr lang="pt-BR" dirty="0"/>
              <a:t> alfabeto auxiliar da fila.</a:t>
            </a:r>
          </a:p>
          <a:p>
            <a:r>
              <a:rPr lang="pt-BR" dirty="0"/>
              <a:t>&lt; Marcador de início da fita.</a:t>
            </a:r>
          </a:p>
          <a:p>
            <a:r>
              <a:rPr lang="pt-BR" dirty="0"/>
              <a:t>B e </a:t>
            </a:r>
            <a:r>
              <a:rPr lang="en-US" dirty="0"/>
              <a:t>Γ</a:t>
            </a:r>
            <a:r>
              <a:rPr lang="pt-BR" dirty="0"/>
              <a:t> indica espaço vazio(branco).</a:t>
            </a:r>
          </a:p>
          <a:p>
            <a:r>
              <a:rPr lang="pt-BR" dirty="0"/>
              <a:t> δ é uma função total de E × Γ para P(E × Γ × {D,E}). P é a coleção de todos os subconjuntos de E.</a:t>
            </a:r>
          </a:p>
          <a:p>
            <a:r>
              <a:rPr lang="pt-BR" dirty="0"/>
              <a:t>I ⊆ E é o conjunto dos estados Iniciais. </a:t>
            </a:r>
          </a:p>
          <a:p>
            <a:r>
              <a:rPr lang="pt-BR" dirty="0"/>
              <a:t>F ⊆ E é o conjunto dos estados Finais.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2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MT não determinística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TEOREMA: Toda </a:t>
            </a:r>
            <a:r>
              <a:rPr lang="pt-BR" dirty="0" smtClean="0"/>
              <a:t>MTND </a:t>
            </a:r>
            <a:r>
              <a:rPr lang="pt-BR" dirty="0"/>
              <a:t>tem uma </a:t>
            </a:r>
            <a:r>
              <a:rPr lang="pt-BR" dirty="0" smtClean="0"/>
              <a:t>MTD </a:t>
            </a:r>
            <a:r>
              <a:rPr lang="pt-BR" dirty="0"/>
              <a:t>que lhe é equivalente. </a:t>
            </a:r>
          </a:p>
          <a:p>
            <a:r>
              <a:rPr lang="pt-BR" dirty="0"/>
              <a:t>PROVA: Simular uma </a:t>
            </a:r>
            <a:r>
              <a:rPr lang="pt-BR" dirty="0" smtClean="0"/>
              <a:t>MTND </a:t>
            </a:r>
            <a:r>
              <a:rPr lang="pt-BR" dirty="0"/>
              <a:t>Z</a:t>
            </a:r>
            <a:r>
              <a:rPr lang="pt-BR" dirty="0" smtClean="0"/>
              <a:t> com MTD </a:t>
            </a:r>
            <a:r>
              <a:rPr lang="pt-BR" dirty="0"/>
              <a:t>S. </a:t>
            </a:r>
            <a:endParaRPr lang="pt-BR" dirty="0" smtClean="0"/>
          </a:p>
          <a:p>
            <a:r>
              <a:rPr lang="pt-BR" dirty="0" smtClean="0"/>
              <a:t>Para isso fazer com que </a:t>
            </a:r>
            <a:r>
              <a:rPr lang="pt-BR" dirty="0"/>
              <a:t>Z</a:t>
            </a:r>
            <a:r>
              <a:rPr lang="pt-BR" dirty="0" smtClean="0"/>
              <a:t> tente todos os possíveis ramos da computação não-determinísticas de N.</a:t>
            </a:r>
          </a:p>
          <a:p>
            <a:r>
              <a:rPr lang="pt-BR" dirty="0"/>
              <a:t>Se </a:t>
            </a:r>
            <a:r>
              <a:rPr lang="pt-BR" dirty="0" smtClean="0"/>
              <a:t>Z </a:t>
            </a:r>
            <a:r>
              <a:rPr lang="pt-BR" dirty="0"/>
              <a:t>entra o estado de aceitação em algum desses ramos, </a:t>
            </a:r>
            <a:r>
              <a:rPr lang="pt-BR" dirty="0" smtClean="0"/>
              <a:t>Z </a:t>
            </a:r>
            <a:r>
              <a:rPr lang="pt-BR" dirty="0"/>
              <a:t>aceita</a:t>
            </a:r>
            <a:r>
              <a:rPr lang="pt-BR" dirty="0" smtClean="0"/>
              <a:t>. Senão</a:t>
            </a:r>
            <a:r>
              <a:rPr lang="pt-BR" dirty="0"/>
              <a:t>, a simulação de </a:t>
            </a:r>
            <a:r>
              <a:rPr lang="pt-BR" dirty="0" smtClean="0"/>
              <a:t>Z </a:t>
            </a:r>
            <a:r>
              <a:rPr lang="pt-BR" dirty="0"/>
              <a:t>não termina. 	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9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MT não determinística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melhor ideia para fazer a busca na MT é usar a busca em largura, por ela ser uma busca completa, garantindo assim que </a:t>
            </a:r>
            <a:r>
              <a:rPr lang="pt-BR" dirty="0" smtClean="0"/>
              <a:t>MT </a:t>
            </a:r>
            <a:r>
              <a:rPr lang="pt-BR" dirty="0"/>
              <a:t>Z</a:t>
            </a:r>
            <a:r>
              <a:rPr lang="pt-BR" dirty="0" smtClean="0"/>
              <a:t> </a:t>
            </a:r>
            <a:r>
              <a:rPr lang="pt-BR" dirty="0"/>
              <a:t>visite todo nó na árvore até encontrar o estado de aceitação, caso seja usada a busca por profundidade poderia parar em um ramo infinito e perder uma configuração de aceitação em outro ramo. 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59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MT não Determinística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nossa MT Z é um </a:t>
            </a:r>
            <a:r>
              <a:rPr lang="pt-BR" dirty="0" err="1" smtClean="0"/>
              <a:t>decisor</a:t>
            </a:r>
            <a:r>
              <a:rPr lang="pt-BR" dirty="0" smtClean="0"/>
              <a:t> , então existe um número h tal que todo ramo de computação envolve no máximo h passos básicos, ou seja, a árvore de computação tem altura h.</a:t>
            </a:r>
          </a:p>
          <a:p>
            <a:r>
              <a:rPr lang="pt-BR" b="1" dirty="0" smtClean="0"/>
              <a:t>Lema de </a:t>
            </a:r>
            <a:r>
              <a:rPr lang="pt-BR" b="1" dirty="0" err="1" smtClean="0"/>
              <a:t>Konig</a:t>
            </a:r>
            <a:r>
              <a:rPr lang="pt-BR" b="1" dirty="0" smtClean="0"/>
              <a:t>: </a:t>
            </a:r>
            <a:r>
              <a:rPr lang="pt-BR" dirty="0" smtClean="0"/>
              <a:t>Uma árvore infinita, com número finito de ramos em cada nodo, deve conter algum caminho infinitamente longo.</a:t>
            </a:r>
          </a:p>
          <a:p>
            <a:r>
              <a:rPr lang="pt-BR" dirty="0" smtClean="0"/>
              <a:t>Usando a </a:t>
            </a:r>
            <a:r>
              <a:rPr lang="pt-BR" dirty="0" err="1" smtClean="0"/>
              <a:t>contrapositiva</a:t>
            </a:r>
            <a:r>
              <a:rPr lang="pt-BR" dirty="0" smtClean="0"/>
              <a:t>: uma árvore sem caminho infinito e com nó finito de ramos em cada nodo deve ser finita.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6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Visão geral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Máquinas de Turing </a:t>
            </a:r>
            <a:r>
              <a:rPr lang="pt-BR" dirty="0" err="1" smtClean="0"/>
              <a:t>Multifita</a:t>
            </a:r>
            <a:endParaRPr lang="pt-BR" dirty="0" smtClean="0"/>
          </a:p>
          <a:p>
            <a:r>
              <a:rPr lang="pt-BR" dirty="0" smtClean="0"/>
              <a:t>Máquina de cabeçote imóvel</a:t>
            </a:r>
            <a:endParaRPr lang="pt-BR" dirty="0"/>
          </a:p>
          <a:p>
            <a:r>
              <a:rPr lang="pt-BR" dirty="0" smtClean="0"/>
              <a:t>Máquinas de Turing de cabeças múltiplas</a:t>
            </a:r>
            <a:endParaRPr lang="pt-BR" dirty="0"/>
          </a:p>
          <a:p>
            <a:r>
              <a:rPr lang="pt-BR" dirty="0" smtClean="0"/>
              <a:t>Máquinas não Determinísticas (Beiço, </a:t>
            </a:r>
            <a:r>
              <a:rPr lang="pt-BR" dirty="0" err="1" smtClean="0"/>
              <a:t>Malbarbo</a:t>
            </a:r>
            <a:r>
              <a:rPr lang="pt-BR" dirty="0" smtClean="0"/>
              <a:t> Jr., </a:t>
            </a:r>
            <a:r>
              <a:rPr lang="pt-BR" dirty="0" err="1" smtClean="0"/>
              <a:t>Enio</a:t>
            </a:r>
            <a:r>
              <a:rPr lang="pt-BR" dirty="0" smtClean="0"/>
              <a:t> </a:t>
            </a:r>
            <a:r>
              <a:rPr lang="pt-BR" dirty="0" err="1" smtClean="0"/>
              <a:t>Verri</a:t>
            </a:r>
            <a:r>
              <a:rPr lang="pt-BR" dirty="0" smtClean="0"/>
              <a:t>, Juliano).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Turing </a:t>
            </a:r>
            <a:r>
              <a:rPr lang="pt-BR" dirty="0" err="1" smtClean="0"/>
              <a:t>Multifita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Uma Máquina de Turing com </a:t>
            </a:r>
            <a:r>
              <a:rPr lang="pt-BR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fitas pode ser descrita como uma 7-upla M= (Q, ∑, </a:t>
            </a:r>
            <a:r>
              <a:rPr lang="el-G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ᴦ</a:t>
            </a:r>
            <a:r>
              <a:rPr lang="pt-BR" sz="3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,..</a:t>
            </a:r>
            <a:r>
              <a:rPr lang="el-G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ᴦ</a:t>
            </a:r>
            <a:r>
              <a:rPr lang="pt-BR" sz="3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s, b, F, ᵹ):</a:t>
            </a: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 é um conjunto finito de estados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∑ é um alfabeto finito de símbolos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ᴦ</a:t>
            </a:r>
            <a:r>
              <a:rPr lang="pt-BR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i = 1,..k, é o alfabeto da fita </a:t>
            </a:r>
            <a:r>
              <a:rPr lang="pt-BR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é o número de fitas</a:t>
            </a:r>
          </a:p>
          <a:p>
            <a:r>
              <a:rPr lang="pt-BR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  ϵ Q é o estado inicial</a:t>
            </a:r>
            <a:endParaRPr lang="pt-BR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</a:t>
            </a:r>
            <a:r>
              <a:rPr lang="pt-BR" dirty="0" err="1"/>
              <a:t>Multifita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l-GR" sz="2800" i="1" dirty="0">
                <a:latin typeface="Arial" panose="020B0604020202020204" pitchFamily="34" charset="0"/>
                <a:cs typeface="Arial" panose="020B0604020202020204" pitchFamily="34" charset="0"/>
              </a:rPr>
              <a:t>ϵ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i="1" dirty="0">
                <a:latin typeface="Arial" panose="020B0604020202020204" pitchFamily="34" charset="0"/>
                <a:cs typeface="Arial" panose="020B0604020202020204" pitchFamily="34" charset="0"/>
              </a:rPr>
              <a:t>ᴦ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é o símbolo branco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conjunto dos estados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finais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ᵹ: Q x ᴦ</a:t>
            </a:r>
            <a:r>
              <a:rPr lang="pt-BR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Q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ᴦ</a:t>
            </a:r>
            <a:r>
              <a:rPr lang="pt-BR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x {←,→, P}</a:t>
            </a:r>
            <a:r>
              <a:rPr lang="pt-BR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é uma função parcial chamada de função de transição, onde se move para esquerda ou direita e </a:t>
            </a:r>
            <a:r>
              <a:rPr lang="pt-BR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é qual fita está sendo referenciada.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 Máquinas de Turing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multifita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são mais poderosas do que a MT comum? Não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1026" name="Picture 2" descr="F\subseteq 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998976" cy="3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2555776" y="2780928"/>
            <a:ext cx="64807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Máquina de Turing Multifita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Funcionamento: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75656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" name="Retângulo 5"/>
          <p:cNvSpPr/>
          <p:nvPr/>
        </p:nvSpPr>
        <p:spPr>
          <a:xfrm>
            <a:off x="2051720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" name="Retângulo 6"/>
          <p:cNvSpPr/>
          <p:nvPr/>
        </p:nvSpPr>
        <p:spPr>
          <a:xfrm>
            <a:off x="2627784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/>
          <p:cNvSpPr/>
          <p:nvPr/>
        </p:nvSpPr>
        <p:spPr>
          <a:xfrm>
            <a:off x="3203848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" name="Retângulo 8"/>
          <p:cNvSpPr/>
          <p:nvPr/>
        </p:nvSpPr>
        <p:spPr>
          <a:xfrm>
            <a:off x="3779912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Retângulo 9"/>
          <p:cNvSpPr/>
          <p:nvPr/>
        </p:nvSpPr>
        <p:spPr>
          <a:xfrm>
            <a:off x="4355976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1" name="Retângulo 10"/>
          <p:cNvSpPr/>
          <p:nvPr/>
        </p:nvSpPr>
        <p:spPr>
          <a:xfrm>
            <a:off x="3772941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" name="Retângulo 11"/>
          <p:cNvSpPr/>
          <p:nvPr/>
        </p:nvSpPr>
        <p:spPr>
          <a:xfrm>
            <a:off x="4349005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3" name="Retângulo 12"/>
          <p:cNvSpPr/>
          <p:nvPr/>
        </p:nvSpPr>
        <p:spPr>
          <a:xfrm>
            <a:off x="4925069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4" name="Retângulo 13"/>
          <p:cNvSpPr/>
          <p:nvPr/>
        </p:nvSpPr>
        <p:spPr>
          <a:xfrm>
            <a:off x="5501133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5" name="Retângulo 14"/>
          <p:cNvSpPr/>
          <p:nvPr/>
        </p:nvSpPr>
        <p:spPr>
          <a:xfrm>
            <a:off x="6077197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Retângulo 15"/>
          <p:cNvSpPr/>
          <p:nvPr/>
        </p:nvSpPr>
        <p:spPr>
          <a:xfrm>
            <a:off x="6653261" y="2996952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7" name="Retângulo 16"/>
          <p:cNvSpPr/>
          <p:nvPr/>
        </p:nvSpPr>
        <p:spPr>
          <a:xfrm>
            <a:off x="1475656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8" name="Retângulo 17"/>
          <p:cNvSpPr/>
          <p:nvPr/>
        </p:nvSpPr>
        <p:spPr>
          <a:xfrm>
            <a:off x="2051720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9" name="Retângulo 18"/>
          <p:cNvSpPr/>
          <p:nvPr/>
        </p:nvSpPr>
        <p:spPr>
          <a:xfrm>
            <a:off x="2620813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0" name="Retângulo 19"/>
          <p:cNvSpPr/>
          <p:nvPr/>
        </p:nvSpPr>
        <p:spPr>
          <a:xfrm>
            <a:off x="3203848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1" name="Retângulo 20"/>
          <p:cNvSpPr/>
          <p:nvPr/>
        </p:nvSpPr>
        <p:spPr>
          <a:xfrm>
            <a:off x="3772941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2" name="Retângulo 21"/>
          <p:cNvSpPr/>
          <p:nvPr/>
        </p:nvSpPr>
        <p:spPr>
          <a:xfrm>
            <a:off x="4349005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3" name="Retângulo 22"/>
          <p:cNvSpPr/>
          <p:nvPr/>
        </p:nvSpPr>
        <p:spPr>
          <a:xfrm>
            <a:off x="4925069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4" name="Retângulo 23"/>
          <p:cNvSpPr/>
          <p:nvPr/>
        </p:nvSpPr>
        <p:spPr>
          <a:xfrm>
            <a:off x="5501133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5" name="Retângulo 24"/>
          <p:cNvSpPr/>
          <p:nvPr/>
        </p:nvSpPr>
        <p:spPr>
          <a:xfrm>
            <a:off x="6077197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6" name="Retângulo 25"/>
          <p:cNvSpPr/>
          <p:nvPr/>
        </p:nvSpPr>
        <p:spPr>
          <a:xfrm>
            <a:off x="6653261" y="5566564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7" name="Retângulo 26"/>
          <p:cNvSpPr/>
          <p:nvPr/>
        </p:nvSpPr>
        <p:spPr>
          <a:xfrm>
            <a:off x="1475656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8" name="Retângulo 27"/>
          <p:cNvSpPr/>
          <p:nvPr/>
        </p:nvSpPr>
        <p:spPr>
          <a:xfrm>
            <a:off x="2051720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9" name="Retângulo 28"/>
          <p:cNvSpPr/>
          <p:nvPr/>
        </p:nvSpPr>
        <p:spPr>
          <a:xfrm>
            <a:off x="2627784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0" name="Retângulo 29"/>
          <p:cNvSpPr/>
          <p:nvPr/>
        </p:nvSpPr>
        <p:spPr>
          <a:xfrm>
            <a:off x="3203848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1" name="Retângulo 30"/>
          <p:cNvSpPr/>
          <p:nvPr/>
        </p:nvSpPr>
        <p:spPr>
          <a:xfrm>
            <a:off x="3772941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2" name="Retângulo 31"/>
          <p:cNvSpPr/>
          <p:nvPr/>
        </p:nvSpPr>
        <p:spPr>
          <a:xfrm>
            <a:off x="4349005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3" name="Retângulo 32"/>
          <p:cNvSpPr/>
          <p:nvPr/>
        </p:nvSpPr>
        <p:spPr>
          <a:xfrm>
            <a:off x="4925069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4" name="Retângulo 33"/>
          <p:cNvSpPr/>
          <p:nvPr/>
        </p:nvSpPr>
        <p:spPr>
          <a:xfrm>
            <a:off x="5501133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5" name="Retângulo 34"/>
          <p:cNvSpPr/>
          <p:nvPr/>
        </p:nvSpPr>
        <p:spPr>
          <a:xfrm>
            <a:off x="6077197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6" name="Retângulo 35"/>
          <p:cNvSpPr/>
          <p:nvPr/>
        </p:nvSpPr>
        <p:spPr>
          <a:xfrm>
            <a:off x="6653261" y="4042420"/>
            <a:ext cx="576064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7" name="CaixaDeTexto 46"/>
          <p:cNvSpPr txBox="1"/>
          <p:nvPr/>
        </p:nvSpPr>
        <p:spPr>
          <a:xfrm>
            <a:off x="491269" y="3064286"/>
            <a:ext cx="8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Fita 1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43490" y="5666084"/>
            <a:ext cx="8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Fita k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55576" y="4546420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27274" y="4080274"/>
            <a:ext cx="8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Fita 2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475655" y="3064286"/>
            <a:ext cx="5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3791485" y="3064286"/>
            <a:ext cx="5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077236" y="3064286"/>
            <a:ext cx="5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051719" y="4123677"/>
            <a:ext cx="5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634754" y="3064286"/>
            <a:ext cx="56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200362" y="3055871"/>
            <a:ext cx="56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486604" y="4109754"/>
            <a:ext cx="56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2616836" y="4126850"/>
            <a:ext cx="56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214303" y="4109754"/>
            <a:ext cx="56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065660" y="5633898"/>
            <a:ext cx="56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1482627" y="5633898"/>
            <a:ext cx="5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6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</a:t>
            </a:r>
            <a:r>
              <a:rPr lang="pt-BR" dirty="0" err="1"/>
              <a:t>Multifita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Teorema: Toda máquina de Turing tem uma Máquina de Turing de uma única fita equivalente.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Prova: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 uma MT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multifita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em MT comum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tem </a:t>
            </a:r>
            <a:r>
              <a:rPr lang="pt-BR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fitas. Então,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simula essas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fitas em sua única fita.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irá usa um novo símbolo para separa o conteúdo nas diferentes fitas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</a:t>
            </a:r>
            <a:r>
              <a:rPr lang="pt-BR" dirty="0" err="1"/>
              <a:t>Multifita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Além do conteúdo nas fitas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tem de manter o registros das posições das cabeças.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isso ela coloca um símbolo na fita com um ponto em cima para marcar o local onde a cabeça deveria estar.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Esses símbolos com um ponto em cima são simplesmente novos símbolos que foram adicionados no alfabeto da fita.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</a:t>
            </a:r>
            <a:r>
              <a:rPr lang="pt-BR" dirty="0" err="1"/>
              <a:t>Multifita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simular um movimento, S faz uma varredura na sua fita desde o primeiro #, que marca a extremidade, até o (k +1)-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ésimo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#, que marca a extremidade direita, de modo a determinar os símbolos sobre as cabeças virtuais. Então, S faz uma segunda passagem para atualizar a fita conforme a transição de M estabelece.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</a:t>
            </a:r>
            <a:r>
              <a:rPr lang="pt-BR" dirty="0" err="1"/>
              <a:t>Multifita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em algum ponto S move uma das cabeças virtuais sobre um #, isso significa que M moveu a cabeça correspondente para a parte previamente não lida em branco daquele fita. portanto, S escreve um símbolo em branco nessa célula da fita e desloca o conteúdo da fita, a partir dessa célula até o # mais à direita. Então ela continua a simulação tal qual como anteriormente.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3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399BB-7EC3-4342-B503-148D67E07A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aluno</Template>
  <TotalTime>0</TotalTime>
  <Words>785</Words>
  <Application>Microsoft Office PowerPoint</Application>
  <PresentationFormat>Apresentação na tela (4:3)</PresentationFormat>
  <Paragraphs>113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Wingdings 2</vt:lpstr>
      <vt:lpstr>Mediano</vt:lpstr>
      <vt:lpstr>Variantes de Maquina de Turing</vt:lpstr>
      <vt:lpstr>Visão geral</vt:lpstr>
      <vt:lpstr>Máquina de Turing Multifita</vt:lpstr>
      <vt:lpstr>Máquina de Turing Multifita</vt:lpstr>
      <vt:lpstr>Máquina de Turing Multifita</vt:lpstr>
      <vt:lpstr>Máquina de Turing Multifita</vt:lpstr>
      <vt:lpstr>Máquina de Turing Multifita</vt:lpstr>
      <vt:lpstr>Máquina de Turing Multifita</vt:lpstr>
      <vt:lpstr>Máquina de Turing Multifita</vt:lpstr>
      <vt:lpstr>Máquina de Turing com cabeçote imóvel</vt:lpstr>
      <vt:lpstr>MT não determinística</vt:lpstr>
      <vt:lpstr>MT não determinística</vt:lpstr>
      <vt:lpstr>MT não determinística</vt:lpstr>
      <vt:lpstr>MT não determinística</vt:lpstr>
      <vt:lpstr>MT não Determinística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 Subtítulo da Apresentação</dc:title>
  <dc:creator/>
  <cp:keywords/>
  <cp:lastModifiedBy/>
  <cp:revision>7</cp:revision>
  <dcterms:created xsi:type="dcterms:W3CDTF">2014-02-23T21:16:07Z</dcterms:created>
  <dcterms:modified xsi:type="dcterms:W3CDTF">2014-03-17T16:18:06Z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