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2" r:id="rId14"/>
    <p:sldId id="276" r:id="rId15"/>
    <p:sldId id="277" r:id="rId16"/>
    <p:sldId id="278" r:id="rId17"/>
    <p:sldId id="279" r:id="rId18"/>
    <p:sldId id="280" r:id="rId19"/>
    <p:sldId id="294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63" r:id="rId30"/>
    <p:sldId id="265" r:id="rId31"/>
    <p:sldId id="266" r:id="rId32"/>
    <p:sldId id="267" r:id="rId33"/>
    <p:sldId id="268" r:id="rId34"/>
    <p:sldId id="264" r:id="rId35"/>
    <p:sldId id="290" r:id="rId36"/>
    <p:sldId id="291" r:id="rId37"/>
    <p:sldId id="292" r:id="rId38"/>
    <p:sldId id="293" r:id="rId39"/>
    <p:sldId id="295" r:id="rId4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01" autoAdjust="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1122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90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05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03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61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4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5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03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1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88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28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085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14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indent="457200">
              <a:spcBef>
                <a:spcPts val="0"/>
              </a:spcBef>
              <a:buClr>
                <a:srgbClr val="000000"/>
              </a:buClr>
              <a:buSzPct val="100000"/>
              <a:defRPr sz="7200">
                <a:solidFill>
                  <a:srgbClr val="000000"/>
                </a:solidFill>
              </a:defRPr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57200" y="563751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dirty="0"/>
              <a:t>Cálculo Lambda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57200" y="200564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000"/>
              <a:t>Universidade Estadual de Maringá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3000"/>
              <a:t>Disciplina de Computabilidade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457200" y="3747900"/>
            <a:ext cx="6392699" cy="11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Alunos: Alisson Renan Svaigen               Ra: 77205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pt-BR"/>
              <a:t>    Filipe Gomes Genu                     Ra: 80821</a:t>
            </a:r>
          </a:p>
          <a:p>
            <a:pPr indent="457200">
              <a:spcBef>
                <a:spcPts val="0"/>
              </a:spcBef>
              <a:buNone/>
            </a:pPr>
            <a:r>
              <a:rPr lang="pt-BR"/>
              <a:t>    Lailla Milainny Siqueira Bine        Ra: 80818</a:t>
            </a:r>
          </a:p>
        </p:txBody>
      </p:sp>
      <p:pic>
        <p:nvPicPr>
          <p:cNvPr id="1026" name="Picture 2" descr="http://upload.wikimedia.org/wikipedia/commons/thumb/3/3a/Greek_lc_lamda_thin.svg/150px-Greek_lc_lamda_thi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9" y="1416145"/>
            <a:ext cx="1297736" cy="2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Formal – Termos Lambda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Sejam </a:t>
            </a:r>
            <a:r>
              <a:rPr lang="pt-BR" sz="2000" dirty="0"/>
              <a:t>X um conjunto enumerável de variáveis e C um conjunto enumerável de constantes. Então, um termo lambda, expressão lambda ou palavra lambda é definido</a:t>
            </a:r>
            <a:r>
              <a:rPr lang="pt-BR" sz="2000" dirty="0" smtClean="0"/>
              <a:t>:</a:t>
            </a:r>
          </a:p>
          <a:p>
            <a:pPr marL="87630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Toda variável x ∈ X é um termo lambda;</a:t>
            </a:r>
          </a:p>
          <a:p>
            <a:pPr marL="87630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Toda constante c ∈ C é um termo lambda;</a:t>
            </a:r>
          </a:p>
          <a:p>
            <a:pPr marL="87630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Se M e N são termos lambda, e x é uma variável, então:</a:t>
            </a:r>
          </a:p>
          <a:p>
            <a:pPr marL="129540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(M N) é um termo lambda;</a:t>
            </a:r>
          </a:p>
          <a:p>
            <a:pPr marL="129540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(</a:t>
            </a:r>
            <a:r>
              <a:rPr lang="pt-BR" sz="1600" dirty="0" err="1"/>
              <a:t>λx.M</a:t>
            </a:r>
            <a:r>
              <a:rPr lang="pt-BR" sz="1600" dirty="0"/>
              <a:t>) é um termo lambda;</a:t>
            </a:r>
          </a:p>
          <a:p>
            <a:pPr marL="1047750" lvl="1" indent="-457200" algn="just">
              <a:buFont typeface="Arial" panose="020B0604020202020204" pitchFamily="34" charset="0"/>
              <a:buChar char="•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8379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Definição Formal – Utilização de parênteses</a:t>
            </a: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 panose="020B0604020202020204" pitchFamily="34" charset="0"/>
              <a:buChar char="•"/>
            </a:pPr>
            <a:endParaRPr lang="pt-BR" sz="2200" b="1" dirty="0" smtClean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pt-BR" sz="2200" b="1" dirty="0" smtClean="0"/>
              <a:t>Associatividade a esquerda: </a:t>
            </a:r>
            <a:r>
              <a:rPr lang="pt-BR" sz="2200" dirty="0" smtClean="0"/>
              <a:t>Parênteses </a:t>
            </a:r>
            <a:r>
              <a:rPr lang="pt-BR" sz="2200" dirty="0"/>
              <a:t>podem ser eliminados respeitando a associatividade a </a:t>
            </a:r>
            <a:r>
              <a:rPr lang="pt-BR" sz="2200" dirty="0" smtClean="0"/>
              <a:t>esquerda;</a:t>
            </a:r>
          </a:p>
          <a:p>
            <a:pPr marL="10477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u="sng" dirty="0" smtClean="0"/>
              <a:t>Exemplo</a:t>
            </a:r>
            <a:r>
              <a:rPr lang="pt-BR" sz="1600" dirty="0" smtClean="0"/>
              <a:t>: Sejam M, N e P termos lambda. (M N) P pode ter seus parênteses eliminados, obtendo então: M N P;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pt-BR" sz="2200" b="1" dirty="0" smtClean="0"/>
              <a:t>Escopo: </a:t>
            </a:r>
            <a:r>
              <a:rPr lang="pt-BR" sz="2200" dirty="0" smtClean="0"/>
              <a:t>Parênteses podem ser eliminados respeitando o escopo de uma variável em uma abstração;</a:t>
            </a:r>
          </a:p>
          <a:p>
            <a:pPr marL="10477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Exemplo</a:t>
            </a:r>
            <a:r>
              <a:rPr lang="pt-BR" sz="1600" dirty="0"/>
              <a:t>: (</a:t>
            </a:r>
            <a:r>
              <a:rPr lang="pt-BR" sz="1600" dirty="0" err="1"/>
              <a:t>λx</a:t>
            </a:r>
            <a:r>
              <a:rPr lang="pt-BR" sz="1600" dirty="0"/>
              <a:t>.(2x+5)) pode ter seus </a:t>
            </a:r>
            <a:r>
              <a:rPr lang="pt-BR" sz="1600" dirty="0" smtClean="0"/>
              <a:t>parênteses </a:t>
            </a:r>
            <a:r>
              <a:rPr lang="pt-BR" sz="1600" dirty="0"/>
              <a:t>eliminados, obtendo então: λx.2x+5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5197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Definição Formal – Variáveis livres e ligadas</a:t>
            </a: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Uma variável em um termo lambda é considerada:</a:t>
            </a:r>
          </a:p>
          <a:p>
            <a:pPr marL="10477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smtClean="0"/>
              <a:t>Ligada: </a:t>
            </a:r>
            <a:r>
              <a:rPr lang="pt-BR" sz="1600" dirty="0" smtClean="0"/>
              <a:t>Se está dentro do escopo de uma abstração lambda;</a:t>
            </a:r>
          </a:p>
          <a:p>
            <a:pPr marL="10477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smtClean="0"/>
              <a:t>Livre: </a:t>
            </a:r>
            <a:r>
              <a:rPr lang="pt-BR" sz="1600" dirty="0" smtClean="0"/>
              <a:t>Caso contrário;</a:t>
            </a:r>
            <a:endParaRPr lang="pt-BR" sz="2200" b="1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 smtClean="0"/>
              <a:t>Exemplos:</a:t>
            </a:r>
          </a:p>
          <a:p>
            <a:pPr marL="93345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err="1" smtClean="0"/>
              <a:t>λx</a:t>
            </a:r>
            <a:r>
              <a:rPr lang="pt-BR" sz="1800" b="1" dirty="0" smtClean="0"/>
              <a:t>. x + </a:t>
            </a:r>
            <a:r>
              <a:rPr lang="pt-BR" sz="1800" b="1" dirty="0" err="1" smtClean="0"/>
              <a:t>y</a:t>
            </a:r>
            <a:r>
              <a:rPr lang="pt-BR" sz="1800" b="1" baseline="30000" dirty="0" err="1" smtClean="0"/>
              <a:t>k</a:t>
            </a:r>
            <a:r>
              <a:rPr lang="pt-BR" sz="1800" dirty="0" smtClean="0"/>
              <a:t> </a:t>
            </a:r>
            <a:r>
              <a:rPr lang="pt-BR" sz="1800" dirty="0"/>
              <a:t>: a variável x é ligada, enquanto as variáveis y e k são livres;</a:t>
            </a:r>
          </a:p>
          <a:p>
            <a:pPr marL="93345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err="1"/>
              <a:t>λx</a:t>
            </a:r>
            <a:r>
              <a:rPr lang="pt-BR" sz="1800" b="1" dirty="0" smtClean="0"/>
              <a:t>. </a:t>
            </a:r>
            <a:r>
              <a:rPr lang="pt-BR" sz="1800" b="1" dirty="0" err="1" smtClean="0"/>
              <a:t>λk</a:t>
            </a:r>
            <a:r>
              <a:rPr lang="pt-BR" sz="1800" b="1" dirty="0" smtClean="0"/>
              <a:t>. X + </a:t>
            </a:r>
            <a:r>
              <a:rPr lang="pt-BR" sz="1800" b="1" dirty="0" err="1" smtClean="0"/>
              <a:t>y</a:t>
            </a:r>
            <a:r>
              <a:rPr lang="pt-BR" sz="1800" b="1" baseline="30000" dirty="0" err="1" smtClean="0"/>
              <a:t>k</a:t>
            </a:r>
            <a:r>
              <a:rPr lang="pt-BR" sz="1800" dirty="0" smtClean="0"/>
              <a:t> </a:t>
            </a:r>
            <a:r>
              <a:rPr lang="pt-BR" sz="1800" dirty="0"/>
              <a:t>: as variáveis x e k são ligadas, enquanto a variável y é livre;</a:t>
            </a:r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94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Reduções e Conversões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dirty="0"/>
              <a:t>Alfa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dirty="0"/>
              <a:t>Beta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dirty="0" err="1"/>
              <a:t>Eta</a:t>
            </a:r>
            <a:endParaRPr lang="pt-BR"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dirty="0"/>
              <a:t>Regras de Conversão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dirty="0"/>
              <a:t>Ordem de </a:t>
            </a:r>
            <a:r>
              <a:rPr lang="pt-BR" dirty="0" smtClean="0"/>
              <a:t>redução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Redução Alfa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3063"/>
            <a:ext cx="8080744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 smtClean="0">
                <a:solidFill>
                  <a:srgbClr val="252525"/>
                </a:solidFill>
                <a:latin typeface="+mj-lt"/>
              </a:rPr>
              <a:t>Seguinte transformação:</a:t>
            </a:r>
          </a:p>
          <a:p>
            <a:pPr lvl="1" indent="-342900">
              <a:buClrTx/>
              <a:buSzTx/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rgbClr val="252525"/>
                </a:solidFill>
                <a:latin typeface="+mj-lt"/>
              </a:rPr>
              <a:t>x.M</a:t>
            </a:r>
            <a:r>
              <a:rPr lang="es-ES" sz="1800" dirty="0">
                <a:solidFill>
                  <a:srgbClr val="252525"/>
                </a:solidFill>
                <a:latin typeface="+mj-lt"/>
              </a:rPr>
              <a:t> →α </a:t>
            </a:r>
            <a:r>
              <a:rPr lang="es-ES" sz="1800" dirty="0" err="1">
                <a:solidFill>
                  <a:srgbClr val="252525"/>
                </a:solidFill>
                <a:latin typeface="+mj-lt"/>
              </a:rPr>
              <a:t>y.M</a:t>
            </a:r>
            <a:r>
              <a:rPr lang="es-ES" sz="1800">
                <a:solidFill>
                  <a:srgbClr val="252525"/>
                </a:solidFill>
                <a:latin typeface="+mj-lt"/>
              </a:rPr>
              <a:t> [x ← y]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dirty="0" smtClean="0">
              <a:solidFill>
                <a:srgbClr val="252525"/>
              </a:solidFill>
              <a:latin typeface="+mj-lt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 smtClean="0">
                <a:solidFill>
                  <a:srgbClr val="252525"/>
                </a:solidFill>
                <a:latin typeface="+mj-lt"/>
              </a:rPr>
              <a:t>Exemplo:</a:t>
            </a:r>
          </a:p>
          <a:p>
            <a:pPr lvl="1" indent="-342900"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</a:rPr>
              <a:t>λx.x</a:t>
            </a: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</a:rPr>
              <a:t> e </a:t>
            </a:r>
            <a:r>
              <a:rPr kumimoji="0" lang="pt-BR" sz="18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</a:rPr>
              <a:t>λy.y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dirty="0">
              <a:solidFill>
                <a:srgbClr val="252525"/>
              </a:solidFill>
              <a:latin typeface="+mj-lt"/>
            </a:endParaRPr>
          </a:p>
          <a:p>
            <a:pPr lvl="0" indent="-342900">
              <a:buClrTx/>
              <a:buSzTx/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+mj-lt"/>
              </a:rPr>
              <a:t>A </a:t>
            </a:r>
            <a:r>
              <a:rPr lang="pt-BR" sz="2400" dirty="0">
                <a:latin typeface="+mj-lt"/>
              </a:rPr>
              <a:t>escolha da variável ligada, na abstração lambda, não </a:t>
            </a:r>
            <a:r>
              <a:rPr lang="pt-BR" sz="2400" dirty="0" smtClean="0">
                <a:latin typeface="+mj-lt"/>
              </a:rPr>
              <a:t>importa.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lvl="0" indent="-342900">
              <a:buClrTx/>
              <a:buSzTx/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+mj-lt"/>
              </a:rPr>
              <a:t>Alfa equivalência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1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Redução/Conversão Beta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 smtClean="0"/>
              <a:t>Definição:</a:t>
            </a:r>
            <a:r>
              <a:rPr lang="pt-BR" sz="2800" b="1" dirty="0" smtClean="0"/>
              <a:t> </a:t>
            </a:r>
            <a:r>
              <a:rPr lang="pt-BR" sz="2200" dirty="0" smtClean="0"/>
              <a:t>A </a:t>
            </a:r>
            <a:r>
              <a:rPr lang="pt-BR" sz="2200" dirty="0"/>
              <a:t>redução beta, denotada por →</a:t>
            </a:r>
            <a:r>
              <a:rPr lang="pt-BR" sz="2200" baseline="-25000" dirty="0"/>
              <a:t>β</a:t>
            </a:r>
            <a:r>
              <a:rPr lang="pt-BR" sz="2200" dirty="0"/>
              <a:t> </a:t>
            </a:r>
            <a:r>
              <a:rPr lang="pt-BR" sz="2200" dirty="0" smtClean="0"/>
              <a:t>, é </a:t>
            </a:r>
            <a:r>
              <a:rPr lang="pt-BR" sz="2200" dirty="0"/>
              <a:t>a aplicação de um argumento a uma abstração lambda, resultando em uma instância do corpo da abstração, na qual as ocorrências livres do parâmetro formal são trocadas por cópias do argumento</a:t>
            </a:r>
            <a:r>
              <a:rPr lang="pt-BR" sz="2200" dirty="0" smtClean="0"/>
              <a:t>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2272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Redução/Conversão Beta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 smtClean="0"/>
              <a:t>Exemplos:</a:t>
            </a:r>
          </a:p>
          <a:p>
            <a:pPr marL="104775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Seja uma aplicação lambda definida </a:t>
            </a:r>
            <a:r>
              <a:rPr lang="pt-BR" sz="2000" dirty="0" smtClean="0"/>
              <a:t>por:</a:t>
            </a:r>
          </a:p>
          <a:p>
            <a:pPr marL="1047750" lvl="1" indent="-45720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590550" lvl="1" indent="0" algn="ctr"/>
            <a:r>
              <a:rPr lang="pt-BR" sz="2000" b="1" dirty="0" smtClean="0"/>
              <a:t>(</a:t>
            </a:r>
            <a:r>
              <a:rPr lang="pt-BR" sz="2000" b="1" dirty="0" err="1"/>
              <a:t>λx</a:t>
            </a:r>
            <a:r>
              <a:rPr lang="pt-BR" sz="2000" b="1" dirty="0"/>
              <a:t>. - 5 x) 1</a:t>
            </a:r>
            <a:r>
              <a:rPr lang="pt-BR" sz="2000" b="1" dirty="0" smtClean="0"/>
              <a:t>.</a:t>
            </a:r>
            <a:endParaRPr lang="pt-BR" sz="1600" dirty="0"/>
          </a:p>
          <a:p>
            <a:pPr marL="1047750" lvl="1" indent="-45720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1047750" lvl="1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Aplicando </a:t>
            </a:r>
            <a:r>
              <a:rPr lang="pt-BR" sz="2000" dirty="0"/>
              <a:t>a redução beta</a:t>
            </a:r>
            <a:r>
              <a:rPr lang="pt-BR" sz="2000" dirty="0" smtClean="0"/>
              <a:t>:</a:t>
            </a:r>
            <a:endParaRPr lang="pt-BR" sz="2000" dirty="0"/>
          </a:p>
          <a:p>
            <a:pPr marL="590550" lvl="1" indent="0"/>
            <a:endParaRPr lang="pt-BR" sz="1600" dirty="0"/>
          </a:p>
          <a:p>
            <a:pPr algn="ctr"/>
            <a:r>
              <a:rPr lang="pt-BR" sz="2000" b="1" dirty="0"/>
              <a:t>(</a:t>
            </a:r>
            <a:r>
              <a:rPr lang="pt-BR" sz="2000" b="1" dirty="0" err="1"/>
              <a:t>λx</a:t>
            </a:r>
            <a:r>
              <a:rPr lang="pt-BR" sz="2000" b="1" dirty="0"/>
              <a:t>. - 5 x) 1 </a:t>
            </a:r>
            <a:r>
              <a:rPr lang="pt-BR" sz="2000" b="1" dirty="0" smtClean="0"/>
              <a:t>→ </a:t>
            </a:r>
            <a:r>
              <a:rPr lang="pt-BR" sz="2000" b="1" baseline="-25000" dirty="0" smtClean="0"/>
              <a:t>β </a:t>
            </a:r>
            <a:r>
              <a:rPr lang="pt-BR" sz="2000" b="1" dirty="0" smtClean="0"/>
              <a:t>- 5 </a:t>
            </a:r>
            <a:r>
              <a:rPr lang="pt-BR" sz="2000" b="1" dirty="0"/>
              <a:t>1 </a:t>
            </a:r>
            <a:r>
              <a:rPr lang="pt-BR" sz="2000" b="1" dirty="0" smtClean="0"/>
              <a:t>= </a:t>
            </a:r>
            <a:r>
              <a:rPr lang="pt-BR" sz="2000" b="1" dirty="0"/>
              <a:t>4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36065" y="3476847"/>
            <a:ext cx="202018" cy="27644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470991" y="3476847"/>
            <a:ext cx="202018" cy="27644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angulado 11"/>
          <p:cNvCxnSpPr>
            <a:endCxn id="9" idx="0"/>
          </p:cNvCxnSpPr>
          <p:nvPr/>
        </p:nvCxnSpPr>
        <p:spPr>
          <a:xfrm rot="10800000">
            <a:off x="4237074" y="3476847"/>
            <a:ext cx="334926" cy="12700"/>
          </a:xfrm>
          <a:prstGeom prst="bentConnector4">
            <a:avLst>
              <a:gd name="adj1" fmla="val 1"/>
              <a:gd name="adj2" fmla="val 19837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497033" y="3476847"/>
            <a:ext cx="191386" cy="2764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angulado 17"/>
          <p:cNvCxnSpPr>
            <a:stCxn id="9" idx="2"/>
            <a:endCxn id="16" idx="2"/>
          </p:cNvCxnSpPr>
          <p:nvPr/>
        </p:nvCxnSpPr>
        <p:spPr>
          <a:xfrm rot="16200000" flipH="1">
            <a:off x="4914900" y="3075467"/>
            <a:ext cx="12700" cy="13556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Redução/Conversão Beta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 smtClean="0"/>
              <a:t>Exemplos:</a:t>
            </a:r>
          </a:p>
          <a:p>
            <a:pPr marL="9334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Uma abstração também pode ser passada como argumento:</a:t>
            </a:r>
          </a:p>
          <a:p>
            <a:pPr marL="590550" lvl="1" indent="0" algn="ctr">
              <a:lnSpc>
                <a:spcPct val="150000"/>
              </a:lnSpc>
            </a:pPr>
            <a:r>
              <a:rPr lang="el-GR" sz="1600" dirty="0"/>
              <a:t>(λ f. f 3) (λ x. + x 1</a:t>
            </a:r>
            <a:r>
              <a:rPr lang="el-GR" sz="1600" dirty="0" smtClean="0"/>
              <a:t>)</a:t>
            </a:r>
            <a:endParaRPr lang="pt-BR" sz="1600" dirty="0" smtClean="0"/>
          </a:p>
          <a:p>
            <a:pPr marL="590550" lvl="1" indent="0" algn="ctr">
              <a:lnSpc>
                <a:spcPct val="150000"/>
              </a:lnSpc>
            </a:pPr>
            <a:r>
              <a:rPr lang="el-GR" sz="1600" dirty="0"/>
              <a:t>→</a:t>
            </a:r>
            <a:r>
              <a:rPr lang="el-GR" sz="1600" baseline="-25000" dirty="0" smtClean="0"/>
              <a:t>β</a:t>
            </a:r>
            <a:endParaRPr lang="pt-BR" sz="1600" baseline="-25000" dirty="0" smtClean="0"/>
          </a:p>
          <a:p>
            <a:pPr marL="590550" lvl="1" indent="0" algn="ctr">
              <a:lnSpc>
                <a:spcPct val="150000"/>
              </a:lnSpc>
            </a:pPr>
            <a:r>
              <a:rPr lang="el-GR" sz="1600" dirty="0"/>
              <a:t>(λ x. + x 1) </a:t>
            </a:r>
            <a:r>
              <a:rPr lang="el-GR" sz="1600" dirty="0" smtClean="0"/>
              <a:t>3</a:t>
            </a:r>
            <a:endParaRPr lang="pt-BR" sz="1600" dirty="0" smtClean="0"/>
          </a:p>
          <a:p>
            <a:pPr marL="590550" lvl="1" indent="0" algn="ctr">
              <a:lnSpc>
                <a:spcPct val="150000"/>
              </a:lnSpc>
            </a:pPr>
            <a:r>
              <a:rPr lang="el-GR" sz="1600" dirty="0"/>
              <a:t>→</a:t>
            </a:r>
            <a:r>
              <a:rPr lang="el-GR" sz="1600" baseline="-25000" dirty="0"/>
              <a:t>β</a:t>
            </a:r>
            <a:endParaRPr lang="pt-BR" sz="1600" baseline="-25000" dirty="0"/>
          </a:p>
          <a:p>
            <a:pPr marL="590550" lvl="1" indent="0" algn="ctr">
              <a:lnSpc>
                <a:spcPct val="150000"/>
              </a:lnSpc>
            </a:pPr>
            <a:r>
              <a:rPr lang="pt-BR" sz="1600" dirty="0"/>
              <a:t>+ 3 1  </a:t>
            </a:r>
            <a:endParaRPr lang="pt-BR" sz="1600" dirty="0" smtClean="0"/>
          </a:p>
          <a:p>
            <a:pPr marL="590550" lvl="1" indent="0" algn="ctr">
              <a:lnSpc>
                <a:spcPct val="150000"/>
              </a:lnSpc>
            </a:pPr>
            <a:r>
              <a:rPr lang="pt-BR" sz="1600" dirty="0" smtClean="0"/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1781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Redução </a:t>
            </a:r>
            <a:r>
              <a:rPr lang="pt-BR" dirty="0" err="1" smtClean="0"/>
              <a:t>Eta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47700" indent="-4572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ea typeface="Cambria Math" panose="02040503050406030204" pitchFamily="18" charset="0"/>
                  </a:rPr>
                  <a:t>Consideremos essas duas equações</a:t>
                </a:r>
              </a:p>
              <a:p>
                <a:pPr marL="1047750" lvl="1" indent="-4572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477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(+1)</m:t>
                    </m:r>
                  </m:oMath>
                </a14:m>
                <a:endParaRPr lang="pt-BR" dirty="0" smtClean="0"/>
              </a:p>
              <a:p>
                <a:pPr marL="590550" lvl="1" indent="0"/>
                <a:endParaRPr lang="pt-BR" dirty="0"/>
              </a:p>
              <a:p>
                <a:pPr marL="590550" lvl="1" indent="0"/>
                <a:r>
                  <a:rPr lang="pt-B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)⟷(+1)</m:t>
                    </m:r>
                  </m:oMath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90550" lvl="1" indent="0"/>
                <a:r>
                  <a:rPr lang="pt-B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)⟷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590550" lvl="1" indent="0"/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90550" lvl="1" indent="0"/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-&gt; não pode ocorrer livre</a:t>
                </a:r>
              </a:p>
              <a:p>
                <a:pPr marL="590550" lvl="1" indent="0"/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-&gt; Deve ser uma função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90550" lvl="1" indent="0"/>
                <a:endParaRPr lang="pt-BR" dirty="0"/>
              </a:p>
            </p:txBody>
          </p:sp>
        </mc:Choice>
        <mc:Fallback xmlns=""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9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1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Redução </a:t>
            </a:r>
            <a:r>
              <a:rPr lang="pt-BR" dirty="0" err="1" smtClean="0"/>
              <a:t>Eta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33450" lvl="1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ea typeface="Cambria Math" panose="02040503050406030204" pitchFamily="18" charset="0"/>
                  </a:rPr>
                  <a:t>Exemplo somando 1</a:t>
                </a:r>
              </a:p>
              <a:p>
                <a:pPr marL="1447800" lvl="2" indent="-457200">
                  <a:buFont typeface="Arial" panose="020B0604020202020204" pitchFamily="34" charset="0"/>
                  <a:buChar char="•"/>
                </a:pPr>
                <a:r>
                  <a:rPr lang="pt-B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 2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pPr marL="14478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2 →+12 →3</m:t>
                    </m:r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 marL="990600" lvl="2" indent="0"/>
                <a:endParaRPr lang="pt-BR" dirty="0" smtClean="0">
                  <a:ea typeface="Cambria Math" panose="02040503050406030204" pitchFamily="18" charset="0"/>
                </a:endParaRPr>
              </a:p>
              <a:p>
                <a:pPr marL="933450" lvl="1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ea typeface="Cambria Math" panose="02040503050406030204" pitchFamily="18" charset="0"/>
                  </a:rPr>
                  <a:t>Exemplo de conversão errônea</a:t>
                </a:r>
              </a:p>
              <a:p>
                <a:pPr marL="590550" lvl="1" indent="0" algn="ctr"/>
                <a:r>
                  <a:rPr lang="pt-BR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smtClean="0">
                    <a:ea typeface="Cambria Math" panose="02040503050406030204" pitchFamily="18" charset="0"/>
                  </a:rPr>
                  <a:t>(+x)</a:t>
                </a:r>
              </a:p>
              <a:p>
                <a:pPr marL="933450" lvl="1" indent="-342900">
                  <a:buFont typeface="Arial" panose="020B0604020202020204" pitchFamily="34" charset="0"/>
                  <a:buChar char="•"/>
                </a:pPr>
                <a:r>
                  <a:rPr lang="pt-B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2→+22→4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933450" lvl="1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ea typeface="Cambria Math" panose="02040503050406030204" pitchFamily="18" charset="0"/>
                  </a:rPr>
                  <a:t>(+x) 2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smtClean="0">
                    <a:ea typeface="Cambria Math" panose="02040503050406030204" pitchFamily="18" charset="0"/>
                  </a:rPr>
                  <a:t>+x2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x+2 </a:t>
                </a:r>
              </a:p>
              <a:p>
                <a:pPr marL="1447800" lvl="2" indent="-45720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590550" lvl="1" indent="0"/>
                <a:r>
                  <a:rPr lang="pt-BR" b="1" dirty="0" smtClean="0"/>
                  <a:t>Principio da </a:t>
                </a:r>
                <a:r>
                  <a:rPr lang="pt-BR" b="1" dirty="0" err="1" smtClean="0"/>
                  <a:t>Extensionalidade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57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79175"/>
            <a:ext cx="8229600" cy="394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 dirty="0" smtClean="0"/>
              <a:t>Introdução e motivação;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 dirty="0" smtClean="0"/>
              <a:t>Definição Informal;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 dirty="0" smtClean="0"/>
              <a:t>Definição Formal;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 dirty="0" smtClean="0"/>
              <a:t> Reduções e Conversões;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 dirty="0" smtClean="0"/>
              <a:t>Cálculo Lambda </a:t>
            </a:r>
            <a:r>
              <a:rPr lang="pt-BR" sz="2400" dirty="0" err="1" smtClean="0"/>
              <a:t>Tipado</a:t>
            </a:r>
            <a:r>
              <a:rPr lang="pt-BR" sz="2400" dirty="0" smtClean="0"/>
              <a:t>;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 dirty="0" smtClean="0"/>
              <a:t>Numerais de </a:t>
            </a:r>
            <a:r>
              <a:rPr lang="pt-BR" sz="2400" dirty="0" err="1" smtClean="0"/>
              <a:t>Church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000" dirty="0" smtClean="0"/>
              <a:t>Aplicação: </a:t>
            </a:r>
            <a:r>
              <a:rPr lang="pt-BR" sz="2000" dirty="0" smtClean="0"/>
              <a:t>Introdução a Linguagens </a:t>
            </a:r>
            <a:r>
              <a:rPr lang="pt-BR" sz="2000" dirty="0" smtClean="0"/>
              <a:t>de programação funcionais;</a:t>
            </a:r>
            <a:endParaRPr lang="pt-B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conversão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 definições das reduções/conversões sintetizam 3 regras de conversão:</a:t>
            </a:r>
          </a:p>
          <a:p>
            <a:pPr marL="190500" indent="0" algn="just">
              <a:lnSpc>
                <a:spcPct val="150000"/>
              </a:lnSpc>
            </a:pPr>
            <a:endParaRPr lang="pt-BR" sz="1200" dirty="0" smtClean="0"/>
          </a:p>
          <a:p>
            <a:pPr marL="10477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Mudança de Nome;</a:t>
            </a:r>
          </a:p>
          <a:p>
            <a:pPr marL="10477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Aplicação de funções;</a:t>
            </a:r>
          </a:p>
          <a:p>
            <a:pPr marL="10477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Eliminação de abstrações lambdas redundantes;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21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conversão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 smtClean="0"/>
              <a:t>Mudança de nome: </a:t>
            </a:r>
            <a:r>
              <a:rPr lang="pt-BR" sz="2000" dirty="0" smtClean="0"/>
              <a:t>A </a:t>
            </a:r>
            <a:r>
              <a:rPr lang="pt-BR" sz="2000" dirty="0"/>
              <a:t>conversão alfa permite que se troque o nome de parâmetros formais de uma abstração lambda , desde que isso seja feito sem alterar a semântica da abstração</a:t>
            </a:r>
            <a:r>
              <a:rPr lang="pt-BR" sz="2000" dirty="0" smtClean="0"/>
              <a:t>;</a:t>
            </a:r>
          </a:p>
          <a:p>
            <a:pPr marL="190500" indent="0" algn="just">
              <a:lnSpc>
                <a:spcPct val="150000"/>
              </a:lnSpc>
            </a:pPr>
            <a:endParaRPr lang="pt-BR" sz="2000" dirty="0" smtClean="0"/>
          </a:p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/>
              <a:t>Eliminação de abstrações lambda redundantes: </a:t>
            </a:r>
            <a:r>
              <a:rPr lang="pt-BR" sz="2000" dirty="0"/>
              <a:t>A redução </a:t>
            </a:r>
            <a:r>
              <a:rPr lang="pt-BR" sz="2000" dirty="0" err="1"/>
              <a:t>eta</a:t>
            </a:r>
            <a:r>
              <a:rPr lang="pt-BR" sz="2000" dirty="0"/>
              <a:t> pode, as vezes, eliminar uma abstração lambda 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96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conversão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/>
              <a:t>Aplicação de funções: </a:t>
            </a:r>
            <a:r>
              <a:rPr lang="pt-BR" sz="2000" dirty="0" smtClean="0"/>
              <a:t>A </a:t>
            </a:r>
            <a:r>
              <a:rPr lang="pt-BR" sz="2000" dirty="0"/>
              <a:t>redução beta permite a aplicação de abstrações lambda a um argumento através de geração de uma nova instância do corpo da abstração, substituindo o argumento por ocorrências livres do parâmetro formal.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763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Redução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Considere a expressão já com as devidas aplicações:</a:t>
            </a:r>
          </a:p>
          <a:p>
            <a:pPr marL="190500" indent="0" algn="ctr">
              <a:lnSpc>
                <a:spcPct val="150000"/>
              </a:lnSpc>
            </a:pPr>
            <a:r>
              <a:rPr lang="pt-BR" sz="2200" b="1" dirty="0"/>
              <a:t>(+(* 1 2) (* 3 4</a:t>
            </a:r>
            <a:r>
              <a:rPr lang="pt-BR" sz="2200" b="1" dirty="0" smtClean="0"/>
              <a:t>))</a:t>
            </a:r>
          </a:p>
          <a:p>
            <a:pPr marL="5334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Ela pode tomar 2 caminhos diferentes de redução:</a:t>
            </a:r>
          </a:p>
          <a:p>
            <a:pPr marL="190500" indent="0" algn="just">
              <a:lnSpc>
                <a:spcPct val="150000"/>
              </a:lnSpc>
            </a:pPr>
            <a:endParaRPr lang="pt-BR" sz="2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21001"/>
              </p:ext>
            </p:extLst>
          </p:nvPr>
        </p:nvGraphicFramePr>
        <p:xfrm>
          <a:off x="1534632" y="3059665"/>
          <a:ext cx="6096000" cy="1544233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1544233"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( + ( * 1 2 ) ( *  3 4 ) )</a:t>
                      </a:r>
                    </a:p>
                    <a:p>
                      <a:pPr algn="ctr" rtl="0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→ + ( 2 ( * 3 4 ) )</a:t>
                      </a:r>
                      <a:endParaRPr lang="pt-BR" b="0" dirty="0" smtClean="0">
                        <a:effectLst/>
                      </a:endParaRPr>
                    </a:p>
                    <a:p>
                      <a:pPr algn="ctr" rtl="0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→ ( + 2 12 )</a:t>
                      </a:r>
                      <a:endParaRPr lang="pt-BR" b="0" dirty="0" smtClean="0">
                        <a:effectLst/>
                      </a:endParaRPr>
                    </a:p>
                    <a:p>
                      <a:pPr algn="ctr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→ 14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( + ( * 1 2 ) ( * 3 4 ) )</a:t>
                      </a:r>
                      <a:endParaRPr lang="pt-BR" b="0" dirty="0" smtClean="0">
                        <a:effectLst/>
                      </a:endParaRPr>
                    </a:p>
                    <a:p>
                      <a:pPr algn="ctr" rtl="0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→ + ( ( * 1 2 ) 12 )</a:t>
                      </a:r>
                      <a:endParaRPr lang="pt-BR" b="0" dirty="0" smtClean="0">
                        <a:effectLst/>
                      </a:endParaRPr>
                    </a:p>
                    <a:p>
                      <a:pPr algn="ctr" rtl="0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→ ( + 2 12 )</a:t>
                      </a:r>
                      <a:endParaRPr lang="pt-BR" b="0" dirty="0" smtClean="0">
                        <a:effectLst/>
                      </a:endParaRPr>
                    </a:p>
                    <a:p>
                      <a:pPr algn="ctr"/>
                      <a:r>
                        <a:rPr lang="pt-BR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→ 14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2647507" y="3625702"/>
            <a:ext cx="414670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2768009" y="3859619"/>
            <a:ext cx="294168" cy="35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329917" y="3613619"/>
            <a:ext cx="414670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6450419" y="3847536"/>
            <a:ext cx="294168" cy="35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Redução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Por quê isso ocorre?</a:t>
            </a:r>
          </a:p>
          <a:p>
            <a:pPr marL="9334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Isso ocorre porque a expressão tem mais do que um </a:t>
            </a:r>
            <a:r>
              <a:rPr lang="pt-BR" sz="1600" b="1" i="1" dirty="0" err="1" smtClean="0"/>
              <a:t>redex</a:t>
            </a:r>
            <a:r>
              <a:rPr lang="pt-BR" sz="1600" dirty="0" smtClean="0"/>
              <a:t>.</a:t>
            </a:r>
          </a:p>
          <a:p>
            <a:pPr marL="5334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 err="1" smtClean="0"/>
              <a:t>Redex</a:t>
            </a:r>
            <a:r>
              <a:rPr lang="pt-BR" sz="2200" b="1" dirty="0" smtClean="0"/>
              <a:t>: </a:t>
            </a:r>
            <a:r>
              <a:rPr lang="pt-BR" sz="1600" dirty="0"/>
              <a:t>É um </a:t>
            </a:r>
            <a:r>
              <a:rPr lang="pt-BR" sz="1600" dirty="0" err="1"/>
              <a:t>subtermo</a:t>
            </a:r>
            <a:r>
              <a:rPr lang="pt-BR" sz="1600" dirty="0"/>
              <a:t> de uma expressão M com o formato:</a:t>
            </a:r>
          </a:p>
          <a:p>
            <a:pPr algn="ctr">
              <a:lnSpc>
                <a:spcPct val="150000"/>
              </a:lnSpc>
            </a:pPr>
            <a:r>
              <a:rPr lang="pt-BR" sz="1600" dirty="0"/>
              <a:t>(</a:t>
            </a:r>
            <a:r>
              <a:rPr lang="pt-BR" sz="1600" dirty="0" err="1"/>
              <a:t>λx.P</a:t>
            </a:r>
            <a:r>
              <a:rPr lang="pt-BR" sz="1600" dirty="0"/>
              <a:t>) </a:t>
            </a:r>
            <a:r>
              <a:rPr lang="pt-BR" sz="1600" dirty="0" smtClean="0"/>
              <a:t>Q</a:t>
            </a:r>
          </a:p>
          <a:p>
            <a:pPr marL="476250" indent="-285750" algn="just">
              <a:buFont typeface="Arial" panose="020B0604020202020204" pitchFamily="34" charset="0"/>
              <a:buChar char="•"/>
            </a:pPr>
            <a:r>
              <a:rPr lang="pt-BR" sz="2200" b="1" dirty="0" smtClean="0"/>
              <a:t>Exemplo:</a:t>
            </a:r>
          </a:p>
          <a:p>
            <a:pPr marL="190500" indent="0" algn="ctr"/>
            <a:r>
              <a:rPr lang="el-GR" sz="2000" dirty="0"/>
              <a:t>(λ</a:t>
            </a:r>
            <a:r>
              <a:rPr lang="pt-BR" sz="2000" dirty="0"/>
              <a:t>x. +x y) </a:t>
            </a:r>
            <a:r>
              <a:rPr lang="pt-BR" sz="2000" dirty="0" smtClean="0"/>
              <a:t>5</a:t>
            </a:r>
          </a:p>
          <a:p>
            <a:pPr marL="190500" indent="0" algn="just"/>
            <a:r>
              <a:rPr lang="pt-BR" sz="2000" dirty="0" smtClean="0"/>
              <a:t>	Tem-se que:</a:t>
            </a:r>
          </a:p>
          <a:p>
            <a:pPr marL="1333500" lvl="2" indent="-34290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P = + x y</a:t>
            </a:r>
          </a:p>
          <a:p>
            <a:pPr marL="1333500" lvl="2" indent="-34290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Q = 5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360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Redução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Forma normal: </a:t>
            </a:r>
            <a:r>
              <a:rPr lang="pt-BR" sz="2200" dirty="0"/>
              <a:t>É um termo que não contenha nenhum </a:t>
            </a:r>
            <a:r>
              <a:rPr lang="pt-BR" sz="2200" i="1" dirty="0" err="1"/>
              <a:t>redex</a:t>
            </a:r>
            <a:r>
              <a:rPr lang="pt-BR" sz="2200" dirty="0" smtClean="0"/>
              <a:t>.</a:t>
            </a:r>
          </a:p>
          <a:p>
            <a:pPr marL="190500" indent="0" algn="ctr"/>
            <a:r>
              <a:rPr lang="pt-BR" sz="2200" b="1" dirty="0" smtClean="0"/>
              <a:t>+ 1 3</a:t>
            </a:r>
          </a:p>
          <a:p>
            <a:pPr marL="190500" indent="0" algn="ctr"/>
            <a:endParaRPr lang="pt-BR" sz="2200" b="1" dirty="0"/>
          </a:p>
          <a:p>
            <a:pPr marL="533400" indent="-34290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Surge então a seguinte questão:</a:t>
            </a:r>
          </a:p>
          <a:p>
            <a:pPr marL="533400" indent="-342900" algn="just">
              <a:buFont typeface="Arial" panose="020B0604020202020204" pitchFamily="34" charset="0"/>
              <a:buChar char="•"/>
            </a:pPr>
            <a:endParaRPr lang="pt-BR" sz="2200" dirty="0" smtClean="0"/>
          </a:p>
          <a:p>
            <a:pPr marL="190500" indent="0" algn="ctr"/>
            <a:r>
              <a:rPr lang="pt-BR" sz="1800" dirty="0" smtClean="0"/>
              <a:t>“</a:t>
            </a:r>
            <a:r>
              <a:rPr lang="pt-BR" sz="1800" i="1" dirty="0"/>
              <a:t>Sequências de reduções diferentes podem levar </a:t>
            </a:r>
            <a:r>
              <a:rPr lang="pt-BR" sz="1800" i="1" dirty="0" smtClean="0"/>
              <a:t>à </a:t>
            </a:r>
            <a:r>
              <a:rPr lang="pt-BR" sz="1800" i="1" dirty="0"/>
              <a:t>formas normais diferentes, caso elas existam</a:t>
            </a:r>
            <a:r>
              <a:rPr lang="pt-BR" sz="1800" i="1" dirty="0" smtClean="0"/>
              <a:t>?”</a:t>
            </a:r>
          </a:p>
          <a:p>
            <a:pPr marL="476250" indent="-285750" algn="just">
              <a:buFont typeface="Arial" panose="020B0604020202020204" pitchFamily="34" charset="0"/>
              <a:buChar char="•"/>
            </a:pPr>
            <a:endParaRPr lang="pt-BR" sz="1800" i="1" dirty="0"/>
          </a:p>
          <a:p>
            <a:pPr marL="476250" indent="-285750" algn="just">
              <a:buFont typeface="Arial" panose="020B0604020202020204" pitchFamily="34" charset="0"/>
              <a:buChar char="•"/>
            </a:pPr>
            <a:r>
              <a:rPr lang="pt-BR" sz="1800" dirty="0" smtClean="0"/>
              <a:t>A resposta para a questão é </a:t>
            </a:r>
            <a:r>
              <a:rPr lang="pt-BR" sz="1800" b="1" dirty="0" smtClean="0"/>
              <a:t>negativa</a:t>
            </a:r>
            <a:r>
              <a:rPr lang="pt-BR" sz="1800" dirty="0" smtClean="0"/>
              <a:t>, e pode ser explicada pelos teoremas de </a:t>
            </a:r>
            <a:r>
              <a:rPr lang="pt-BR" sz="1800" dirty="0" err="1" smtClean="0"/>
              <a:t>Church</a:t>
            </a:r>
            <a:r>
              <a:rPr lang="pt-BR" sz="1800" dirty="0" smtClean="0"/>
              <a:t> – </a:t>
            </a:r>
            <a:r>
              <a:rPr lang="pt-BR" sz="1800" dirty="0" err="1" smtClean="0"/>
              <a:t>Rosser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32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redução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/>
              <a:t>Considere E1 e E2 sendo duas expressões quaisquer</a:t>
            </a:r>
            <a:r>
              <a:rPr lang="pt-BR" sz="2200" dirty="0" smtClean="0"/>
              <a:t>.</a:t>
            </a:r>
          </a:p>
          <a:p>
            <a:pPr marL="190500" indent="0">
              <a:spcAft>
                <a:spcPts val="1200"/>
              </a:spcAft>
            </a:pPr>
            <a:endParaRPr lang="pt-BR" sz="2200" b="1" dirty="0" smtClean="0"/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pt-BR" sz="2200" b="1" dirty="0" smtClean="0"/>
              <a:t>Teorema de </a:t>
            </a:r>
            <a:r>
              <a:rPr lang="pt-BR" sz="2200" b="1" dirty="0" err="1" smtClean="0"/>
              <a:t>Church-Rosser</a:t>
            </a:r>
            <a:r>
              <a:rPr lang="pt-BR" sz="2200" b="1" dirty="0" smtClean="0"/>
              <a:t> 1: </a:t>
            </a:r>
            <a:r>
              <a:rPr lang="pt-BR" sz="2200" dirty="0"/>
              <a:t>Se E1 </a:t>
            </a:r>
            <a:r>
              <a:rPr lang="pt-BR" sz="2200" dirty="0" smtClean="0"/>
              <a:t>← → E2</a:t>
            </a:r>
            <a:r>
              <a:rPr lang="pt-BR" sz="2200" dirty="0"/>
              <a:t>, então existe uma expressão E, tal que E1 → E </a:t>
            </a:r>
            <a:r>
              <a:rPr lang="pt-BR" sz="2200" dirty="0" err="1"/>
              <a:t>e</a:t>
            </a:r>
            <a:r>
              <a:rPr lang="pt-BR" sz="2200" dirty="0"/>
              <a:t> E2 → </a:t>
            </a:r>
            <a:r>
              <a:rPr lang="pt-BR" sz="2200" dirty="0" smtClean="0"/>
              <a:t>E</a:t>
            </a:r>
            <a:r>
              <a:rPr lang="pt-BR" sz="2200" b="1" dirty="0" smtClean="0"/>
              <a:t>;</a:t>
            </a:r>
          </a:p>
          <a:p>
            <a:pPr marL="190500" indent="0"/>
            <a:endParaRPr lang="pt-BR" sz="2200" b="1" dirty="0" smtClean="0"/>
          </a:p>
          <a:p>
            <a:pPr marL="5334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Corolário:</a:t>
            </a:r>
            <a:r>
              <a:rPr lang="pt-BR" sz="2200" dirty="0"/>
              <a:t> Nenhuma expressão pode ser convertida em duas formas normais distintas. Isto significa que não existem duas formas normais para uma expressão que não sejam </a:t>
            </a:r>
            <a:r>
              <a:rPr lang="pt-BR" sz="2200" dirty="0" err="1"/>
              <a:t>aconvertíveis</a:t>
            </a:r>
            <a:r>
              <a:rPr lang="pt-BR" sz="2200" dirty="0"/>
              <a:t> entre si.</a:t>
            </a:r>
          </a:p>
        </p:txBody>
      </p:sp>
    </p:spTree>
    <p:extLst>
      <p:ext uri="{BB962C8B-B14F-4D97-AF65-F5344CB8AC3E}">
        <p14:creationId xmlns:p14="http://schemas.microsoft.com/office/powerpoint/2010/main" val="36429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redução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buFont typeface="Arial" panose="020B0604020202020204" pitchFamily="34" charset="0"/>
              <a:buChar char="•"/>
            </a:pPr>
            <a:r>
              <a:rPr lang="pt-BR" sz="2600" b="1" dirty="0"/>
              <a:t>Teorema de </a:t>
            </a:r>
            <a:r>
              <a:rPr lang="pt-BR" sz="2600" b="1" dirty="0" err="1"/>
              <a:t>Church-Rosser</a:t>
            </a:r>
            <a:r>
              <a:rPr lang="pt-BR" sz="2600" b="1" dirty="0"/>
              <a:t> 2</a:t>
            </a:r>
            <a:r>
              <a:rPr lang="pt-BR" sz="2600" dirty="0"/>
              <a:t>: Se E1 → E2, e E2 está na forma normal, então existe uma ordem normal de </a:t>
            </a:r>
            <a:r>
              <a:rPr lang="pt-BR" sz="2600" dirty="0" smtClean="0"/>
              <a:t>sequência </a:t>
            </a:r>
            <a:r>
              <a:rPr lang="pt-BR" sz="2600" dirty="0"/>
              <a:t>de redução de E1 para E2</a:t>
            </a:r>
            <a:r>
              <a:rPr lang="pt-BR" sz="2600" dirty="0" smtClean="0"/>
              <a:t>.</a:t>
            </a:r>
          </a:p>
          <a:p>
            <a:pPr marL="647700" indent="-457200" algn="just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647700" indent="-457200" algn="just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marL="647700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Conclusão</a:t>
            </a:r>
            <a:r>
              <a:rPr lang="pt-BR" sz="2600" dirty="0" smtClean="0"/>
              <a:t>: </a:t>
            </a:r>
            <a:r>
              <a:rPr lang="pt-BR" sz="2200" dirty="0"/>
              <a:t>existe no mínimo um resultado </a:t>
            </a:r>
            <a:r>
              <a:rPr lang="pt-BR" sz="2200" dirty="0" smtClean="0"/>
              <a:t>possível de redução </a:t>
            </a:r>
            <a:r>
              <a:rPr lang="pt-BR" sz="2200" dirty="0"/>
              <a:t>e a </a:t>
            </a:r>
            <a:r>
              <a:rPr lang="pt-BR" sz="2200" b="1" dirty="0"/>
              <a:t>ordem normal de redução</a:t>
            </a:r>
            <a:r>
              <a:rPr lang="pt-BR" sz="2200" dirty="0"/>
              <a:t> encontrará esse resultado, caso exista.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5131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redução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buFont typeface="Arial" panose="020B0604020202020204" pitchFamily="34" charset="0"/>
              <a:buChar char="•"/>
            </a:pPr>
            <a:r>
              <a:rPr lang="pt-BR" sz="2600" b="1" dirty="0"/>
              <a:t>Definição: </a:t>
            </a:r>
            <a:r>
              <a:rPr lang="pt-BR" sz="2600" dirty="0"/>
              <a:t>A ordem normal de redução especifica que o </a:t>
            </a:r>
            <a:r>
              <a:rPr lang="pt-BR" sz="2600" i="1" dirty="0" err="1"/>
              <a:t>redex</a:t>
            </a:r>
            <a:r>
              <a:rPr lang="pt-BR" sz="2600" dirty="0"/>
              <a:t> mais a esquerda mais externo deverá ser reduzido </a:t>
            </a:r>
            <a:r>
              <a:rPr lang="pt-BR" sz="2600" dirty="0" smtClean="0"/>
              <a:t>primeiro;</a:t>
            </a:r>
          </a:p>
          <a:p>
            <a:pPr marL="647700" indent="-457200" algn="just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190500" indent="0" algn="ctr"/>
            <a:r>
              <a:rPr lang="pt-BR" sz="2800" dirty="0" smtClean="0"/>
              <a:t>(</a:t>
            </a:r>
            <a:r>
              <a:rPr lang="el-GR" sz="2800" dirty="0" smtClean="0"/>
              <a:t>λ</a:t>
            </a:r>
            <a:r>
              <a:rPr lang="pt-BR" sz="2800" dirty="0" smtClean="0"/>
              <a:t>x</a:t>
            </a:r>
            <a:r>
              <a:rPr lang="el-GR" sz="2800" dirty="0"/>
              <a:t> </a:t>
            </a:r>
            <a:r>
              <a:rPr lang="el-GR" sz="2800" dirty="0" smtClean="0"/>
              <a:t>λ</a:t>
            </a:r>
            <a:r>
              <a:rPr lang="pt-BR" sz="2800" dirty="0" smtClean="0"/>
              <a:t>y. – 2</a:t>
            </a:r>
            <a:r>
              <a:rPr lang="pt-BR" sz="2800" baseline="30000" dirty="0" smtClean="0"/>
              <a:t>x</a:t>
            </a:r>
            <a:r>
              <a:rPr lang="pt-BR" sz="2800" dirty="0"/>
              <a:t> </a:t>
            </a:r>
            <a:r>
              <a:rPr lang="pt-BR" sz="2800" dirty="0" smtClean="0"/>
              <a:t>y ) 3 2</a:t>
            </a:r>
          </a:p>
          <a:p>
            <a:pPr marL="647700" indent="-457200" algn="ctr">
              <a:buFont typeface="Wingdings" panose="05000000000000000000" pitchFamily="2" charset="2"/>
              <a:buChar char="à"/>
            </a:pPr>
            <a:r>
              <a:rPr lang="pt-BR" sz="2800" dirty="0" smtClean="0">
                <a:sym typeface="Wingdings" panose="05000000000000000000" pitchFamily="2" charset="2"/>
              </a:rPr>
              <a:t>(</a:t>
            </a:r>
            <a:r>
              <a:rPr lang="el-GR" sz="2400" dirty="0" smtClean="0"/>
              <a:t>λ</a:t>
            </a:r>
            <a:r>
              <a:rPr lang="pt-BR" sz="2400" dirty="0" smtClean="0"/>
              <a:t>y. – 8 y) 2</a:t>
            </a:r>
          </a:p>
          <a:p>
            <a:pPr marL="647700" indent="-457200" algn="ctr">
              <a:buFont typeface="Wingdings" panose="05000000000000000000" pitchFamily="2" charset="2"/>
              <a:buChar char="à"/>
            </a:pPr>
            <a:r>
              <a:rPr lang="pt-BR" sz="2600" dirty="0" smtClean="0"/>
              <a:t>- 8 2</a:t>
            </a:r>
          </a:p>
          <a:p>
            <a:pPr marL="647700" indent="-457200" algn="ctr">
              <a:buFont typeface="Wingdings" panose="05000000000000000000" pitchFamily="2" charset="2"/>
              <a:buChar char="à"/>
            </a:pPr>
            <a:r>
              <a:rPr lang="pt-BR" sz="2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24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800" dirty="0"/>
              <a:t>Cálculo Lambda </a:t>
            </a:r>
            <a:r>
              <a:rPr lang="pt-BR" sz="2800" dirty="0" err="1" smtClean="0"/>
              <a:t>Tipado</a:t>
            </a:r>
            <a:r>
              <a:rPr lang="pt-BR" sz="2800" dirty="0" smtClean="0"/>
              <a:t> - </a:t>
            </a:r>
            <a:r>
              <a:rPr lang="pt-BR" sz="2800" dirty="0" err="1" smtClean="0"/>
              <a:t>Curry</a:t>
            </a:r>
            <a:r>
              <a:rPr lang="pt-BR" sz="2800" dirty="0" smtClean="0"/>
              <a:t> x </a:t>
            </a:r>
            <a:r>
              <a:rPr lang="pt-BR" sz="2800" dirty="0" err="1" smtClean="0"/>
              <a:t>Church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Shape 7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725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419100">
                  <a:buFont typeface="Arial"/>
                  <a:buChar char="●"/>
                </a:pPr>
                <a:r>
                  <a:rPr lang="pt-BR" dirty="0"/>
                  <a:t>E</a:t>
                </a:r>
                <a:r>
                  <a:rPr lang="pt-BR" dirty="0" smtClean="0"/>
                  <a:t>vitar </a:t>
                </a:r>
                <a:r>
                  <a:rPr lang="pt-BR" dirty="0"/>
                  <a:t>o uso paradoxal do </a:t>
                </a:r>
                <a:r>
                  <a:rPr lang="pt-BR" dirty="0" smtClean="0"/>
                  <a:t>lambda</a:t>
                </a:r>
              </a:p>
              <a:p>
                <a:pPr marL="457200" lvl="0" indent="-419100">
                  <a:buFont typeface="Arial"/>
                  <a:buChar char="●"/>
                </a:pPr>
                <a:r>
                  <a:rPr lang="pt-BR" dirty="0" err="1" smtClean="0"/>
                  <a:t>Church</a:t>
                </a:r>
                <a:r>
                  <a:rPr lang="pt-BR" dirty="0" smtClean="0"/>
                  <a:t> – significados diferentes a termos que se diferenciam apenas por anotações de tipos</a:t>
                </a:r>
              </a:p>
              <a:p>
                <a:pPr marL="457200" lvl="0" indent="-41910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457200" lvl="0" indent="-419100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𝑏𝑜𝑜𝑙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457200" lvl="0" indent="-419100">
                  <a:buFont typeface="Arial"/>
                  <a:buChar char="●"/>
                </a:pPr>
                <a:endParaRPr lang="pt-BR" dirty="0"/>
              </a:p>
            </p:txBody>
          </p:sp>
        </mc:Choice>
        <mc:Fallback xmlns="">
          <p:sp>
            <p:nvSpPr>
              <p:cNvPr id="77" name="Shape 7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725699"/>
              </a:xfrm>
              <a:prstGeom prst="rect">
                <a:avLst/>
              </a:prstGeom>
              <a:blipFill rotWithShape="0">
                <a:blip r:embed="rId3"/>
                <a:stretch>
                  <a:fillRect l="-1111" t="-9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759637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dirty="0"/>
              <a:t>Histórico: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 dirty="0"/>
              <a:t>Alonso </a:t>
            </a:r>
            <a:r>
              <a:rPr lang="pt-BR" dirty="0" err="1"/>
              <a:t>Church</a:t>
            </a:r>
            <a:endParaRPr lang="pt-BR" dirty="0"/>
          </a:p>
          <a:p>
            <a:pPr marL="1371600" lvl="2" indent="-3810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pt-BR" dirty="0">
                <a:solidFill>
                  <a:srgbClr val="000000"/>
                </a:solidFill>
              </a:rPr>
              <a:t>Matemático lógico e filósofo</a:t>
            </a:r>
          </a:p>
          <a:p>
            <a:pPr marL="1371600" lvl="2" indent="-3810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pt-BR" dirty="0">
                <a:solidFill>
                  <a:srgbClr val="000000"/>
                </a:solidFill>
              </a:rPr>
              <a:t>Cálculo </a:t>
            </a:r>
            <a:r>
              <a:rPr lang="pt-BR" dirty="0" smtClean="0">
                <a:solidFill>
                  <a:srgbClr val="000000"/>
                </a:solidFill>
              </a:rPr>
              <a:t>Lambda</a:t>
            </a:r>
          </a:p>
          <a:p>
            <a:pPr marL="1828800" lvl="3" indent="-381000">
              <a:lnSpc>
                <a:spcPct val="150000"/>
              </a:lnSpc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000000"/>
                </a:solidFill>
              </a:rPr>
              <a:t>Década de 30;</a:t>
            </a:r>
            <a:endParaRPr lang="pt-BR" dirty="0" smtClean="0">
              <a:solidFill>
                <a:srgbClr val="000000"/>
              </a:solidFill>
            </a:endParaRPr>
          </a:p>
          <a:p>
            <a:pPr marL="1828800" lvl="3" indent="-3810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pt-BR" sz="1800" dirty="0" smtClean="0">
                <a:solidFill>
                  <a:srgbClr val="000000"/>
                </a:solidFill>
              </a:rPr>
              <a:t>Modelo matemático que trabalha com definições de funç</a:t>
            </a:r>
            <a:r>
              <a:rPr lang="pt-BR" dirty="0" smtClean="0">
                <a:solidFill>
                  <a:srgbClr val="000000"/>
                </a:solidFill>
              </a:rPr>
              <a:t>ões e regras de reescrita de forma simples;</a:t>
            </a:r>
            <a:endParaRPr sz="1800" dirty="0">
              <a:solidFill>
                <a:srgbClr val="000000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43850" y="1219200"/>
            <a:ext cx="1895475" cy="2705100"/>
          </a:xfrm>
          <a:prstGeom prst="rect">
            <a:avLst/>
          </a:prstGeom>
        </p:spPr>
      </p:pic>
      <p:sp>
        <p:nvSpPr>
          <p:cNvPr id="47" name="Shape 47"/>
          <p:cNvSpPr txBox="1"/>
          <p:nvPr/>
        </p:nvSpPr>
        <p:spPr>
          <a:xfrm>
            <a:off x="6216837" y="3924300"/>
            <a:ext cx="2149499" cy="641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>
                <a:solidFill>
                  <a:srgbClr val="000099"/>
                </a:solidFill>
              </a:rPr>
              <a:t>(1903 - 1995)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Numerais de </a:t>
            </a:r>
            <a:r>
              <a:rPr lang="pt-BR" dirty="0" err="1" smtClean="0"/>
              <a:t>Church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pt-BR" dirty="0" smtClean="0"/>
              <a:t>Números através de 0 e seus sucessores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pt-BR" dirty="0" smtClean="0"/>
              <a:t>1 -&gt; </a:t>
            </a:r>
            <a:r>
              <a:rPr lang="pt-BR" dirty="0" err="1" smtClean="0"/>
              <a:t>suc</a:t>
            </a:r>
            <a:r>
              <a:rPr lang="pt-BR" dirty="0" smtClean="0"/>
              <a:t>(zero)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pt-BR" dirty="0" smtClean="0"/>
              <a:t>2 -&gt; </a:t>
            </a:r>
            <a:r>
              <a:rPr lang="pt-BR" dirty="0" err="1" smtClean="0"/>
              <a:t>suc</a:t>
            </a:r>
            <a:r>
              <a:rPr lang="pt-BR" dirty="0" smtClean="0"/>
              <a:t>(</a:t>
            </a:r>
            <a:r>
              <a:rPr lang="pt-BR" dirty="0" err="1" smtClean="0"/>
              <a:t>suc</a:t>
            </a:r>
            <a:r>
              <a:rPr lang="pt-BR" dirty="0" smtClean="0"/>
              <a:t>(zero))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pt-BR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180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Numerais de </a:t>
            </a:r>
            <a:r>
              <a:rPr lang="pt-BR" dirty="0" err="1"/>
              <a:t>Church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1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2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...</a:t>
                </a:r>
              </a:p>
              <a:p>
                <a:endParaRPr lang="pt-BR" dirty="0" smtClean="0"/>
              </a:p>
              <a:p>
                <a:pPr algn="ctr"/>
                <a:r>
                  <a:rPr lang="pt-BR" dirty="0" smtClean="0"/>
                  <a:t>Função sucessor para um número qualquer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𝑺𝑼𝑪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𝒘𝒚𝒙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Calcular o Sucessor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47700" indent="-45720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Calcular o sucessor do número 2</a:t>
                </a:r>
              </a:p>
              <a:p>
                <a:pPr marL="1047750" lvl="1" indent="-45720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2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47750" lvl="1" indent="-4572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ea typeface="Cambria Math" panose="02040503050406030204" pitchFamily="18" charset="0"/>
                  </a:rPr>
                  <a:t>SUC =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𝑤𝑦𝑥</m:t>
                    </m:r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Então Teremos</a:t>
                </a:r>
              </a:p>
              <a:p>
                <a:pPr marL="342900" lvl="1" indent="-152400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𝑤𝑦𝑥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1" indent="-152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342900" lvl="1" indent="-152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342900" lvl="1" indent="-152400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pt-BR" dirty="0" smtClean="0"/>
                  <a:t> 3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9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072121" y="355234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065621" y="2952300"/>
                <a:ext cx="488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621" y="2952300"/>
                <a:ext cx="4886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96421" y="2952300"/>
                <a:ext cx="664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1" y="2952300"/>
                <a:ext cx="66499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658011" y="3367919"/>
                <a:ext cx="45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11" y="3367919"/>
                <a:ext cx="4571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2500" r="-38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876195" y="3367919"/>
                <a:ext cx="261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195" y="3367919"/>
                <a:ext cx="261710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73418" y="3367919"/>
                <a:ext cx="261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418" y="3367919"/>
                <a:ext cx="26171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977" r="-79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899656" y="3778712"/>
                <a:ext cx="261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56" y="3778712"/>
                <a:ext cx="26171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8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876604" y="3778712"/>
                <a:ext cx="261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04" y="3778712"/>
                <a:ext cx="26171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977" r="-93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/>
          <p:cNvCxnSpPr/>
          <p:nvPr/>
        </p:nvCxnSpPr>
        <p:spPr>
          <a:xfrm>
            <a:off x="733647" y="3367919"/>
            <a:ext cx="214254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987749" y="3367919"/>
            <a:ext cx="17012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2987749" y="3367919"/>
            <a:ext cx="17012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604437" y="3778712"/>
            <a:ext cx="26581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339163" y="4240377"/>
            <a:ext cx="31884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2703730" y="4240377"/>
            <a:ext cx="31884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3370521" y="4240377"/>
            <a:ext cx="23391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2419602" y="4616060"/>
            <a:ext cx="23391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12153 0.08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Adição – Somando 2 e 3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𝐴𝐷𝐷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𝑦𝑤𝑢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𝑥𝑤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𝑦𝑤𝑢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pt-BR" sz="2800" dirty="0"/>
              </a:p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𝑦𝑤𝑢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pt-BR" sz="2800" dirty="0" smtClean="0"/>
              </a:p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.((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𝑦𝑤𝑢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pt-BR" sz="2800" dirty="0" smtClean="0"/>
              </a:p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.((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𝑦𝑤𝑢</m:t>
                            </m:r>
                          </m:e>
                        </m:d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.((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𝑤𝑢</m:t>
                              </m:r>
                            </m:e>
                          </m:d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.((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pt-B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d>
                                    <m:dPr>
                                      <m:ctrlPr>
                                        <a:rPr lang="pt-BR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  <m:r>
                                    <a:rPr lang="pt-B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pt-BR" sz="2800" b="1" dirty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9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685673" y="2221832"/>
            <a:ext cx="3072809" cy="1063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3916326" y="2204146"/>
            <a:ext cx="1995376" cy="531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013598" y="2229281"/>
            <a:ext cx="1995376" cy="53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746497" y="1835622"/>
            <a:ext cx="350874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479158" y="1883093"/>
            <a:ext cx="210878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222077" y="2335253"/>
            <a:ext cx="350874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375393" y="2366436"/>
            <a:ext cx="210878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043440" y="2335253"/>
            <a:ext cx="210878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362954" y="2694346"/>
            <a:ext cx="222398" cy="183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4626050" y="3666732"/>
            <a:ext cx="2385236" cy="298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277675" y="3375105"/>
            <a:ext cx="189611" cy="3742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38082" y="3307401"/>
            <a:ext cx="367704" cy="3742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4488269" y="3144703"/>
            <a:ext cx="753582" cy="72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3770128" y="2850249"/>
            <a:ext cx="146198" cy="4254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366121" y="2825183"/>
            <a:ext cx="353089" cy="4254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5448678" y="4032444"/>
            <a:ext cx="222398" cy="183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4488269" y="3817067"/>
            <a:ext cx="210878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152076" y="3817067"/>
            <a:ext cx="210878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3810887" y="3843716"/>
            <a:ext cx="210878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043440" y="3790405"/>
            <a:ext cx="295119" cy="3774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5294285" y="4595793"/>
            <a:ext cx="376791" cy="169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4791961" y="4197350"/>
            <a:ext cx="146198" cy="4254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3043886" y="4267011"/>
            <a:ext cx="315115" cy="4254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2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smtClean="0"/>
              <a:t>Aplicações – </a:t>
            </a:r>
            <a:r>
              <a:rPr lang="pt-BR" dirty="0" err="1" smtClean="0"/>
              <a:t>LP’s</a:t>
            </a:r>
            <a:r>
              <a:rPr lang="pt-BR" dirty="0" smtClean="0"/>
              <a:t> Funcionais</a:t>
            </a:r>
            <a:endParaRPr lang="pt-BR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200" dirty="0" smtClean="0"/>
              <a:t>O cálculo lambda se tornou a base para as linguagens de programação funcionais;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200" dirty="0" smtClean="0"/>
              <a:t>Linguagens baseadas em </a:t>
            </a:r>
            <a:r>
              <a:rPr lang="pt-BR" sz="2200" b="1" dirty="0" smtClean="0"/>
              <a:t>aplicações </a:t>
            </a:r>
            <a:r>
              <a:rPr lang="pt-BR" sz="2200" dirty="0" smtClean="0"/>
              <a:t>de funções;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200" dirty="0" smtClean="0"/>
              <a:t>Toda a especificação é baseada em expressões;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200" dirty="0" smtClean="0"/>
              <a:t>Algumas linguagens funcionais:</a:t>
            </a:r>
          </a:p>
          <a:p>
            <a:pPr marL="857250" lvl="1" indent="-419100">
              <a:lnSpc>
                <a:spcPct val="150000"/>
              </a:lnSpc>
              <a:buFont typeface="Arial"/>
              <a:buChar char="●"/>
            </a:pPr>
            <a:r>
              <a:rPr lang="pt-BR" sz="1600" dirty="0" err="1" smtClean="0"/>
              <a:t>Haskell</a:t>
            </a:r>
            <a:r>
              <a:rPr lang="pt-BR" sz="1600" dirty="0" smtClean="0"/>
              <a:t>;</a:t>
            </a:r>
          </a:p>
          <a:p>
            <a:pPr marL="857250" lvl="1" indent="-419100">
              <a:lnSpc>
                <a:spcPct val="150000"/>
              </a:lnSpc>
              <a:buFont typeface="Arial"/>
              <a:buChar char="●"/>
            </a:pPr>
            <a:r>
              <a:rPr lang="pt-BR" sz="1600" dirty="0" smtClean="0"/>
              <a:t>LISP;</a:t>
            </a:r>
          </a:p>
          <a:p>
            <a:pPr marL="857250" lvl="1" indent="-419100">
              <a:lnSpc>
                <a:spcPct val="150000"/>
              </a:lnSpc>
              <a:buFont typeface="Arial"/>
              <a:buChar char="●"/>
            </a:pPr>
            <a:r>
              <a:rPr lang="pt-BR" sz="1600" dirty="0" err="1" smtClean="0"/>
              <a:t>Scheme</a:t>
            </a:r>
            <a:r>
              <a:rPr lang="pt-BR" sz="1600" dirty="0" smtClean="0"/>
              <a:t>;</a:t>
            </a:r>
          </a:p>
          <a:p>
            <a:pPr marL="857250" lvl="1" indent="-419100">
              <a:lnSpc>
                <a:spcPct val="150000"/>
              </a:lnSpc>
              <a:buFont typeface="Arial"/>
              <a:buChar char="●"/>
            </a:pPr>
            <a:r>
              <a:rPr lang="pt-BR" sz="1600" dirty="0" err="1" smtClean="0"/>
              <a:t>Racket</a:t>
            </a:r>
            <a:r>
              <a:rPr lang="pt-BR" sz="1600" dirty="0" smtClean="0"/>
              <a:t>;</a:t>
            </a:r>
            <a:endParaRPr lang="pt-B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LPF </a:t>
            </a:r>
            <a:r>
              <a:rPr lang="pt-BR" dirty="0" err="1" smtClean="0"/>
              <a:t>Racket</a:t>
            </a:r>
            <a:r>
              <a:rPr lang="pt-BR" dirty="0" smtClean="0"/>
              <a:t> - Combinações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Combinações são a base das LPF;</a:t>
            </a:r>
          </a:p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Combinações podem representar funções ou dados;</a:t>
            </a:r>
          </a:p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Uma combinação é uma lista de expressões entre parênteses:</a:t>
            </a:r>
          </a:p>
          <a:p>
            <a:pPr marL="10477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A expressão </a:t>
            </a:r>
            <a:r>
              <a:rPr lang="pt-BR" sz="1600" dirty="0"/>
              <a:t>mais a esquerda é o operador e as demais expressões são os </a:t>
            </a:r>
            <a:r>
              <a:rPr lang="pt-BR" sz="1600" dirty="0" smtClean="0"/>
              <a:t>operandos</a:t>
            </a:r>
          </a:p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Exemplo:</a:t>
            </a:r>
          </a:p>
          <a:p>
            <a:pPr algn="ctr"/>
            <a:r>
              <a:rPr lang="pt-BR" sz="2000" dirty="0"/>
              <a:t>(+ (* 3 1) 4)</a:t>
            </a:r>
          </a:p>
          <a:p>
            <a:pPr algn="ctr"/>
            <a:r>
              <a:rPr lang="pt-BR" sz="2000" dirty="0"/>
              <a:t>→ (+ 3 4)</a:t>
            </a:r>
          </a:p>
          <a:p>
            <a:pPr algn="ctr"/>
            <a:r>
              <a:rPr lang="pt-BR" sz="2000" dirty="0"/>
              <a:t>→ 7</a:t>
            </a:r>
          </a:p>
        </p:txBody>
      </p:sp>
    </p:spTree>
    <p:extLst>
      <p:ext uri="{BB962C8B-B14F-4D97-AF65-F5344CB8AC3E}">
        <p14:creationId xmlns:p14="http://schemas.microsoft.com/office/powerpoint/2010/main" val="20391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LPF </a:t>
            </a:r>
            <a:r>
              <a:rPr lang="pt-BR" dirty="0" err="1" smtClean="0"/>
              <a:t>Racket</a:t>
            </a:r>
            <a:r>
              <a:rPr lang="pt-BR" dirty="0" smtClean="0"/>
              <a:t> - Definições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buFont typeface="Arial" panose="020B0604020202020204" pitchFamily="34" charset="0"/>
              <a:buChar char="•"/>
            </a:pPr>
            <a:r>
              <a:rPr lang="pt-BR" sz="1800" dirty="0" smtClean="0"/>
              <a:t>Definições são utilizadas </a:t>
            </a:r>
            <a:r>
              <a:rPr lang="pt-BR" sz="1800" dirty="0"/>
              <a:t>para dar nomes a objetos computacionais, sejam dados ou funções. Na linguagem </a:t>
            </a:r>
            <a:r>
              <a:rPr lang="pt-BR" sz="1800" dirty="0" err="1"/>
              <a:t>Racket</a:t>
            </a:r>
            <a:r>
              <a:rPr lang="pt-BR" sz="1800" dirty="0"/>
              <a:t>, as definições são feitas a partir da palavra reservada </a:t>
            </a:r>
            <a:r>
              <a:rPr lang="pt-BR" sz="1800" i="1" dirty="0" smtClean="0"/>
              <a:t>define.</a:t>
            </a:r>
          </a:p>
          <a:p>
            <a:pPr marL="190500" indent="0" algn="just"/>
            <a:endParaRPr lang="pt-BR" sz="1800" i="1" dirty="0" smtClean="0"/>
          </a:p>
          <a:p>
            <a:pPr marL="647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/>
              <a:t>Para dados:</a:t>
            </a:r>
          </a:p>
          <a:p>
            <a:pPr marL="190500" indent="0" algn="ctr">
              <a:lnSpc>
                <a:spcPct val="150000"/>
              </a:lnSpc>
            </a:pPr>
            <a:r>
              <a:rPr lang="pt-BR" sz="1800" b="1" dirty="0"/>
              <a:t>(define &lt;nome&gt; &lt;expressão</a:t>
            </a:r>
            <a:r>
              <a:rPr lang="pt-BR" sz="1800" b="1" dirty="0" smtClean="0"/>
              <a:t>&gt;)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/>
              <a:t>Exemplo:</a:t>
            </a:r>
          </a:p>
          <a:p>
            <a:pPr algn="ctr"/>
            <a:endParaRPr lang="pt-BR" sz="1800" b="1" dirty="0" smtClean="0"/>
          </a:p>
          <a:p>
            <a:pPr algn="ctr"/>
            <a:r>
              <a:rPr lang="pt-BR" sz="1800" b="1" dirty="0" smtClean="0"/>
              <a:t>(</a:t>
            </a:r>
            <a:r>
              <a:rPr lang="pt-BR" sz="1800" b="1" dirty="0"/>
              <a:t>define x 10</a:t>
            </a:r>
            <a:r>
              <a:rPr lang="pt-BR" sz="1800" b="1" dirty="0" smtClean="0"/>
              <a:t>)</a:t>
            </a:r>
          </a:p>
          <a:p>
            <a:pPr algn="ctr"/>
            <a:endParaRPr lang="pt-BR" sz="1800" b="1" dirty="0" smtClean="0"/>
          </a:p>
          <a:p>
            <a:pPr algn="ctr"/>
            <a:r>
              <a:rPr lang="pt-BR" sz="1600" i="1" dirty="0" smtClean="0"/>
              <a:t>Define a variável x como tendo sempre o valor 10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6051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LPF </a:t>
            </a:r>
            <a:r>
              <a:rPr lang="pt-BR" dirty="0" err="1" smtClean="0"/>
              <a:t>Racket</a:t>
            </a:r>
            <a:r>
              <a:rPr lang="pt-BR" dirty="0" smtClean="0"/>
              <a:t> - Definições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 algn="just">
              <a:buFont typeface="Arial" panose="020B0604020202020204" pitchFamily="34" charset="0"/>
              <a:buChar char="•"/>
            </a:pPr>
            <a:r>
              <a:rPr lang="pt-BR" sz="1800" dirty="0" smtClean="0"/>
              <a:t>Para funções:</a:t>
            </a:r>
          </a:p>
          <a:p>
            <a:pPr marL="190500" indent="0" algn="ctr"/>
            <a:r>
              <a:rPr lang="pt-BR" sz="1800" b="1" dirty="0"/>
              <a:t>(define (&lt;nome&gt; &lt;</a:t>
            </a:r>
            <a:r>
              <a:rPr lang="pt-BR" sz="1800" b="1" dirty="0" err="1"/>
              <a:t>parametros</a:t>
            </a:r>
            <a:r>
              <a:rPr lang="pt-BR" sz="1800" b="1" dirty="0"/>
              <a:t>&gt;) &lt;corpo</a:t>
            </a:r>
            <a:r>
              <a:rPr lang="pt-BR" sz="1800" b="1" dirty="0" smtClean="0"/>
              <a:t>&gt;)</a:t>
            </a:r>
          </a:p>
          <a:p>
            <a:pPr marL="476250" indent="-285750" algn="just">
              <a:buFont typeface="Arial" panose="020B0604020202020204" pitchFamily="34" charset="0"/>
              <a:buChar char="•"/>
            </a:pPr>
            <a:r>
              <a:rPr lang="pt-BR" sz="1800" dirty="0" smtClean="0"/>
              <a:t>Exemplo:</a:t>
            </a:r>
          </a:p>
          <a:p>
            <a:pPr algn="ctr"/>
            <a:endParaRPr lang="pt-BR" sz="1800" b="1" dirty="0" smtClean="0"/>
          </a:p>
          <a:p>
            <a:pPr algn="ctr"/>
            <a:r>
              <a:rPr lang="it-IT" sz="1800" b="1" dirty="0"/>
              <a:t>(define (quadrado x) (* x x))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it-IT" sz="1800" dirty="0" smtClean="0"/>
              <a:t>No corpo do código, a função pode ser chamada da seguinte forma:</a:t>
            </a:r>
          </a:p>
          <a:p>
            <a:pPr marL="190500" indent="0" algn="ctr">
              <a:lnSpc>
                <a:spcPct val="150000"/>
              </a:lnSpc>
            </a:pPr>
            <a:r>
              <a:rPr lang="it-IT" sz="1800" dirty="0" smtClean="0"/>
              <a:t>(quadrado 5)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Onde será executado a seguinte redução:</a:t>
            </a:r>
          </a:p>
          <a:p>
            <a:pPr marL="190500" indent="0" algn="ctr">
              <a:lnSpc>
                <a:spcPct val="150000"/>
              </a:lnSpc>
            </a:pPr>
            <a:r>
              <a:rPr lang="pt-BR" sz="1600" dirty="0" smtClean="0"/>
              <a:t>(quadrado 5)</a:t>
            </a:r>
          </a:p>
          <a:p>
            <a:pPr marL="4762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pt-BR" sz="1600" dirty="0" smtClean="0">
                <a:sym typeface="Wingdings" panose="05000000000000000000" pitchFamily="2" charset="2"/>
              </a:rPr>
              <a:t>(* 5 5)</a:t>
            </a:r>
          </a:p>
          <a:p>
            <a:pPr marL="4762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pt-BR" sz="1600" dirty="0" smtClean="0">
                <a:sym typeface="Wingdings" panose="05000000000000000000" pitchFamily="2" charset="2"/>
              </a:rPr>
              <a:t>25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1458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dirty="0" smtClean="0"/>
              <a:t>LPF </a:t>
            </a:r>
            <a:r>
              <a:rPr lang="pt-BR" sz="3000" dirty="0" err="1" smtClean="0"/>
              <a:t>Racket</a:t>
            </a:r>
            <a:r>
              <a:rPr lang="pt-BR" sz="3000" dirty="0" smtClean="0"/>
              <a:t> – Modelos de substituição</a:t>
            </a:r>
            <a:endParaRPr lang="pt-BR" sz="3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É possível definir no corpo das </a:t>
            </a:r>
            <a:r>
              <a:rPr lang="pt-BR" sz="1600" dirty="0" smtClean="0"/>
              <a:t>funções </a:t>
            </a:r>
            <a:r>
              <a:rPr lang="pt-BR" sz="1600" dirty="0"/>
              <a:t>chamadas a outras funções, onde então, são feitas reduções na expressão durante a execução</a:t>
            </a:r>
            <a:r>
              <a:rPr lang="pt-BR" sz="1600" dirty="0" smtClean="0"/>
              <a:t>.</a:t>
            </a:r>
          </a:p>
          <a:p>
            <a:pPr marL="476250" indent="-285750" algn="just">
              <a:buFont typeface="Arial" panose="020B0604020202020204" pitchFamily="34" charset="0"/>
              <a:buChar char="•"/>
            </a:pPr>
            <a:endParaRPr lang="pt-BR" sz="900" dirty="0"/>
          </a:p>
          <a:p>
            <a:pPr marL="4762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Exemplo:</a:t>
            </a:r>
          </a:p>
          <a:p>
            <a:pPr marL="876300" lvl="1" indent="-285750" algn="just">
              <a:buFont typeface="Arial" panose="020B0604020202020204" pitchFamily="34" charset="0"/>
              <a:buChar char="•"/>
            </a:pPr>
            <a:r>
              <a:rPr lang="pt-BR" sz="1400" dirty="0" smtClean="0"/>
              <a:t>Sejam definidas as funções:</a:t>
            </a:r>
          </a:p>
          <a:p>
            <a:pPr marL="590550" lvl="1" indent="0" algn="just"/>
            <a:endParaRPr lang="pt-BR" sz="1400" dirty="0" smtClean="0"/>
          </a:p>
          <a:p>
            <a:pPr algn="ctr"/>
            <a:r>
              <a:rPr lang="pt-BR" sz="1400" b="1" dirty="0"/>
              <a:t>(define (quadrado x) (* x x</a:t>
            </a:r>
            <a:r>
              <a:rPr lang="pt-BR" sz="1400" b="1" dirty="0" smtClean="0"/>
              <a:t>))</a:t>
            </a:r>
          </a:p>
          <a:p>
            <a:pPr algn="ctr"/>
            <a:r>
              <a:rPr lang="pt-BR" sz="1400" b="1" dirty="0"/>
              <a:t/>
            </a:r>
            <a:br>
              <a:rPr lang="pt-BR" sz="1400" b="1" dirty="0"/>
            </a:br>
            <a:r>
              <a:rPr lang="pt-BR" sz="1400" b="1" dirty="0"/>
              <a:t>(define (soma-quadrados a b) (+ (quadrado a) (quadrado b</a:t>
            </a:r>
            <a:r>
              <a:rPr lang="pt-BR" sz="1400" b="1" dirty="0" smtClean="0"/>
              <a:t>)))</a:t>
            </a:r>
          </a:p>
          <a:p>
            <a:pPr algn="ctr"/>
            <a:endParaRPr lang="pt-BR" sz="1400" b="1" dirty="0"/>
          </a:p>
          <a:p>
            <a:pPr marL="876300" lvl="1" indent="-285750" algn="just">
              <a:buFont typeface="Arial" panose="020B0604020202020204" pitchFamily="34" charset="0"/>
              <a:buChar char="•"/>
            </a:pPr>
            <a:r>
              <a:rPr lang="pt-BR" sz="1400" dirty="0" smtClean="0"/>
              <a:t>Considerando a execução do código (soma-quadrados 2 3), temos:</a:t>
            </a:r>
          </a:p>
          <a:p>
            <a:pPr marL="876300" lvl="1" indent="-285750" algn="just">
              <a:buFont typeface="Arial" panose="020B0604020202020204" pitchFamily="34" charset="0"/>
              <a:buChar char="•"/>
            </a:pPr>
            <a:endParaRPr lang="pt-BR" sz="900" dirty="0" smtClean="0"/>
          </a:p>
          <a:p>
            <a:pPr algn="ctr"/>
            <a:r>
              <a:rPr lang="pt-BR" sz="1400" dirty="0" smtClean="0"/>
              <a:t>(soma-quadrados </a:t>
            </a:r>
            <a:r>
              <a:rPr lang="pt-BR" sz="1400" dirty="0"/>
              <a:t>2 </a:t>
            </a:r>
            <a:r>
              <a:rPr lang="pt-BR" sz="1400" dirty="0" smtClean="0"/>
              <a:t>3)</a:t>
            </a:r>
            <a:endParaRPr lang="pt-BR" sz="1400" dirty="0"/>
          </a:p>
          <a:p>
            <a:pPr algn="ctr"/>
            <a:r>
              <a:rPr lang="pt-BR" sz="1400" dirty="0"/>
              <a:t>→ (+(quadrado 2) (quadrado 3))</a:t>
            </a:r>
          </a:p>
          <a:p>
            <a:pPr algn="ctr"/>
            <a:r>
              <a:rPr lang="pt-BR" sz="1400" dirty="0"/>
              <a:t>→ (+(*2 2) (*3 3))</a:t>
            </a:r>
          </a:p>
          <a:p>
            <a:pPr algn="ctr"/>
            <a:r>
              <a:rPr lang="pt-BR" sz="1400" dirty="0"/>
              <a:t>→ (+ (4) (*3 3))</a:t>
            </a:r>
          </a:p>
          <a:p>
            <a:pPr algn="ctr"/>
            <a:r>
              <a:rPr lang="pt-BR" sz="1400" dirty="0"/>
              <a:t>→ (+ 4 9)</a:t>
            </a:r>
          </a:p>
          <a:p>
            <a:pPr algn="ctr"/>
            <a:r>
              <a:rPr lang="pt-BR" sz="1400" dirty="0"/>
              <a:t>→ 13</a:t>
            </a:r>
            <a:endParaRPr lang="pt-BR" sz="1400" dirty="0" smtClean="0"/>
          </a:p>
          <a:p>
            <a:pPr algn="ctr"/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2051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Barbosa, M. A. L. </a:t>
            </a:r>
            <a:r>
              <a:rPr lang="pt-BR" sz="1200" b="1" dirty="0"/>
              <a:t>Notas de aula da disciplina de Paradigmas de Programação Lógica e </a:t>
            </a:r>
            <a:r>
              <a:rPr lang="pt-BR" sz="1200" b="1" dirty="0" smtClean="0"/>
              <a:t>Funcional;</a:t>
            </a:r>
            <a:r>
              <a:rPr lang="pt-BR" sz="1200" dirty="0" smtClean="0"/>
              <a:t>. </a:t>
            </a:r>
            <a:r>
              <a:rPr lang="pt-BR" sz="1200" dirty="0"/>
              <a:t>Universidade Estadual de Maringá. </a:t>
            </a:r>
            <a:r>
              <a:rPr lang="pt-BR" sz="1200" dirty="0" smtClean="0"/>
              <a:t>Disponível </a:t>
            </a:r>
            <a:r>
              <a:rPr lang="pt-BR" sz="1200" dirty="0"/>
              <a:t>em &lt;http://</a:t>
            </a:r>
            <a:r>
              <a:rPr lang="pt-BR" sz="1200" dirty="0" smtClean="0"/>
              <a:t>malbarbo.pro.br/ensino/2014/5200</a:t>
            </a:r>
            <a:r>
              <a:rPr lang="pt-BR" sz="1200" dirty="0"/>
              <a:t>/&gt;, acessado em 25/04/2014</a:t>
            </a:r>
            <a:r>
              <a:rPr lang="pt-BR" sz="1200" dirty="0" smtClean="0"/>
              <a:t>.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Diverio</a:t>
            </a:r>
            <a:r>
              <a:rPr lang="pt-BR" sz="1200" dirty="0"/>
              <a:t>, T. A.; Menezes, P. B. </a:t>
            </a:r>
            <a:r>
              <a:rPr lang="pt-BR" sz="1200" b="1" dirty="0"/>
              <a:t>Teoria da Computação - Máquinas Universais e </a:t>
            </a:r>
            <a:r>
              <a:rPr lang="pt-BR" sz="1200" b="1" dirty="0" err="1"/>
              <a:t>Computabilidade</a:t>
            </a:r>
            <a:r>
              <a:rPr lang="pt-BR" sz="1200" dirty="0"/>
              <a:t>. 205p. 2ª edição. Editora </a:t>
            </a:r>
            <a:r>
              <a:rPr lang="pt-BR" sz="1200" dirty="0" err="1"/>
              <a:t>Bookman</a:t>
            </a:r>
            <a:r>
              <a:rPr lang="pt-BR" sz="1200" dirty="0"/>
              <a:t>. 2004.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Sipser</a:t>
            </a:r>
            <a:r>
              <a:rPr lang="pt-BR" sz="1200" dirty="0"/>
              <a:t>, M. </a:t>
            </a:r>
            <a:r>
              <a:rPr lang="pt-BR" sz="1200" b="1" dirty="0"/>
              <a:t>Introdução a teoria da computação. </a:t>
            </a:r>
            <a:r>
              <a:rPr lang="pt-BR" sz="1200" dirty="0"/>
              <a:t>488 p. 2ª edição. Editora </a:t>
            </a:r>
            <a:r>
              <a:rPr lang="pt-BR" sz="1200" dirty="0" err="1"/>
              <a:t>Thomsom</a:t>
            </a:r>
            <a:r>
              <a:rPr lang="pt-BR" sz="1200" dirty="0"/>
              <a:t> Learning. 2005</a:t>
            </a:r>
            <a:r>
              <a:rPr lang="pt-BR" sz="1200" dirty="0" smtClean="0"/>
              <a:t>.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&lt;http://minerva.ufpel.edu.br/~cristiano.damiani/linguagens/AulaLambda.pdf&gt;, acessado em </a:t>
            </a:r>
            <a:r>
              <a:rPr lang="pt-BR" sz="1200" dirty="0" smtClean="0"/>
              <a:t>27/04/2014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&lt;http://www.inf.ufsc.br/~func/aula2.pdf&gt;, acessado em </a:t>
            </a:r>
            <a:r>
              <a:rPr lang="pt-BR" sz="1200" dirty="0" smtClean="0"/>
              <a:t>02/05/2014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&lt;http://www.ufpi.br/subsiteFiles/gaa/arquivos/files/Lambda%20Calculo.pdf&gt;, acessado em </a:t>
            </a:r>
            <a:r>
              <a:rPr lang="pt-BR" sz="1200" dirty="0" smtClean="0"/>
              <a:t>02/05/2014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&lt;http://www.inf.ufsc.br/~barreto/PF/CalLambda.htm&gt; acessado em </a:t>
            </a:r>
            <a:r>
              <a:rPr lang="pt-BR" sz="1200" dirty="0" smtClean="0"/>
              <a:t>07/05/2014. </a:t>
            </a:r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&lt;http://pt.wikipedia.org/wiki/C%C3%A1lculo_lambda#Alfa-equival.C3.AAncia&gt; acessado em 04/05/2014. </a:t>
            </a:r>
            <a:endParaRPr lang="pt-BR" sz="1200" dirty="0" smtClean="0"/>
          </a:p>
          <a:p>
            <a:pPr marL="476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&lt;http://www.inf.ufsc.br/~func/aula2.pdf&gt; acessado em 04/05/2014. </a:t>
            </a:r>
          </a:p>
        </p:txBody>
      </p:sp>
    </p:spTree>
    <p:extLst>
      <p:ext uri="{BB962C8B-B14F-4D97-AF65-F5344CB8AC3E}">
        <p14:creationId xmlns:p14="http://schemas.microsoft.com/office/powerpoint/2010/main" val="3416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600" dirty="0"/>
              <a:t>Motivação: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 sz="2200" dirty="0" smtClean="0"/>
              <a:t>Por quê </a:t>
            </a:r>
            <a:r>
              <a:rPr lang="pt-BR" sz="2200" dirty="0"/>
              <a:t>estudar cálculo lambda?</a:t>
            </a:r>
          </a:p>
          <a:p>
            <a:pPr marL="1371600" lvl="2" indent="-3810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pt-BR" sz="1800" dirty="0" smtClean="0"/>
              <a:t>Inspiração </a:t>
            </a:r>
            <a:r>
              <a:rPr lang="pt-BR" sz="1800" dirty="0"/>
              <a:t>para linguagens de </a:t>
            </a:r>
            <a:r>
              <a:rPr lang="pt-BR" sz="1800" dirty="0" smtClean="0"/>
              <a:t>programação funcionais;</a:t>
            </a:r>
            <a:endParaRPr lang="pt-BR" sz="1800" dirty="0"/>
          </a:p>
          <a:p>
            <a:pPr marL="1371600" lvl="2" indent="-3810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pt-BR" sz="1800" dirty="0" smtClean="0"/>
              <a:t>Funções recursivas são fundamentais para a ciência da computação;</a:t>
            </a:r>
          </a:p>
          <a:p>
            <a:pPr marL="1371600" lvl="2" indent="-3810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pt-BR" sz="1800" dirty="0" smtClean="0"/>
              <a:t>Semântica simples para computações envolvendo funções;</a:t>
            </a:r>
          </a:p>
          <a:p>
            <a:pPr marL="1371600" lvl="2" indent="-3810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pt-BR" sz="1800" dirty="0" smtClean="0"/>
              <a:t>Expressiva, suficientemente poderosa para expressar programas funcionais;</a:t>
            </a:r>
            <a:endParaRPr lang="pt-BR"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Definição Informal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dirty="0" smtClean="0"/>
              <a:t>Como entender no que consiste o cálculo lambda de maneira simples?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pt-BR" dirty="0"/>
          </a:p>
          <a:p>
            <a:pPr marL="38100" lvl="0" indent="0" algn="ctr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i="1" dirty="0" smtClean="0"/>
              <a:t>“Modelo matemático composto por definições e regras que ajudam a ilustrar, de forma simples, como funções podem ser computadas”</a:t>
            </a:r>
            <a:endParaRPr lang="pt-BR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Definição Informal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 dirty="0" smtClean="0"/>
              <a:t>Vamos considerar a seguinte expressão: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pt-BR" dirty="0" smtClean="0"/>
          </a:p>
          <a:p>
            <a:pPr marL="38100" lvl="0" indent="0" algn="ctr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b="1" i="1" dirty="0" smtClean="0"/>
              <a:t>x + y</a:t>
            </a:r>
          </a:p>
          <a:p>
            <a:pPr marL="38100" lvl="0" indent="0" algn="ctr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pt-BR" sz="2400" b="1" i="1" dirty="0"/>
          </a:p>
          <a:p>
            <a:pPr marL="38100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400" dirty="0" smtClean="0"/>
              <a:t>O que essa expressão pode significar?</a:t>
            </a:r>
          </a:p>
          <a:p>
            <a:pPr marL="7810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/>
              <a:t>x + y somente, onde x e y são valores previamente definidos;</a:t>
            </a:r>
          </a:p>
          <a:p>
            <a:pPr marL="7810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/>
              <a:t>F(x) = x + y</a:t>
            </a:r>
          </a:p>
          <a:p>
            <a:pPr marL="7810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/>
              <a:t>F(y) </a:t>
            </a:r>
            <a:r>
              <a:rPr lang="pt-BR" sz="1800" dirty="0"/>
              <a:t>= x + y</a:t>
            </a:r>
          </a:p>
          <a:p>
            <a:pPr marL="7810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/>
              <a:t>F(x , y) </a:t>
            </a:r>
            <a:r>
              <a:rPr lang="pt-BR" sz="1800" dirty="0"/>
              <a:t>= x + </a:t>
            </a:r>
            <a:r>
              <a:rPr lang="pt-BR" sz="1800" dirty="0" smtClean="0"/>
              <a:t>y</a:t>
            </a:r>
            <a:endParaRPr lang="pt-BR" sz="18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5126804" y="3719244"/>
            <a:ext cx="1294544" cy="308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Argumento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5126804" y="4263775"/>
            <a:ext cx="1294544" cy="308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Pré</a:t>
            </a:r>
            <a:r>
              <a:rPr lang="pt-BR" dirty="0" smtClean="0"/>
              <a:t> - definido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273996" y="3318553"/>
            <a:ext cx="565078" cy="3082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3" idx="1"/>
            <a:endCxn id="14" idx="3"/>
          </p:cNvCxnSpPr>
          <p:nvPr/>
        </p:nvCxnSpPr>
        <p:spPr>
          <a:xfrm flipH="1" flipV="1">
            <a:off x="1839074" y="3472666"/>
            <a:ext cx="3287730" cy="945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>
          <a:xfrm>
            <a:off x="1924493" y="3719244"/>
            <a:ext cx="233916" cy="308225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313538" y="4109662"/>
            <a:ext cx="233916" cy="308225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228836" y="4536216"/>
            <a:ext cx="632516" cy="308225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313538" y="3719244"/>
            <a:ext cx="233916" cy="3082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24493" y="4119934"/>
            <a:ext cx="233916" cy="3082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angulado 26"/>
          <p:cNvCxnSpPr>
            <a:stCxn id="2" idx="0"/>
            <a:endCxn id="18" idx="0"/>
          </p:cNvCxnSpPr>
          <p:nvPr/>
        </p:nvCxnSpPr>
        <p:spPr>
          <a:xfrm rot="16200000" flipV="1">
            <a:off x="3907764" y="1852931"/>
            <a:ext cx="12700" cy="3732625"/>
          </a:xfrm>
          <a:prstGeom prst="bentConnector3">
            <a:avLst>
              <a:gd name="adj1" fmla="val 113022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2" idx="1"/>
          </p:cNvCxnSpPr>
          <p:nvPr/>
        </p:nvCxnSpPr>
        <p:spPr>
          <a:xfrm rot="10800000" flipV="1">
            <a:off x="2516900" y="3873356"/>
            <a:ext cx="2609905" cy="382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2" idx="2"/>
            <a:endCxn id="22" idx="3"/>
          </p:cNvCxnSpPr>
          <p:nvPr/>
        </p:nvCxnSpPr>
        <p:spPr>
          <a:xfrm rot="5400000">
            <a:off x="3986284" y="2902537"/>
            <a:ext cx="662860" cy="29127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" idx="1"/>
            <a:endCxn id="19" idx="3"/>
          </p:cNvCxnSpPr>
          <p:nvPr/>
        </p:nvCxnSpPr>
        <p:spPr>
          <a:xfrm flipH="1" flipV="1">
            <a:off x="2547454" y="3873357"/>
            <a:ext cx="2579350" cy="544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" idx="1"/>
            <a:endCxn id="24" idx="2"/>
          </p:cNvCxnSpPr>
          <p:nvPr/>
        </p:nvCxnSpPr>
        <p:spPr>
          <a:xfrm flipH="1">
            <a:off x="2041451" y="4417888"/>
            <a:ext cx="3085353" cy="10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4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19" grpId="0" animBg="1"/>
      <p:bldP spid="19" grpId="1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Definição Informal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600" dirty="0" err="1" smtClean="0"/>
              <a:t>Church</a:t>
            </a:r>
            <a:r>
              <a:rPr lang="pt-BR" sz="2600" dirty="0" smtClean="0"/>
              <a:t> propõe uma sintaxe para funções:</a:t>
            </a:r>
          </a:p>
          <a:p>
            <a:pPr marL="857250" lvl="1" indent="-419100">
              <a:buFont typeface="Arial"/>
              <a:buChar char="●"/>
            </a:pPr>
            <a:r>
              <a:rPr lang="pt-BR" sz="1600" dirty="0" smtClean="0"/>
              <a:t>Distinção entre variáveis passadas como argumento das com valores pré-definidos;</a:t>
            </a:r>
            <a:endParaRPr lang="pt-BR" sz="1600" dirty="0"/>
          </a:p>
          <a:p>
            <a:pPr marL="857250" lvl="1" indent="-419100">
              <a:buFont typeface="Arial"/>
              <a:buChar char="●"/>
            </a:pPr>
            <a:r>
              <a:rPr lang="pt-BR" sz="1600" dirty="0" smtClean="0"/>
              <a:t>Variáveis passadas como argumento são identificadas por um predecessor </a:t>
            </a:r>
            <a:r>
              <a:rPr lang="el-GR" sz="1600" b="1" dirty="0" smtClean="0"/>
              <a:t>λ</a:t>
            </a:r>
            <a:r>
              <a:rPr lang="pt-BR" sz="1600" dirty="0" smtClean="0"/>
              <a:t>;</a:t>
            </a:r>
          </a:p>
          <a:p>
            <a:pPr marL="857250" lvl="1" indent="-419100">
              <a:buFont typeface="Arial"/>
              <a:buChar char="●"/>
            </a:pPr>
            <a:r>
              <a:rPr lang="pt-BR" sz="1600" dirty="0" smtClean="0"/>
              <a:t>Os termos dessa notação são chamados de termos lambda;</a:t>
            </a:r>
          </a:p>
          <a:p>
            <a:pPr marL="457200" indent="-419100">
              <a:buFont typeface="Arial"/>
              <a:buChar char="●"/>
            </a:pPr>
            <a:r>
              <a:rPr lang="pt-BR" sz="2600" dirty="0" smtClean="0"/>
              <a:t>Tomando as funções do slide anterior:</a:t>
            </a:r>
          </a:p>
          <a:p>
            <a:pPr marL="38100" indent="0"/>
            <a:endParaRPr lang="pt-BR" sz="28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44315"/>
              </p:ext>
            </p:extLst>
          </p:nvPr>
        </p:nvGraphicFramePr>
        <p:xfrm>
          <a:off x="1881962" y="3242930"/>
          <a:ext cx="5263118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31559"/>
                <a:gridCol w="2631559"/>
              </a:tblGrid>
              <a:tr h="29359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r>
                        <a:rPr lang="pt-BR" baseline="0" dirty="0" smtClean="0"/>
                        <a:t>álculo lambda</a:t>
                      </a:r>
                      <a:endParaRPr lang="pt-BR" dirty="0"/>
                    </a:p>
                  </a:txBody>
                  <a:tcPr/>
                </a:tc>
              </a:tr>
              <a:tr h="28129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 + y</a:t>
                      </a:r>
                    </a:p>
                  </a:txBody>
                  <a:tcPr/>
                </a:tc>
              </a:tr>
              <a:tr h="281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F(x)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λx.x</a:t>
                      </a:r>
                      <a:r>
                        <a:rPr lang="es-E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+ y</a:t>
                      </a:r>
                    </a:p>
                  </a:txBody>
                  <a:tcPr/>
                </a:tc>
              </a:tr>
              <a:tr h="281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F(y)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λy.x</a:t>
                      </a:r>
                      <a:r>
                        <a:rPr lang="es-E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+ y</a:t>
                      </a:r>
                    </a:p>
                  </a:txBody>
                  <a:tcPr/>
                </a:tc>
              </a:tr>
              <a:tr h="281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F(x , y)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λxy.x+y</a:t>
                      </a:r>
                      <a:endParaRPr lang="es-ES" sz="1400" b="0" i="0" u="none" strike="noStrike" cap="non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1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 smtClean="0"/>
              <a:t>O que pode ser considerado um termo lambda?</a:t>
            </a:r>
          </a:p>
          <a:p>
            <a:pPr marL="10477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/>
              <a:t>Uma variável e/ou uma constante:</a:t>
            </a:r>
          </a:p>
          <a:p>
            <a:pPr algn="ctr">
              <a:lnSpc>
                <a:spcPct val="150000"/>
              </a:lnSpc>
            </a:pPr>
            <a:r>
              <a:rPr lang="pt-BR" sz="1600" dirty="0" smtClean="0"/>
              <a:t>x</a:t>
            </a:r>
            <a:r>
              <a:rPr lang="pt-BR" sz="1600" baseline="30000" dirty="0" smtClean="0"/>
              <a:t>3</a:t>
            </a:r>
            <a:r>
              <a:rPr lang="pt-BR" sz="1600" dirty="0" smtClean="0"/>
              <a:t>+4</a:t>
            </a:r>
          </a:p>
          <a:p>
            <a:pPr marL="1047750" lvl="1" indent="-457200">
              <a:buFont typeface="Arial" panose="020B0604020202020204" pitchFamily="34" charset="0"/>
              <a:buChar char="•"/>
            </a:pPr>
            <a:r>
              <a:rPr lang="pt-BR" sz="1800" dirty="0" smtClean="0"/>
              <a:t>Se </a:t>
            </a:r>
            <a:r>
              <a:rPr lang="pt-BR" sz="1800" i="1" dirty="0" smtClean="0"/>
              <a:t>t </a:t>
            </a:r>
            <a:r>
              <a:rPr lang="pt-BR" sz="1800" dirty="0" smtClean="0"/>
              <a:t>é um termo lambda e </a:t>
            </a:r>
            <a:r>
              <a:rPr lang="pt-BR" sz="1800" i="1" dirty="0" smtClean="0"/>
              <a:t>x </a:t>
            </a:r>
            <a:r>
              <a:rPr lang="pt-BR" sz="1800" dirty="0" smtClean="0"/>
              <a:t>uma variável, então </a:t>
            </a:r>
            <a:r>
              <a:rPr lang="el-GR" sz="1800" dirty="0" smtClean="0"/>
              <a:t>λ</a:t>
            </a:r>
            <a:r>
              <a:rPr lang="pt-BR" sz="1800" dirty="0" smtClean="0"/>
              <a:t>x.t é um termo lambda, o qual é chamado de </a:t>
            </a:r>
            <a:r>
              <a:rPr lang="pt-BR" sz="1800" b="1" dirty="0" smtClean="0"/>
              <a:t>abstração;</a:t>
            </a:r>
          </a:p>
          <a:p>
            <a:pPr algn="ctr">
              <a:lnSpc>
                <a:spcPct val="150000"/>
              </a:lnSpc>
            </a:pPr>
            <a:r>
              <a:rPr lang="el-GR" sz="1600" dirty="0" smtClean="0"/>
              <a:t>λ</a:t>
            </a:r>
            <a:r>
              <a:rPr lang="pt-BR" sz="1600" dirty="0" smtClean="0"/>
              <a:t>x.x</a:t>
            </a:r>
            <a:r>
              <a:rPr lang="pt-BR" sz="1600" baseline="30000" dirty="0" smtClean="0"/>
              <a:t>3</a:t>
            </a:r>
            <a:r>
              <a:rPr lang="pt-BR" sz="1600" dirty="0" smtClean="0"/>
              <a:t>+4</a:t>
            </a:r>
          </a:p>
          <a:p>
            <a:pPr marL="1047750" lvl="1" indent="-457200">
              <a:buFont typeface="Arial" panose="020B0604020202020204" pitchFamily="34" charset="0"/>
              <a:buChar char="•"/>
            </a:pPr>
            <a:r>
              <a:rPr lang="pt-BR" sz="1800" dirty="0" smtClean="0"/>
              <a:t>Se </a:t>
            </a:r>
            <a:r>
              <a:rPr lang="pt-BR" sz="1800" i="1" dirty="0" smtClean="0"/>
              <a:t>t </a:t>
            </a:r>
            <a:r>
              <a:rPr lang="pt-BR" sz="1800" dirty="0" smtClean="0"/>
              <a:t>e </a:t>
            </a:r>
            <a:r>
              <a:rPr lang="pt-BR" sz="1800" i="1" dirty="0" smtClean="0"/>
              <a:t>s </a:t>
            </a:r>
            <a:r>
              <a:rPr lang="pt-BR" sz="1800" dirty="0" smtClean="0"/>
              <a:t>são termos lambda, então </a:t>
            </a:r>
            <a:r>
              <a:rPr lang="pt-BR" sz="1800" i="1" dirty="0" err="1" smtClean="0"/>
              <a:t>ts</a:t>
            </a:r>
            <a:r>
              <a:rPr lang="pt-BR" sz="1800" i="1" dirty="0" smtClean="0"/>
              <a:t> </a:t>
            </a:r>
            <a:r>
              <a:rPr lang="pt-BR" sz="1800" dirty="0" smtClean="0"/>
              <a:t>é um termo lambda, o qual é chamado de </a:t>
            </a:r>
            <a:r>
              <a:rPr lang="pt-BR" sz="1800" b="1" dirty="0" smtClean="0"/>
              <a:t>aplicação</a:t>
            </a:r>
            <a:r>
              <a:rPr lang="pt-BR" sz="1800" dirty="0" smtClean="0"/>
              <a:t>;</a:t>
            </a:r>
          </a:p>
          <a:p>
            <a:pPr marL="590550" lvl="1" indent="0" algn="ctr">
              <a:lnSpc>
                <a:spcPct val="150000"/>
              </a:lnSpc>
            </a:pPr>
            <a:r>
              <a:rPr lang="pt-BR" sz="1800" dirty="0" smtClean="0"/>
              <a:t>(</a:t>
            </a:r>
            <a:r>
              <a:rPr lang="el-GR" sz="1800" dirty="0" smtClean="0"/>
              <a:t>λ</a:t>
            </a:r>
            <a:r>
              <a:rPr lang="pt-BR" sz="1800" dirty="0" smtClean="0"/>
              <a:t>x.x</a:t>
            </a:r>
            <a:r>
              <a:rPr lang="pt-BR" sz="1800" baseline="30000" dirty="0" smtClean="0"/>
              <a:t>3</a:t>
            </a:r>
            <a:r>
              <a:rPr lang="pt-BR" sz="1800" dirty="0" smtClean="0"/>
              <a:t>+4)(2)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439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Definição Formal – Linguagem Lambda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indent="0"/>
            <a:endParaRPr lang="pt-BR" sz="2800" dirty="0"/>
          </a:p>
          <a:p>
            <a:pPr marL="190500" indent="0"/>
            <a:endParaRPr lang="pt-BR" sz="2800" dirty="0" smtClean="0"/>
          </a:p>
          <a:p>
            <a:pPr marL="190500" indent="0" algn="ctr"/>
            <a:r>
              <a:rPr lang="pt-BR" sz="2200" i="1" dirty="0" smtClean="0"/>
              <a:t>“</a:t>
            </a:r>
            <a:r>
              <a:rPr lang="pt-BR" sz="2200" i="1" dirty="0"/>
              <a:t>Seja X um conjunto enumerável de variáveis e C um conjunto enumerável de constantes. Uma linguagem lambda Λ sobre X e C é o conjunto de todos os termos lambda sobre estes conjuntos</a:t>
            </a:r>
            <a:r>
              <a:rPr lang="pt-BR" sz="2200" i="1" dirty="0" smtClean="0"/>
              <a:t>.”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825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549</TotalTime>
  <Words>1930</Words>
  <Application>Microsoft Office PowerPoint</Application>
  <PresentationFormat>Apresentação na tela (16:9)</PresentationFormat>
  <Paragraphs>327</Paragraphs>
  <Slides>39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Courier New</vt:lpstr>
      <vt:lpstr>Wingdings</vt:lpstr>
      <vt:lpstr>swiss</vt:lpstr>
      <vt:lpstr>Cálculo Lambda</vt:lpstr>
      <vt:lpstr>Agenda</vt:lpstr>
      <vt:lpstr>Introdução</vt:lpstr>
      <vt:lpstr>Introdução</vt:lpstr>
      <vt:lpstr>Definição Informal</vt:lpstr>
      <vt:lpstr>Definição Informal</vt:lpstr>
      <vt:lpstr>Definição Informal</vt:lpstr>
      <vt:lpstr>Definição Informal</vt:lpstr>
      <vt:lpstr>Definição Formal – Linguagem Lambda</vt:lpstr>
      <vt:lpstr>Definição Formal – Termos Lambda</vt:lpstr>
      <vt:lpstr>Definição Formal – Utilização de parênteses</vt:lpstr>
      <vt:lpstr>Definição Formal – Variáveis livres e ligadas</vt:lpstr>
      <vt:lpstr>Reduções e Conversões</vt:lpstr>
      <vt:lpstr>Redução Alfa</vt:lpstr>
      <vt:lpstr>Redução/Conversão Beta</vt:lpstr>
      <vt:lpstr>Redução/Conversão Beta</vt:lpstr>
      <vt:lpstr>Redução/Conversão Beta</vt:lpstr>
      <vt:lpstr>Redução Eta</vt:lpstr>
      <vt:lpstr>Redução Eta</vt:lpstr>
      <vt:lpstr>Regras de conversão</vt:lpstr>
      <vt:lpstr>Regras de conversão</vt:lpstr>
      <vt:lpstr>Regras de conversão</vt:lpstr>
      <vt:lpstr>Ordem de Redução</vt:lpstr>
      <vt:lpstr>Ordem de Redução</vt:lpstr>
      <vt:lpstr>Ordem de Redução</vt:lpstr>
      <vt:lpstr>Ordem de redução</vt:lpstr>
      <vt:lpstr>Ordem de redução</vt:lpstr>
      <vt:lpstr>Ordem de redução</vt:lpstr>
      <vt:lpstr>Cálculo Lambda Tipado - Curry x Church</vt:lpstr>
      <vt:lpstr>Numerais de Church</vt:lpstr>
      <vt:lpstr>Numerais de Church</vt:lpstr>
      <vt:lpstr>Exemplo Calcular o Sucessor</vt:lpstr>
      <vt:lpstr>Exemplo Adição – Somando 2 e 3</vt:lpstr>
      <vt:lpstr>Aplicações – LP’s Funcionais</vt:lpstr>
      <vt:lpstr>LPF Racket - Combinações</vt:lpstr>
      <vt:lpstr>LPF Racket - Definições</vt:lpstr>
      <vt:lpstr>LPF Racket - Definições</vt:lpstr>
      <vt:lpstr>LPF Racket – Modelos de substituição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Lambda</dc:title>
  <cp:lastModifiedBy>' Alisson Renan</cp:lastModifiedBy>
  <cp:revision>51</cp:revision>
  <dcterms:modified xsi:type="dcterms:W3CDTF">2014-05-18T21:03:57Z</dcterms:modified>
</cp:coreProperties>
</file>