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028919"/>
            <a:ext cx="10058400" cy="2438181"/>
          </a:xfrm>
        </p:spPr>
        <p:txBody>
          <a:bodyPr>
            <a:normAutofit/>
          </a:bodyPr>
          <a:lstStyle/>
          <a:p>
            <a:r>
              <a:rPr lang="pt-BR" spc="-300" dirty="0" smtClean="0">
                <a:solidFill>
                  <a:schemeClr val="accent1">
                    <a:lumMod val="75000"/>
                  </a:schemeClr>
                </a:solidFill>
              </a:rPr>
              <a:t>Processamento de Linguagem Natural</a:t>
            </a:r>
            <a:endParaRPr lang="pt-BR" spc="-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1" y="4674608"/>
            <a:ext cx="2598419" cy="156617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t-BR" sz="1400" spc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Alunos: </a:t>
            </a:r>
            <a:r>
              <a:rPr lang="pt-BR" sz="1400" cap="none" spc="0" dirty="0" smtClean="0">
                <a:latin typeface="+mn-lt"/>
              </a:rPr>
              <a:t>Gabriel Belini </a:t>
            </a:r>
            <a:r>
              <a:rPr lang="pt-BR" sz="1400" cap="none" spc="0" dirty="0">
                <a:latin typeface="+mn-lt"/>
              </a:rPr>
              <a:t>(64374) </a:t>
            </a:r>
            <a:r>
              <a:rPr lang="pt-BR" sz="1400" cap="none" spc="0" dirty="0" smtClean="0">
                <a:latin typeface="+mn-lt"/>
              </a:rPr>
              <a:t>Leonardo Neumann (70132) Thiago Bucalon (68962)</a:t>
            </a:r>
          </a:p>
          <a:p>
            <a:pPr>
              <a:lnSpc>
                <a:spcPct val="110000"/>
              </a:lnSpc>
            </a:pPr>
            <a:r>
              <a:rPr lang="pt-BR" sz="1400" cap="none" spc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DOCENTE: </a:t>
            </a:r>
            <a:r>
              <a:rPr lang="pt-BR" sz="1400" cap="none" spc="0" dirty="0" smtClean="0">
                <a:latin typeface="+mn-lt"/>
              </a:rPr>
              <a:t>Wagner Igarashi, Dr.</a:t>
            </a:r>
            <a:endParaRPr lang="pt-BR" sz="1400" cap="none" spc="0" dirty="0">
              <a:latin typeface="+mn-lt"/>
            </a:endParaRPr>
          </a:p>
        </p:txBody>
      </p:sp>
      <p:pic>
        <p:nvPicPr>
          <p:cNvPr id="1026" name="Picture 2" descr="http://www.asc.uem.br/downloads/assinatura-uem-2015-modelo-0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49" y="4418016"/>
            <a:ext cx="3101431" cy="123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n.uem.br/logoLite.gif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44" y="4542706"/>
            <a:ext cx="17907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798820" y="5493853"/>
            <a:ext cx="535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3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DEPARTAMENTO DE INFORMÁTICA</a:t>
            </a:r>
          </a:p>
          <a:p>
            <a:pPr algn="r"/>
            <a:r>
              <a:rPr lang="pt-BR" sz="1400" spc="3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BACHARELADO EM CIÊNCIA DA COMPUTAÇÃO</a:t>
            </a:r>
            <a:endParaRPr lang="pt-BR" sz="1400" spc="3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6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415540"/>
            <a:ext cx="10058400" cy="345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Executando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/>
              <a:t>Terminados os passos </a:t>
            </a:r>
            <a:r>
              <a:rPr lang="pt-BR" sz="2000" dirty="0" smtClean="0"/>
              <a:t>anteriores, </a:t>
            </a:r>
            <a:r>
              <a:rPr lang="pt-BR" sz="2000" dirty="0"/>
              <a:t>basta importar as bibliotecas necessárias restantes contidas no código </a:t>
            </a:r>
            <a:r>
              <a:rPr lang="pt-BR" sz="2000" dirty="0" smtClean="0"/>
              <a:t>fonte.</a:t>
            </a:r>
            <a:endParaRPr lang="pt-B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/>
              <a:t>Após </a:t>
            </a:r>
            <a:r>
              <a:rPr lang="pt-BR" sz="2000" dirty="0" smtClean="0"/>
              <a:t>isso, </a:t>
            </a:r>
            <a:r>
              <a:rPr lang="pt-BR" sz="2000" dirty="0"/>
              <a:t>basta executar o programa e seguir os </a:t>
            </a:r>
            <a:r>
              <a:rPr lang="pt-BR" sz="2000" dirty="0" smtClean="0"/>
              <a:t>passos: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1600" dirty="0"/>
              <a:t>D</a:t>
            </a:r>
            <a:r>
              <a:rPr lang="pt-BR" sz="1600" dirty="0" smtClean="0"/>
              <a:t>igitar </a:t>
            </a:r>
            <a:r>
              <a:rPr lang="pt-BR" sz="1600" dirty="0"/>
              <a:t>o nome do </a:t>
            </a:r>
            <a:r>
              <a:rPr lang="pt-BR" sz="1600" dirty="0" smtClean="0"/>
              <a:t>PDF </a:t>
            </a:r>
            <a:r>
              <a:rPr lang="pt-BR" sz="1600" dirty="0"/>
              <a:t>e nome dos arquivos </a:t>
            </a:r>
            <a:r>
              <a:rPr lang="pt-BR" sz="1600" dirty="0" smtClean="0"/>
              <a:t>TXT que serão criados;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1600" dirty="0" smtClean="0"/>
              <a:t>Os arquivos devem estar na mesma pasta do arquivo PY.</a:t>
            </a:r>
            <a:endParaRPr lang="pt-B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/>
              <a:t>A instância 311.pdf </a:t>
            </a:r>
            <a:r>
              <a:rPr lang="pt-BR" sz="2000" dirty="0" smtClean="0"/>
              <a:t>é </a:t>
            </a:r>
            <a:r>
              <a:rPr lang="pt-BR" sz="2000" dirty="0"/>
              <a:t>uma boa escolha para testar o programa.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17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Desenvolvimento/Teste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415540"/>
            <a:ext cx="10058400" cy="345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Configuração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Processador – Intel® Core i7™ @ 2.4Ghz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Memória RAM – 16GB DDR3L 1600Mhz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Sistema Operacional – Windows® 10 x64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Linguagem de Programação – Python 3.4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Bibliotecas – PyPDF 2, Corpus NLTK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  <p:pic>
        <p:nvPicPr>
          <p:cNvPr id="2050" name="Picture 2" descr="http://www.ammeon.com/wp-content/uploads/2015/05/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10" y="2415540"/>
            <a:ext cx="190119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indowstalk.org/wp-content/uploads/2015/01/windows-10-logo1-1024x102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443056"/>
            <a:ext cx="1790699" cy="1790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08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72640"/>
            <a:ext cx="10058400" cy="3796454"/>
          </a:xfrm>
        </p:spPr>
        <p:txBody>
          <a:bodyPr/>
          <a:lstStyle/>
          <a:p>
            <a:r>
              <a:rPr lang="pt-BR" dirty="0" smtClean="0"/>
              <a:t>PyPDF2 - https</a:t>
            </a:r>
            <a:r>
              <a:rPr lang="pt-BR" dirty="0"/>
              <a:t>://</a:t>
            </a:r>
            <a:r>
              <a:rPr lang="pt-BR" dirty="0" smtClean="0"/>
              <a:t>pypi.python.org/pypi/PyPDF2</a:t>
            </a:r>
          </a:p>
          <a:p>
            <a:r>
              <a:rPr lang="pt-BR" dirty="0" smtClean="0"/>
              <a:t>Corpus NLTK - http</a:t>
            </a:r>
            <a:r>
              <a:rPr lang="pt-BR" dirty="0"/>
              <a:t>://</a:t>
            </a:r>
            <a:r>
              <a:rPr lang="pt-BR" dirty="0" smtClean="0"/>
              <a:t>www.nltk.org/api/nltk.corpus.html</a:t>
            </a:r>
          </a:p>
          <a:p>
            <a:r>
              <a:rPr lang="pt-BR" dirty="0"/>
              <a:t>Pyhon Docs - https://docs.python.org/3/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6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415540"/>
            <a:ext cx="10058400" cy="345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Processamento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de Linguagem Natural </a:t>
            </a:r>
            <a:endParaRPr lang="pt-BR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Desenvolvimento de modelos computacionais para a interpretação de informações expressas em linguagem natural</a:t>
            </a:r>
            <a:endParaRPr lang="pt-BR" sz="2000" dirty="0"/>
          </a:p>
          <a:p>
            <a:pPr marL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Aplicações do Setor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Tradução e interpretação de textos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Busca de informações em documentos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Interface natural entre homem e máquina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817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Natural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17420"/>
            <a:ext cx="10058400" cy="365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Aspectos da Comunicação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/>
              <a:t>Som – Fonologia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Reconhecimento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dos sons que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compõem as palavras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uma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língua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/>
              <a:t>Estrutura – Morfologia e Sintática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600" dirty="0" smtClean="0"/>
              <a:t>Análise estrutural através da identificação de sílabas e classificação de palavras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000" dirty="0" smtClean="0"/>
              <a:t>Significado – Semântica e Pragmática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1600" dirty="0" smtClean="0"/>
              <a:t>Interpretação do contexto e estudo do significado das orações</a:t>
            </a: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8880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415540"/>
            <a:ext cx="10058400" cy="345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Descrição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Utilizar técnicas de PLN para analisar textos científicos</a:t>
            </a:r>
          </a:p>
          <a:p>
            <a:pPr marL="201168" lvl="1" indent="0">
              <a:buNone/>
            </a:pPr>
            <a:endParaRPr lang="pt-BR" sz="2000" dirty="0"/>
          </a:p>
          <a:p>
            <a:pPr marL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Modelagem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Leitura de diretório contendo documentos digitais (PDF)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Separação de dados por categorias (Cabeçalho, conteúdo, bibliografia, etc.)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Classificação de termos mais utilizados nos documentos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7340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25040"/>
            <a:ext cx="10058400" cy="3644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Funcionalidades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Extração de texto em documentos PDF – PyPDF2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Remoção de </a:t>
            </a:r>
            <a:r>
              <a:rPr lang="pt-BR" sz="2000" i="1" dirty="0" smtClean="0"/>
              <a:t>Stopwords </a:t>
            </a:r>
            <a:r>
              <a:rPr lang="pt-BR" sz="2000" dirty="0" smtClean="0"/>
              <a:t>do texto em análise – Corpus NLTK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Separação de categorias – Busca de </a:t>
            </a:r>
            <a:r>
              <a:rPr lang="pt-BR" sz="2000" i="1" dirty="0" smtClean="0"/>
              <a:t>keywords</a:t>
            </a:r>
            <a:r>
              <a:rPr lang="pt-BR" sz="2000" dirty="0" smtClean="0"/>
              <a:t> relacionadas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Classificação de termos – Contagem de ocorrências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 dirty="0" smtClean="0"/>
              <a:t>Interface Gráfica - TKinter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25040"/>
            <a:ext cx="2453640" cy="11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20" y="3558540"/>
            <a:ext cx="1259586" cy="189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3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41220"/>
            <a:ext cx="10058400" cy="3727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Abordagem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/>
              <a:t>Para </a:t>
            </a:r>
            <a:r>
              <a:rPr lang="pt-BR" sz="2000" dirty="0" smtClean="0"/>
              <a:t>retirar </a:t>
            </a:r>
            <a:r>
              <a:rPr lang="pt-BR" sz="2000" dirty="0"/>
              <a:t>as </a:t>
            </a:r>
            <a:r>
              <a:rPr lang="pt-BR" sz="2000" i="1" dirty="0" smtClean="0"/>
              <a:t>Stopwords,</a:t>
            </a:r>
            <a:r>
              <a:rPr lang="pt-BR" sz="2000" dirty="0" smtClean="0"/>
              <a:t> utilizamos a biblioteca Natural Language Toolkit (NLTK), que armazena os termos indesejados na </a:t>
            </a:r>
            <a:r>
              <a:rPr lang="pt-BR" sz="2000" dirty="0"/>
              <a:t>variável “cachedWords” </a:t>
            </a:r>
            <a:r>
              <a:rPr lang="pt-BR" sz="2000" dirty="0" smtClean="0"/>
              <a:t>para posterior remoção;</a:t>
            </a:r>
            <a:endParaRPr lang="pt-B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/>
              <a:t>Para extrair as referências </a:t>
            </a:r>
            <a:r>
              <a:rPr lang="pt-BR" sz="2000" dirty="0" smtClean="0"/>
              <a:t>bibliográficas, o sistema realiza uma busca pelas </a:t>
            </a:r>
            <a:r>
              <a:rPr lang="pt-BR" sz="2000" i="1" dirty="0" smtClean="0"/>
              <a:t>keywords</a:t>
            </a:r>
            <a:r>
              <a:rPr lang="pt-BR" sz="2000" dirty="0" smtClean="0"/>
              <a:t> </a:t>
            </a:r>
            <a:r>
              <a:rPr lang="pt-BR" sz="2000" dirty="0"/>
              <a:t>‘References’ ou ‘Referências</a:t>
            </a:r>
            <a:r>
              <a:rPr lang="pt-BR" sz="2000" dirty="0" smtClean="0"/>
              <a:t>’ para então separar o texto;</a:t>
            </a:r>
            <a:endParaRPr lang="pt-B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 smtClean="0"/>
              <a:t>Utilizamos </a:t>
            </a:r>
            <a:r>
              <a:rPr lang="pt-BR" sz="2000" dirty="0"/>
              <a:t>a função </a:t>
            </a:r>
            <a:r>
              <a:rPr lang="pt-BR" sz="2000" dirty="0" smtClean="0"/>
              <a:t>‘counter</a:t>
            </a:r>
            <a:r>
              <a:rPr lang="pt-BR" sz="2000" dirty="0"/>
              <a:t>’ para contar as ocorrências de cada palavra na lista </a:t>
            </a:r>
            <a:r>
              <a:rPr lang="pt-BR" sz="2000" dirty="0" smtClean="0"/>
              <a:t>e </a:t>
            </a:r>
            <a:r>
              <a:rPr lang="pt-BR" sz="2000" dirty="0"/>
              <a:t>então ordenamos o resultado para extrair as 10 palavras mais </a:t>
            </a:r>
            <a:r>
              <a:rPr lang="pt-BR" sz="2000" dirty="0" smtClean="0"/>
              <a:t>citadas;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929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415540"/>
            <a:ext cx="10058400" cy="345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Problemas Encontrados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/>
              <a:t>Devido a variação de formato, o cabeçalho do documento não pôde ser separado com exatidão em alguns </a:t>
            </a:r>
            <a:r>
              <a:rPr lang="pt-BR" sz="2000" dirty="0" smtClean="0"/>
              <a:t>casos;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 smtClean="0"/>
              <a:t>A </a:t>
            </a:r>
            <a:r>
              <a:rPr lang="pt-BR" sz="2000" dirty="0"/>
              <a:t>codificação de texto ‘UTF-8’ </a:t>
            </a:r>
            <a:r>
              <a:rPr lang="pt-BR" sz="2000" dirty="0" smtClean="0"/>
              <a:t>precisou ser </a:t>
            </a:r>
            <a:r>
              <a:rPr lang="pt-BR" sz="2000" dirty="0"/>
              <a:t>adotada como padrão de leitura, pois </a:t>
            </a:r>
            <a:r>
              <a:rPr lang="pt-BR" sz="2000" dirty="0" smtClean="0"/>
              <a:t>quando não especificado, a </a:t>
            </a:r>
            <a:r>
              <a:rPr lang="pt-BR" sz="2000" dirty="0"/>
              <a:t>biblioteca </a:t>
            </a:r>
            <a:r>
              <a:rPr lang="pt-BR" sz="2000" dirty="0" smtClean="0"/>
              <a:t>de leitura considera </a:t>
            </a:r>
            <a:r>
              <a:rPr lang="pt-BR" sz="2000" dirty="0"/>
              <a:t>os dados de entrada como binários.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608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Trechos de Código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99" y="3329157"/>
            <a:ext cx="4422434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61" y="3143420"/>
            <a:ext cx="3713237" cy="272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77178"/>
            <a:ext cx="9352212" cy="1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415540"/>
            <a:ext cx="4785360" cy="345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Instalando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/>
              <a:t>Para testar o programa é necessário instalar o </a:t>
            </a:r>
            <a:r>
              <a:rPr lang="pt-BR" sz="2000" dirty="0" smtClean="0"/>
              <a:t>Python e </a:t>
            </a:r>
            <a:r>
              <a:rPr lang="pt-BR" sz="2000" dirty="0"/>
              <a:t>a biblioteca </a:t>
            </a:r>
            <a:r>
              <a:rPr lang="pt-BR" sz="2000" dirty="0" smtClean="0"/>
              <a:t>NLTK, utilizando os comandos: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1600" i="1" dirty="0" err="1"/>
              <a:t>i</a:t>
            </a:r>
            <a:r>
              <a:rPr lang="pt-BR" sz="1600" i="1" dirty="0" err="1" smtClean="0"/>
              <a:t>mport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nltk</a:t>
            </a:r>
            <a:endParaRPr lang="pt-BR" sz="1600" i="1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1600" i="1" dirty="0" err="1" smtClean="0"/>
              <a:t>nltk.download</a:t>
            </a:r>
            <a:r>
              <a:rPr lang="pt-BR" sz="1600" i="1" dirty="0" smtClean="0"/>
              <a:t>()</a:t>
            </a:r>
          </a:p>
          <a:p>
            <a:pPr marL="566928" lvl="3" indent="0">
              <a:lnSpc>
                <a:spcPct val="100000"/>
              </a:lnSpc>
              <a:buNone/>
            </a:pPr>
            <a:endParaRPr lang="pt-BR" sz="1600" i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000" dirty="0" smtClean="0"/>
              <a:t>O NLTK </a:t>
            </a:r>
            <a:r>
              <a:rPr lang="pt-BR" sz="2000" dirty="0" err="1"/>
              <a:t>Downloader</a:t>
            </a:r>
            <a:r>
              <a:rPr lang="pt-BR" sz="2000" dirty="0"/>
              <a:t> irá </a:t>
            </a:r>
            <a:r>
              <a:rPr lang="pt-BR" sz="2000" dirty="0" smtClean="0"/>
              <a:t>aparecer, então </a:t>
            </a:r>
            <a:r>
              <a:rPr lang="pt-BR" sz="2000" dirty="0"/>
              <a:t>basta clicar em Download.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v"/>
            </a:pPr>
            <a:endParaRPr lang="pt-BR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45" y="2168822"/>
            <a:ext cx="4476135" cy="370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3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513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Retrospectiva</vt:lpstr>
      <vt:lpstr>Processamento de Linguagem Natural</vt:lpstr>
      <vt:lpstr>Introdução</vt:lpstr>
      <vt:lpstr>Linguagem Natural</vt:lpstr>
      <vt:lpstr>Aplicação do Problema</vt:lpstr>
      <vt:lpstr>Implementação</vt:lpstr>
      <vt:lpstr>Detalhes da Implementação</vt:lpstr>
      <vt:lpstr>Detalhes Adicionais</vt:lpstr>
      <vt:lpstr>Trechos de Código</vt:lpstr>
      <vt:lpstr>Execução de Testes</vt:lpstr>
      <vt:lpstr>Execução de Testes</vt:lpstr>
      <vt:lpstr>Ambiente de Desenvolvimento/Teste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Linguagem Natural</dc:title>
  <dc:creator>Breno Thomé Ortega</dc:creator>
  <cp:lastModifiedBy>gabss</cp:lastModifiedBy>
  <cp:revision>27</cp:revision>
  <dcterms:created xsi:type="dcterms:W3CDTF">2015-09-04T22:20:52Z</dcterms:created>
  <dcterms:modified xsi:type="dcterms:W3CDTF">2015-09-05T01:31:51Z</dcterms:modified>
</cp:coreProperties>
</file>