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28"/>
  </p:notesMasterIdLst>
  <p:sldIdLst>
    <p:sldId id="256" r:id="rId2"/>
    <p:sldId id="257" r:id="rId3"/>
    <p:sldId id="258" r:id="rId4"/>
    <p:sldId id="274" r:id="rId5"/>
    <p:sldId id="275" r:id="rId6"/>
    <p:sldId id="277" r:id="rId7"/>
    <p:sldId id="276" r:id="rId8"/>
    <p:sldId id="278" r:id="rId9"/>
    <p:sldId id="279" r:id="rId10"/>
    <p:sldId id="259" r:id="rId11"/>
    <p:sldId id="261" r:id="rId12"/>
    <p:sldId id="280" r:id="rId13"/>
    <p:sldId id="260" r:id="rId14"/>
    <p:sldId id="262" r:id="rId15"/>
    <p:sldId id="281" r:id="rId16"/>
    <p:sldId id="282" r:id="rId17"/>
    <p:sldId id="263" r:id="rId18"/>
    <p:sldId id="265" r:id="rId19"/>
    <p:sldId id="266" r:id="rId20"/>
    <p:sldId id="269" r:id="rId21"/>
    <p:sldId id="267" r:id="rId22"/>
    <p:sldId id="268" r:id="rId23"/>
    <p:sldId id="270" r:id="rId24"/>
    <p:sldId id="271" r:id="rId25"/>
    <p:sldId id="272" r:id="rId26"/>
    <p:sldId id="273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09" autoAdjust="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pt-BR" altLang="pt-BR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pt-BR" altLang="pt-BR"/>
          </a:p>
        </p:txBody>
      </p:sp>
      <p:sp>
        <p:nvSpPr>
          <p:cNvPr id="9114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1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pt-BR" altLang="pt-BR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DA9487B-5528-4A99-856B-A253E3E893E5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1447800" y="2514600"/>
            <a:ext cx="723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-2514600" y="1371600"/>
            <a:ext cx="3657600" cy="3657600"/>
          </a:xfrm>
          <a:custGeom>
            <a:avLst/>
            <a:gdLst>
              <a:gd name="G0" fmla="+- 12083 0 0"/>
              <a:gd name="G1" fmla="+- -32000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12083 -32000"/>
              <a:gd name="T13" fmla="*/ T12 w 64000"/>
              <a:gd name="T14" fmla="+- 0 -29632 -32000"/>
              <a:gd name="T15" fmla="*/ -29632 h 64000"/>
              <a:gd name="T16" fmla="+- 0 32000 -32000"/>
              <a:gd name="T17" fmla="*/ T16 w 64000"/>
              <a:gd name="T18" fmla="+- 0 0 -32000"/>
              <a:gd name="T19" fmla="*/ 0 h 64000"/>
              <a:gd name="T20" fmla="+- 0 12083 -32000"/>
              <a:gd name="T21" fmla="*/ T20 w 64000"/>
              <a:gd name="T22" fmla="+- 0 29631 -32000"/>
              <a:gd name="T23" fmla="*/ 29631 h 64000"/>
              <a:gd name="T24" fmla="+- 0 12083 -32000"/>
              <a:gd name="T25" fmla="*/ T24 w 64000"/>
              <a:gd name="T26" fmla="+- 0 29631 -32000"/>
              <a:gd name="T27" fmla="*/ 29631 h 64000"/>
              <a:gd name="T28" fmla="+- 0 12082 -32000"/>
              <a:gd name="T29" fmla="*/ T28 w 64000"/>
              <a:gd name="T30" fmla="+- 0 29631 -32000"/>
              <a:gd name="T31" fmla="*/ 29631 h 64000"/>
              <a:gd name="T32" fmla="+- 0 12083 -32000"/>
              <a:gd name="T33" fmla="*/ T32 w 64000"/>
              <a:gd name="T34" fmla="+- 0 29632 -32000"/>
              <a:gd name="T35" fmla="*/ 29632 h 64000"/>
              <a:gd name="T36" fmla="+- 0 12083 -32000"/>
              <a:gd name="T37" fmla="*/ T36 w 64000"/>
              <a:gd name="T38" fmla="+- 0 -29632 -32000"/>
              <a:gd name="T39" fmla="*/ -29632 h 64000"/>
              <a:gd name="T40" fmla="+- 0 12082 -32000"/>
              <a:gd name="T41" fmla="*/ T40 w 64000"/>
              <a:gd name="T42" fmla="+- 0 -29632 -32000"/>
              <a:gd name="T43" fmla="*/ -29632 h 64000"/>
              <a:gd name="T44" fmla="+- 0 12083 -32000"/>
              <a:gd name="T45" fmla="*/ T44 w 64000"/>
              <a:gd name="T46" fmla="+- 0 -29632 -32000"/>
              <a:gd name="T47" fmla="*/ -29632 h 64000"/>
              <a:gd name="T48" fmla="+- 0 G27 -32000"/>
              <a:gd name="T49" fmla="*/ T48 w 64000"/>
              <a:gd name="T50" fmla="+- 0 G11 -32000"/>
              <a:gd name="T51" fmla="*/ G11 h 64000"/>
              <a:gd name="T52" fmla="+- 0 G25 -32000"/>
              <a:gd name="T53" fmla="*/ T52 w 64000"/>
              <a:gd name="T54" fmla="+- 0 G14 -32000"/>
              <a:gd name="T55" fmla="*/ G14 h 64000"/>
            </a:gdLst>
            <a:ahLst/>
            <a:cxnLst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</a:cxnLst>
            <a:rect l="T49" t="T51" r="T53" b="T55"/>
            <a:pathLst>
              <a:path w="64000" h="64000">
                <a:moveTo>
                  <a:pt x="44083" y="2368"/>
                </a:moveTo>
                <a:cubicBezTo>
                  <a:pt x="56127" y="7280"/>
                  <a:pt x="64000" y="18993"/>
                  <a:pt x="64000" y="32000"/>
                </a:cubicBezTo>
                <a:cubicBezTo>
                  <a:pt x="64000" y="45006"/>
                  <a:pt x="56127" y="56719"/>
                  <a:pt x="44083" y="61631"/>
                </a:cubicBezTo>
                <a:cubicBezTo>
                  <a:pt x="44082" y="61631"/>
                  <a:pt x="44082" y="61631"/>
                  <a:pt x="44082" y="61631"/>
                </a:cubicBezTo>
                <a:lnTo>
                  <a:pt x="44083" y="61632"/>
                </a:lnTo>
                <a:lnTo>
                  <a:pt x="44083" y="2368"/>
                </a:lnTo>
                <a:lnTo>
                  <a:pt x="44082" y="2368"/>
                </a:lnTo>
                <a:cubicBezTo>
                  <a:pt x="44082" y="2368"/>
                  <a:pt x="44082" y="2368"/>
                  <a:pt x="44083" y="23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67589" name="AutoShape 5"/>
          <p:cNvSpPr>
            <a:spLocks noChangeArrowheads="1"/>
          </p:cNvSpPr>
          <p:nvPr/>
        </p:nvSpPr>
        <p:spPr bwMode="auto">
          <a:xfrm>
            <a:off x="-3222625" y="304800"/>
            <a:ext cx="4038600" cy="4038600"/>
          </a:xfrm>
          <a:custGeom>
            <a:avLst/>
            <a:gdLst>
              <a:gd name="G0" fmla="+- 18994 0 0"/>
              <a:gd name="G1" fmla="+- -30013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18994 -32000"/>
              <a:gd name="T13" fmla="*/ T12 w 64000"/>
              <a:gd name="T14" fmla="+- 0 -25754 -32000"/>
              <a:gd name="T15" fmla="*/ -25754 h 64000"/>
              <a:gd name="T16" fmla="+- 0 32000 -32000"/>
              <a:gd name="T17" fmla="*/ T16 w 64000"/>
              <a:gd name="T18" fmla="+- 0 0 -32000"/>
              <a:gd name="T19" fmla="*/ 0 h 64000"/>
              <a:gd name="T20" fmla="+- 0 18994 -32000"/>
              <a:gd name="T21" fmla="*/ T20 w 64000"/>
              <a:gd name="T22" fmla="+- 0 25753 -32000"/>
              <a:gd name="T23" fmla="*/ 25753 h 64000"/>
              <a:gd name="T24" fmla="+- 0 18994 -32000"/>
              <a:gd name="T25" fmla="*/ T24 w 64000"/>
              <a:gd name="T26" fmla="+- 0 25753 -32000"/>
              <a:gd name="T27" fmla="*/ 25753 h 64000"/>
              <a:gd name="T28" fmla="+- 0 18993 -32000"/>
              <a:gd name="T29" fmla="*/ T28 w 64000"/>
              <a:gd name="T30" fmla="+- 0 25753 -32000"/>
              <a:gd name="T31" fmla="*/ 25753 h 64000"/>
              <a:gd name="T32" fmla="+- 0 18994 -32000"/>
              <a:gd name="T33" fmla="*/ T32 w 64000"/>
              <a:gd name="T34" fmla="+- 0 25754 -32000"/>
              <a:gd name="T35" fmla="*/ 25754 h 64000"/>
              <a:gd name="T36" fmla="+- 0 18994 -32000"/>
              <a:gd name="T37" fmla="*/ T36 w 64000"/>
              <a:gd name="T38" fmla="+- 0 -25754 -32000"/>
              <a:gd name="T39" fmla="*/ -25754 h 64000"/>
              <a:gd name="T40" fmla="+- 0 18993 -32000"/>
              <a:gd name="T41" fmla="*/ T40 w 64000"/>
              <a:gd name="T42" fmla="+- 0 -25754 -32000"/>
              <a:gd name="T43" fmla="*/ -25754 h 64000"/>
              <a:gd name="T44" fmla="+- 0 18994 -32000"/>
              <a:gd name="T45" fmla="*/ T44 w 64000"/>
              <a:gd name="T46" fmla="+- 0 -25754 -32000"/>
              <a:gd name="T47" fmla="*/ -25754 h 64000"/>
              <a:gd name="T48" fmla="+- 0 G27 -32000"/>
              <a:gd name="T49" fmla="*/ T48 w 64000"/>
              <a:gd name="T50" fmla="+- 0 G11 -32000"/>
              <a:gd name="T51" fmla="*/ G11 h 64000"/>
              <a:gd name="T52" fmla="+- 0 G25 -32000"/>
              <a:gd name="T53" fmla="*/ T52 w 64000"/>
              <a:gd name="T54" fmla="+- 0 G14 -32000"/>
              <a:gd name="T55" fmla="*/ G14 h 64000"/>
            </a:gdLst>
            <a:ahLst/>
            <a:cxnLst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</a:cxnLst>
            <a:rect l="T49" t="T51" r="T53" b="T55"/>
            <a:pathLst>
              <a:path w="64000" h="64000">
                <a:moveTo>
                  <a:pt x="50994" y="6246"/>
                </a:moveTo>
                <a:cubicBezTo>
                  <a:pt x="59172" y="12279"/>
                  <a:pt x="64000" y="21837"/>
                  <a:pt x="64000" y="32000"/>
                </a:cubicBezTo>
                <a:cubicBezTo>
                  <a:pt x="64000" y="42162"/>
                  <a:pt x="59172" y="51720"/>
                  <a:pt x="50994" y="57753"/>
                </a:cubicBezTo>
                <a:cubicBezTo>
                  <a:pt x="50993" y="57753"/>
                  <a:pt x="50993" y="57753"/>
                  <a:pt x="50993" y="57753"/>
                </a:cubicBezTo>
                <a:lnTo>
                  <a:pt x="50994" y="57754"/>
                </a:lnTo>
                <a:lnTo>
                  <a:pt x="50994" y="6246"/>
                </a:lnTo>
                <a:lnTo>
                  <a:pt x="50993" y="6246"/>
                </a:lnTo>
                <a:cubicBezTo>
                  <a:pt x="50993" y="6246"/>
                  <a:pt x="50993" y="6246"/>
                  <a:pt x="50994" y="6246"/>
                </a:cubicBez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pt-BR" altLang="pt-BR" noProof="0" smtClean="0"/>
              <a:t>Clique para editar o estilo do título mestre</a:t>
            </a: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pt-BR" altLang="pt-BR" noProof="0" smtClean="0"/>
              <a:t>Clique para editar o estilo do subtítulo mestre</a:t>
            </a:r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Algoritmo de Tomasulo</a:t>
            </a:r>
          </a:p>
        </p:txBody>
      </p:sp>
      <p:sp>
        <p:nvSpPr>
          <p:cNvPr id="67594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4622BA7-8E16-4F15-ABA4-33031EFBF859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Algoritmo de Tomasulo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C1E50-3187-4907-BDBA-BB97801B2C7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7358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Algoritmo de Tomasulo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4688F-7D29-4689-9EC6-1C9481567DF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2402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pt-BR"/>
              <a:t>Algoritmo de Tomasulo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42D0D1B-1044-4D48-A695-1B8070D6345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8322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Algoritmo de Tomasulo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95A8C-C300-4FDA-901C-D9E0FB7B0FE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943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Algoritmo de Tomasulo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6BF85-4A5F-4E18-9B8E-788B0AFC1CE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8993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Algoritmo de Tomasulo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A16D-7594-41D4-B72D-75417449687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4579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Algoritmo de Tomasulo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8B0C0-5D7F-492B-B83B-8748CF88702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630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Algoritmo de Tomasulo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D3F83-471B-41ED-996E-47BEF2BC5B4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7719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Algoritmo de Tomasulo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EA8FF-BBB6-4542-9246-CD60764CA6E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8854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Algoritmo de Tomasulo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5DC721-6461-4F49-8ECF-51CCDE14452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4440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Algoritmo de Tomasulo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09A2F4-C8CF-4A95-9204-BDACF09BF57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3463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66563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296 -32000"/>
                <a:gd name="T13" fmla="*/ T12 w 64000"/>
                <a:gd name="T14" fmla="+- 0 -26254 -32000"/>
                <a:gd name="T15" fmla="*/ -262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296 -32000"/>
                <a:gd name="T21" fmla="*/ T20 w 64000"/>
                <a:gd name="T22" fmla="+- 0 26253 -32000"/>
                <a:gd name="T23" fmla="*/ 26253 h 64000"/>
                <a:gd name="T24" fmla="+- 0 18296 -32000"/>
                <a:gd name="T25" fmla="*/ T24 w 64000"/>
                <a:gd name="T26" fmla="+- 0 26253 -32000"/>
                <a:gd name="T27" fmla="*/ 26253 h 64000"/>
                <a:gd name="T28" fmla="+- 0 18295 -32000"/>
                <a:gd name="T29" fmla="*/ T28 w 64000"/>
                <a:gd name="T30" fmla="+- 0 26253 -32000"/>
                <a:gd name="T31" fmla="*/ 26253 h 64000"/>
                <a:gd name="T32" fmla="+- 0 18296 -32000"/>
                <a:gd name="T33" fmla="*/ T32 w 64000"/>
                <a:gd name="T34" fmla="+- 0 26254 -32000"/>
                <a:gd name="T35" fmla="*/ 26254 h 64000"/>
                <a:gd name="T36" fmla="+- 0 18296 -32000"/>
                <a:gd name="T37" fmla="*/ T36 w 64000"/>
                <a:gd name="T38" fmla="+- 0 -26254 -32000"/>
                <a:gd name="T39" fmla="*/ -26254 h 64000"/>
                <a:gd name="T40" fmla="+- 0 18295 -32000"/>
                <a:gd name="T41" fmla="*/ T40 w 64000"/>
                <a:gd name="T42" fmla="+- 0 -26254 -32000"/>
                <a:gd name="T43" fmla="*/ -26254 h 64000"/>
                <a:gd name="T44" fmla="+- 0 18296 -32000"/>
                <a:gd name="T45" fmla="*/ T44 w 64000"/>
                <a:gd name="T46" fmla="+- 0 -26254 -32000"/>
                <a:gd name="T47" fmla="*/ -262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66564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077 -32000"/>
                <a:gd name="T13" fmla="*/ T12 w 64000"/>
                <a:gd name="T14" fmla="+- 0 -26405 -32000"/>
                <a:gd name="T15" fmla="*/ -26405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077 -32000"/>
                <a:gd name="T21" fmla="*/ T20 w 64000"/>
                <a:gd name="T22" fmla="+- 0 26404 -32000"/>
                <a:gd name="T23" fmla="*/ 26404 h 64000"/>
                <a:gd name="T24" fmla="+- 0 18077 -32000"/>
                <a:gd name="T25" fmla="*/ T24 w 64000"/>
                <a:gd name="T26" fmla="+- 0 26404 -32000"/>
                <a:gd name="T27" fmla="*/ 26404 h 64000"/>
                <a:gd name="T28" fmla="+- 0 18076 -32000"/>
                <a:gd name="T29" fmla="*/ T28 w 64000"/>
                <a:gd name="T30" fmla="+- 0 26404 -32000"/>
                <a:gd name="T31" fmla="*/ 26404 h 64000"/>
                <a:gd name="T32" fmla="+- 0 18077 -32000"/>
                <a:gd name="T33" fmla="*/ T32 w 64000"/>
                <a:gd name="T34" fmla="+- 0 26405 -32000"/>
                <a:gd name="T35" fmla="*/ 26405 h 64000"/>
                <a:gd name="T36" fmla="+- 0 18077 -32000"/>
                <a:gd name="T37" fmla="*/ T36 w 64000"/>
                <a:gd name="T38" fmla="+- 0 -26405 -32000"/>
                <a:gd name="T39" fmla="*/ -26405 h 64000"/>
                <a:gd name="T40" fmla="+- 0 18076 -32000"/>
                <a:gd name="T41" fmla="*/ T40 w 64000"/>
                <a:gd name="T42" fmla="+- 0 -26405 -32000"/>
                <a:gd name="T43" fmla="*/ -26405 h 64000"/>
                <a:gd name="T44" fmla="+- 0 18077 -32000"/>
                <a:gd name="T45" fmla="*/ T44 w 64000"/>
                <a:gd name="T46" fmla="+- 0 -26405 -32000"/>
                <a:gd name="T47" fmla="*/ -26405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altLang="pt-BR">
                <a:latin typeface="Arial" panose="020B0604020202020204" pitchFamily="34" charset="0"/>
              </a:endParaRPr>
            </a:p>
          </p:txBody>
        </p:sp>
        <p:sp>
          <p:nvSpPr>
            <p:cNvPr id="66565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65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665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665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r>
              <a:rPr lang="pt-BR" altLang="pt-BR"/>
              <a:t>Algoritmo de Tomasulo</a:t>
            </a:r>
          </a:p>
        </p:txBody>
      </p:sp>
      <p:sp>
        <p:nvSpPr>
          <p:cNvPr id="665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3088F9-A8F7-4D76-9D88-F4E7686C7CB3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rgbClr val="0000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pt-BR" altLang="pt-BR"/>
              <a:t>Algoritmo de Tomasulo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3429000"/>
            <a:ext cx="6551613" cy="504825"/>
          </a:xfrm>
        </p:spPr>
        <p:txBody>
          <a:bodyPr/>
          <a:lstStyle/>
          <a:p>
            <a:r>
              <a:rPr lang="pt-BR" altLang="pt-BR" sz="2400">
                <a:solidFill>
                  <a:srgbClr val="000099"/>
                </a:solidFill>
              </a:rPr>
              <a:t>MO401 – Arquitetura de Computadores I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2700338" y="4149725"/>
            <a:ext cx="3959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000">
                <a:solidFill>
                  <a:srgbClr val="000099"/>
                </a:solidFill>
              </a:rPr>
              <a:t>Cristiano Dalmaschio Ferreira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1692275" y="6021388"/>
            <a:ext cx="6119813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pt-BR" sz="1400">
                <a:solidFill>
                  <a:srgbClr val="000099"/>
                </a:solidFill>
              </a:rPr>
              <a:t>Instituto de Computação</a:t>
            </a:r>
          </a:p>
          <a:p>
            <a:pPr algn="ctr">
              <a:spcBef>
                <a:spcPct val="50000"/>
              </a:spcBef>
            </a:pPr>
            <a:r>
              <a:rPr lang="pt-BR" altLang="pt-BR" sz="1400">
                <a:solidFill>
                  <a:srgbClr val="000099"/>
                </a:solidFill>
              </a:rPr>
              <a:t>Universidade Estadual de Campinas – SP - Brasil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Algoritmo de Tomasulo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Escalonamento de Instruções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Escalonamento estático</a:t>
            </a:r>
          </a:p>
          <a:p>
            <a:pPr lvl="1"/>
            <a:endParaRPr lang="pt-BR" altLang="pt-BR"/>
          </a:p>
          <a:p>
            <a:pPr lvl="1"/>
            <a:r>
              <a:rPr lang="pt-BR" altLang="pt-BR"/>
              <a:t>Focalizado no compilador</a:t>
            </a:r>
          </a:p>
          <a:p>
            <a:endParaRPr lang="pt-BR" altLang="pt-BR"/>
          </a:p>
          <a:p>
            <a:r>
              <a:rPr lang="pt-BR" altLang="pt-BR"/>
              <a:t>Escalonamento dinâmico</a:t>
            </a:r>
          </a:p>
          <a:p>
            <a:pPr lvl="1"/>
            <a:endParaRPr lang="pt-BR" altLang="pt-BR"/>
          </a:p>
          <a:p>
            <a:pPr lvl="1"/>
            <a:r>
              <a:rPr lang="pt-BR" altLang="pt-BR"/>
              <a:t>Focalizado no </a:t>
            </a:r>
            <a:r>
              <a:rPr lang="pt-BR" altLang="pt-BR" i="1"/>
              <a:t>hardware</a:t>
            </a:r>
          </a:p>
          <a:p>
            <a:pPr lvl="1"/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Algoritmo de Tomasulo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Renomeação de Registradores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187575"/>
            <a:ext cx="3778250" cy="27543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/>
              <a:t>MULT.D F1, F4, F5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ADD.D F1, F2, F3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MULT.D F6, F7, F2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ADD.D F7, F2, F4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ADD.D F8, F1, F4</a:t>
            </a:r>
          </a:p>
        </p:txBody>
      </p:sp>
      <p:sp>
        <p:nvSpPr>
          <p:cNvPr id="94216" name="Oval 8"/>
          <p:cNvSpPr>
            <a:spLocks noChangeArrowheads="1"/>
          </p:cNvSpPr>
          <p:nvPr/>
        </p:nvSpPr>
        <p:spPr bwMode="auto">
          <a:xfrm>
            <a:off x="2339975" y="2133600"/>
            <a:ext cx="719138" cy="576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pt-BR" altLang="pt-BR"/>
          </a:p>
        </p:txBody>
      </p:sp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2124075" y="2708275"/>
            <a:ext cx="719138" cy="576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pt-BR" altLang="pt-BR"/>
          </a:p>
        </p:txBody>
      </p:sp>
      <p:sp>
        <p:nvSpPr>
          <p:cNvPr id="94218" name="Oval 10"/>
          <p:cNvSpPr>
            <a:spLocks noChangeArrowheads="1"/>
          </p:cNvSpPr>
          <p:nvPr/>
        </p:nvSpPr>
        <p:spPr bwMode="auto">
          <a:xfrm>
            <a:off x="3059113" y="3284538"/>
            <a:ext cx="719137" cy="5762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pt-BR" altLang="pt-BR"/>
          </a:p>
        </p:txBody>
      </p:sp>
      <p:sp>
        <p:nvSpPr>
          <p:cNvPr id="94219" name="Oval 11"/>
          <p:cNvSpPr>
            <a:spLocks noChangeArrowheads="1"/>
          </p:cNvSpPr>
          <p:nvPr/>
        </p:nvSpPr>
        <p:spPr bwMode="auto">
          <a:xfrm>
            <a:off x="2124075" y="3789363"/>
            <a:ext cx="719138" cy="5762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pt-BR" altLang="pt-BR"/>
          </a:p>
        </p:txBody>
      </p:sp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2339975" y="1557338"/>
            <a:ext cx="1263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2800" b="1"/>
              <a:t>WAW</a:t>
            </a:r>
          </a:p>
        </p:txBody>
      </p:sp>
      <p:sp>
        <p:nvSpPr>
          <p:cNvPr id="94221" name="Text Box 13"/>
          <p:cNvSpPr txBox="1">
            <a:spLocks noChangeArrowheads="1"/>
          </p:cNvSpPr>
          <p:nvPr/>
        </p:nvSpPr>
        <p:spPr bwMode="auto">
          <a:xfrm>
            <a:off x="1619250" y="4941888"/>
            <a:ext cx="113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2800" b="1"/>
              <a:t>WAR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Algoritmo de Tomasulo</a:t>
            </a: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Renomeação de Registradores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187575"/>
            <a:ext cx="3778250" cy="27543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/>
              <a:t>MULT.D F1, F4, F5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ADD.D F1, F2, F3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MULT.D F6, F7, F2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ADD.D F7, F2, F4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ADD.D F8, F1, F4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4716463" y="2187575"/>
            <a:ext cx="3778250" cy="275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pt-BR" altLang="pt-BR"/>
              <a:t>MULT.D F1, F4, F5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ADD.D R1, F2, F3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MULT.D F6, F7, F2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ADD.D R2, F2, F4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ADD.D F8, R1, F4</a:t>
            </a:r>
          </a:p>
        </p:txBody>
      </p:sp>
      <p:sp>
        <p:nvSpPr>
          <p:cNvPr id="124933" name="Oval 5"/>
          <p:cNvSpPr>
            <a:spLocks noChangeArrowheads="1"/>
          </p:cNvSpPr>
          <p:nvPr/>
        </p:nvSpPr>
        <p:spPr bwMode="auto">
          <a:xfrm>
            <a:off x="6084888" y="2692400"/>
            <a:ext cx="719137" cy="576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pt-BR" altLang="pt-BR"/>
          </a:p>
        </p:txBody>
      </p:sp>
      <p:sp>
        <p:nvSpPr>
          <p:cNvPr id="124934" name="Oval 6"/>
          <p:cNvSpPr>
            <a:spLocks noChangeArrowheads="1"/>
          </p:cNvSpPr>
          <p:nvPr/>
        </p:nvSpPr>
        <p:spPr bwMode="auto">
          <a:xfrm>
            <a:off x="6084888" y="3771900"/>
            <a:ext cx="719137" cy="576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pt-BR" altLang="pt-BR"/>
          </a:p>
        </p:txBody>
      </p:sp>
      <p:sp>
        <p:nvSpPr>
          <p:cNvPr id="124935" name="Oval 7"/>
          <p:cNvSpPr>
            <a:spLocks noChangeArrowheads="1"/>
          </p:cNvSpPr>
          <p:nvPr/>
        </p:nvSpPr>
        <p:spPr bwMode="auto">
          <a:xfrm>
            <a:off x="6732588" y="4276725"/>
            <a:ext cx="719137" cy="576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pt-BR" altLang="pt-BR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2339975" y="1557338"/>
            <a:ext cx="1263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2800" b="1"/>
              <a:t>WAW</a:t>
            </a: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1619250" y="4941888"/>
            <a:ext cx="113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2800" b="1"/>
              <a:t>WAR</a:t>
            </a:r>
          </a:p>
        </p:txBody>
      </p:sp>
      <p:sp>
        <p:nvSpPr>
          <p:cNvPr id="124938" name="Oval 10"/>
          <p:cNvSpPr>
            <a:spLocks noChangeArrowheads="1"/>
          </p:cNvSpPr>
          <p:nvPr/>
        </p:nvSpPr>
        <p:spPr bwMode="auto">
          <a:xfrm>
            <a:off x="2339975" y="2133600"/>
            <a:ext cx="719138" cy="576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pt-BR" altLang="pt-BR"/>
          </a:p>
        </p:txBody>
      </p:sp>
      <p:sp>
        <p:nvSpPr>
          <p:cNvPr id="124939" name="Oval 11"/>
          <p:cNvSpPr>
            <a:spLocks noChangeArrowheads="1"/>
          </p:cNvSpPr>
          <p:nvPr/>
        </p:nvSpPr>
        <p:spPr bwMode="auto">
          <a:xfrm>
            <a:off x="2124075" y="2708275"/>
            <a:ext cx="719138" cy="576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pt-BR" altLang="pt-BR"/>
          </a:p>
        </p:txBody>
      </p:sp>
      <p:sp>
        <p:nvSpPr>
          <p:cNvPr id="124940" name="Oval 12"/>
          <p:cNvSpPr>
            <a:spLocks noChangeArrowheads="1"/>
          </p:cNvSpPr>
          <p:nvPr/>
        </p:nvSpPr>
        <p:spPr bwMode="auto">
          <a:xfrm>
            <a:off x="3059113" y="3284538"/>
            <a:ext cx="719137" cy="5762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pt-BR" altLang="pt-BR"/>
          </a:p>
        </p:txBody>
      </p:sp>
      <p:sp>
        <p:nvSpPr>
          <p:cNvPr id="124941" name="Oval 13"/>
          <p:cNvSpPr>
            <a:spLocks noChangeArrowheads="1"/>
          </p:cNvSpPr>
          <p:nvPr/>
        </p:nvSpPr>
        <p:spPr bwMode="auto">
          <a:xfrm>
            <a:off x="2124075" y="3789363"/>
            <a:ext cx="719138" cy="5762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Algoritmo de Tomasulo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Algoritmo de Tomasulo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IBM360/91</a:t>
            </a:r>
          </a:p>
          <a:p>
            <a:endParaRPr lang="pt-BR" altLang="pt-BR"/>
          </a:p>
          <a:p>
            <a:r>
              <a:rPr lang="pt-BR" altLang="pt-BR"/>
              <a:t>Explorar o paralelismo no nível de instrução</a:t>
            </a:r>
          </a:p>
          <a:p>
            <a:endParaRPr lang="pt-BR" altLang="pt-BR"/>
          </a:p>
          <a:p>
            <a:r>
              <a:rPr lang="pt-BR" altLang="pt-BR"/>
              <a:t>Minimizar conflitos RAW, WAW, WAR</a:t>
            </a:r>
          </a:p>
          <a:p>
            <a:endParaRPr lang="pt-BR" altLang="pt-BR"/>
          </a:p>
          <a:p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7313612" cy="752475"/>
          </a:xfrm>
        </p:spPr>
        <p:txBody>
          <a:bodyPr/>
          <a:lstStyle/>
          <a:p>
            <a:r>
              <a:rPr lang="pt-BR" altLang="pt-BR"/>
              <a:t>Arquitetura de </a:t>
            </a:r>
            <a:r>
              <a:rPr lang="pt-BR" altLang="pt-BR" i="1"/>
              <a:t>Hardware</a:t>
            </a:r>
            <a:endParaRPr lang="pt-BR" altLang="pt-BR"/>
          </a:p>
        </p:txBody>
      </p:sp>
      <p:pic>
        <p:nvPicPr>
          <p:cNvPr id="95236" name="Picture 4" descr="ArquiteturaTom"/>
          <p:cNvPicPr>
            <a:picLocks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052513"/>
            <a:ext cx="7921625" cy="5721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7313612" cy="752475"/>
          </a:xfrm>
        </p:spPr>
        <p:txBody>
          <a:bodyPr/>
          <a:lstStyle/>
          <a:p>
            <a:r>
              <a:rPr lang="pt-BR" altLang="pt-BR"/>
              <a:t>Arquitetura de </a:t>
            </a:r>
            <a:r>
              <a:rPr lang="pt-BR" altLang="pt-BR" i="1"/>
              <a:t>Hardware</a:t>
            </a:r>
            <a:endParaRPr lang="pt-BR" altLang="pt-BR"/>
          </a:p>
        </p:txBody>
      </p:sp>
      <p:pic>
        <p:nvPicPr>
          <p:cNvPr id="125955" name="Picture 3" descr="ArquiteturaTom"/>
          <p:cNvPicPr>
            <a:picLocks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052513"/>
            <a:ext cx="7921625" cy="5721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5956" name="Picture 4" descr="estaca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28775"/>
            <a:ext cx="29178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7313612" cy="752475"/>
          </a:xfrm>
        </p:spPr>
        <p:txBody>
          <a:bodyPr/>
          <a:lstStyle/>
          <a:p>
            <a:r>
              <a:rPr lang="pt-BR" altLang="pt-BR"/>
              <a:t>Arquitetura de </a:t>
            </a:r>
            <a:r>
              <a:rPr lang="pt-BR" altLang="pt-BR" i="1"/>
              <a:t>Hardware</a:t>
            </a:r>
            <a:endParaRPr lang="pt-BR" altLang="pt-BR"/>
          </a:p>
        </p:txBody>
      </p:sp>
      <p:pic>
        <p:nvPicPr>
          <p:cNvPr id="126979" name="Picture 3" descr="ArquiteturaTom"/>
          <p:cNvPicPr>
            <a:picLocks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052513"/>
            <a:ext cx="7921625" cy="5721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6980" name="Picture 4" descr="estaca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28775"/>
            <a:ext cx="29178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1" name="Picture 5" descr="Q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2133600"/>
            <a:ext cx="4826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Algoritmo de Tomasulo</a:t>
            </a:r>
          </a:p>
        </p:txBody>
      </p:sp>
      <p:sp>
        <p:nvSpPr>
          <p:cNvPr id="100429" name="Rectangle 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Execução do algoritmo</a:t>
            </a:r>
          </a:p>
        </p:txBody>
      </p:sp>
      <p:graphicFrame>
        <p:nvGraphicFramePr>
          <p:cNvPr id="100455" name="Group 103"/>
          <p:cNvGraphicFramePr>
            <a:graphicFrameLocks noGrp="1"/>
          </p:cNvGraphicFramePr>
          <p:nvPr>
            <p:ph idx="1"/>
          </p:nvPr>
        </p:nvGraphicFramePr>
        <p:xfrm>
          <a:off x="1042988" y="2565400"/>
          <a:ext cx="7783512" cy="3449638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3034230078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1049419074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319569156"/>
                    </a:ext>
                  </a:extLst>
                </a:gridCol>
                <a:gridCol w="1806575">
                  <a:extLst>
                    <a:ext uri="{9D8B030D-6E8A-4147-A177-3AD203B41FA5}">
                      <a16:colId xmlns:a16="http://schemas.microsoft.com/office/drawing/2014/main" val="2326314374"/>
                    </a:ext>
                  </a:extLst>
                </a:gridCol>
              </a:tblGrid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Emitir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Fim exec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Gravar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752944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DIV.D F0, F1, 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020018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SUB.D F5, F0, F3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755156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ADD.D F0, F2, F4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101471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MULT.D F6, F7, F8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263791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ADD.D F7, F2, F4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991322"/>
                  </a:ext>
                </a:extLst>
              </a:tr>
            </a:tbl>
          </a:graphicData>
        </a:graphic>
      </p:graphicFrame>
      <p:sp>
        <p:nvSpPr>
          <p:cNvPr id="100466" name="Text Box 114"/>
          <p:cNvSpPr txBox="1">
            <a:spLocks noChangeArrowheads="1"/>
          </p:cNvSpPr>
          <p:nvPr/>
        </p:nvSpPr>
        <p:spPr bwMode="auto">
          <a:xfrm>
            <a:off x="1258888" y="1773238"/>
            <a:ext cx="158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800"/>
              <a:t>Ciclo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Algoritmo de Tomasulo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Execução do algoritmo</a:t>
            </a:r>
          </a:p>
        </p:txBody>
      </p:sp>
      <p:graphicFrame>
        <p:nvGraphicFramePr>
          <p:cNvPr id="108547" name="Group 3"/>
          <p:cNvGraphicFramePr>
            <a:graphicFrameLocks noGrp="1"/>
          </p:cNvGraphicFramePr>
          <p:nvPr>
            <p:ph idx="1"/>
          </p:nvPr>
        </p:nvGraphicFramePr>
        <p:xfrm>
          <a:off x="1042988" y="2565400"/>
          <a:ext cx="7783512" cy="3449638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140674572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2694394895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783834407"/>
                    </a:ext>
                  </a:extLst>
                </a:gridCol>
                <a:gridCol w="1806575">
                  <a:extLst>
                    <a:ext uri="{9D8B030D-6E8A-4147-A177-3AD203B41FA5}">
                      <a16:colId xmlns:a16="http://schemas.microsoft.com/office/drawing/2014/main" val="3775226187"/>
                    </a:ext>
                  </a:extLst>
                </a:gridCol>
              </a:tblGrid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Emitir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Fim exec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Gravar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776180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DIV.D F0, F1, 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289463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SUB.D F5, F0, F3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337078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ADD.D F0, F2, F4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005746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MULT.D F6, F7, F8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714931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ADD.D F7, F2, F4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425763"/>
                  </a:ext>
                </a:extLst>
              </a:tr>
            </a:tbl>
          </a:graphicData>
        </a:graphic>
      </p:graphicFrame>
      <p:sp>
        <p:nvSpPr>
          <p:cNvPr id="108584" name="Text Box 40"/>
          <p:cNvSpPr txBox="1">
            <a:spLocks noChangeArrowheads="1"/>
          </p:cNvSpPr>
          <p:nvPr/>
        </p:nvSpPr>
        <p:spPr bwMode="auto">
          <a:xfrm>
            <a:off x="1258888" y="1773238"/>
            <a:ext cx="158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800"/>
              <a:t>Ciclo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Algoritmo de Tomasulo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Execução do algoritmo</a:t>
            </a:r>
          </a:p>
        </p:txBody>
      </p:sp>
      <p:graphicFrame>
        <p:nvGraphicFramePr>
          <p:cNvPr id="109571" name="Group 3"/>
          <p:cNvGraphicFramePr>
            <a:graphicFrameLocks noGrp="1"/>
          </p:cNvGraphicFramePr>
          <p:nvPr>
            <p:ph idx="1"/>
          </p:nvPr>
        </p:nvGraphicFramePr>
        <p:xfrm>
          <a:off x="1042988" y="2571750"/>
          <a:ext cx="7783512" cy="3449638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3182655193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2058575473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331391373"/>
                    </a:ext>
                  </a:extLst>
                </a:gridCol>
                <a:gridCol w="1806575">
                  <a:extLst>
                    <a:ext uri="{9D8B030D-6E8A-4147-A177-3AD203B41FA5}">
                      <a16:colId xmlns:a16="http://schemas.microsoft.com/office/drawing/2014/main" val="1473818521"/>
                    </a:ext>
                  </a:extLst>
                </a:gridCol>
              </a:tblGrid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Emitir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Fim exec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Gravar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225805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DIV.D F0, F1, 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331046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SUB.D F5, F0, F3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625766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ADD.D F0, F2, F4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713789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MULT.D F6, F7, F8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523144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ADD.D F7, F2, F4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654150"/>
                  </a:ext>
                </a:extLst>
              </a:tr>
            </a:tbl>
          </a:graphicData>
        </a:graphic>
      </p:graphicFrame>
      <p:sp>
        <p:nvSpPr>
          <p:cNvPr id="109608" name="Text Box 40"/>
          <p:cNvSpPr txBox="1">
            <a:spLocks noChangeArrowheads="1"/>
          </p:cNvSpPr>
          <p:nvPr/>
        </p:nvSpPr>
        <p:spPr bwMode="auto">
          <a:xfrm>
            <a:off x="1258888" y="1773238"/>
            <a:ext cx="158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800"/>
              <a:t>Ciclo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Algoritmo de Tomasulo</a:t>
            </a: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Introdução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i="1"/>
              <a:t>Pipelines</a:t>
            </a:r>
            <a:r>
              <a:rPr lang="pt-BR" altLang="pt-BR"/>
              <a:t> e paralelismo no nível de instrução</a:t>
            </a:r>
          </a:p>
        </p:txBody>
      </p:sp>
      <p:pic>
        <p:nvPicPr>
          <p:cNvPr id="87048" name="Picture 8" descr="UP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213100"/>
            <a:ext cx="3197225" cy="265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Algoritmo de Tomasulo</a:t>
            </a: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Execução do algoritmo</a:t>
            </a:r>
          </a:p>
        </p:txBody>
      </p:sp>
      <p:graphicFrame>
        <p:nvGraphicFramePr>
          <p:cNvPr id="112643" name="Group 3"/>
          <p:cNvGraphicFramePr>
            <a:graphicFrameLocks noGrp="1"/>
          </p:cNvGraphicFramePr>
          <p:nvPr>
            <p:ph idx="1"/>
          </p:nvPr>
        </p:nvGraphicFramePr>
        <p:xfrm>
          <a:off x="1042988" y="2571750"/>
          <a:ext cx="7783512" cy="3449638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1987381598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1245445679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835804399"/>
                    </a:ext>
                  </a:extLst>
                </a:gridCol>
                <a:gridCol w="1806575">
                  <a:extLst>
                    <a:ext uri="{9D8B030D-6E8A-4147-A177-3AD203B41FA5}">
                      <a16:colId xmlns:a16="http://schemas.microsoft.com/office/drawing/2014/main" val="2350228297"/>
                    </a:ext>
                  </a:extLst>
                </a:gridCol>
              </a:tblGrid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Emitir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Fim exec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Gravar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508596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DIV.D F0, F1, 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647266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SUB.D F5, F0, F3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295900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ADD.D F0, F2, F4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45287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MULT.D F6, F7, F8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624893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ADD.D F7, F2, F4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770530"/>
                  </a:ext>
                </a:extLst>
              </a:tr>
            </a:tbl>
          </a:graphicData>
        </a:graphic>
      </p:graphicFrame>
      <p:sp>
        <p:nvSpPr>
          <p:cNvPr id="112680" name="Text Box 40"/>
          <p:cNvSpPr txBox="1">
            <a:spLocks noChangeArrowheads="1"/>
          </p:cNvSpPr>
          <p:nvPr/>
        </p:nvSpPr>
        <p:spPr bwMode="auto">
          <a:xfrm>
            <a:off x="1258888" y="1773238"/>
            <a:ext cx="158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800"/>
              <a:t>Ciclo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Algoritmo de Tomasulo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Execução do algoritmo</a:t>
            </a:r>
          </a:p>
        </p:txBody>
      </p:sp>
      <p:graphicFrame>
        <p:nvGraphicFramePr>
          <p:cNvPr id="110595" name="Group 3"/>
          <p:cNvGraphicFramePr>
            <a:graphicFrameLocks noGrp="1"/>
          </p:cNvGraphicFramePr>
          <p:nvPr>
            <p:ph idx="1"/>
          </p:nvPr>
        </p:nvGraphicFramePr>
        <p:xfrm>
          <a:off x="1042988" y="2565400"/>
          <a:ext cx="7783512" cy="3449638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623268891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3312451095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3223899498"/>
                    </a:ext>
                  </a:extLst>
                </a:gridCol>
                <a:gridCol w="1806575">
                  <a:extLst>
                    <a:ext uri="{9D8B030D-6E8A-4147-A177-3AD203B41FA5}">
                      <a16:colId xmlns:a16="http://schemas.microsoft.com/office/drawing/2014/main" val="2316578263"/>
                    </a:ext>
                  </a:extLst>
                </a:gridCol>
              </a:tblGrid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Emitir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Fim exec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Gravar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350344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DIV.D F0, F1, 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128949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SUB.D F5, F0, F3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010620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ADD.D F0, F2, F4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272976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MULT.D F6, F7, F8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079132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ADD.D F7, F2, F4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781097"/>
                  </a:ext>
                </a:extLst>
              </a:tr>
            </a:tbl>
          </a:graphicData>
        </a:graphic>
      </p:graphicFrame>
      <p:sp>
        <p:nvSpPr>
          <p:cNvPr id="110632" name="Text Box 40"/>
          <p:cNvSpPr txBox="1">
            <a:spLocks noChangeArrowheads="1"/>
          </p:cNvSpPr>
          <p:nvPr/>
        </p:nvSpPr>
        <p:spPr bwMode="auto">
          <a:xfrm>
            <a:off x="1258888" y="1773238"/>
            <a:ext cx="158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800"/>
              <a:t>Ciclo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Algoritmo de Tomasulo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Execução do algoritmo</a:t>
            </a:r>
          </a:p>
        </p:txBody>
      </p:sp>
      <p:graphicFrame>
        <p:nvGraphicFramePr>
          <p:cNvPr id="111619" name="Group 3"/>
          <p:cNvGraphicFramePr>
            <a:graphicFrameLocks noGrp="1"/>
          </p:cNvGraphicFramePr>
          <p:nvPr>
            <p:ph idx="1"/>
          </p:nvPr>
        </p:nvGraphicFramePr>
        <p:xfrm>
          <a:off x="1042988" y="2565400"/>
          <a:ext cx="7783512" cy="3449638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1657489720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305441208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589755012"/>
                    </a:ext>
                  </a:extLst>
                </a:gridCol>
                <a:gridCol w="1806575">
                  <a:extLst>
                    <a:ext uri="{9D8B030D-6E8A-4147-A177-3AD203B41FA5}">
                      <a16:colId xmlns:a16="http://schemas.microsoft.com/office/drawing/2014/main" val="2921867275"/>
                    </a:ext>
                  </a:extLst>
                </a:gridCol>
              </a:tblGrid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Emitir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Fim exec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Gravar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604714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DIV.D F0, F1, 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328883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SUB.D F5, F0, F3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856694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ADD.D F0, F2, F4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609769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MULT.D F6, F7, F8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090706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ADD.D F7, F2, F4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147990"/>
                  </a:ext>
                </a:extLst>
              </a:tr>
            </a:tbl>
          </a:graphicData>
        </a:graphic>
      </p:graphicFrame>
      <p:sp>
        <p:nvSpPr>
          <p:cNvPr id="111656" name="Text Box 40"/>
          <p:cNvSpPr txBox="1">
            <a:spLocks noChangeArrowheads="1"/>
          </p:cNvSpPr>
          <p:nvPr/>
        </p:nvSpPr>
        <p:spPr bwMode="auto">
          <a:xfrm>
            <a:off x="1258888" y="1773238"/>
            <a:ext cx="158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800"/>
              <a:t>Ciclo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Algoritmo de Tomasulo</a:t>
            </a: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Execução do algoritmo</a:t>
            </a:r>
          </a:p>
        </p:txBody>
      </p:sp>
      <p:graphicFrame>
        <p:nvGraphicFramePr>
          <p:cNvPr id="113667" name="Group 3"/>
          <p:cNvGraphicFramePr>
            <a:graphicFrameLocks noGrp="1"/>
          </p:cNvGraphicFramePr>
          <p:nvPr>
            <p:ph idx="1"/>
          </p:nvPr>
        </p:nvGraphicFramePr>
        <p:xfrm>
          <a:off x="1042988" y="2565400"/>
          <a:ext cx="7783512" cy="3449638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1820096447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1317235096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502750863"/>
                    </a:ext>
                  </a:extLst>
                </a:gridCol>
                <a:gridCol w="1806575">
                  <a:extLst>
                    <a:ext uri="{9D8B030D-6E8A-4147-A177-3AD203B41FA5}">
                      <a16:colId xmlns:a16="http://schemas.microsoft.com/office/drawing/2014/main" val="1067658377"/>
                    </a:ext>
                  </a:extLst>
                </a:gridCol>
              </a:tblGrid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Emitir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Fim exec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Gravar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209400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DIV.D F0, F1, 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243910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SUB.D F5, F0, F3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974157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ADD.D F0, F2, F4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166776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MULT.D F6, F7, F8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703604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ADD.D F7, F2, F4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5099193"/>
                  </a:ext>
                </a:extLst>
              </a:tr>
            </a:tbl>
          </a:graphicData>
        </a:graphic>
      </p:graphicFrame>
      <p:sp>
        <p:nvSpPr>
          <p:cNvPr id="113704" name="Text Box 40"/>
          <p:cNvSpPr txBox="1">
            <a:spLocks noChangeArrowheads="1"/>
          </p:cNvSpPr>
          <p:nvPr/>
        </p:nvSpPr>
        <p:spPr bwMode="auto">
          <a:xfrm>
            <a:off x="1258888" y="1773238"/>
            <a:ext cx="158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800"/>
              <a:t>Ciclo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Algoritmo de Tomasulo</a:t>
            </a: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Execução do algoritmo</a:t>
            </a:r>
          </a:p>
        </p:txBody>
      </p:sp>
      <p:graphicFrame>
        <p:nvGraphicFramePr>
          <p:cNvPr id="114691" name="Group 3"/>
          <p:cNvGraphicFramePr>
            <a:graphicFrameLocks noGrp="1"/>
          </p:cNvGraphicFramePr>
          <p:nvPr>
            <p:ph idx="1"/>
          </p:nvPr>
        </p:nvGraphicFramePr>
        <p:xfrm>
          <a:off x="1042988" y="2565400"/>
          <a:ext cx="7783512" cy="3449638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3983270619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1479239477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3940704957"/>
                    </a:ext>
                  </a:extLst>
                </a:gridCol>
                <a:gridCol w="1806575">
                  <a:extLst>
                    <a:ext uri="{9D8B030D-6E8A-4147-A177-3AD203B41FA5}">
                      <a16:colId xmlns:a16="http://schemas.microsoft.com/office/drawing/2014/main" val="724179655"/>
                    </a:ext>
                  </a:extLst>
                </a:gridCol>
              </a:tblGrid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Emitir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Fim exec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Gravar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444973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DIV.D F0, F1, 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399934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SUB.D F5, F0, F3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139214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ADD.D F0, F2, F4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054215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MULT.D F6, F7, F8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427088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ADD.D F7, F2, F4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579143"/>
                  </a:ext>
                </a:extLst>
              </a:tr>
            </a:tbl>
          </a:graphicData>
        </a:graphic>
      </p:graphicFrame>
      <p:sp>
        <p:nvSpPr>
          <p:cNvPr id="114728" name="Text Box 40"/>
          <p:cNvSpPr txBox="1">
            <a:spLocks noChangeArrowheads="1"/>
          </p:cNvSpPr>
          <p:nvPr/>
        </p:nvSpPr>
        <p:spPr bwMode="auto">
          <a:xfrm>
            <a:off x="1258888" y="1773238"/>
            <a:ext cx="187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800"/>
              <a:t>Ciclo 42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Algoritmo de Tomasulo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Execução do algoritmo</a:t>
            </a:r>
          </a:p>
        </p:txBody>
      </p:sp>
      <p:graphicFrame>
        <p:nvGraphicFramePr>
          <p:cNvPr id="115715" name="Group 3"/>
          <p:cNvGraphicFramePr>
            <a:graphicFrameLocks noGrp="1"/>
          </p:cNvGraphicFramePr>
          <p:nvPr>
            <p:ph idx="1"/>
          </p:nvPr>
        </p:nvGraphicFramePr>
        <p:xfrm>
          <a:off x="1042988" y="2565400"/>
          <a:ext cx="7783512" cy="3449638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1817951653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2300277876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1384431872"/>
                    </a:ext>
                  </a:extLst>
                </a:gridCol>
                <a:gridCol w="1806575">
                  <a:extLst>
                    <a:ext uri="{9D8B030D-6E8A-4147-A177-3AD203B41FA5}">
                      <a16:colId xmlns:a16="http://schemas.microsoft.com/office/drawing/2014/main" val="941814165"/>
                    </a:ext>
                  </a:extLst>
                </a:gridCol>
              </a:tblGrid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Emitir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Fim exec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Gravar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11884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DIV.D F0, F1, 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92329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SUB.D F5, F0, F3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870143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ADD.D F0, F2, F4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09993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MULT.D F6, F7, F8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398721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ADD.D F7, F2, F4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281896"/>
                  </a:ext>
                </a:extLst>
              </a:tr>
            </a:tbl>
          </a:graphicData>
        </a:graphic>
      </p:graphicFrame>
      <p:sp>
        <p:nvSpPr>
          <p:cNvPr id="115752" name="Text Box 40"/>
          <p:cNvSpPr txBox="1">
            <a:spLocks noChangeArrowheads="1"/>
          </p:cNvSpPr>
          <p:nvPr/>
        </p:nvSpPr>
        <p:spPr bwMode="auto">
          <a:xfrm>
            <a:off x="1258888" y="1773238"/>
            <a:ext cx="187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800"/>
              <a:t>Ciclo 52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Algoritmo de Tomasulo</a:t>
            </a: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Conclusões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13612" cy="4481512"/>
          </a:xfrm>
        </p:spPr>
        <p:txBody>
          <a:bodyPr/>
          <a:lstStyle/>
          <a:p>
            <a:r>
              <a:rPr lang="pt-BR" altLang="pt-BR"/>
              <a:t>Explora paralelismo</a:t>
            </a:r>
          </a:p>
          <a:p>
            <a:endParaRPr lang="pt-BR" altLang="pt-BR"/>
          </a:p>
          <a:p>
            <a:r>
              <a:rPr lang="pt-BR" altLang="pt-BR"/>
              <a:t>Renomeação de registradores</a:t>
            </a:r>
          </a:p>
          <a:p>
            <a:endParaRPr lang="pt-BR" altLang="pt-BR"/>
          </a:p>
          <a:p>
            <a:r>
              <a:rPr lang="pt-BR" altLang="pt-BR"/>
              <a:t>“Buferização de operandos”</a:t>
            </a:r>
          </a:p>
          <a:p>
            <a:endParaRPr lang="pt-BR" altLang="pt-BR"/>
          </a:p>
          <a:p>
            <a:r>
              <a:rPr lang="pt-BR" altLang="pt-BR"/>
              <a:t>Independência: Compilador X Arquitetura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Algoritmo de Tomasulo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Conflitos de Dados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6238" y="2420938"/>
            <a:ext cx="3922712" cy="2654300"/>
          </a:xfrm>
          <a:noFill/>
          <a:ln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/>
              <a:t>DIV.D F0, F1, F2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SUB.D F5, F0, F3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ADD.D F0, F2, F4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MULT.D F6, F7, F8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ADD.D F7, F2, F4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Algoritmo de Tomasulo</a:t>
            </a: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Conflitos de Dados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6238" y="2420938"/>
            <a:ext cx="3922712" cy="2654300"/>
          </a:xfrm>
          <a:noFill/>
          <a:ln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/>
              <a:t>DIV.D F0, F1, F2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SUB.D F5, F0, F3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ADD.D F0, F2, F4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MULT.D F6, F7, F8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ADD.D F7, F2, F4</a:t>
            </a:r>
          </a:p>
        </p:txBody>
      </p:sp>
      <p:sp>
        <p:nvSpPr>
          <p:cNvPr id="118788" name="Oval 4"/>
          <p:cNvSpPr>
            <a:spLocks noChangeArrowheads="1"/>
          </p:cNvSpPr>
          <p:nvPr/>
        </p:nvSpPr>
        <p:spPr bwMode="auto">
          <a:xfrm>
            <a:off x="4140200" y="2420938"/>
            <a:ext cx="719138" cy="5762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pt-BR" altLang="pt-BR"/>
          </a:p>
        </p:txBody>
      </p:sp>
      <p:sp>
        <p:nvSpPr>
          <p:cNvPr id="118789" name="Oval 5"/>
          <p:cNvSpPr>
            <a:spLocks noChangeArrowheads="1"/>
          </p:cNvSpPr>
          <p:nvPr/>
        </p:nvSpPr>
        <p:spPr bwMode="auto">
          <a:xfrm>
            <a:off x="4932363" y="2924175"/>
            <a:ext cx="719137" cy="576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Algoritmo de Tomasulo</a:t>
            </a: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Conflitos de Dados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6238" y="2420938"/>
            <a:ext cx="3922712" cy="2654300"/>
          </a:xfrm>
          <a:noFill/>
          <a:ln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/>
              <a:t>DIV.D F0, F1, F2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SUB.D F5, F0, F3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ADD.D F0, F2, F4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MULT.D F6, F7, F8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ADD.D F7, F2, F4</a:t>
            </a:r>
          </a:p>
        </p:txBody>
      </p:sp>
      <p:sp>
        <p:nvSpPr>
          <p:cNvPr id="119812" name="Oval 4"/>
          <p:cNvSpPr>
            <a:spLocks noChangeArrowheads="1"/>
          </p:cNvSpPr>
          <p:nvPr/>
        </p:nvSpPr>
        <p:spPr bwMode="auto">
          <a:xfrm>
            <a:off x="4140200" y="2420938"/>
            <a:ext cx="719138" cy="5762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pt-BR" altLang="pt-BR"/>
          </a:p>
        </p:txBody>
      </p:sp>
      <p:sp>
        <p:nvSpPr>
          <p:cNvPr id="119813" name="Oval 5"/>
          <p:cNvSpPr>
            <a:spLocks noChangeArrowheads="1"/>
          </p:cNvSpPr>
          <p:nvPr/>
        </p:nvSpPr>
        <p:spPr bwMode="auto">
          <a:xfrm>
            <a:off x="4932363" y="2924175"/>
            <a:ext cx="719137" cy="576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pt-BR" altLang="pt-BR"/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5219700" y="1628775"/>
            <a:ext cx="1547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4000" b="1"/>
              <a:t>RAW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Algoritmo de Tomasulo</a:t>
            </a: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Conflitos de Dados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6238" y="2420938"/>
            <a:ext cx="3922712" cy="2654300"/>
          </a:xfrm>
          <a:noFill/>
          <a:ln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/>
              <a:t>DIV.D F0, F1, F2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SUB.D F5, F0, F3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ADD.D F0, F2, F4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MULT.D F6, F7, F8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ADD.D F7, F2, F4</a:t>
            </a:r>
          </a:p>
        </p:txBody>
      </p:sp>
      <p:sp>
        <p:nvSpPr>
          <p:cNvPr id="121860" name="Oval 4"/>
          <p:cNvSpPr>
            <a:spLocks noChangeArrowheads="1"/>
          </p:cNvSpPr>
          <p:nvPr/>
        </p:nvSpPr>
        <p:spPr bwMode="auto">
          <a:xfrm>
            <a:off x="4140200" y="2420938"/>
            <a:ext cx="719138" cy="5762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pt-BR" altLang="pt-BR"/>
          </a:p>
        </p:txBody>
      </p:sp>
      <p:sp>
        <p:nvSpPr>
          <p:cNvPr id="121861" name="Oval 5"/>
          <p:cNvSpPr>
            <a:spLocks noChangeArrowheads="1"/>
          </p:cNvSpPr>
          <p:nvPr/>
        </p:nvSpPr>
        <p:spPr bwMode="auto">
          <a:xfrm>
            <a:off x="4932363" y="2924175"/>
            <a:ext cx="719137" cy="576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pt-BR" altLang="pt-BR"/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5219700" y="1628775"/>
            <a:ext cx="1547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4000" b="1"/>
              <a:t>RAW</a:t>
            </a:r>
          </a:p>
        </p:txBody>
      </p:sp>
      <p:sp>
        <p:nvSpPr>
          <p:cNvPr id="121863" name="Oval 7"/>
          <p:cNvSpPr>
            <a:spLocks noChangeArrowheads="1"/>
          </p:cNvSpPr>
          <p:nvPr/>
        </p:nvSpPr>
        <p:spPr bwMode="auto">
          <a:xfrm>
            <a:off x="4284663" y="3500438"/>
            <a:ext cx="719137" cy="5762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Algoritmo de Tomasulo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Conflitos de Dados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6238" y="2420938"/>
            <a:ext cx="3922712" cy="2654300"/>
          </a:xfrm>
          <a:noFill/>
          <a:ln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/>
              <a:t>DIV.D F0, F1, F2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SUB.D F5, F0, F3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ADD.D F0, F2, F4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MULT.D F6, F7, F8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ADD.D F7, F2, F4</a:t>
            </a:r>
          </a:p>
        </p:txBody>
      </p:sp>
      <p:sp>
        <p:nvSpPr>
          <p:cNvPr id="120836" name="Oval 4"/>
          <p:cNvSpPr>
            <a:spLocks noChangeArrowheads="1"/>
          </p:cNvSpPr>
          <p:nvPr/>
        </p:nvSpPr>
        <p:spPr bwMode="auto">
          <a:xfrm>
            <a:off x="4140200" y="2420938"/>
            <a:ext cx="719138" cy="5762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pt-BR" altLang="pt-BR"/>
          </a:p>
        </p:txBody>
      </p:sp>
      <p:sp>
        <p:nvSpPr>
          <p:cNvPr id="120837" name="Oval 5"/>
          <p:cNvSpPr>
            <a:spLocks noChangeArrowheads="1"/>
          </p:cNvSpPr>
          <p:nvPr/>
        </p:nvSpPr>
        <p:spPr bwMode="auto">
          <a:xfrm>
            <a:off x="4932363" y="2924175"/>
            <a:ext cx="719137" cy="576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pt-BR" altLang="pt-BR"/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5219700" y="1628775"/>
            <a:ext cx="1547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4000" b="1"/>
              <a:t>RAW</a:t>
            </a:r>
          </a:p>
        </p:txBody>
      </p:sp>
      <p:sp>
        <p:nvSpPr>
          <p:cNvPr id="120839" name="Oval 7"/>
          <p:cNvSpPr>
            <a:spLocks noChangeArrowheads="1"/>
          </p:cNvSpPr>
          <p:nvPr/>
        </p:nvSpPr>
        <p:spPr bwMode="auto">
          <a:xfrm>
            <a:off x="4284663" y="3500438"/>
            <a:ext cx="719137" cy="5762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pt-BR" altLang="pt-BR"/>
          </a:p>
        </p:txBody>
      </p:sp>
      <p:sp>
        <p:nvSpPr>
          <p:cNvPr id="120845" name="Text Box 13"/>
          <p:cNvSpPr txBox="1">
            <a:spLocks noChangeArrowheads="1"/>
          </p:cNvSpPr>
          <p:nvPr/>
        </p:nvSpPr>
        <p:spPr bwMode="auto">
          <a:xfrm>
            <a:off x="1331913" y="1700213"/>
            <a:ext cx="1724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4000" b="1"/>
              <a:t>WAW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Algoritmo de Tomasulo</a:t>
            </a: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Conflitos de Dados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6238" y="2420938"/>
            <a:ext cx="3922712" cy="2654300"/>
          </a:xfrm>
          <a:noFill/>
          <a:ln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/>
              <a:t>DIV.D F0, F1, F2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SUB.D F5, F0, F3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ADD.D F0, F2, F4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MULT.D F6, F7, F8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ADD.D F7, F2, F4</a:t>
            </a:r>
          </a:p>
        </p:txBody>
      </p:sp>
      <p:sp>
        <p:nvSpPr>
          <p:cNvPr id="122884" name="Oval 4"/>
          <p:cNvSpPr>
            <a:spLocks noChangeArrowheads="1"/>
          </p:cNvSpPr>
          <p:nvPr/>
        </p:nvSpPr>
        <p:spPr bwMode="auto">
          <a:xfrm>
            <a:off x="4140200" y="2420938"/>
            <a:ext cx="719138" cy="5762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pt-BR" altLang="pt-BR"/>
          </a:p>
        </p:txBody>
      </p:sp>
      <p:sp>
        <p:nvSpPr>
          <p:cNvPr id="122885" name="Oval 5"/>
          <p:cNvSpPr>
            <a:spLocks noChangeArrowheads="1"/>
          </p:cNvSpPr>
          <p:nvPr/>
        </p:nvSpPr>
        <p:spPr bwMode="auto">
          <a:xfrm>
            <a:off x="4932363" y="2924175"/>
            <a:ext cx="719137" cy="576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pt-BR" altLang="pt-BR"/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5219700" y="1628775"/>
            <a:ext cx="1547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4000" b="1"/>
              <a:t>RAW</a:t>
            </a:r>
          </a:p>
        </p:txBody>
      </p:sp>
      <p:sp>
        <p:nvSpPr>
          <p:cNvPr id="122887" name="Oval 7"/>
          <p:cNvSpPr>
            <a:spLocks noChangeArrowheads="1"/>
          </p:cNvSpPr>
          <p:nvPr/>
        </p:nvSpPr>
        <p:spPr bwMode="auto">
          <a:xfrm>
            <a:off x="4284663" y="3500438"/>
            <a:ext cx="719137" cy="5762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pt-BR" altLang="pt-BR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1331913" y="1700213"/>
            <a:ext cx="1724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4000" b="1"/>
              <a:t>WAW</a:t>
            </a:r>
          </a:p>
        </p:txBody>
      </p:sp>
      <p:sp>
        <p:nvSpPr>
          <p:cNvPr id="122889" name="Oval 9"/>
          <p:cNvSpPr>
            <a:spLocks noChangeArrowheads="1"/>
          </p:cNvSpPr>
          <p:nvPr/>
        </p:nvSpPr>
        <p:spPr bwMode="auto">
          <a:xfrm>
            <a:off x="5148263" y="4005263"/>
            <a:ext cx="719137" cy="5762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pt-BR" altLang="pt-BR"/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4284663" y="4581525"/>
            <a:ext cx="719137" cy="576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Algoritmo de Tomasulo</a:t>
            </a: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Conflitos de Dados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6238" y="2420938"/>
            <a:ext cx="3922712" cy="2654300"/>
          </a:xfrm>
          <a:noFill/>
          <a:ln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/>
              <a:t>DIV.D F0, F1, F2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SUB.D F5, F0, F3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ADD.D F0, F2, F4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MULT.D F6, F7, F8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/>
              <a:t>ADD.D F7, F2, F4</a:t>
            </a:r>
          </a:p>
        </p:txBody>
      </p:sp>
      <p:sp>
        <p:nvSpPr>
          <p:cNvPr id="123908" name="Oval 4"/>
          <p:cNvSpPr>
            <a:spLocks noChangeArrowheads="1"/>
          </p:cNvSpPr>
          <p:nvPr/>
        </p:nvSpPr>
        <p:spPr bwMode="auto">
          <a:xfrm>
            <a:off x="4140200" y="2420938"/>
            <a:ext cx="719138" cy="5762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pt-BR" altLang="pt-BR"/>
          </a:p>
        </p:txBody>
      </p:sp>
      <p:sp>
        <p:nvSpPr>
          <p:cNvPr id="123909" name="Oval 5"/>
          <p:cNvSpPr>
            <a:spLocks noChangeArrowheads="1"/>
          </p:cNvSpPr>
          <p:nvPr/>
        </p:nvSpPr>
        <p:spPr bwMode="auto">
          <a:xfrm>
            <a:off x="4932363" y="2924175"/>
            <a:ext cx="719137" cy="576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pt-BR" altLang="pt-BR"/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5219700" y="1628775"/>
            <a:ext cx="1547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4000" b="1"/>
              <a:t>RAW</a:t>
            </a:r>
          </a:p>
        </p:txBody>
      </p:sp>
      <p:sp>
        <p:nvSpPr>
          <p:cNvPr id="123911" name="Oval 7"/>
          <p:cNvSpPr>
            <a:spLocks noChangeArrowheads="1"/>
          </p:cNvSpPr>
          <p:nvPr/>
        </p:nvSpPr>
        <p:spPr bwMode="auto">
          <a:xfrm>
            <a:off x="4284663" y="3500438"/>
            <a:ext cx="719137" cy="5762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pt-BR" altLang="pt-BR"/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1331913" y="1700213"/>
            <a:ext cx="1724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4000" b="1"/>
              <a:t>WAW</a:t>
            </a:r>
          </a:p>
        </p:txBody>
      </p:sp>
      <p:sp>
        <p:nvSpPr>
          <p:cNvPr id="123913" name="Oval 9"/>
          <p:cNvSpPr>
            <a:spLocks noChangeArrowheads="1"/>
          </p:cNvSpPr>
          <p:nvPr/>
        </p:nvSpPr>
        <p:spPr bwMode="auto">
          <a:xfrm>
            <a:off x="5148263" y="4005263"/>
            <a:ext cx="719137" cy="5762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pt-BR" altLang="pt-BR"/>
          </a:p>
        </p:txBody>
      </p:sp>
      <p:sp>
        <p:nvSpPr>
          <p:cNvPr id="123914" name="Oval 10"/>
          <p:cNvSpPr>
            <a:spLocks noChangeArrowheads="1"/>
          </p:cNvSpPr>
          <p:nvPr/>
        </p:nvSpPr>
        <p:spPr bwMode="auto">
          <a:xfrm>
            <a:off x="4284663" y="4581525"/>
            <a:ext cx="719137" cy="576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pt-BR" altLang="pt-BR"/>
          </a:p>
        </p:txBody>
      </p:sp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971550" y="5084763"/>
            <a:ext cx="1547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4000" b="1"/>
              <a:t>WAR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369</TotalTime>
  <Words>911</Words>
  <Application>Microsoft Office PowerPoint</Application>
  <PresentationFormat>Apresentação na tela (4:3)</PresentationFormat>
  <Paragraphs>283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Times New Roman</vt:lpstr>
      <vt:lpstr>Verdana</vt:lpstr>
      <vt:lpstr>Wingdings</vt:lpstr>
      <vt:lpstr>Eclipse</vt:lpstr>
      <vt:lpstr>Algoritmo de Tomasulo</vt:lpstr>
      <vt:lpstr>Introdução</vt:lpstr>
      <vt:lpstr>Conflitos de Dados</vt:lpstr>
      <vt:lpstr>Conflitos de Dados</vt:lpstr>
      <vt:lpstr>Conflitos de Dados</vt:lpstr>
      <vt:lpstr>Conflitos de Dados</vt:lpstr>
      <vt:lpstr>Conflitos de Dados</vt:lpstr>
      <vt:lpstr>Conflitos de Dados</vt:lpstr>
      <vt:lpstr>Conflitos de Dados</vt:lpstr>
      <vt:lpstr>Escalonamento de Instruções</vt:lpstr>
      <vt:lpstr>Renomeação de Registradores</vt:lpstr>
      <vt:lpstr>Renomeação de Registradores</vt:lpstr>
      <vt:lpstr>Algoritmo de Tomasulo</vt:lpstr>
      <vt:lpstr>Arquitetura de Hardware</vt:lpstr>
      <vt:lpstr>Arquitetura de Hardware</vt:lpstr>
      <vt:lpstr>Arquitetura de Hardware</vt:lpstr>
      <vt:lpstr>Execução do algoritmo</vt:lpstr>
      <vt:lpstr>Execução do algoritmo</vt:lpstr>
      <vt:lpstr>Execução do algoritmo</vt:lpstr>
      <vt:lpstr>Execução do algoritmo</vt:lpstr>
      <vt:lpstr>Execução do algoritmo</vt:lpstr>
      <vt:lpstr>Execução do algoritmo</vt:lpstr>
      <vt:lpstr>Execução do algoritmo</vt:lpstr>
      <vt:lpstr>Execução do algoritmo</vt:lpstr>
      <vt:lpstr>Execução do algoritmo</vt:lpstr>
      <vt:lpstr>Conclusões</vt:lpstr>
    </vt:vector>
  </TitlesOfParts>
  <Company>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Tomasulo</dc:title>
  <dc:creator>c</dc:creator>
  <cp:lastModifiedBy>Thiago Bucalon</cp:lastModifiedBy>
  <cp:revision>15</cp:revision>
  <cp:lastPrinted>1601-01-01T00:00:00Z</cp:lastPrinted>
  <dcterms:created xsi:type="dcterms:W3CDTF">2005-11-02T21:12:50Z</dcterms:created>
  <dcterms:modified xsi:type="dcterms:W3CDTF">2015-07-24T17:35:12Z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