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3" r:id="rId4"/>
    <p:sldId id="277" r:id="rId5"/>
    <p:sldId id="274" r:id="rId6"/>
    <p:sldId id="276" r:id="rId7"/>
    <p:sldId id="278" r:id="rId8"/>
    <p:sldId id="279" r:id="rId9"/>
    <p:sldId id="288" r:id="rId10"/>
    <p:sldId id="289" r:id="rId11"/>
    <p:sldId id="290" r:id="rId12"/>
    <p:sldId id="291" r:id="rId13"/>
    <p:sldId id="280" r:id="rId14"/>
    <p:sldId id="293" r:id="rId15"/>
    <p:sldId id="286" r:id="rId16"/>
    <p:sldId id="287" r:id="rId17"/>
    <p:sldId id="294" r:id="rId18"/>
    <p:sldId id="295" r:id="rId19"/>
    <p:sldId id="296" r:id="rId20"/>
    <p:sldId id="300" r:id="rId21"/>
    <p:sldId id="301" r:id="rId22"/>
    <p:sldId id="297" r:id="rId23"/>
    <p:sldId id="298" r:id="rId24"/>
    <p:sldId id="299" r:id="rId2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5013" autoAdjust="0"/>
  </p:normalViewPr>
  <p:slideViewPr>
    <p:cSldViewPr>
      <p:cViewPr varScale="1">
        <p:scale>
          <a:sx n="79" d="100"/>
          <a:sy n="79" d="100"/>
        </p:scale>
        <p:origin x="110" y="293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05-18T00:29:07.214" idx="1">
    <p:pos x="5789" y="2734"/>
    <p:text>Continuação do slide anterior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05-18T00:29:07.214" idx="1">
    <p:pos x="5789" y="2734"/>
    <p:text>Continuação do slide anterior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6-05-18T00:29:07.214" idx="1">
    <p:pos x="5789" y="2734"/>
    <p:text>Continuação do slide anterior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pt-BR"/>
              <a:pPr/>
              <a:t>18/05/2016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pt-BR"/>
              <a:pPr/>
              <a:t>18/05/2016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21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1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pt-BR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8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699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248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34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559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3480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07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894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41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98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466975-C014-42E5-BFA6-B8D5FDD3B81F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3B167E-EA96-4147-81DE-549160052C22}" type="slidenum">
              <a:rPr lang="pt-BR" noProof="0" smtClean="0"/>
              <a:pPr/>
              <a:t>‹#›</a:t>
            </a:fld>
            <a:endParaRPr lang="pt-BR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pt-BR" sz="6000" b="0" i="0" dirty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System e Interfaces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pt-BR" b="0" i="0" dirty="0">
                <a:solidFill>
                  <a:srgbClr val="652825"/>
                </a:solidFill>
              </a:rPr>
              <a:t>Discentes: </a:t>
            </a:r>
            <a:r>
              <a:rPr lang="pt-BR" b="0" i="0" dirty="0" err="1">
                <a:solidFill>
                  <a:srgbClr val="652825"/>
                </a:solidFill>
              </a:rPr>
              <a:t>luiz</a:t>
            </a:r>
            <a:r>
              <a:rPr lang="pt-BR" b="0" i="0" dirty="0">
                <a:solidFill>
                  <a:srgbClr val="652825"/>
                </a:solidFill>
              </a:rPr>
              <a:t> </a:t>
            </a:r>
            <a:r>
              <a:rPr lang="pt-BR" b="0" i="0" dirty="0" err="1">
                <a:solidFill>
                  <a:srgbClr val="652825"/>
                </a:solidFill>
              </a:rPr>
              <a:t>henrique</a:t>
            </a:r>
            <a:r>
              <a:rPr lang="pt-BR" b="0" i="0" dirty="0">
                <a:solidFill>
                  <a:srgbClr val="652825"/>
                </a:solidFill>
              </a:rPr>
              <a:t> </a:t>
            </a:r>
            <a:r>
              <a:rPr lang="pt-BR" b="0" i="0" dirty="0" err="1">
                <a:solidFill>
                  <a:srgbClr val="652825"/>
                </a:solidFill>
              </a:rPr>
              <a:t>davantel</a:t>
            </a:r>
            <a:endParaRPr lang="pt-BR" b="0" i="0" dirty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pt-BR" b="0" i="0" dirty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pt-BR" dirty="0">
                <a:solidFill>
                  <a:srgbClr val="652825"/>
                </a:solidFill>
              </a:rPr>
              <a:t>                    Thiago rodrigo</a:t>
            </a:r>
          </a:p>
          <a:p>
            <a:pPr marL="0" indent="0" algn="l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52825"/>
                </a:solidFill>
                <a:latin typeface="Corbel" charset="0"/>
              </a:rPr>
              <a:t>Grupo Interfaces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7868" y="2060848"/>
            <a:ext cx="85689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ifNumber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definido na MIB-II representa quantas interfaces estão presentes no sistema;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 interface tem um valor correspondente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ifIndex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Esses valores variam de 1 até o número de interfaces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ifNumber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12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652825"/>
                </a:solidFill>
                <a:latin typeface="Corbel" charset="0"/>
              </a:rPr>
              <a:t>Grupo Interfaces</a:t>
            </a:r>
            <a:endParaRPr lang="pt-BR" dirty="0">
              <a:solidFill>
                <a:srgbClr val="652825"/>
              </a:solidFill>
              <a:latin typeface="Corbe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97868" y="2060848"/>
            <a:ext cx="871296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grupo Interfaces permite dados sobre cada uma das interface gerenciável da rede. As informações capitadas por esses objetos são úteis para: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Falhas;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Configuração;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performance;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Contabilização.</a:t>
            </a:r>
          </a:p>
        </p:txBody>
      </p:sp>
    </p:spTree>
    <p:extLst>
      <p:ext uri="{BB962C8B-B14F-4D97-AF65-F5344CB8AC3E}">
        <p14:creationId xmlns:p14="http://schemas.microsoft.com/office/powerpoint/2010/main" val="41479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40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4000" dirty="0" err="1">
                <a:solidFill>
                  <a:srgbClr val="652825"/>
                </a:solidFill>
                <a:latin typeface="Corbel"/>
              </a:rPr>
              <a:t>Objeto</a:t>
            </a:r>
            <a:r>
              <a:rPr lang="en-US" sz="4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en-US" sz="4000" dirty="0" err="1">
                <a:solidFill>
                  <a:srgbClr val="652825"/>
                </a:solidFill>
                <a:latin typeface="Corbel"/>
              </a:rPr>
              <a:t>ifTable</a:t>
            </a:r>
            <a:endParaRPr lang="pt-BR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9593" y="2060848"/>
            <a:ext cx="10053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Objeto ifTable contém informacoes sobre todas as interfaces de uma entidade.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OBJECT-TYPE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SYNTAX      SEQUENCE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IfEntry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MAX-ACCESS  not-accessible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STATUS      current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DESCRIPTION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"A list of interface entries.  The number of entries is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given by the value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ifNumber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::= { interfaces 2 }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40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4000" dirty="0" err="1">
                <a:solidFill>
                  <a:srgbClr val="652825"/>
                </a:solidFill>
                <a:latin typeface="Corbel"/>
              </a:rPr>
              <a:t>Gerenciamento</a:t>
            </a:r>
            <a:r>
              <a:rPr lang="en-US" sz="4000" dirty="0">
                <a:solidFill>
                  <a:srgbClr val="652825"/>
                </a:solidFill>
                <a:latin typeface="Corbel"/>
              </a:rPr>
              <a:t> de </a:t>
            </a:r>
            <a:r>
              <a:rPr lang="en-US" sz="4000" dirty="0" err="1">
                <a:solidFill>
                  <a:srgbClr val="652825"/>
                </a:solidFill>
                <a:latin typeface="Corbel"/>
              </a:rPr>
              <a:t>Falhas</a:t>
            </a:r>
            <a:endParaRPr lang="pt-BR" sz="4000" dirty="0"/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13078258"/>
              </p:ext>
            </p:extLst>
          </p:nvPr>
        </p:nvGraphicFramePr>
        <p:xfrm>
          <a:off x="1096992" y="2060848"/>
          <a:ext cx="10055782" cy="365607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027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7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Informação usada no gerenciamento de falhas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AdminStatus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se a interface esta administrativamente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ifOper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o status operacional da interface (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quando a interface mudou seu estado operacional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50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44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4400" dirty="0" err="1">
                <a:solidFill>
                  <a:srgbClr val="652825"/>
                </a:solidFill>
                <a:latin typeface="Corbel"/>
              </a:rPr>
              <a:t>Gerenciamento</a:t>
            </a:r>
            <a:r>
              <a:rPr lang="en-US" sz="4400" dirty="0">
                <a:solidFill>
                  <a:srgbClr val="652825"/>
                </a:solidFill>
                <a:latin typeface="Corbel"/>
              </a:rPr>
              <a:t> de </a:t>
            </a:r>
            <a:r>
              <a:rPr lang="en-US" sz="4400" dirty="0" err="1">
                <a:solidFill>
                  <a:srgbClr val="652825"/>
                </a:solidFill>
                <a:latin typeface="Corbel"/>
              </a:rPr>
              <a:t>Falhas</a:t>
            </a:r>
            <a:endParaRPr lang="pt-BR" sz="4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69876" y="2132856"/>
            <a:ext cx="1000911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combinação entre os objetos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ifAdminStatus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ifOperStatus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determinam o status da interface.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54937"/>
              </p:ext>
            </p:extLst>
          </p:nvPr>
        </p:nvGraphicFramePr>
        <p:xfrm>
          <a:off x="2349996" y="3004890"/>
          <a:ext cx="7704856" cy="260491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26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7222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IfAdminStatus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222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22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ifOperStatus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teste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24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3600" dirty="0" err="1">
                <a:solidFill>
                  <a:srgbClr val="652825"/>
                </a:solidFill>
                <a:latin typeface="Corbel"/>
              </a:rPr>
              <a:t>Gerenciamento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 de </a:t>
            </a:r>
            <a:r>
              <a:rPr lang="en-US" sz="3600" dirty="0" err="1">
                <a:solidFill>
                  <a:srgbClr val="652825"/>
                </a:solidFill>
                <a:latin typeface="Corbel"/>
              </a:rPr>
              <a:t>Configuração</a:t>
            </a:r>
            <a:endParaRPr lang="pt-BR" sz="3600" dirty="0"/>
          </a:p>
        </p:txBody>
      </p:sp>
      <p:graphicFrame>
        <p:nvGraphicFramePr>
          <p:cNvPr id="4" name="Espaço Reservado para Conteúdo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25562187"/>
              </p:ext>
            </p:extLst>
          </p:nvPr>
        </p:nvGraphicFramePr>
        <p:xfrm>
          <a:off x="1444364" y="2276872"/>
          <a:ext cx="9361040" cy="303199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Informação usada no gerenciamento de Configuração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ifType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ifMtu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datagrama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suportado pela interface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ifSpeed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largura de banda da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AdminStatus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se a interface esta administrativamente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2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40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4000" dirty="0" err="1">
                <a:solidFill>
                  <a:srgbClr val="652825"/>
                </a:solidFill>
                <a:latin typeface="Corbel"/>
              </a:rPr>
              <a:t>Objeto</a:t>
            </a:r>
            <a:r>
              <a:rPr lang="en-US" sz="4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en-US" sz="4000" dirty="0" err="1">
                <a:solidFill>
                  <a:srgbClr val="652825"/>
                </a:solidFill>
                <a:latin typeface="Corbel"/>
              </a:rPr>
              <a:t>ifType</a:t>
            </a:r>
            <a:endParaRPr lang="pt-BR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9593" y="2060848"/>
            <a:ext cx="10053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OBJECT-TYPE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SYNTAX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IANAifType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MAX-ACCESS  read-only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STATUS      current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DESCRIPTION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"The type of interface.  Additional values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assigned by the Internet Assigned Numbers Authority (IANA),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through updating the syntax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IANAifType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textual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convention."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::= {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ifEntry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}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https://www.iana.org/assignments/ianaiftype-mib/ianaiftype-mib</a:t>
            </a:r>
          </a:p>
        </p:txBody>
      </p:sp>
    </p:spTree>
    <p:extLst>
      <p:ext uri="{BB962C8B-B14F-4D97-AF65-F5344CB8AC3E}">
        <p14:creationId xmlns:p14="http://schemas.microsoft.com/office/powerpoint/2010/main" val="217277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3600" dirty="0" err="1">
                <a:solidFill>
                  <a:srgbClr val="652825"/>
                </a:solidFill>
                <a:latin typeface="Corbel"/>
              </a:rPr>
              <a:t>Gerenciamento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 de Performance (1)</a:t>
            </a:r>
            <a:endParaRPr lang="pt-BR" sz="3600" dirty="0"/>
          </a:p>
        </p:txBody>
      </p:sp>
      <p:graphicFrame>
        <p:nvGraphicFramePr>
          <p:cNvPr id="4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15553686"/>
              </p:ext>
            </p:extLst>
          </p:nvPr>
        </p:nvGraphicFramePr>
        <p:xfrm>
          <a:off x="2133972" y="2204864"/>
          <a:ext cx="7761288" cy="319925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80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0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2267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Informacao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usada no gerenciamento de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InDiscards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descartes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ifOutDiscards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descartes de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ifInErrors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erros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ifOutErros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erros de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ifInOctets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bytes recebidos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Octets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bytes enviados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ifInUcastPkts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recebidos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3600" dirty="0" err="1">
                <a:solidFill>
                  <a:srgbClr val="652825"/>
                </a:solidFill>
                <a:latin typeface="Corbel"/>
              </a:rPr>
              <a:t>Gerenciamento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 de Performance (2)</a:t>
            </a:r>
            <a:endParaRPr lang="pt-BR" sz="3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06695"/>
              </p:ext>
            </p:extLst>
          </p:nvPr>
        </p:nvGraphicFramePr>
        <p:xfrm>
          <a:off x="2244240" y="2564904"/>
          <a:ext cx="7761288" cy="265074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880644">
                  <a:extLst>
                    <a:ext uri="{9D8B030D-6E8A-4147-A177-3AD203B41FA5}">
                      <a16:colId xmlns:a16="http://schemas.microsoft.com/office/drawing/2014/main" xmlns="" val="277889884"/>
                    </a:ext>
                  </a:extLst>
                </a:gridCol>
                <a:gridCol w="3880644">
                  <a:extLst>
                    <a:ext uri="{9D8B030D-6E8A-4147-A177-3AD203B41FA5}">
                      <a16:colId xmlns:a16="http://schemas.microsoft.com/office/drawing/2014/main" xmlns="" val="2799967450"/>
                    </a:ext>
                  </a:extLst>
                </a:gridCol>
              </a:tblGrid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ifOutUcastPkts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797477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ifInNUcastPkts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no-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recebidos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7297253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ifOutNucastPkts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no-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992312"/>
                  </a:ext>
                </a:extLst>
              </a:tr>
              <a:tr h="502267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ifInUnknownProtos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de protocolos desconhecidos recebidos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933737"/>
                  </a:ext>
                </a:extLst>
              </a:tr>
              <a:tr h="291112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ifOutQLen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 pacotes na fila de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12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2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3600" dirty="0" err="1">
                <a:solidFill>
                  <a:srgbClr val="652825"/>
                </a:solidFill>
                <a:latin typeface="Corbel"/>
              </a:rPr>
              <a:t>Gerenciamento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 de Performance </a:t>
            </a:r>
            <a:r>
              <a:rPr lang="en-US" sz="3600" dirty="0" smtClean="0">
                <a:solidFill>
                  <a:srgbClr val="652825"/>
                </a:solidFill>
                <a:latin typeface="Corbel"/>
              </a:rPr>
              <a:t>(3)</a:t>
            </a:r>
            <a:endParaRPr lang="pt-BR" sz="3600" dirty="0"/>
          </a:p>
        </p:txBody>
      </p:sp>
      <p:sp>
        <p:nvSpPr>
          <p:cNvPr id="5" name="CaixaDeTexto 3"/>
          <p:cNvSpPr txBox="1"/>
          <p:nvPr/>
        </p:nvSpPr>
        <p:spPr>
          <a:xfrm>
            <a:off x="1099593" y="2060848"/>
            <a:ext cx="10053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objetos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ifInOctets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ifOutOctets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pode-se calcular a taxa de utilização de uma interface.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primeiro calcula-se o total de bytes recebidos e enviados em um intervalo de tempo entre x e y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de bytes = (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ifInOctets_y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ifInOctets_x</a:t>
            </a:r>
            <a:r>
              <a:rPr lang="pt-BR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)+(</a:t>
            </a:r>
            <a:r>
              <a:rPr lang="pt-BR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ifOutOctets_y </a:t>
            </a:r>
            <a:r>
              <a:rPr lang="pt-BR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ifOutOctets_x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depois calcula-se o total de bytes por segundo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de bytes por segundo = total de bytes/(y-x)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calcula-se o total de bits por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segundo</a:t>
            </a:r>
          </a:p>
          <a:p>
            <a:pPr lvl="1"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de bits por segundo = total de bytes por segundo * 8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finalmente tem-se a taxa de utilização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taxa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de utilização = (total de bits por segundo) /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ifSpeed</a:t>
            </a:r>
            <a:endParaRPr lang="pt-BR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Grupo System: Gerenciamento de Configuração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869503"/>
              </p:ext>
            </p:extLst>
          </p:nvPr>
        </p:nvGraphicFramePr>
        <p:xfrm>
          <a:off x="1096994" y="4077072"/>
          <a:ext cx="10055226" cy="212318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027613">
                  <a:extLst>
                    <a:ext uri="{9D8B030D-6E8A-4147-A177-3AD203B41FA5}">
                      <a16:colId xmlns:a16="http://schemas.microsoft.com/office/drawing/2014/main" xmlns="" val="1603838289"/>
                    </a:ext>
                  </a:extLst>
                </a:gridCol>
                <a:gridCol w="5027613">
                  <a:extLst>
                    <a:ext uri="{9D8B030D-6E8A-4147-A177-3AD203B41FA5}">
                      <a16:colId xmlns:a16="http://schemas.microsoft.com/office/drawing/2014/main" xmlns="" val="74854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Objeto</a:t>
                      </a:r>
                      <a:endParaRPr lang="pt-BR" b="1" dirty="0"/>
                    </a:p>
                  </a:txBody>
                  <a:tcPr marL="100552" marR="10055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Informação usada no</a:t>
                      </a:r>
                      <a:r>
                        <a:rPr lang="pt-BR" baseline="0" dirty="0"/>
                        <a:t> Gerenciamento de configuração</a:t>
                      </a:r>
                      <a:endParaRPr lang="pt-BR" dirty="0"/>
                    </a:p>
                  </a:txBody>
                  <a:tcPr marL="100552" marR="100552"/>
                </a:tc>
                <a:extLst>
                  <a:ext uri="{0D108BD9-81ED-4DB2-BD59-A6C34878D82A}">
                    <a16:rowId xmlns:a16="http://schemas.microsoft.com/office/drawing/2014/main" xmlns="" val="40977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SysDescr</a:t>
                      </a:r>
                      <a:endParaRPr lang="pt-BR" dirty="0"/>
                    </a:p>
                  </a:txBody>
                  <a:tcPr marL="100552" marR="10055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do Sistema</a:t>
                      </a:r>
                    </a:p>
                  </a:txBody>
                  <a:tcPr marL="100552" marR="100552"/>
                </a:tc>
                <a:extLst>
                  <a:ext uri="{0D108BD9-81ED-4DB2-BD59-A6C34878D82A}">
                    <a16:rowId xmlns:a16="http://schemas.microsoft.com/office/drawing/2014/main" xmlns="" val="23777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SysLocation</a:t>
                      </a:r>
                      <a:endParaRPr lang="pt-BR" dirty="0"/>
                    </a:p>
                  </a:txBody>
                  <a:tcPr marL="100552" marR="10055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 física do Sistema</a:t>
                      </a:r>
                    </a:p>
                  </a:txBody>
                  <a:tcPr marL="100552" marR="100552"/>
                </a:tc>
                <a:extLst>
                  <a:ext uri="{0D108BD9-81ED-4DB2-BD59-A6C34878D82A}">
                    <a16:rowId xmlns:a16="http://schemas.microsoft.com/office/drawing/2014/main" xmlns="" val="318012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SysContact</a:t>
                      </a:r>
                      <a:endParaRPr lang="pt-BR" dirty="0"/>
                    </a:p>
                  </a:txBody>
                  <a:tcPr marL="100552" marR="10055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Pessoa Responsável pelo Sistema</a:t>
                      </a:r>
                    </a:p>
                  </a:txBody>
                  <a:tcPr marL="100552" marR="100552"/>
                </a:tc>
                <a:extLst>
                  <a:ext uri="{0D108BD9-81ED-4DB2-BD59-A6C34878D82A}">
                    <a16:rowId xmlns:a16="http://schemas.microsoft.com/office/drawing/2014/main" xmlns="" val="419162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SysName</a:t>
                      </a:r>
                      <a:endParaRPr lang="pt-BR" dirty="0"/>
                    </a:p>
                  </a:txBody>
                  <a:tcPr marL="100552" marR="10055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Sistema</a:t>
                      </a:r>
                    </a:p>
                  </a:txBody>
                  <a:tcPr marL="100552" marR="100552"/>
                </a:tc>
                <a:extLst>
                  <a:ext uri="{0D108BD9-81ED-4DB2-BD59-A6C34878D82A}">
                    <a16:rowId xmlns:a16="http://schemas.microsoft.com/office/drawing/2014/main" xmlns="" val="331770148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47153" y="1937720"/>
            <a:ext cx="9954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 MIB-I haviam apenas 3 objetos no Grupo System, já na MIB-II é possível encontrarmos 7 objetos, sendo que 4 são para o Gerenciamento de Configuração e 3 no Gerenciamento de Falhas.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Objetos do Grupo System para Gerenciamento de Configuração: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3600" dirty="0" err="1">
                <a:solidFill>
                  <a:srgbClr val="652825"/>
                </a:solidFill>
                <a:latin typeface="Corbel"/>
              </a:rPr>
              <a:t>Gerenciamento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 de Performance </a:t>
            </a:r>
            <a:r>
              <a:rPr lang="en-US" sz="3600" dirty="0" smtClean="0">
                <a:solidFill>
                  <a:srgbClr val="652825"/>
                </a:solidFill>
                <a:latin typeface="Corbel"/>
              </a:rPr>
              <a:t>(4)</a:t>
            </a:r>
            <a:endParaRPr lang="pt-BR" sz="3600" dirty="0"/>
          </a:p>
        </p:txBody>
      </p:sp>
      <p:sp>
        <p:nvSpPr>
          <p:cNvPr id="5" name="CaixaDeTexto 3"/>
          <p:cNvSpPr txBox="1"/>
          <p:nvPr/>
        </p:nvSpPr>
        <p:spPr>
          <a:xfrm>
            <a:off x="1099593" y="2060848"/>
            <a:ext cx="10053182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ifOutOctets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ifOutDiscards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juntos podem sinalizar um congestionamento na rede. Isto ocorre no caso de houver um aumento no valor do ifOutDiscards devido ao descarte de muitos pacotes que tentam deixar a interface, e uma diminuição do número total de bytes de saída, indicado pelo objeto ifOutOctets</a:t>
            </a:r>
            <a:endParaRPr lang="pt-BR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652825"/>
                </a:solidFill>
                <a:latin typeface="Corbel"/>
              </a:rPr>
              <a:t>Grupo Interfaces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: </a:t>
            </a:r>
            <a:r>
              <a:rPr lang="en-US" sz="3600" dirty="0" err="1">
                <a:solidFill>
                  <a:srgbClr val="652825"/>
                </a:solidFill>
                <a:latin typeface="Corbel"/>
              </a:rPr>
              <a:t>Gerenciamento</a:t>
            </a:r>
            <a:r>
              <a:rPr lang="en-US" sz="3600" dirty="0">
                <a:solidFill>
                  <a:srgbClr val="652825"/>
                </a:solidFill>
                <a:latin typeface="Corbel"/>
              </a:rPr>
              <a:t> de </a:t>
            </a:r>
            <a:r>
              <a:rPr lang="en-US" sz="3600" dirty="0" err="1">
                <a:solidFill>
                  <a:srgbClr val="652825"/>
                </a:solidFill>
                <a:latin typeface="Corbel"/>
              </a:rPr>
              <a:t>Contabilização</a:t>
            </a:r>
            <a:endParaRPr lang="pt-BR" sz="36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65779308"/>
              </p:ext>
            </p:extLst>
          </p:nvPr>
        </p:nvGraphicFramePr>
        <p:xfrm>
          <a:off x="2494012" y="1844824"/>
          <a:ext cx="7772400" cy="4328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Informacao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utilizada no gerenciamento de </a:t>
                      </a:r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contabilizacao</a:t>
                      </a:r>
                      <a:endParaRPr lang="pt-BR" sz="15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5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ifInOctets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bytes recebidos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aplicação</a:t>
                      </a:r>
                      <a:r>
                        <a:rPr lang="pt-BR" sz="15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ger.de contabilização pode determinar o número de bytes enviados e recebidos em uma interface</a:t>
                      </a:r>
                      <a:endParaRPr lang="pt-BR" sz="15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Octets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bytes enviados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ifInUcastPkts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</a:t>
                      </a:r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recebidos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for pacote,</a:t>
                      </a:r>
                      <a:r>
                        <a:rPr lang="pt-BR" sz="15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então calcula o número de pacotes recebidos e enviados</a:t>
                      </a:r>
                      <a:endParaRPr lang="pt-BR" sz="15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ifOutUcastPkts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</a:t>
                      </a:r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enviados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ifInNUcastPkts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no-</a:t>
                      </a:r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recebidos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ifOutNucastPkts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pacotes no-</a:t>
                      </a:r>
                      <a:r>
                        <a:rPr lang="pt-BR" sz="15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unicast</a:t>
                      </a:r>
                      <a:r>
                        <a:rPr lang="pt-BR" sz="1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enviados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0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652825"/>
                </a:solidFill>
                <a:latin typeface="Corbel"/>
              </a:rPr>
              <a:t>Referências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69876" y="1916832"/>
            <a:ext cx="9073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Redes de Computadores e suas aplicações na Educação. O Grupo Interfaces. Disponível em : &lt;http://penta.ufrgs.br/gr952/trab1/2if.html&gt;. Acesso 15 de maio de 2016.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McCloghrie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Kastenholz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The Interfaces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MIB. Disponível em: &lt;www.di.ufpe.br/~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suruagy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/cursos/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Gerencia-MP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/2015-GR-5-MIBs.pptx&gt;. Acesso 15 de maio de 2016.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MONTEIRO, José Augusto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Suruagy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Bases de Informação de Gerenciamento. Disponível em: &lt;www.di.ufpe.br/~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suruagy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/cursos/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Gerencia-MP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/2015-GR-5-MIBs.pptx&gt;. Acesso 15 de maio de 2016.</a:t>
            </a:r>
          </a:p>
          <a:p>
            <a:endParaRPr lang="en-US" dirty="0" smtClean="0"/>
          </a:p>
          <a:p>
            <a:r>
              <a:rPr lang="pt-BR" dirty="0"/>
              <a:t>4.1 O Grupo </a:t>
            </a:r>
            <a:r>
              <a:rPr lang="pt-BR" dirty="0" smtClean="0"/>
              <a:t>SYSTEM. </a:t>
            </a:r>
            <a:r>
              <a:rPr lang="pt-BR" dirty="0"/>
              <a:t>Disponível em: </a:t>
            </a:r>
            <a:r>
              <a:rPr lang="pt-BR" dirty="0" smtClean="0"/>
              <a:t>&lt;http</a:t>
            </a:r>
            <a:r>
              <a:rPr lang="pt-BR" dirty="0"/>
              <a:t>://</a:t>
            </a:r>
            <a:r>
              <a:rPr lang="pt-BR" dirty="0" smtClean="0"/>
              <a:t>penta.ufrgs.br/gr952/trab1/2system.html</a:t>
            </a:r>
            <a:r>
              <a:rPr lang="pt-BR" dirty="0"/>
              <a:t>&gt;</a:t>
            </a:r>
            <a:r>
              <a:rPr lang="pt-BR" dirty="0" smtClean="0"/>
              <a:t>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Acesso 15 de maio de 2016.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53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solidFill>
                  <a:srgbClr val="652825"/>
                </a:solidFill>
                <a:latin typeface="Corbel"/>
              </a:rPr>
              <a:t>Referências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69876" y="1737361"/>
            <a:ext cx="9073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The Interfaces Group MIB, RFC 2863. Disponível em: &lt;https://www.ietf.org/rfc/rfc2863.txt&gt;.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Acesso 15 de maio de 2016.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Grupo Interfaces. Disponível em: &lt;http://penta.ufrgs.br/gr952/trab1/2if.html&gt;. Acesso 15 de maio de 2016.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IANAifType-MIB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DEFINITIONS. Disponível em: &lt;https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://www.iana.org/assignments/ianaiftype-mib/ianaiftype-mib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&gt;.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&gt;. Acesso 15 de maio de 2016.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89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652825"/>
                </a:solidFill>
                <a:latin typeface="Corbel"/>
              </a:rPr>
              <a:t>Grupo System: Gerenciamento de Configuração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96994" y="2348880"/>
            <a:ext cx="10055781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 objeto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sysDescr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informa a descrição do sistema. Este dado pode ser útil tanto para gerenciar a configuração do dispositivo como para diagnosticar falhas.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objetos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sysLocation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sysContact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sysName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informam respectivamente , a localização física do sistema, a pessoa de contato em caso de problemas, e o nome do dispositivo da rede. Estas informações são úteis quando há necessidade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contactar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alguém para um acesso físico a um dispositivo remoto. </a:t>
            </a:r>
          </a:p>
        </p:txBody>
      </p:sp>
    </p:spTree>
    <p:extLst>
      <p:ext uri="{BB962C8B-B14F-4D97-AF65-F5344CB8AC3E}">
        <p14:creationId xmlns:p14="http://schemas.microsoft.com/office/powerpoint/2010/main" val="15853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Grupo </a:t>
            </a:r>
            <a:r>
              <a:rPr lang="pt-BR" sz="3600" b="0" i="0" dirty="0" err="1">
                <a:solidFill>
                  <a:srgbClr val="652825"/>
                </a:solidFill>
                <a:latin typeface="Corbel"/>
                <a:ea typeface="+mj-ea"/>
                <a:cs typeface="+mj-cs"/>
              </a:rPr>
              <a:t>Systen</a:t>
            </a:r>
            <a:r>
              <a:rPr lang="pt-BR" sz="3600" b="0" i="0" dirty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: Descrição do objeto </a:t>
            </a:r>
            <a:r>
              <a:rPr lang="pt-BR" sz="3600" b="0" i="0" dirty="0" err="1">
                <a:solidFill>
                  <a:srgbClr val="652825"/>
                </a:solidFill>
                <a:latin typeface="Corbel"/>
                <a:ea typeface="+mj-ea"/>
                <a:cs typeface="+mj-cs"/>
              </a:rPr>
              <a:t>sysDescr</a:t>
            </a:r>
            <a:endParaRPr lang="pt-BR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SysDescr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É útil tanto para gerenciar a configuração do sistema como para diagnosticar falhas. A descrição do objeto na MIB-II é dada como: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17816"/>
              </p:ext>
            </p:extLst>
          </p:nvPr>
        </p:nvGraphicFramePr>
        <p:xfrm>
          <a:off x="3061778" y="2996952"/>
          <a:ext cx="6126212" cy="324281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6126212">
                  <a:extLst>
                    <a:ext uri="{9D8B030D-6E8A-4147-A177-3AD203B41FA5}">
                      <a16:colId xmlns:a16="http://schemas.microsoft.com/office/drawing/2014/main" xmlns="" val="3558646165"/>
                    </a:ext>
                  </a:extLst>
                </a:gridCol>
              </a:tblGrid>
              <a:tr h="32428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sysDesc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OBJECT-TYPE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SYSNTAX  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DisplayString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(SIZE (0..255))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ACCESS      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read-only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STATUS     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mandatory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DESCRIPTION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“A textual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include 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r>
                        <a:rPr lang="pt-B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identification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system’s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hardware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Software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-system,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networking software. It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mandatory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contrain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printable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ASCII </a:t>
                      </a:r>
                      <a:r>
                        <a:rPr lang="pt-BR" sz="140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characters</a:t>
                      </a: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.”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::- { system 1 }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281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652825"/>
                </a:solidFill>
                <a:latin typeface="Corbel"/>
              </a:rPr>
              <a:t>Grupo System: Gerenciamento de Falhas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4662" y="2204864"/>
            <a:ext cx="10055781" cy="4023360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objetos para Gerenciamento de Falhas: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54514"/>
              </p:ext>
            </p:extLst>
          </p:nvPr>
        </p:nvGraphicFramePr>
        <p:xfrm>
          <a:off x="2061942" y="2852936"/>
          <a:ext cx="8125884" cy="229031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xmlns="" val="2898883667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xmlns="" val="396027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Objetos</a:t>
                      </a:r>
                      <a:endParaRPr lang="pt-B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Informação</a:t>
                      </a:r>
                      <a:r>
                        <a:rPr lang="pt-BR" baseline="0" dirty="0"/>
                        <a:t> usada no Gerenciamento de Falhas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83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SysObjectID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Fabricante do sistema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26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SysServices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Qual a camada do protocolo o sistema serve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128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SysUpTime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Quanto tempo o Sistema está Operacional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282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40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652825"/>
                </a:solidFill>
                <a:latin typeface="Corbel"/>
              </a:rPr>
              <a:t>Grupo System: Gerenciamento de Falhas</a:t>
            </a:r>
            <a:endParaRPr lang="pt-BR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9593" y="2060848"/>
            <a:ext cx="10053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sysServices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consegue informa quais os níveis do modelo de referência da ISO, o dispositivo serve, da soma dos números de cada camada, usando, para cada camada, a fórmula 2</a:t>
            </a:r>
            <a:r>
              <a:rPr lang="pt-B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(L-1)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onde L é o número da camada e retornando esse valor. Esta informação é útil para rastrear problemas quando a funcionalidade do dispositivo é desconhecida.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sysObjectID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conhecer as informações sobre o fabricante do sistema é importante pois, facilita a resolver um problema do dispositivo.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partir do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sysUptime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possível determinar se o sistema foi retardado desde a última vez que o objeto foi consultado.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8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652825"/>
                </a:solidFill>
                <a:latin typeface="Corbel"/>
              </a:rPr>
              <a:t>Grupo Interfaces</a:t>
            </a:r>
            <a:endParaRPr lang="pt-BR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9593" y="2060848"/>
            <a:ext cx="10053182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/>
              <a:t>O Grupo </a:t>
            </a:r>
            <a:r>
              <a:rPr lang="pt-BR" sz="2000" i="1" dirty="0"/>
              <a:t>Interfaces</a:t>
            </a:r>
            <a:r>
              <a:rPr lang="pt-BR" sz="2000" dirty="0"/>
              <a:t> oferece dados sobre cada interface de um dispositivo gerenciável da rede.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/>
              <a:t>Esse grupo contém informação genérica sobre as interfaces físicas da entidade, inclusive informação de configuração e estatísticas nos eventos que acontecem a cada interface [</a:t>
            </a:r>
            <a:r>
              <a:rPr lang="pt-BR" sz="2000" dirty="0" err="1"/>
              <a:t>Stallings</a:t>
            </a:r>
            <a:r>
              <a:rPr lang="pt-BR" sz="2000" dirty="0"/>
              <a:t>, 1999].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>
              <a:latin typeface="Calibri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Essas informações são úteis para o gerenciamento de falhas, de configuração, de performance, e de contabilização. E são armazenadas em tabelas.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9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652825"/>
                </a:solidFill>
                <a:latin typeface="Corbel"/>
              </a:rPr>
              <a:t>Grupo Interfaces</a:t>
            </a:r>
            <a:endParaRPr lang="pt-BR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99593" y="2060848"/>
            <a:ext cx="10053182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/>
              <a:t>O Grupo </a:t>
            </a:r>
            <a:r>
              <a:rPr lang="pt-BR" sz="2000" i="1" dirty="0"/>
              <a:t>Interfaces</a:t>
            </a:r>
            <a:r>
              <a:rPr lang="pt-BR" sz="2000" dirty="0"/>
              <a:t> oferece dados sobre cada interface de um dispositivo gerenciável da rede.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/>
              <a:t>Esse grupo contém informação genérica sobre as interfaces físicas da entidade, inclusive informação de configuração e estatísticas nos eventos que acontecem a cada interface [</a:t>
            </a:r>
            <a:r>
              <a:rPr lang="pt-BR" sz="2000" dirty="0" err="1"/>
              <a:t>Stallings</a:t>
            </a:r>
            <a:r>
              <a:rPr lang="pt-BR" sz="2000" dirty="0"/>
              <a:t>, 1999].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>
              <a:latin typeface="Calibri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Essas informações são úteis para o gerenciamento de falhas, de configuração, de performance, e de contabilização. E são armazenadas em tabelas.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9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52825"/>
                </a:solidFill>
                <a:latin typeface="Corbel" charset="0"/>
              </a:rPr>
              <a:t>Grupo Interfaces</a:t>
            </a:r>
          </a:p>
        </p:txBody>
      </p:sp>
      <p:pic>
        <p:nvPicPr>
          <p:cNvPr id="4" name="Espaço Reservado para Conteúdo 3" descr="Imagem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1811338"/>
            <a:ext cx="4074309" cy="4541837"/>
          </a:xfrm>
        </p:spPr>
      </p:pic>
      <p:sp>
        <p:nvSpPr>
          <p:cNvPr id="5" name="CaixaDeTexto 4"/>
          <p:cNvSpPr txBox="1"/>
          <p:nvPr/>
        </p:nvSpPr>
        <p:spPr>
          <a:xfrm>
            <a:off x="5811838" y="1749425"/>
            <a:ext cx="5400675" cy="452431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000000"/>
                </a:solidFill>
                <a:latin typeface="arial"/>
              </a:rPr>
              <a:t>Consiste de 4 tabelas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000000"/>
                </a:solidFill>
                <a:latin typeface="arial"/>
              </a:rPr>
              <a:t>ifTable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contém informações sobre todas as interfaces de uma entidade;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000000"/>
                </a:solidFill>
                <a:latin typeface="arial"/>
              </a:rPr>
              <a:t>ifXTable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contém objetos que foram adicionados à interface;</a:t>
            </a:r>
            <a:endParaRPr lang="pt-BR" b="1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000000"/>
                </a:solidFill>
                <a:latin typeface="arial"/>
              </a:rPr>
              <a:t>ifStackTable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contém objetos que definem as relações entre as </a:t>
            </a:r>
            <a:r>
              <a:rPr lang="pt-BR" dirty="0" err="1">
                <a:solidFill>
                  <a:srgbClr val="000000"/>
                </a:solidFill>
                <a:latin typeface="arial"/>
              </a:rPr>
              <a:t>sub-camadas</a:t>
            </a:r>
            <a:r>
              <a:rPr lang="pt-BR" dirty="0">
                <a:solidFill>
                  <a:srgbClr val="000000"/>
                </a:solidFill>
                <a:latin typeface="arial"/>
              </a:rPr>
              <a:t> de uma interface;</a:t>
            </a:r>
            <a:endParaRPr lang="pt-BR" b="1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latin typeface="arial"/>
              </a:rPr>
              <a:t>ifRcvAddressTable</a:t>
            </a:r>
            <a:r>
              <a:rPr lang="pt-BR" b="1" dirty="0">
                <a:latin typeface="arial"/>
              </a:rPr>
              <a:t> </a:t>
            </a:r>
            <a:r>
              <a:rPr lang="pt-BR" dirty="0">
                <a:latin typeface="arial"/>
              </a:rPr>
              <a:t>contém objetos que são usados para definir os endereços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5025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72B302D-EE67-4518-AC54-283EA78A9C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1406</Words>
  <Application>Microsoft Office PowerPoint</Application>
  <PresentationFormat>Custom</PresentationFormat>
  <Paragraphs>220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Corbel</vt:lpstr>
      <vt:lpstr>Wingdings</vt:lpstr>
      <vt:lpstr>Retrospectiva</vt:lpstr>
      <vt:lpstr>System e Interfaces</vt:lpstr>
      <vt:lpstr>Grupo System: Gerenciamento de Configuração</vt:lpstr>
      <vt:lpstr>Grupo System: Gerenciamento de Configuração</vt:lpstr>
      <vt:lpstr>Grupo Systen: Descrição do objeto sysDescr</vt:lpstr>
      <vt:lpstr>Grupo System: Gerenciamento de Falhas</vt:lpstr>
      <vt:lpstr>Grupo System: Gerenciamento de Falhas</vt:lpstr>
      <vt:lpstr>Grupo Interfaces</vt:lpstr>
      <vt:lpstr>Grupo Interfaces</vt:lpstr>
      <vt:lpstr>Grupo Interfaces</vt:lpstr>
      <vt:lpstr>Grupo Interfaces</vt:lpstr>
      <vt:lpstr>Grupo Interfaces</vt:lpstr>
      <vt:lpstr>Grupo Interfaces: Objeto ifTable</vt:lpstr>
      <vt:lpstr>Grupo Interfaces: Gerenciamento de Falhas</vt:lpstr>
      <vt:lpstr>Grupo Interfaces: Gerenciamento de Falhas</vt:lpstr>
      <vt:lpstr>Grupo Interfaces: Gerenciamento de Configuração</vt:lpstr>
      <vt:lpstr>Grupo Interfaces: Objeto ifType</vt:lpstr>
      <vt:lpstr>Grupo Interfaces: Gerenciamento de Performance (1)</vt:lpstr>
      <vt:lpstr>Grupo Interfaces: Gerenciamento de Performance (2)</vt:lpstr>
      <vt:lpstr>Grupo Interfaces: Gerenciamento de Performance (3)</vt:lpstr>
      <vt:lpstr>Grupo Interfaces: Gerenciamento de Performance (4)</vt:lpstr>
      <vt:lpstr>Grupo Interfaces: Gerenciamento de Contabilização</vt:lpstr>
      <vt:lpstr>Referências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 Interfaces</dc:title>
  <dc:creator/>
  <cp:keywords/>
  <cp:lastModifiedBy/>
  <cp:revision>3</cp:revision>
  <dcterms:created xsi:type="dcterms:W3CDTF">2016-05-15T20:01:02Z</dcterms:created>
  <dcterms:modified xsi:type="dcterms:W3CDTF">2016-05-18T12:20:18Z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