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38"/>
  </p:notesMasterIdLst>
  <p:handoutMasterIdLst>
    <p:handoutMasterId r:id="rId39"/>
  </p:handoutMasterIdLst>
  <p:sldIdLst>
    <p:sldId id="256" r:id="rId3"/>
    <p:sldId id="281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57" r:id="rId27"/>
    <p:sldId id="258" r:id="rId28"/>
    <p:sldId id="259" r:id="rId29"/>
    <p:sldId id="260" r:id="rId30"/>
    <p:sldId id="261" r:id="rId31"/>
    <p:sldId id="262" r:id="rId32"/>
    <p:sldId id="263" r:id="rId33"/>
    <p:sldId id="264" r:id="rId34"/>
    <p:sldId id="279" r:id="rId35"/>
    <p:sldId id="280" r:id="rId36"/>
    <p:sldId id="291" r:id="rId37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Bem-vindo" id="{AE9077E0-62BF-4E98-8242-A51F440E236D}">
          <p14:sldIdLst>
            <p14:sldId id="256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</p14:sldIdLst>
        </p14:section>
        <p14:section name="A Linguagem de Diagonalização" id="{6985F2E8-D666-497F-B0E7-F3081B31C28F}">
          <p14:sldIdLst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79"/>
            <p14:sldId id="280"/>
            <p14:sldId id="29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D2B4A6"/>
    <a:srgbClr val="734F29"/>
    <a:srgbClr val="D24726"/>
    <a:srgbClr val="DD462F"/>
    <a:srgbClr val="AEB785"/>
    <a:srgbClr val="EFD5A2"/>
    <a:srgbClr val="3B3026"/>
    <a:srgbClr val="ECE1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205" autoAdjust="0"/>
    <p:restoredTop sz="94280" autoAdjust="0"/>
  </p:normalViewPr>
  <p:slideViewPr>
    <p:cSldViewPr snapToGrid="0">
      <p:cViewPr varScale="1">
        <p:scale>
          <a:sx n="74" d="100"/>
          <a:sy n="74" d="100"/>
        </p:scale>
        <p:origin x="28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140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95D740-6A7E-4AE4-809A-1783B6BB9E99}" type="datetimeFigureOut">
              <a:rPr lang="pt-BR" smtClean="0"/>
              <a:t>08/05/2014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29B08D-A33C-4484-8AF1-3D84552368D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923849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F1451DAF-731B-40C9-94FC-6AFBD168E88F}" type="datetimeFigureOut">
              <a:rPr lang="pt-BR" smtClean="0"/>
              <a:pPr>
                <a:defRPr/>
              </a:pPr>
              <a:t>08/05/2014</a:t>
            </a:fld>
            <a:endParaRPr lang="pt-BR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 dirty="0" smtClean="0"/>
              <a:t>Clique para editar o texto mestre</a:t>
            </a:r>
          </a:p>
          <a:p>
            <a:pPr lvl="1"/>
            <a:r>
              <a:rPr lang="pt-BR" noProof="0" dirty="0" smtClean="0"/>
              <a:t>Segundo nível</a:t>
            </a:r>
          </a:p>
          <a:p>
            <a:pPr lvl="2"/>
            <a:r>
              <a:rPr lang="pt-BR" noProof="0" dirty="0" smtClean="0"/>
              <a:t>Terceiro nível</a:t>
            </a:r>
          </a:p>
          <a:p>
            <a:pPr lvl="3"/>
            <a:r>
              <a:rPr lang="pt-BR" noProof="0" dirty="0" smtClean="0"/>
              <a:t>Quarto nível</a:t>
            </a:r>
          </a:p>
          <a:p>
            <a:pPr lvl="4"/>
            <a:r>
              <a:rPr lang="pt-BR" noProof="0" dirty="0" smtClean="0"/>
              <a:t>Quinto nível</a:t>
            </a:r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605829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Segoe U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fld id="{0C103141-2F93-4681-87A7-632E53A52797}" type="slidenum">
              <a:rPr lang="en-US">
                <a:solidFill>
                  <a:srgbClr val="000000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t>1</a:t>
            </a:fld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5850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486568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5" name="Retângulo 4"/>
          <p:cNvSpPr/>
          <p:nvPr userDrawn="1"/>
        </p:nvSpPr>
        <p:spPr>
          <a:xfrm>
            <a:off x="0" y="0"/>
            <a:ext cx="12192000" cy="486568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600"/>
              </a:spcBef>
              <a:buNone/>
              <a:defRPr sz="2800">
                <a:solidFill>
                  <a:srgbClr val="D24726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 dirty="0"/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5A44AA-C85A-41B3-A077-F5B5655FD9A6}" type="datetimeFigureOut">
              <a:rPr lang="pt-BR" smtClean="0"/>
              <a:pPr>
                <a:defRPr/>
              </a:pPr>
              <a:t>08/05/2014</a:t>
            </a:fld>
            <a:endParaRPr lang="pt-BR" dirty="0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743680-2E35-4D36-87BE-8FB40741C88A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5831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5" name="Retângulo 4"/>
          <p:cNvSpPr/>
          <p:nvPr userDrawn="1"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F60129-0B1F-41FE-B76E-0CC64AD2046D}" type="datetimeFigureOut">
              <a:rPr lang="pt-BR" smtClean="0"/>
              <a:pPr>
                <a:defRPr/>
              </a:pPr>
              <a:t>08/05/2014</a:t>
            </a:fld>
            <a:endParaRPr lang="pt-BR" dirty="0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AFF573-ADDF-4EC8-9123-1A432C4F0504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7714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0094913" y="0"/>
            <a:ext cx="2097087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5" name="Retângulo 4"/>
          <p:cNvSpPr/>
          <p:nvPr userDrawn="1"/>
        </p:nvSpPr>
        <p:spPr>
          <a:xfrm>
            <a:off x="10094913" y="0"/>
            <a:ext cx="2097087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01B94D-9BEE-4D08-9D39-FA3E64F2DAB9}" type="datetimeFigureOut">
              <a:rPr lang="pt-BR" smtClean="0"/>
              <a:pPr>
                <a:defRPr/>
              </a:pPr>
              <a:t>08/05/2014</a:t>
            </a:fld>
            <a:endParaRPr lang="pt-BR" dirty="0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0B0827-F6AE-40F2-922F-77E16265A5C0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56100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5" name="Retângulo 4"/>
          <p:cNvSpPr/>
          <p:nvPr userDrawn="1"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Aft>
                <a:spcPts val="1200"/>
              </a:spcAft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>
              <a:lnSpc>
                <a:spcPct val="150000"/>
              </a:lnSpc>
              <a:spcAft>
                <a:spcPts val="1200"/>
              </a:spcAft>
              <a:defRPr sz="1400">
                <a:solidFill>
                  <a:schemeClr val="bg1">
                    <a:lumMod val="50000"/>
                  </a:schemeClr>
                </a:solidFill>
              </a:defRPr>
            </a:lvl2pPr>
            <a:lvl3pPr>
              <a:lnSpc>
                <a:spcPct val="150000"/>
              </a:lnSpc>
              <a:spcAft>
                <a:spcPts val="1200"/>
              </a:spcAft>
              <a:defRPr sz="1200">
                <a:solidFill>
                  <a:schemeClr val="bg1">
                    <a:lumMod val="50000"/>
                  </a:schemeClr>
                </a:solidFill>
              </a:defRPr>
            </a:lvl3pPr>
            <a:lvl4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4pPr>
            <a:lvl5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8CC4B4-CB2D-4460-B99F-B70EE4A7772D}" type="datetimeFigureOut">
              <a:rPr lang="pt-BR" smtClean="0"/>
              <a:pPr>
                <a:defRPr/>
              </a:pPr>
              <a:t>08/05/2014</a:t>
            </a:fld>
            <a:endParaRPr lang="pt-BR" dirty="0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ED8190-ABBA-4192-93D3-0DE00A1206F9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30622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5656263" y="1709738"/>
            <a:ext cx="6535737" cy="357505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5" name="Retângulo 4"/>
          <p:cNvSpPr/>
          <p:nvPr userDrawn="1"/>
        </p:nvSpPr>
        <p:spPr>
          <a:xfrm>
            <a:off x="5656263" y="1709738"/>
            <a:ext cx="6535737" cy="357505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>
            <a:noAutofit/>
          </a:bodyPr>
          <a:lstStyle>
            <a:lvl1pPr algn="l">
              <a:defRPr sz="4800">
                <a:solidFill>
                  <a:srgbClr val="D24726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anchor="ctr">
            <a:normAutofit/>
          </a:bodyPr>
          <a:lstStyle>
            <a:lvl1pPr marL="0" indent="0">
              <a:lnSpc>
                <a:spcPct val="150000"/>
              </a:lnSpc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13B6F2-A64F-455C-8ED9-61C4B7B32E51}" type="datetimeFigureOut">
              <a:rPr lang="pt-BR" smtClean="0"/>
              <a:pPr>
                <a:defRPr/>
              </a:pPr>
              <a:t>08/05/2014</a:t>
            </a:fld>
            <a:endParaRPr lang="pt-BR" dirty="0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ED4605-7C7E-441D-99C9-A5CEEE00E4D3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6798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6" name="Retângulo 5"/>
          <p:cNvSpPr/>
          <p:nvPr userDrawn="1"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088EDE-E559-4D35-9477-5C9CFD2C83AA}" type="datetimeFigureOut">
              <a:rPr lang="pt-BR" smtClean="0"/>
              <a:pPr>
                <a:defRPr/>
              </a:pPr>
              <a:t>08/05/2014</a:t>
            </a:fld>
            <a:endParaRPr lang="pt-BR" dirty="0"/>
          </a:p>
        </p:txBody>
      </p:sp>
      <p:sp>
        <p:nvSpPr>
          <p:cNvPr id="8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9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39F23A-8EED-4E17-8456-14363399B456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56779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8" name="Retângulo 7"/>
          <p:cNvSpPr/>
          <p:nvPr userDrawn="1"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1851" y="2193927"/>
            <a:ext cx="5156200" cy="3978275"/>
          </a:xfrm>
        </p:spPr>
        <p:txBody>
          <a:bodyPr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89664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89664" y="2193927"/>
            <a:ext cx="5157787" cy="3978275"/>
          </a:xfrm>
        </p:spPr>
        <p:txBody>
          <a:bodyPr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9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5393F7-99E7-48CD-B06E-55E4DBF89BE2}" type="datetimeFigureOut">
              <a:rPr lang="pt-BR" smtClean="0"/>
              <a:pPr>
                <a:defRPr/>
              </a:pPr>
              <a:t>08/05/2014</a:t>
            </a:fld>
            <a:endParaRPr lang="pt-BR" dirty="0"/>
          </a:p>
        </p:txBody>
      </p:sp>
      <p:sp>
        <p:nvSpPr>
          <p:cNvPr id="10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11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DA76C1-6396-43AB-A8BD-8780FA76A40C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90148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4" name="Retângulo 3"/>
          <p:cNvSpPr/>
          <p:nvPr userDrawn="1"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5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6436E5-034B-462D-88AB-67C5C2420F35}" type="datetimeFigureOut">
              <a:rPr lang="pt-BR" smtClean="0"/>
              <a:pPr>
                <a:defRPr/>
              </a:pPr>
              <a:t>08/05/2014</a:t>
            </a:fld>
            <a:endParaRPr lang="pt-BR" dirty="0"/>
          </a:p>
        </p:txBody>
      </p:sp>
      <p:sp>
        <p:nvSpPr>
          <p:cNvPr id="6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581303-BE0B-4F44-B252-9BE05C7BC983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0852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18E2B0-0D65-4B5E-B0A4-3512A1ACA322}" type="datetimeFigureOut">
              <a:rPr lang="pt-BR" smtClean="0"/>
              <a:pPr>
                <a:defRPr/>
              </a:pPr>
              <a:t>08/05/2014</a:t>
            </a:fld>
            <a:endParaRPr lang="pt-BR" dirty="0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000241-ACD9-41BD-B4F9-3EEC1BF50ED5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70693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F29427-57E5-4B25-B67D-EDAA344F7C9A}" type="datetimeFigureOut">
              <a:rPr lang="pt-BR" smtClean="0"/>
              <a:pPr>
                <a:defRPr/>
              </a:pPr>
              <a:t>08/05/2014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835024-B821-4DFC-A9A9-CF6BD2F260C1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39852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 smtClean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57C8CE-336E-47F6-9186-B47A3222C225}" type="datetimeFigureOut">
              <a:rPr lang="pt-BR" smtClean="0"/>
              <a:pPr>
                <a:defRPr/>
              </a:pPr>
              <a:t>08/05/2014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D6E36D-FD7C-4E54-A34A-57F2EC7845CB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1588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 smtClean="0"/>
              <a:t>Clique para editar 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3402A6B-2FF0-4705-B3DC-604D09392A3A}" type="datetimeFigureOut">
              <a:rPr lang="pt-BR" smtClean="0"/>
              <a:pPr>
                <a:defRPr/>
              </a:pPr>
              <a:t>08/05/2014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098FDB4-6A7A-4EFA-A46A-0C6C40BEB010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0" r:id="rId7"/>
    <p:sldLayoutId id="2147483681" r:id="rId8"/>
    <p:sldLayoutId id="2147483682" r:id="rId9"/>
    <p:sldLayoutId id="2147483689" r:id="rId10"/>
    <p:sldLayoutId id="2147483690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 Ligh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 Ligh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 Ligh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 Ligh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 Ligh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 Ligh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 Ligh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 Light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ítulo 1"/>
          <p:cNvSpPr>
            <a:spLocks noGrp="1"/>
          </p:cNvSpPr>
          <p:nvPr>
            <p:ph type="ctrTitle"/>
          </p:nvPr>
        </p:nvSpPr>
        <p:spPr>
          <a:xfrm>
            <a:off x="696533" y="1571178"/>
            <a:ext cx="10515600" cy="2387600"/>
          </a:xfrm>
        </p:spPr>
        <p:txBody>
          <a:bodyPr/>
          <a:lstStyle/>
          <a:p>
            <a:pPr algn="ctr"/>
            <a:r>
              <a:rPr lang="pt-BR" dirty="0" smtClean="0">
                <a:solidFill>
                  <a:srgbClr val="FFFFFF"/>
                </a:solidFill>
              </a:rPr>
              <a:t>Computabilidade – Teorema da Diagonalização.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38200" y="4884822"/>
            <a:ext cx="8180784" cy="1973178"/>
          </a:xfrm>
        </p:spPr>
        <p:txBody>
          <a:bodyPr>
            <a:noAutofit/>
          </a:bodyPr>
          <a:lstStyle/>
          <a:p>
            <a:pPr>
              <a:lnSpc>
                <a:spcPct val="130000"/>
              </a:lnSpc>
              <a:buFont typeface="Segoe UI" pitchFamily="34" charset="0"/>
              <a:buNone/>
            </a:pP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Carlos Henrique Paisca		RA:62030</a:t>
            </a:r>
          </a:p>
          <a:p>
            <a:pPr>
              <a:lnSpc>
                <a:spcPct val="130000"/>
              </a:lnSpc>
              <a:buFont typeface="Segoe UI" pitchFamily="34" charset="0"/>
              <a:buNone/>
            </a:pP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Juliano Donini			RA:63284</a:t>
            </a:r>
          </a:p>
          <a:p>
            <a:pPr>
              <a:lnSpc>
                <a:spcPct val="130000"/>
              </a:lnSpc>
              <a:buFont typeface="Segoe UI" pitchFamily="34" charset="0"/>
              <a:buNone/>
            </a:pP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Thiago R. Bucalão		RA:68962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7578" y="275801"/>
            <a:ext cx="98780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Universidade Estadual </a:t>
            </a:r>
            <a:r>
              <a:rPr lang="pt-BR" smtClean="0">
                <a:solidFill>
                  <a:schemeClr val="bg1"/>
                </a:solidFill>
              </a:rPr>
              <a:t>de Maringá - UEM</a:t>
            </a:r>
            <a:endParaRPr lang="pt-BR" dirty="0" smtClean="0">
              <a:solidFill>
                <a:schemeClr val="bg1"/>
              </a:solidFill>
            </a:endParaRPr>
          </a:p>
          <a:p>
            <a:r>
              <a:rPr lang="pt-BR" dirty="0" smtClean="0">
                <a:solidFill>
                  <a:schemeClr val="bg1"/>
                </a:solidFill>
              </a:rPr>
              <a:t>Departamento de Informatica – DIN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Ciência da Computação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Disciplina: Computabilidade  6896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Professora: Linnyer Beatrys Ruiz Aylon</a:t>
            </a:r>
            <a:endParaRPr lang="pt-BR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Teoria</a:t>
            </a:r>
            <a:r>
              <a:rPr lang="en-US" dirty="0" smtClean="0"/>
              <a:t> dos </a:t>
            </a:r>
            <a:r>
              <a:rPr lang="en-US" dirty="0" err="1" smtClean="0"/>
              <a:t>conjuntos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1" y="1825625"/>
            <a:ext cx="10515600" cy="435133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Função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Sobrejetora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Se a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função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conseguir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mapear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todo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elemento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B,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seja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se para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todo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 </a:t>
            </a:r>
            <a:r>
              <a:rPr lang="pt-BR" sz="2400" dirty="0" smtClean="0"/>
              <a:t>∈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existe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um a </a:t>
            </a:r>
            <a:r>
              <a:rPr lang="pt-BR" sz="2400" dirty="0"/>
              <a:t>∈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tal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f(a) = b.</a:t>
            </a:r>
            <a:endParaRPr lang="pt-BR" sz="2400" dirty="0"/>
          </a:p>
        </p:txBody>
      </p:sp>
      <p:pic>
        <p:nvPicPr>
          <p:cNvPr id="4" name="Imagem 3" descr="http://1.bp.blogspot.com/_HoaPhQ9Vmy0/Sz4m1XkrOCI/AAAAAAAAA0c/bNcG3EImGXI/s320/7938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632200"/>
            <a:ext cx="2844799" cy="1879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47527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Teoria</a:t>
            </a:r>
            <a:r>
              <a:rPr lang="en-US" dirty="0" smtClean="0"/>
              <a:t> dos </a:t>
            </a:r>
            <a:r>
              <a:rPr lang="en-US" dirty="0" err="1" smtClean="0"/>
              <a:t>conjuntos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1" y="1825625"/>
            <a:ext cx="10515600" cy="435133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Aplicando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correspondêcia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entre as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funções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assim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como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Cantor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utilizou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provar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seu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Teorema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conclui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-se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uma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função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é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tanto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injetora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quanto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sobrejetora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é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bijetora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seja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quando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é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possivel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mapear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todo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elemento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A para um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único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elemento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B e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cada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elemento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B tem um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único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elemento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A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mapeado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conforme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 diagram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abaixo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/>
          </a:p>
        </p:txBody>
      </p:sp>
      <p:sp>
        <p:nvSpPr>
          <p:cNvPr id="4" name="Retângulo 3"/>
          <p:cNvSpPr/>
          <p:nvPr/>
        </p:nvSpPr>
        <p:spPr>
          <a:xfrm>
            <a:off x="5926723" y="32443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pt-BR" dirty="0"/>
          </a:p>
        </p:txBody>
      </p:sp>
      <p:pic>
        <p:nvPicPr>
          <p:cNvPr id="5" name="Imagem 4" descr="C:\Users\Juliano\Desktop\Untitled-5(36)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7048" y="4654446"/>
            <a:ext cx="2419350" cy="15225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42825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Método de diagonalização (Georg Cantor)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11152030" cy="4351338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3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Existem infinitos maiores que outros infinitos?</a:t>
            </a:r>
            <a:endParaRPr lang="pt-BR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8570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Método de diagonalização (Gorg Cantor)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532586"/>
            <a:ext cx="10868695" cy="4708772"/>
          </a:xfrm>
        </p:spPr>
        <p:txBody>
          <a:bodyPr>
            <a:normAutofit/>
          </a:bodyPr>
          <a:lstStyle/>
          <a:p>
            <a:r>
              <a:rPr lang="pt-BR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Definição1: (para conjuntos finitos)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Dois conjuntos tem o mesmo número de elementos se pudermos fazer uma correspondência bijetora sobre eles. Dizemos então que os conjuntos tem a mesma cardinalidade.</a:t>
            </a:r>
          </a:p>
          <a:p>
            <a:endParaRPr lang="pt-BR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2766810" y="4033473"/>
            <a:ext cx="1240666" cy="210324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Oval 4"/>
          <p:cNvSpPr/>
          <p:nvPr/>
        </p:nvSpPr>
        <p:spPr>
          <a:xfrm>
            <a:off x="5073738" y="4033473"/>
            <a:ext cx="1301304" cy="205563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extBox 6"/>
          <p:cNvSpPr txBox="1"/>
          <p:nvPr/>
        </p:nvSpPr>
        <p:spPr>
          <a:xfrm>
            <a:off x="3052293" y="5213392"/>
            <a:ext cx="6697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21" name="TextBox 20"/>
          <p:cNvSpPr txBox="1"/>
          <p:nvPr/>
        </p:nvSpPr>
        <p:spPr>
          <a:xfrm>
            <a:off x="3052293" y="4057782"/>
            <a:ext cx="65413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X1</a:t>
            </a:r>
          </a:p>
          <a:p>
            <a:endParaRPr lang="pt-BR" dirty="0"/>
          </a:p>
          <a:p>
            <a:r>
              <a:rPr lang="pt-BR" dirty="0" smtClean="0"/>
              <a:t>X2</a:t>
            </a:r>
          </a:p>
          <a:p>
            <a:endParaRPr lang="pt-BR" dirty="0"/>
          </a:p>
          <a:p>
            <a:r>
              <a:rPr lang="pt-BR" dirty="0" smtClean="0"/>
              <a:t>X3</a:t>
            </a:r>
          </a:p>
          <a:p>
            <a:r>
              <a:rPr lang="pt-BR" dirty="0" smtClean="0"/>
              <a:t>.</a:t>
            </a:r>
          </a:p>
          <a:p>
            <a:r>
              <a:rPr lang="pt-BR" dirty="0"/>
              <a:t>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473521" y="4057782"/>
            <a:ext cx="5537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Y1</a:t>
            </a:r>
          </a:p>
          <a:p>
            <a:endParaRPr lang="pt-BR" dirty="0"/>
          </a:p>
          <a:p>
            <a:r>
              <a:rPr lang="pt-BR" dirty="0" smtClean="0"/>
              <a:t>Y2</a:t>
            </a:r>
          </a:p>
          <a:p>
            <a:endParaRPr lang="pt-BR" dirty="0"/>
          </a:p>
          <a:p>
            <a:r>
              <a:rPr lang="pt-BR" dirty="0" smtClean="0"/>
              <a:t>Y3</a:t>
            </a:r>
          </a:p>
          <a:p>
            <a:r>
              <a:rPr lang="pt-BR" dirty="0" smtClean="0"/>
              <a:t>.</a:t>
            </a:r>
          </a:p>
          <a:p>
            <a:r>
              <a:rPr lang="pt-BR" dirty="0"/>
              <a:t>.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3528811" y="4262907"/>
            <a:ext cx="1944710" cy="3863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3541690" y="4790941"/>
            <a:ext cx="1931831" cy="1287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3528811" y="5331854"/>
            <a:ext cx="1944710" cy="2575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3019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Método de diagonalização de (Georg Cantor)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10881574" cy="4351338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Usaremos para a prova os seguintes conjuntos: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pt-BR" sz="2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Reais (R): é um conjuntos infinito formado pela união entre os conjuntos dos inteiros(Z), Naturais(N) e Racionais(Q).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pt-BR" sz="2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Racionais (Q): </a:t>
            </a:r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pt-BR" sz="2400" dirty="0" smtClean="0">
                <a:solidFill>
                  <a:schemeClr val="tx1"/>
                </a:solidFill>
              </a:rPr>
              <a:t>= </a:t>
            </a:r>
            <a:r>
              <a:rPr lang="pt-BR" sz="2400" dirty="0">
                <a:solidFill>
                  <a:schemeClr val="tx1"/>
                </a:solidFill>
              </a:rPr>
              <a:t>{...,1/2, 3/4, –</a:t>
            </a:r>
            <a:r>
              <a:rPr lang="pt-BR" sz="2400">
                <a:solidFill>
                  <a:schemeClr val="tx1"/>
                </a:solidFill>
              </a:rPr>
              <a:t>5/4</a:t>
            </a:r>
            <a:r>
              <a:rPr lang="pt-BR" sz="2400" smtClean="0">
                <a:solidFill>
                  <a:schemeClr val="tx1"/>
                </a:solidFill>
              </a:rPr>
              <a:t>...}.</a:t>
            </a:r>
            <a:endParaRPr lang="pt-BR" sz="2400" dirty="0" smtClean="0">
              <a:solidFill>
                <a:schemeClr val="tx1"/>
              </a:solidFill>
            </a:endParaRP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pt-BR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Naturais(N): N= 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pt-BR" sz="2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inteiro não-negativo </a:t>
            </a:r>
            <a:r>
              <a:rPr lang="pt-BR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(0, 1, 2, 3</a:t>
            </a:r>
            <a:r>
              <a:rPr lang="pt-BR" sz="2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,...).</a:t>
            </a:r>
            <a:endParaRPr lang="pt-BR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indent="0">
              <a:buNone/>
            </a:pPr>
            <a:endParaRPr lang="pt-BR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8059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Método de diagonalização (Georg Cantor)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10920210" cy="4351338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Vamos mostrar que o conjuntos dos números Reais(R) que é infinito e maior que o conjunto dos numeros Racionais(Q) que tambem é infinito.</a:t>
            </a:r>
            <a:endParaRPr lang="pt-BR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conjuntos dos numeros Reais (R) é infinito e não é numeravel.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 seja, não é possivel fazer uma correspondência </a:t>
            </a:r>
            <a:r>
              <a:rPr lang="pt-BR" sz="22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bijetora entre os conjuntos.</a:t>
            </a:r>
            <a:endParaRPr lang="pt-BR" sz="2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2509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Método de diagonalização (Georg Cantor)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11061878" cy="435133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Vamos supor que os Reais(R) tem a mesma cardinalidade dos Racionais(Q). Existe uma correspondencia bijetora entre o conjunto </a:t>
            </a:r>
            <a:r>
              <a:rPr lang="pt-BR" sz="2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dos Reais(R</a:t>
            </a:r>
            <a:r>
              <a:rPr lang="pt-BR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e o conjunto dos Racionais(Q</a:t>
            </a:r>
            <a:r>
              <a:rPr lang="pt-BR" sz="2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prova sera feira utilizando o método de redução ao absurdo.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69144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Método de diagonalização (Georg Cantor)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11061878" cy="435133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passo: Vamos mostrar que o conjunto [0,1] não é enumeravel.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pt-BR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Qualquer número entre [0,1] pode ser escrito da seguinte forma:</a:t>
            </a:r>
          </a:p>
          <a:p>
            <a:pPr lvl="2" indent="0">
              <a:buNone/>
            </a:pPr>
            <a:r>
              <a:rPr lang="pt-BR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0 ≤ 0, a1, a2, a3, a4, ..... ≤1</a:t>
            </a:r>
          </a:p>
          <a:p>
            <a:pPr lvl="2" indent="0">
              <a:buNone/>
            </a:pPr>
            <a:r>
              <a:rPr lang="pt-BR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 ≤ a1 ≤ 9</a:t>
            </a:r>
          </a:p>
          <a:p>
            <a:pPr lvl="2" indent="0">
              <a:buNone/>
            </a:pPr>
            <a:r>
              <a:rPr lang="pt-BR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 ≤ a2 ≤ 9</a:t>
            </a:r>
          </a:p>
          <a:p>
            <a:pPr lvl="2" indent="0">
              <a:buNone/>
            </a:pPr>
            <a:r>
              <a:rPr lang="pt-BR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assim por diante.</a:t>
            </a:r>
          </a:p>
          <a:p>
            <a:pPr lvl="2" indent="0">
              <a:buNone/>
            </a:pPr>
            <a:endParaRPr lang="pt-BR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 indent="0">
              <a:buNone/>
            </a:pPr>
            <a:endParaRPr lang="pt-BR" sz="1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 indent="0">
              <a:buNone/>
            </a:pPr>
            <a:endParaRPr lang="pt-BR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 indent="0">
              <a:buNone/>
            </a:pPr>
            <a:endParaRPr lang="pt-BR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06285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Método de diagonalização (Georg Cantor)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11061878" cy="4351338"/>
          </a:xfrm>
        </p:spPr>
        <p:txBody>
          <a:bodyPr>
            <a:normAutofit fontScale="700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pt-BR" sz="2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passo: Vamos enumerar todos os números Reais(R). Utilizando  o metodo da diagonal em forma de uma lista.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pt-BR" sz="2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Enumerando os Reiasi(R)  entre [0,1]:</a:t>
            </a:r>
            <a:endParaRPr lang="pt-BR" sz="2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485900" lvl="2" indent="-342900">
              <a:buAutoNum type="arabicPlain"/>
            </a:pPr>
            <a:r>
              <a:rPr lang="pt-BR" sz="2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0,  a11, a12, a13......</a:t>
            </a:r>
          </a:p>
          <a:p>
            <a:pPr marL="1485900" lvl="2" indent="-342900">
              <a:buAutoNum type="arabicPlain"/>
            </a:pPr>
            <a:r>
              <a:rPr lang="pt-BR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0 , a21, a22, a23.......</a:t>
            </a:r>
          </a:p>
          <a:p>
            <a:pPr marL="1485900" lvl="2" indent="-342900">
              <a:buAutoNum type="arabicPlain"/>
            </a:pPr>
            <a:r>
              <a:rPr lang="pt-BR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0,  031, a32, a33....</a:t>
            </a:r>
          </a:p>
          <a:p>
            <a:pPr lvl="2" indent="0">
              <a:buNone/>
            </a:pPr>
            <a:r>
              <a:rPr lang="pt-BR" sz="15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	.	.</a:t>
            </a:r>
          </a:p>
          <a:p>
            <a:pPr lvl="2" indent="0">
              <a:buNone/>
            </a:pPr>
            <a:r>
              <a:rPr lang="pt-BR" sz="15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	.	.</a:t>
            </a:r>
          </a:p>
          <a:p>
            <a:pPr marL="2400300" lvl="4" indent="-342900">
              <a:buAutoNum type="arabicPlain"/>
            </a:pPr>
            <a:endParaRPr lang="pt-BR" sz="14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 indent="0">
              <a:buNone/>
            </a:pPr>
            <a:endParaRPr lang="pt-BR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 indent="0">
              <a:buNone/>
            </a:pPr>
            <a:endParaRPr lang="pt-BR" sz="1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 indent="0">
              <a:buNone/>
            </a:pPr>
            <a:endParaRPr lang="pt-BR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 indent="0">
              <a:buNone/>
            </a:pPr>
            <a:endParaRPr lang="pt-BR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57145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Método de diagonalização (Georg Cantor)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4"/>
            <a:ext cx="11061878" cy="5032375"/>
          </a:xfrm>
        </p:spPr>
        <p:txBody>
          <a:bodyPr>
            <a:normAutofit fontScale="250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8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Preencheremos a lista com quaisquer numeros entre [0,1]</a:t>
            </a:r>
            <a:endParaRPr lang="pt-BR" sz="8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485900" lvl="2" indent="-342900">
              <a:buAutoNum type="arabicPlain"/>
            </a:pPr>
            <a:r>
              <a:rPr lang="pt-BR" sz="8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0,32456703.......</a:t>
            </a:r>
          </a:p>
          <a:p>
            <a:pPr marL="1485900" lvl="2" indent="-342900">
              <a:buAutoNum type="arabicPlain"/>
            </a:pPr>
            <a:r>
              <a:rPr lang="pt-BR" sz="8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0,25975634.......</a:t>
            </a:r>
          </a:p>
          <a:p>
            <a:pPr marL="1485900" lvl="2" indent="-342900">
              <a:buAutoNum type="arabicPlain"/>
            </a:pPr>
            <a:r>
              <a:rPr lang="pt-BR" sz="8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0,54387651......</a:t>
            </a:r>
          </a:p>
          <a:p>
            <a:pPr lvl="2" indent="0">
              <a:buNone/>
            </a:pPr>
            <a:r>
              <a:rPr lang="pt-BR" sz="8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          ..........................</a:t>
            </a:r>
          </a:p>
          <a:p>
            <a:pPr lvl="2" indent="0">
              <a:buNone/>
            </a:pPr>
            <a:r>
              <a:rPr lang="pt-BR" sz="8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Onde aij = j-esimo digito do i-esimo numero</a:t>
            </a:r>
          </a:p>
          <a:p>
            <a:pPr lvl="2" indent="0">
              <a:buNone/>
            </a:pPr>
            <a:r>
              <a:rPr lang="pt-BR" sz="8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Ex: a34 = 4 digito do 3 numero      a34= 8</a:t>
            </a:r>
          </a:p>
          <a:p>
            <a:pPr lvl="2" indent="0">
              <a:buNone/>
            </a:pPr>
            <a:r>
              <a:rPr lang="pt-BR" sz="6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lvl="2" indent="0">
              <a:buNone/>
            </a:pPr>
            <a:r>
              <a:rPr lang="pt-BR" sz="15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</a:p>
          <a:p>
            <a:pPr marL="2400300" lvl="4" indent="-342900">
              <a:buAutoNum type="arabicPlain"/>
            </a:pPr>
            <a:endParaRPr lang="pt-BR" sz="14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 indent="0">
              <a:buNone/>
            </a:pPr>
            <a:endParaRPr lang="pt-BR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 indent="0">
              <a:buNone/>
            </a:pPr>
            <a:endParaRPr lang="pt-BR" sz="1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 indent="0">
              <a:buNone/>
            </a:pPr>
            <a:endParaRPr lang="pt-BR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 indent="0">
              <a:buNone/>
            </a:pPr>
            <a:endParaRPr lang="pt-BR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7035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1" y="1825624"/>
            <a:ext cx="10515600" cy="4369113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George Ferdinand </a:t>
            </a:r>
            <a:r>
              <a:rPr lang="pt-BR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Ludwing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Philipp Cantor, </a:t>
            </a:r>
            <a:r>
              <a:rPr lang="pt-BR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nasceu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Russia, São Petersburg, em 3 de maio de 1845.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Muda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-se </a:t>
            </a:r>
            <a:r>
              <a:rPr lang="pt-BR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ainda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jovem para Frankfurt,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onde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realizou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todos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seus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estudos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Graduado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Universidade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Berlim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matemática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1867,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recebe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grau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doutor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com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sua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tese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sobre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teoria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dos </a:t>
            </a:r>
            <a:r>
              <a:rPr lang="pt-BR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números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pt-B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6634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Método de diagonalização (Georg Cantor)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4"/>
            <a:ext cx="11061878" cy="5032375"/>
          </a:xfrm>
        </p:spPr>
        <p:txBody>
          <a:bodyPr>
            <a:normAutofit fontScale="550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4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Passo: Pegaremos apenas os digitos da diagona principal  e vamos construir um outro número entre [0,1] e vamos chama-lo de D.</a:t>
            </a:r>
          </a:p>
          <a:p>
            <a:pPr marL="1485900" lvl="2" indent="-342900">
              <a:buAutoNum type="arabicPlain"/>
            </a:pPr>
            <a:endParaRPr lang="pt-BR" sz="36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485900" lvl="2" indent="-342900">
              <a:buAutoNum type="arabicPlain"/>
            </a:pPr>
            <a:r>
              <a:rPr lang="pt-BR" sz="3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0</a:t>
            </a:r>
            <a:r>
              <a:rPr lang="pt-BR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 a11, a12, a13......</a:t>
            </a:r>
          </a:p>
          <a:p>
            <a:pPr marL="1485900" lvl="2" indent="-342900">
              <a:buAutoNum type="arabicPlain"/>
            </a:pPr>
            <a:r>
              <a:rPr lang="pt-BR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0 , a21, a22, a23.......</a:t>
            </a:r>
          </a:p>
          <a:p>
            <a:pPr marL="1485900" lvl="2" indent="-342900">
              <a:buAutoNum type="arabicPlain"/>
            </a:pPr>
            <a:r>
              <a:rPr lang="pt-BR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0,  031, a32, a33....</a:t>
            </a:r>
          </a:p>
          <a:p>
            <a:pPr lvl="2" indent="0">
              <a:buNone/>
            </a:pPr>
            <a:r>
              <a:rPr lang="pt-BR" sz="6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lvl="2" indent="0">
              <a:buNone/>
            </a:pPr>
            <a:r>
              <a:rPr lang="pt-BR" sz="15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</a:p>
          <a:p>
            <a:pPr marL="2400300" lvl="4" indent="-342900">
              <a:buAutoNum type="arabicPlain"/>
            </a:pPr>
            <a:endParaRPr lang="pt-BR" sz="14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 indent="0">
              <a:buNone/>
            </a:pPr>
            <a:endParaRPr lang="pt-BR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 indent="0">
              <a:buNone/>
            </a:pPr>
            <a:endParaRPr lang="pt-BR" sz="1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 indent="0">
              <a:buNone/>
            </a:pPr>
            <a:endParaRPr lang="pt-BR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 indent="0">
              <a:buNone/>
            </a:pPr>
            <a:endParaRPr lang="pt-BR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704563" y="3258355"/>
            <a:ext cx="2086378" cy="21765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3895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Método de diagonalização (Georg Cantor)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10636875" cy="4351338"/>
          </a:xfrm>
        </p:spPr>
        <p:txBody>
          <a:bodyPr>
            <a:normAutofit fontScale="92500" lnSpcReduction="20000"/>
          </a:bodyPr>
          <a:lstStyle/>
          <a:p>
            <a:r>
              <a:rPr lang="pt-BR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Temos  D= 0, d1, d2, d3, ........      </a:t>
            </a:r>
          </a:p>
          <a:p>
            <a:r>
              <a:rPr lang="pt-BR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d1= a11 + 1</a:t>
            </a:r>
          </a:p>
          <a:p>
            <a:r>
              <a:rPr lang="pt-BR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d2= a22 + 1</a:t>
            </a:r>
          </a:p>
          <a:p>
            <a:r>
              <a:rPr lang="pt-BR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d3 = a33 + 1</a:t>
            </a:r>
          </a:p>
          <a:p>
            <a:r>
              <a:rPr lang="pt-BR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 com um detalhe  se aij = 9   di = 9 + 1 = 10 tendo 2 digitos não serve</a:t>
            </a:r>
          </a:p>
          <a:p>
            <a:r>
              <a:rPr lang="pt-BR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Então difinimos di =1 se aij = 9</a:t>
            </a:r>
          </a:p>
          <a:p>
            <a:r>
              <a:rPr lang="pt-BR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  <a:endParaRPr lang="pt-BR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69304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Método de diagonalização (Georg Cantor)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10817179" cy="4351338"/>
          </a:xfrm>
        </p:spPr>
        <p:txBody>
          <a:bodyPr>
            <a:normAutofit/>
          </a:bodyPr>
          <a:lstStyle/>
          <a:p>
            <a:r>
              <a:rPr lang="pt-BR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 Passo: Construiremos agora o número D</a:t>
            </a:r>
          </a:p>
          <a:p>
            <a:r>
              <a:rPr lang="pt-BR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acordo com o que vimos ate agora esse novo número D retirado da diagonal principal da lista infinita deveria estar na lista dos </a:t>
            </a:r>
            <a:r>
              <a:rPr lang="pt-BR" sz="2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Reais(R).</a:t>
            </a:r>
            <a:endParaRPr lang="pt-BR" sz="20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da lista  d1 = a11 + 1  ≠ a11</a:t>
            </a:r>
          </a:p>
          <a:p>
            <a:r>
              <a:rPr lang="pt-BR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da lista  d2 = a22 + 1 ≠ a22</a:t>
            </a:r>
          </a:p>
          <a:p>
            <a:r>
              <a:rPr lang="pt-BR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da lista  d3 = a33 + 1 ≠ a33</a:t>
            </a:r>
            <a:endParaRPr lang="pt-BR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12284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Método de Diagonalização (Georg Cantor)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pt-BR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 Passo: Finalização.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Note que D não pode ser nenhum número da lista dos Reais(R), e a lista tinha todos os numeros Reais(R) e conseguimos costruir um numero entre [0,1] que não esta na lista. O que é um absurdo.</a:t>
            </a:r>
          </a:p>
          <a:p>
            <a:endParaRPr lang="pt-BR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Isso aconteceu porque supomos lá no início que o conjunto dos números Reais(R) podem ser enumerados e foi mostrado que isso é um absurdo de um número estar e ao mesmo tempo não estar em uma lista.</a:t>
            </a:r>
            <a:endParaRPr lang="pt-BR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48998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Método de Diagonalização (Georg Cantor)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10515600" cy="4351338"/>
          </a:xfrm>
        </p:spPr>
        <p:txBody>
          <a:bodyPr>
            <a:normAutofit/>
          </a:bodyPr>
          <a:lstStyle/>
          <a:p>
            <a:r>
              <a:rPr lang="pt-BR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Conclusão.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 isso concluimos que o conjuntos dos números Reais(R) não podem ser enumerados. O conjuntos dos números Reais(R) tem um número infinito de elementos, mas, este infinito é maior que o número tambem infinito de elementos dos números Naturais(N) que é o mesmo dos números Racionais(Q). Com isso temos que a cardinalidade dos Reais(R) &gt; cardinalidade dos Racionais(Q).</a:t>
            </a:r>
            <a:endParaRPr lang="pt-BR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921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ítulo 1"/>
          <p:cNvSpPr>
            <a:spLocks noGrp="1"/>
          </p:cNvSpPr>
          <p:nvPr>
            <p:ph type="title"/>
          </p:nvPr>
        </p:nvSpPr>
        <p:spPr>
          <a:xfrm>
            <a:off x="604838" y="0"/>
            <a:ext cx="10748962" cy="1208088"/>
          </a:xfrm>
        </p:spPr>
        <p:txBody>
          <a:bodyPr/>
          <a:lstStyle/>
          <a:p>
            <a:pPr>
              <a:buSzPct val="100000"/>
            </a:pPr>
            <a:r>
              <a:rPr lang="pt-BR" dirty="0" smtClean="0">
                <a:solidFill>
                  <a:srgbClr val="FFFFFF"/>
                </a:solidFill>
              </a:rPr>
              <a:t>Uma Linguagem que não é 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14663" y="1536866"/>
            <a:ext cx="10339137" cy="5032375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Supondo que exista uma M</a:t>
            </a:r>
            <a:r>
              <a:rPr lang="pt-BR" sz="2400" i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pt-BR" sz="2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“</a:t>
            </a:r>
            <a:r>
              <a:rPr lang="pt-BR" sz="2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-éssima máquina de Turing”, a </a:t>
            </a:r>
            <a:r>
              <a:rPr lang="pt-BR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MT </a:t>
            </a:r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 cujo código é W</a:t>
            </a:r>
            <a:r>
              <a:rPr lang="pt-BR" sz="2400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o i-ésimo string binário</a:t>
            </a:r>
            <a:r>
              <a:rPr lang="pt-BR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Caso W</a:t>
            </a:r>
            <a:r>
              <a:rPr lang="pt-BR" sz="2400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pt-BR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não seja um código de </a:t>
            </a:r>
            <a:r>
              <a:rPr lang="pt-BR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MT </a:t>
            </a:r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válido, tomamos que M</a:t>
            </a:r>
            <a:r>
              <a:rPr lang="pt-BR" sz="2400" i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pt-BR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uma MT com um estado e nenhuma transição</a:t>
            </a:r>
            <a:r>
              <a:rPr lang="pt-BR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 seja, M</a:t>
            </a:r>
            <a:r>
              <a:rPr lang="pt-BR" sz="2400" i="1" baseline="-25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pt-BR" sz="24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é </a:t>
            </a:r>
            <a:r>
              <a:rPr lang="pt-BR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uma máquina de Turing que para imediatamente para qualquer entrada aplicada.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Desse modo, L(M</a:t>
            </a:r>
            <a:r>
              <a:rPr lang="pt-BR" sz="2400" i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pt-BR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é ø se W</a:t>
            </a:r>
            <a:r>
              <a:rPr lang="pt-BR" sz="2400" baseline="-25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não </a:t>
            </a:r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válido para </a:t>
            </a:r>
            <a:r>
              <a:rPr lang="pt-BR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MT.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ítulo 1"/>
          <p:cNvSpPr>
            <a:spLocks noGrp="1"/>
          </p:cNvSpPr>
          <p:nvPr>
            <p:ph type="title"/>
          </p:nvPr>
        </p:nvSpPr>
        <p:spPr>
          <a:xfrm>
            <a:off x="604838" y="0"/>
            <a:ext cx="10748962" cy="1208088"/>
          </a:xfrm>
        </p:spPr>
        <p:txBody>
          <a:bodyPr/>
          <a:lstStyle/>
          <a:p>
            <a:pPr>
              <a:buSzPct val="100000"/>
            </a:pPr>
            <a:r>
              <a:rPr lang="pt-BR" dirty="0" smtClean="0">
                <a:solidFill>
                  <a:srgbClr val="FFFFFF"/>
                </a:solidFill>
              </a:rPr>
              <a:t>Uma Linguagem que não é 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09750" y="1464677"/>
            <a:ext cx="10339137" cy="5176755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Definição: </a:t>
            </a:r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linguagem </a:t>
            </a:r>
            <a:r>
              <a:rPr lang="pt-BR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pt-BR" sz="2400" baseline="-25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 </a:t>
            </a:r>
            <a:r>
              <a:rPr lang="pt-BR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linguagem da diagonalização</a:t>
            </a:r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é o conjunto de </a:t>
            </a:r>
            <a:r>
              <a:rPr lang="pt-BR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strings</a:t>
            </a:r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pt-BR" sz="2400" baseline="-25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tais que </a:t>
            </a:r>
            <a:r>
              <a:rPr lang="pt-BR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pt-BR" sz="2400" baseline="-25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pt-BR" sz="2400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não está em L(M</a:t>
            </a:r>
            <a:r>
              <a:rPr lang="pt-BR" sz="2400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pt-BR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 seja, L</a:t>
            </a:r>
            <a:r>
              <a:rPr lang="pt-BR" sz="2400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são todos os strings w tais que a </a:t>
            </a:r>
            <a:r>
              <a:rPr lang="pt-BR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MT </a:t>
            </a:r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 cujo código é w não aceita quando recebe w como entrada.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razão do nome linguagem de “diagonalização” pode ser entendida através da figura </a:t>
            </a:r>
            <a:r>
              <a:rPr lang="pt-BR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0790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ítulo 1"/>
          <p:cNvSpPr>
            <a:spLocks noGrp="1"/>
          </p:cNvSpPr>
          <p:nvPr>
            <p:ph type="title"/>
          </p:nvPr>
        </p:nvSpPr>
        <p:spPr>
          <a:xfrm>
            <a:off x="604838" y="0"/>
            <a:ext cx="10748962" cy="1208088"/>
          </a:xfrm>
        </p:spPr>
        <p:txBody>
          <a:bodyPr/>
          <a:lstStyle/>
          <a:p>
            <a:pPr>
              <a:buSzPct val="100000"/>
            </a:pPr>
            <a:r>
              <a:rPr lang="pt-BR" dirty="0" smtClean="0">
                <a:solidFill>
                  <a:srgbClr val="FFFFFF"/>
                </a:solidFill>
              </a:rPr>
              <a:t>Uma Linguagem que não é 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09750" y="1464677"/>
            <a:ext cx="10339137" cy="5176755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tabela informa, para todo </a:t>
            </a:r>
            <a:r>
              <a:rPr lang="pt-BR" sz="2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</a:t>
            </a:r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(linha) e </a:t>
            </a:r>
            <a:r>
              <a:rPr lang="pt-BR" sz="2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 </a:t>
            </a:r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(coluna), se a máquina de Turing M</a:t>
            </a:r>
            <a:r>
              <a:rPr lang="pt-BR" sz="2400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</a:t>
            </a:r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aceita a cadeia de entrada </a:t>
            </a:r>
            <a:r>
              <a:rPr lang="pt-BR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pt-BR" sz="2400" baseline="-25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1 significa “sim” e 0 significa “não”.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</a:rPr>
              <a:t>Pode-se pensar na </a:t>
            </a:r>
            <a:r>
              <a:rPr lang="pt-BR" sz="2400" i="1" dirty="0">
                <a:solidFill>
                  <a:schemeClr val="tx1"/>
                </a:solidFill>
              </a:rPr>
              <a:t>i­-</a:t>
            </a:r>
            <a:r>
              <a:rPr lang="pt-BR" sz="2400" dirty="0" err="1">
                <a:solidFill>
                  <a:schemeClr val="tx1"/>
                </a:solidFill>
              </a:rPr>
              <a:t>ésima</a:t>
            </a:r>
            <a:r>
              <a:rPr lang="pt-BR" sz="2400" dirty="0">
                <a:solidFill>
                  <a:schemeClr val="tx1"/>
                </a:solidFill>
              </a:rPr>
              <a:t> linha como o vetor característico para a linguagem L(M</a:t>
            </a:r>
            <a:r>
              <a:rPr lang="pt-BR" sz="2400" baseline="-25000" dirty="0">
                <a:solidFill>
                  <a:schemeClr val="tx1"/>
                </a:solidFill>
              </a:rPr>
              <a:t>i</a:t>
            </a:r>
            <a:r>
              <a:rPr lang="pt-BR" sz="2400" dirty="0">
                <a:solidFill>
                  <a:schemeClr val="tx1"/>
                </a:solidFill>
              </a:rPr>
              <a:t>); ou seja</a:t>
            </a:r>
            <a:r>
              <a:rPr lang="pt-BR" sz="2400" baseline="-25000" dirty="0">
                <a:solidFill>
                  <a:schemeClr val="tx1"/>
                </a:solidFill>
              </a:rPr>
              <a:t>, </a:t>
            </a:r>
            <a:r>
              <a:rPr lang="pt-BR" sz="2400" dirty="0">
                <a:solidFill>
                  <a:schemeClr val="tx1"/>
                </a:solidFill>
              </a:rPr>
              <a:t>os 1’s nesta linha indicam as cadeias que são elementos desta linguagem.</a:t>
            </a:r>
          </a:p>
          <a:p>
            <a:endParaRPr lang="pt-BR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9739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ítulo 1"/>
          <p:cNvSpPr>
            <a:spLocks noGrp="1"/>
          </p:cNvSpPr>
          <p:nvPr>
            <p:ph type="title"/>
          </p:nvPr>
        </p:nvSpPr>
        <p:spPr>
          <a:xfrm>
            <a:off x="604838" y="0"/>
            <a:ext cx="10748962" cy="1208088"/>
          </a:xfrm>
        </p:spPr>
        <p:txBody>
          <a:bodyPr/>
          <a:lstStyle/>
          <a:p>
            <a:pPr>
              <a:buSzPct val="100000"/>
            </a:pPr>
            <a:r>
              <a:rPr lang="pt-BR" dirty="0" smtClean="0">
                <a:solidFill>
                  <a:srgbClr val="FFFFFF"/>
                </a:solidFill>
              </a:rPr>
              <a:t>Uma Linguagem que não é RE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6021" y="1433971"/>
            <a:ext cx="5546558" cy="4449471"/>
          </a:xfrm>
        </p:spPr>
      </p:pic>
      <p:sp>
        <p:nvSpPr>
          <p:cNvPr id="5" name="CaixaDeTexto 4"/>
          <p:cNvSpPr txBox="1"/>
          <p:nvPr/>
        </p:nvSpPr>
        <p:spPr>
          <a:xfrm>
            <a:off x="258303" y="6063916"/>
            <a:ext cx="114420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Figura 1: A tabela que representa a aceitação de strings por máquinas de Turing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9727096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ítulo 1"/>
          <p:cNvSpPr>
            <a:spLocks noGrp="1"/>
          </p:cNvSpPr>
          <p:nvPr>
            <p:ph type="title"/>
          </p:nvPr>
        </p:nvSpPr>
        <p:spPr>
          <a:xfrm>
            <a:off x="604838" y="0"/>
            <a:ext cx="10748962" cy="1208088"/>
          </a:xfrm>
        </p:spPr>
        <p:txBody>
          <a:bodyPr/>
          <a:lstStyle/>
          <a:p>
            <a:pPr>
              <a:buSzPct val="100000"/>
            </a:pPr>
            <a:r>
              <a:rPr lang="pt-BR" dirty="0" smtClean="0">
                <a:solidFill>
                  <a:srgbClr val="FFFFFF"/>
                </a:solidFill>
              </a:rPr>
              <a:t>Uma Linguagem que não é 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09750" y="1464677"/>
            <a:ext cx="10339137" cy="5176755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 valores na diagonal dizem se M</a:t>
            </a:r>
            <a:r>
              <a:rPr lang="pt-BR" sz="2400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</a:t>
            </a:r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aceita </a:t>
            </a:r>
            <a:r>
              <a:rPr lang="pt-BR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pt-BR" sz="2400" baseline="-25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 construir a </a:t>
            </a:r>
            <a:r>
              <a:rPr lang="pt-BR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pt-BR" sz="2400" baseline="-25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complementa-se a diagonal.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 seja, se a figura </a:t>
            </a:r>
            <a:r>
              <a:rPr lang="pt-BR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a tabela a ser seguida, então a diagonal complementada seria 1,0,0,0, ...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Portanto, </a:t>
            </a:r>
            <a:r>
              <a:rPr lang="pt-BR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pt-BR" sz="2400" baseline="-25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pt-BR" sz="2400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contém W1 = λ, não contém W</a:t>
            </a:r>
            <a:r>
              <a:rPr lang="pt-BR" sz="2400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W</a:t>
            </a:r>
            <a:r>
              <a:rPr lang="pt-BR" sz="2400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que são 0, 1 e 00, e assim por diante</a:t>
            </a:r>
            <a:r>
              <a:rPr lang="pt-BR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pt-BR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39980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4434" y="1825625"/>
            <a:ext cx="10749367" cy="435133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Cantor se </a:t>
            </a:r>
            <a:r>
              <a:rPr lang="pt-BR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torna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um </a:t>
            </a:r>
            <a:r>
              <a:rPr lang="pt-BR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matemático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conhecido por ter elaborado a moderna teoria dos conjuntos.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Morre em Halle, Alemanha, em 6 de janeiro de 1918, </a:t>
            </a:r>
            <a:r>
              <a:rPr lang="pt-BR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vitima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um </a:t>
            </a:r>
            <a:r>
              <a:rPr lang="pt-BR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ataque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coração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312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ítulo 1"/>
          <p:cNvSpPr>
            <a:spLocks noGrp="1"/>
          </p:cNvSpPr>
          <p:nvPr>
            <p:ph type="title"/>
          </p:nvPr>
        </p:nvSpPr>
        <p:spPr>
          <a:xfrm>
            <a:off x="604838" y="0"/>
            <a:ext cx="10748962" cy="1208088"/>
          </a:xfrm>
        </p:spPr>
        <p:txBody>
          <a:bodyPr/>
          <a:lstStyle/>
          <a:p>
            <a:pPr>
              <a:buSzPct val="100000"/>
            </a:pPr>
            <a:r>
              <a:rPr lang="pt-BR" dirty="0" smtClean="0">
                <a:solidFill>
                  <a:srgbClr val="FFFFFF"/>
                </a:solidFill>
              </a:rPr>
              <a:t>Uma Linguagem que não é 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09750" y="1464677"/>
            <a:ext cx="10339137" cy="5176755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fato de complementar a diagonal para construir o vetor característico de uma linguagem que não pode ser a linguagem que aparece em nenhuma linha é chamado de </a:t>
            </a:r>
            <a:r>
              <a:rPr lang="pt-BR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diagonalização.</a:t>
            </a:r>
            <a:endParaRPr lang="pt-BR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Isto funciona porque o complemento da diagonal é ele próprio um vetor característico que descreve a pertinência em alguma linguagem, a </a:t>
            </a:r>
            <a:r>
              <a:rPr lang="pt-BR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pt-BR" sz="2400" baseline="-25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Este vetor </a:t>
            </a:r>
            <a:r>
              <a:rPr lang="pt-BR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caratrístico</a:t>
            </a:r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discorda em alguma coluna com toda linha da tabela</a:t>
            </a:r>
            <a:r>
              <a:rPr lang="pt-BR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pt-BR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93213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ítulo 1"/>
          <p:cNvSpPr>
            <a:spLocks noGrp="1"/>
          </p:cNvSpPr>
          <p:nvPr>
            <p:ph type="title"/>
          </p:nvPr>
        </p:nvSpPr>
        <p:spPr>
          <a:xfrm>
            <a:off x="604838" y="0"/>
            <a:ext cx="10748962" cy="1208088"/>
          </a:xfrm>
        </p:spPr>
        <p:txBody>
          <a:bodyPr/>
          <a:lstStyle/>
          <a:p>
            <a:pPr>
              <a:buSzPct val="100000"/>
            </a:pPr>
            <a:r>
              <a:rPr lang="pt-BR" dirty="0" smtClean="0">
                <a:solidFill>
                  <a:srgbClr val="FFFFFF"/>
                </a:solidFill>
              </a:rPr>
              <a:t>Uma Linguagem que não é 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09750" y="1208088"/>
            <a:ext cx="10339137" cy="5393323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Portanto, o comportamento da diagonal não pode ser o vetor característico de nenhuma máquina de Turing.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Teorema: </a:t>
            </a:r>
            <a:r>
              <a:rPr lang="pt-BR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pt-BR" sz="2400" baseline="-25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pt-BR" sz="2400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não é uma linguagem recursivamente enumerável (RE). Ou seja, não à nenhuma máquina de Turing que aceite </a:t>
            </a:r>
            <a:r>
              <a:rPr lang="pt-BR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pt-BR" sz="2400" baseline="-25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Prova: </a:t>
            </a:r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Suponha que </a:t>
            </a:r>
            <a:r>
              <a:rPr lang="pt-BR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pt-BR" sz="2400" baseline="-25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pt-BR" sz="2400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seja L(M) para alguma máquina de Turing M. Como </a:t>
            </a:r>
            <a:r>
              <a:rPr lang="pt-BR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pt-BR" sz="2400" baseline="-25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pt-BR" sz="2400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é uma linguagem sobre o alfabeto {0,1}, M estaria na lista das máquinas de </a:t>
            </a:r>
            <a:r>
              <a:rPr lang="pt-BR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turing</a:t>
            </a:r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já que esta lista inclui todas as máquinas de Turing com alfabeto de entrada {0,1}. Portanto, há pelo menos um código para M, por exemplo, M = M</a:t>
            </a:r>
            <a:r>
              <a:rPr lang="pt-BR" sz="2400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Agora será que </a:t>
            </a:r>
            <a:r>
              <a:rPr lang="pt-BR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pt-BR" sz="2400" baseline="-25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pt-BR" sz="2400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está em </a:t>
            </a:r>
            <a:r>
              <a:rPr lang="pt-BR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pt-BR" sz="2400" baseline="-25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pt-BR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pt-BR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31707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ítulo 1"/>
          <p:cNvSpPr>
            <a:spLocks noGrp="1"/>
          </p:cNvSpPr>
          <p:nvPr>
            <p:ph type="title"/>
          </p:nvPr>
        </p:nvSpPr>
        <p:spPr>
          <a:xfrm>
            <a:off x="604838" y="0"/>
            <a:ext cx="10748962" cy="1208088"/>
          </a:xfrm>
        </p:spPr>
        <p:txBody>
          <a:bodyPr/>
          <a:lstStyle/>
          <a:p>
            <a:pPr>
              <a:buSzPct val="100000"/>
            </a:pPr>
            <a:r>
              <a:rPr lang="pt-BR" dirty="0" smtClean="0">
                <a:solidFill>
                  <a:srgbClr val="FFFFFF"/>
                </a:solidFill>
              </a:rPr>
              <a:t>Uma Linguagem que não é 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09750" y="1469607"/>
            <a:ext cx="10339137" cy="5393323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</a:t>
            </a:r>
            <a:r>
              <a:rPr lang="pt-BR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pt-BR" sz="2400" baseline="-25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pt-BR" sz="2400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está em </a:t>
            </a:r>
            <a:r>
              <a:rPr lang="pt-BR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pt-BR" sz="2400" baseline="-25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então M</a:t>
            </a:r>
            <a:r>
              <a:rPr lang="pt-BR" sz="2400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</a:t>
            </a:r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aceita </a:t>
            </a:r>
            <a:r>
              <a:rPr lang="pt-BR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W­</a:t>
            </a:r>
            <a:r>
              <a:rPr lang="pt-BR" sz="2400" baseline="-25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Mas então, pela definição de </a:t>
            </a:r>
            <a:r>
              <a:rPr lang="pt-BR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pt-BR" sz="2400" baseline="-25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pt-BR" sz="2400" baseline="-25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pt-BR" sz="2400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não está em </a:t>
            </a:r>
            <a:r>
              <a:rPr lang="pt-BR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pt-BR" sz="2400" baseline="-25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porque </a:t>
            </a:r>
            <a:r>
              <a:rPr lang="pt-BR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pt-BR" sz="2400" baseline="-25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pt-BR" sz="2400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contém apenas aqueles </a:t>
            </a:r>
            <a:r>
              <a:rPr lang="pt-BR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pt-BR" sz="2400" baseline="-25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pt-BR" sz="2400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tal que </a:t>
            </a:r>
            <a:r>
              <a:rPr lang="pt-BR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pt-BR" sz="2400" baseline="-25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pt-BR" sz="2400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não</a:t>
            </a:r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aceita </a:t>
            </a:r>
            <a:r>
              <a:rPr lang="pt-BR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pt-BR" sz="2400" baseline="-25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pt-BR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Similarmente, se </a:t>
            </a:r>
            <a:r>
              <a:rPr lang="pt-BR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pt-BR" sz="2400" baseline="-25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não está em </a:t>
            </a:r>
            <a:r>
              <a:rPr lang="pt-BR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pt-BR" sz="2400" baseline="-25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então M</a:t>
            </a:r>
            <a:r>
              <a:rPr lang="pt-BR" sz="2400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não aceita </a:t>
            </a:r>
            <a:r>
              <a:rPr lang="pt-BR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pt-BR" sz="2400" baseline="-25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Portanto, por definição de </a:t>
            </a:r>
            <a:r>
              <a:rPr lang="pt-BR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pt-BR" sz="2400" baseline="-25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pt-BR" sz="2400" baseline="-25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pt-BR" sz="2400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está </a:t>
            </a:r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 </a:t>
            </a:r>
            <a:r>
              <a:rPr lang="pt-BR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pt-BR" sz="2400" baseline="-25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Como </a:t>
            </a:r>
            <a:r>
              <a:rPr lang="pt-BR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pt-BR" sz="2400" baseline="-25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pt-BR" sz="2400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não pode estar e não estar em </a:t>
            </a:r>
            <a:r>
              <a:rPr lang="pt-BR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pt-BR" sz="2400" baseline="-25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ao mesmo tempo, há uma contradição na suposição de que M existe. Ou seja, </a:t>
            </a:r>
            <a:r>
              <a:rPr lang="pt-BR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pt-BR" sz="2400" baseline="-25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não é uma linguagem recursivamente enumerável.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93176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10881574" cy="4351338"/>
          </a:xfrm>
        </p:spPr>
        <p:txBody>
          <a:bodyPr/>
          <a:lstStyle/>
          <a:p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exemplo que utilizaremos é do Hotel de Hibert. Imagine um hotel com uma infinidade de quartos dispostos horizontamente, um ao lado do outro e enumerados a partir da entrada do hotel. Na ordem do conjuntoN. Num feriado prolongado, o gerente viu-se felizmente com o hotel lotado. Eis que para sua serpresa, adentrou na recepção um senhor desejando um quarto para se hospedar. Devido ao fato do hotel estar lotado como o gerente fara para hospedar o novo hospode?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42293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Resolução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10515600" cy="4351338"/>
          </a:xfrm>
        </p:spPr>
        <p:txBody>
          <a:bodyPr/>
          <a:lstStyle/>
          <a:p>
            <a:r>
              <a:rPr lang="pt-B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gerente entrou em contato com matematico amigo dele para ajuda- lo com esse problema. Calmamente seu amigo perguntou: Se o sistema telefonico do hotel era simultaneo, ou seja, você pode se comunicar com todos os quartos ao mesmo tempo? Sim respondeu o gerente. Bem, meu caro amigo então interfone para todos os hóspodes simultaneamente e peça a cada um que, ao toque de um sinal, se mude para o quarto ao lado na ordem crescente de numeração. Como o hospede do quarto numero 1 se muda para o 2, o do quarto 2 para o 3 e assim sucessivamente, o quarto 1 ficara vago para hospedar o senhor que havia chegado.</a:t>
            </a:r>
          </a:p>
          <a:p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876" y="4001294"/>
            <a:ext cx="4286250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4412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 bibliograficas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10198993" cy="435133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SIPSER, M; </a:t>
            </a:r>
            <a:r>
              <a:rPr lang="pt-BR" sz="2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Introdução à Teoria da Computação</a:t>
            </a:r>
            <a:r>
              <a:rPr lang="pt-BR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ed.São Paulo: Thomson,2007.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VIEIRA, N; </a:t>
            </a:r>
            <a:r>
              <a:rPr lang="pt-BR" sz="2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Linguagens e Máquinas: Uma Introdução aos Fundamentos da Computação,</a:t>
            </a:r>
            <a:r>
              <a:rPr lang="pt-BR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ed. São Paulo:  Pioneira Thompson Learning, 2006.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96426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1" y="1825625"/>
            <a:ext cx="10515600" cy="435133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sua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teoria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mostrou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conjuntos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infinitos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não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tem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todos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mesma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potencia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Conjunto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pt-BR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potência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um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conjunto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é o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conjunto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dos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subconjuntos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A e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denotamos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P(A).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A= {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a,b,c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P(A)= {{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vazio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}, {a}, {b}, {c}, {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a,b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}, {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a,c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}, 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b,c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}, {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a,b,c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}}, 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492253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1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Utilizando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técnica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comparação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provou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é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possivel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comparar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conjutnos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finitos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Já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conjuntos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infinitos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essa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técnica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não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pode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aplicada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conjuntos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podem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contados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foram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chamdos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enumeráveis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demais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não-enumeráveis</a:t>
            </a:r>
            <a:endParaRPr lang="en-US" sz="24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Cantor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provou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forma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elegante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conjunto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dos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números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racionais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é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enumerável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aplicando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método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diagonaliação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222651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Teoria</a:t>
            </a:r>
            <a:r>
              <a:rPr lang="en-US" dirty="0" smtClean="0"/>
              <a:t> dos </a:t>
            </a:r>
            <a:r>
              <a:rPr lang="en-US" dirty="0" err="1"/>
              <a:t>c</a:t>
            </a:r>
            <a:r>
              <a:rPr lang="en-US" dirty="0" err="1" smtClean="0"/>
              <a:t>onjuntos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4433" y="1825625"/>
            <a:ext cx="10749367" cy="4351338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entendermos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forma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mais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clara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método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diagonalização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devevemos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relembrar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alguns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conceitos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teoria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dos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conjuntos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2400" noProof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pricipalmente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conjuntos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finitos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infinitos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975776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Teoria</a:t>
            </a:r>
            <a:r>
              <a:rPr lang="en-US" dirty="0" smtClean="0"/>
              <a:t> dos </a:t>
            </a:r>
            <a:r>
              <a:rPr lang="en-US" dirty="0" err="1"/>
              <a:t>c</a:t>
            </a:r>
            <a:r>
              <a:rPr lang="en-US" dirty="0" err="1" smtClean="0"/>
              <a:t>onjuntos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1" y="1825625"/>
            <a:ext cx="10515600" cy="435133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provar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seu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Teorema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Cantor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utilizou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bijeção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entre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conjuntos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Dado um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conjunto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e B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eles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tem a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mesma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cardinalidade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quando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existe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uma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função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bijetora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A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sobre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Conjunto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finito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Um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conjunto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é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finito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contiver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um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número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finito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elementos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vazio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pt-BR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Exemplos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A = {0,1,2,3,4,5,6,7,8,9}; B = {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a,b,c,d,e,f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}; C =</a:t>
            </a: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  <a:r>
              <a:rPr lang="pt-PT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Ø}</a:t>
            </a:r>
            <a:endParaRPr lang="pt-PT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3349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Teoria</a:t>
            </a:r>
            <a:r>
              <a:rPr lang="en-US" dirty="0" smtClean="0"/>
              <a:t> dos </a:t>
            </a:r>
            <a:r>
              <a:rPr lang="en-US" dirty="0" err="1"/>
              <a:t>c</a:t>
            </a:r>
            <a:r>
              <a:rPr lang="en-US" dirty="0" err="1" smtClean="0"/>
              <a:t>onjuntos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4434" y="1954414"/>
            <a:ext cx="10749367" cy="435133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Conjunto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Infinito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É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todo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conjunto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não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é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finito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exemplo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conjunto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dos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números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Exemplos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Z = {…-2, -1, 0, 1, 2…}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Conjunto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Contável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Se o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cojunto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finito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enumerável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então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existe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uma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função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bijetora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A para B,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assim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existe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uma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função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leva A para B.</a:t>
            </a:r>
            <a:endParaRPr lang="pt-PT" sz="2400" dirty="0"/>
          </a:p>
        </p:txBody>
      </p:sp>
    </p:spTree>
    <p:extLst>
      <p:ext uri="{BB962C8B-B14F-4D97-AF65-F5344CB8AC3E}">
        <p14:creationId xmlns:p14="http://schemas.microsoft.com/office/powerpoint/2010/main" val="903881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Teoria</a:t>
            </a:r>
            <a:r>
              <a:rPr lang="en-US" dirty="0" smtClean="0"/>
              <a:t> dos </a:t>
            </a:r>
            <a:r>
              <a:rPr lang="en-US" dirty="0" err="1" smtClean="0"/>
              <a:t>conjuntos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1" y="1825625"/>
            <a:ext cx="10515600" cy="435133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Função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Injetora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Quando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não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mapeia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dois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elementos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diferentes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isto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é, f(a</a:t>
            </a: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pt-BR" sz="2400" b="1" dirty="0"/>
              <a:t>≠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f(b),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sempre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pt-BR" sz="2400" b="1" dirty="0"/>
              <a:t>≠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b.</a:t>
            </a:r>
            <a:endParaRPr lang="pt-BR" sz="2400" dirty="0"/>
          </a:p>
        </p:txBody>
      </p:sp>
      <p:pic>
        <p:nvPicPr>
          <p:cNvPr id="4" name="Imagem 3" descr="http://www.colegioweb.com.br/wp-content/uploads/7939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3200" y="3491706"/>
            <a:ext cx="2717799" cy="21724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11127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lcome to PowerPoint_TP102923943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Doc" id="{E1E7EDF9-8B79-4E5D-B508-2301E35CD219}" vid="{4342E303-0389-44F2-B6F0-C13C203CC59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8DBC0A1-66E1-4B9D-88C2-9B3A32A2147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Bem-vindo ao PowerPoint</Template>
  <TotalTime>0</TotalTime>
  <Words>2111</Words>
  <Application>Microsoft Office PowerPoint</Application>
  <PresentationFormat>Widescreen</PresentationFormat>
  <Paragraphs>188</Paragraphs>
  <Slides>35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35</vt:i4>
      </vt:variant>
    </vt:vector>
  </HeadingPairs>
  <TitlesOfParts>
    <vt:vector size="40" baseType="lpstr">
      <vt:lpstr>Arial</vt:lpstr>
      <vt:lpstr>Calibri</vt:lpstr>
      <vt:lpstr>Segoe UI</vt:lpstr>
      <vt:lpstr>Segoe UI Light</vt:lpstr>
      <vt:lpstr>Welcome to PowerPoint_TP102923943</vt:lpstr>
      <vt:lpstr>Computabilidade – Teorema da Diagonalização.</vt:lpstr>
      <vt:lpstr>Introdução</vt:lpstr>
      <vt:lpstr>Introdução</vt:lpstr>
      <vt:lpstr>Introdução</vt:lpstr>
      <vt:lpstr>Introdução</vt:lpstr>
      <vt:lpstr>Teoria dos conjuntos</vt:lpstr>
      <vt:lpstr>Teoria dos conjuntos</vt:lpstr>
      <vt:lpstr>Teoria dos conjuntos</vt:lpstr>
      <vt:lpstr>Teoria dos conjuntos</vt:lpstr>
      <vt:lpstr>Teoria dos conjuntos</vt:lpstr>
      <vt:lpstr>Teoria dos conjuntos</vt:lpstr>
      <vt:lpstr>Método de diagonalização (Georg Cantor)</vt:lpstr>
      <vt:lpstr>Método de diagonalização (Gorg Cantor)</vt:lpstr>
      <vt:lpstr>Método de diagonalização de (Georg Cantor)</vt:lpstr>
      <vt:lpstr>Método de diagonalização (Georg Cantor)</vt:lpstr>
      <vt:lpstr>Método de diagonalização (Georg Cantor)</vt:lpstr>
      <vt:lpstr>Método de diagonalização (Georg Cantor)</vt:lpstr>
      <vt:lpstr>Método de diagonalização (Georg Cantor)</vt:lpstr>
      <vt:lpstr>Método de diagonalização (Georg Cantor)</vt:lpstr>
      <vt:lpstr>Método de diagonalização (Georg Cantor)</vt:lpstr>
      <vt:lpstr>Método de diagonalização (Georg Cantor)</vt:lpstr>
      <vt:lpstr>Método de diagonalização (Georg Cantor)</vt:lpstr>
      <vt:lpstr>Método de Diagonalização (Georg Cantor)</vt:lpstr>
      <vt:lpstr>Método de Diagonalização (Georg Cantor)</vt:lpstr>
      <vt:lpstr>Uma Linguagem que não é RE</vt:lpstr>
      <vt:lpstr>Uma Linguagem que não é RE</vt:lpstr>
      <vt:lpstr>Uma Linguagem que não é RE</vt:lpstr>
      <vt:lpstr>Uma Linguagem que não é RE</vt:lpstr>
      <vt:lpstr>Uma Linguagem que não é RE</vt:lpstr>
      <vt:lpstr>Uma Linguagem que não é RE</vt:lpstr>
      <vt:lpstr>Uma Linguagem que não é RE</vt:lpstr>
      <vt:lpstr>Uma Linguagem que não é RE</vt:lpstr>
      <vt:lpstr>Exemplo</vt:lpstr>
      <vt:lpstr>Resolução</vt:lpstr>
      <vt:lpstr>Referências bibliograficas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2014-05-02T17:50:48Z</dcterms:created>
  <dcterms:modified xsi:type="dcterms:W3CDTF">2014-05-08T23:43:40Z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TC029239449991</vt:lpwstr>
  </property>
</Properties>
</file>