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ihypIlpkYL1/LM/cEQrAgX5HeN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c426947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66c426947b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c426947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66c426947b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6c42694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66c426947b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c426947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66c426947b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c426947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66c426947b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6c426947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366c426947b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6c42694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66c426947b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6c426947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366c426947b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6c426947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66c426947b_0_1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6c426947b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366c426947b_0_2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4029bf8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3614029bf89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6c426947b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66c426947b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6c426947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66c426947b_0_2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c426947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366c426947b_0_2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6c426947b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366c426947b_0_2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6c426947b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366c426947b_0_2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6c426947b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66c426947b_0_3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6c426947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366c426947b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6c426947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66c426947b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6c426947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66c426947b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70c0819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3670c0819a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cd369e67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61cd369e67_1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6c426947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366c426947b_0_3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6c426947b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366c426947b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66c426947b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366c426947b_0_4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6c426947b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g366c426947b_0_4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6c426947b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g366c426947b_0_4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6c426947b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g366c426947b_0_4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6c426947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g366c426947b_0_5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66c426947b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366c426947b_0_5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6c426947b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366c426947b_0_5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6c426947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3" name="Google Shape;483;g366c426947b_0_5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c426947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66c426947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6c42694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366c426947b_0_5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6c426947b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366c426947b_0_6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6c426947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g366c426947b_0_6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66c426947b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g366c426947b_0_6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6c426947b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g366c426947b_0_6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c426947b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7" name="Google Shape;557;g366c426947b_0_6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6c426947b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g366c426947b_0_6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670c0819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g3670c0819ab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6c42694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366c426947b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c426947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66c426947b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c426947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66c426947b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c42694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66c426947b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6c42694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366c426947b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huggingface.co/spaces/hesamation/primer-llm-embedding?section=what_are_embeddings?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XfVtsElx7v_-IZdqaux3w3CL5dw3iafS/view" TargetMode="External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://drive.google.com/file/d/1_PdgXTRsu6cxMkzsy4WawKBBehcK7rsS/view" TargetMode="External"/><Relationship Id="rId6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hyperlink" Target="https://arxiv.org/pdf/1706.03762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Relationship Id="rId7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4751349" y="4820155"/>
            <a:ext cx="406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Thiago Brandenburg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2025/1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52550" y="906950"/>
            <a:ext cx="4760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Inteligência Artificial Generativa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Parte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Generative Pre-trained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c426947b_0_50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g366c426947b_0_5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366c426947b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6c426947b_0_50"/>
          <p:cNvSpPr txBox="1"/>
          <p:nvPr/>
        </p:nvSpPr>
        <p:spPr>
          <a:xfrm>
            <a:off x="0" y="980025"/>
            <a:ext cx="50724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Para entender embeddings dentro de uma Transformer, vamos analisar o </a:t>
            </a:r>
            <a:r>
              <a:rPr b="1" lang="pt-BR" sz="1800">
                <a:highlight>
                  <a:srgbClr val="FFFFFF"/>
                </a:highlight>
              </a:rPr>
              <a:t>fluxograma da </a:t>
            </a:r>
            <a:r>
              <a:rPr b="1" lang="pt-BR" sz="1800">
                <a:highlight>
                  <a:srgbClr val="FFFFFF"/>
                </a:highlight>
              </a:rPr>
              <a:t>arquitetura.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arquitetura  transformer original proposta em 2017 ser confusa pois era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modelo de tradução.</a:t>
            </a:r>
            <a:endParaRPr b="1"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>
                <a:highlight>
                  <a:srgbClr val="FFFFFF"/>
                </a:highlight>
              </a:rPr>
              <a:t>Encoder </a:t>
            </a:r>
            <a:r>
              <a:rPr lang="pt-BR" sz="1800">
                <a:highlight>
                  <a:srgbClr val="FFFFFF"/>
                </a:highlight>
              </a:rPr>
              <a:t>passava a </a:t>
            </a:r>
            <a:r>
              <a:rPr b="1" lang="pt-BR" sz="1800">
                <a:highlight>
                  <a:srgbClr val="FFFFFF"/>
                </a:highlight>
              </a:rPr>
              <a:t>língua de origem</a:t>
            </a:r>
            <a:r>
              <a:rPr lang="pt-BR" sz="1800">
                <a:highlight>
                  <a:srgbClr val="FFFFFF"/>
                </a:highlight>
              </a:rPr>
              <a:t> para o espaço latente da língua destino.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>
                <a:solidFill>
                  <a:srgbClr val="FF0000"/>
                </a:solidFill>
                <a:highlight>
                  <a:srgbClr val="FFFFFF"/>
                </a:highlight>
              </a:rPr>
              <a:t>Decoder </a:t>
            </a:r>
            <a:r>
              <a:rPr lang="pt-BR" sz="1800">
                <a:highlight>
                  <a:srgbClr val="FFFFFF"/>
                </a:highlight>
              </a:rPr>
              <a:t>previa a próxima palavra da </a:t>
            </a:r>
            <a:r>
              <a:rPr b="1" lang="pt-BR" sz="1800">
                <a:highlight>
                  <a:srgbClr val="FFFFFF"/>
                </a:highlight>
              </a:rPr>
              <a:t>língua destino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175" name="Google Shape;175;g366c426947b_0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00" y="1099938"/>
            <a:ext cx="3803460" cy="55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66c426947b_0_50"/>
          <p:cNvSpPr/>
          <p:nvPr/>
        </p:nvSpPr>
        <p:spPr>
          <a:xfrm>
            <a:off x="7090500" y="1172050"/>
            <a:ext cx="1905000" cy="550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6c426947b_0_7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2" name="Google Shape;182;g366c426947b_0_7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366c426947b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66c426947b_0_76"/>
          <p:cNvSpPr txBox="1"/>
          <p:nvPr/>
        </p:nvSpPr>
        <p:spPr>
          <a:xfrm>
            <a:off x="0" y="980025"/>
            <a:ext cx="507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Para prever a próxima palavra, não precisamos de um encoder de transformer.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185" name="Google Shape;185;g366c426947b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00" y="1099938"/>
            <a:ext cx="3803460" cy="55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66c426947b_0_76"/>
          <p:cNvSpPr/>
          <p:nvPr/>
        </p:nvSpPr>
        <p:spPr>
          <a:xfrm>
            <a:off x="5572925" y="3629200"/>
            <a:ext cx="1469100" cy="15498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c426947b_0_8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Decoder-Only Transformer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g366c426947b_0_8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66c426947b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66c426947b_0_86"/>
          <p:cNvSpPr txBox="1"/>
          <p:nvPr/>
        </p:nvSpPr>
        <p:spPr>
          <a:xfrm>
            <a:off x="0" y="980025"/>
            <a:ext cx="50724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Para prever a próxima palavra, não precisamos de um encoder de transformer.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No ano seguinte (2018), foi proposto a arquitetura GPT, que é referida como </a:t>
            </a:r>
            <a:r>
              <a:rPr b="1" lang="pt-BR" sz="1800">
                <a:highlight>
                  <a:srgbClr val="FFFFFF"/>
                </a:highlight>
              </a:rPr>
              <a:t>Decoder-Only Transformer</a:t>
            </a:r>
            <a:r>
              <a:rPr lang="pt-BR" sz="1800">
                <a:highlight>
                  <a:srgbClr val="FFFFFF"/>
                </a:highlight>
              </a:rPr>
              <a:t>, própria para a geração de texto.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Bem mais amigável.</a:t>
            </a:r>
            <a:endParaRPr sz="1800"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</a:t>
            </a:r>
            <a:r>
              <a:rPr b="1" lang="pt-BR" sz="1800">
                <a:solidFill>
                  <a:srgbClr val="FF0000"/>
                </a:solidFill>
                <a:highlight>
                  <a:schemeClr val="lt1"/>
                </a:highlight>
              </a:rPr>
              <a:t>nomenclatura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encoder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decoder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pode soar um pouco familiar…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195" name="Google Shape;195;g366c426947b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6c426947b_0_9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g366c426947b_0_9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366c426947b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66c426947b_0_96"/>
          <p:cNvSpPr txBox="1"/>
          <p:nvPr/>
        </p:nvSpPr>
        <p:spPr>
          <a:xfrm>
            <a:off x="286900" y="980025"/>
            <a:ext cx="5738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Um Transformer </a:t>
            </a:r>
            <a:r>
              <a:rPr b="1" lang="pt-BR" sz="1800">
                <a:highlight>
                  <a:srgbClr val="FFFFFF"/>
                </a:highlight>
              </a:rPr>
              <a:t>ajusta a posição</a:t>
            </a:r>
            <a:r>
              <a:rPr lang="pt-BR" sz="1800">
                <a:highlight>
                  <a:srgbClr val="FFFFFF"/>
                </a:highlight>
              </a:rPr>
              <a:t> dos </a:t>
            </a:r>
            <a:r>
              <a:rPr lang="pt-BR" sz="1800">
                <a:highlight>
                  <a:srgbClr val="FFFFFF"/>
                </a:highlight>
              </a:rPr>
              <a:t>embeddings </a:t>
            </a:r>
            <a:r>
              <a:rPr lang="pt-BR" sz="1800">
                <a:highlight>
                  <a:srgbClr val="FFFFFF"/>
                </a:highlight>
              </a:rPr>
              <a:t>com o contexto por meio de diferentes encoders.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Sequencialmente, temos embeddings com diferentes funções: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>
                <a:highlight>
                  <a:srgbClr val="FFFFFF"/>
                </a:highlight>
              </a:rPr>
              <a:t>Text embedding.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>
                <a:highlight>
                  <a:srgbClr val="FFFFFF"/>
                </a:highlight>
              </a:rPr>
              <a:t>Positional embedding.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-BR" sz="1800">
                <a:highlight>
                  <a:srgbClr val="FFFFFF"/>
                </a:highlight>
              </a:rPr>
              <a:t>Contextual embedding.</a:t>
            </a:r>
            <a:endParaRPr sz="1800">
              <a:highlight>
                <a:srgbClr val="FFFFFF"/>
              </a:highlight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pt-BR" sz="1800">
                <a:highlight>
                  <a:srgbClr val="FFFFFF"/>
                </a:highlight>
              </a:rPr>
              <a:t>Transformer Block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Percorremos</a:t>
            </a:r>
            <a:r>
              <a:rPr lang="pt-BR" sz="1800">
                <a:highlight>
                  <a:srgbClr val="FFFFFF"/>
                </a:highlight>
              </a:rPr>
              <a:t> a arquitetura em ordem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04" name="Google Shape;204;g366c426947b_0_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c426947b_0_154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g366c426947b_0_15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366c426947b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66c426947b_0_154"/>
          <p:cNvSpPr txBox="1"/>
          <p:nvPr/>
        </p:nvSpPr>
        <p:spPr>
          <a:xfrm>
            <a:off x="286900" y="2921100"/>
            <a:ext cx="57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Text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Positional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Transformer Block.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13" name="Google Shape;213;g366c426947b_0_1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6c426947b_0_163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g366c426947b_0_16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g366c426947b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66c426947b_0_163"/>
          <p:cNvSpPr txBox="1"/>
          <p:nvPr/>
        </p:nvSpPr>
        <p:spPr>
          <a:xfrm>
            <a:off x="287025" y="2921100"/>
            <a:ext cx="57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 sz="1800">
                <a:highlight>
                  <a:srgbClr val="FFFFFF"/>
                </a:highlight>
              </a:rPr>
              <a:t>Text embedding</a:t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Positional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Transformer Block.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22" name="Google Shape;222;g366c426947b_0_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66c426947b_0_163"/>
          <p:cNvSpPr/>
          <p:nvPr/>
        </p:nvSpPr>
        <p:spPr>
          <a:xfrm>
            <a:off x="6460850" y="5566450"/>
            <a:ext cx="1766700" cy="56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c426947b_0_104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Text embeddings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g366c426947b_0_10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366c426947b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66c426947b_0_104"/>
          <p:cNvSpPr txBox="1"/>
          <p:nvPr/>
        </p:nvSpPr>
        <p:spPr>
          <a:xfrm>
            <a:off x="286900" y="980025"/>
            <a:ext cx="47049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Os embedding de texto são o que estudamos até agora: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Treinados com ANN Encoder/Decoder (gargalo)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Passam tokens de </a:t>
            </a:r>
            <a:r>
              <a:rPr lang="pt-BR" sz="1800">
                <a:highlight>
                  <a:srgbClr val="FFFFFF"/>
                </a:highlight>
              </a:rPr>
              <a:t>índices</a:t>
            </a:r>
            <a:r>
              <a:rPr lang="pt-BR" sz="1800">
                <a:highlight>
                  <a:srgbClr val="FFFFFF"/>
                </a:highlight>
              </a:rPr>
              <a:t> para um vetor n-dimensional.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GPT-1: 768 dimensões.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GPT-3: 12228 dimensões.</a:t>
            </a:r>
            <a:endParaRPr sz="1800"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Entramos no </a:t>
            </a:r>
            <a:r>
              <a:rPr b="1" lang="pt-BR" sz="18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espaço latente</a:t>
            </a:r>
            <a:r>
              <a:rPr b="1" lang="pt-BR" sz="1800">
                <a:highlight>
                  <a:srgbClr val="FFFFFF"/>
                </a:highlight>
              </a:rPr>
              <a:t>:</a:t>
            </a:r>
            <a:endParaRPr b="1"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Posições por </a:t>
            </a:r>
            <a:r>
              <a:rPr lang="pt-BR" sz="1800">
                <a:highlight>
                  <a:srgbClr val="FFFFFF"/>
                </a:highlight>
              </a:rPr>
              <a:t>semântica</a:t>
            </a:r>
            <a:r>
              <a:rPr lang="pt-BR" sz="1800">
                <a:highlight>
                  <a:srgbClr val="FFFFFF"/>
                </a:highlight>
              </a:rPr>
              <a:t>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Distâncias == similaridade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32" name="Google Shape;232;g366c426947b_0_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750" y="1882287"/>
            <a:ext cx="4336199" cy="309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66c426947b_0_104"/>
          <p:cNvSpPr txBox="1"/>
          <p:nvPr/>
        </p:nvSpPr>
        <p:spPr>
          <a:xfrm>
            <a:off x="5475850" y="486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Amostra do </a:t>
            </a:r>
            <a:r>
              <a:rPr lang="pt-BR">
                <a:solidFill>
                  <a:schemeClr val="dk1"/>
                </a:solidFill>
              </a:rPr>
              <a:t>Word2Vec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4" name="Google Shape;234;g366c426947b_0_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66c426947b_0_104"/>
          <p:cNvSpPr/>
          <p:nvPr/>
        </p:nvSpPr>
        <p:spPr>
          <a:xfrm>
            <a:off x="8359118" y="6616651"/>
            <a:ext cx="750600" cy="2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6c426947b_0_172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Text embeddings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1" name="Google Shape;241;g366c426947b_0_17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366c426947b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66c426947b_0_172"/>
          <p:cNvSpPr txBox="1"/>
          <p:nvPr/>
        </p:nvSpPr>
        <p:spPr>
          <a:xfrm>
            <a:off x="286900" y="980025"/>
            <a:ext cx="4801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highlight>
                  <a:srgbClr val="FFFFFF"/>
                </a:highlight>
              </a:rPr>
              <a:t>Em um LLM, o encoder é treinado junto com o resto da ANN por meio de uma camada de embedding: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Índice passa por um </a:t>
            </a:r>
            <a:r>
              <a:rPr b="1" lang="pt-BR" sz="1800">
                <a:highlight>
                  <a:srgbClr val="FFFFFF"/>
                </a:highlight>
              </a:rPr>
              <a:t>one-hot encoding </a:t>
            </a:r>
            <a:r>
              <a:rPr lang="pt-BR" sz="1800">
                <a:highlight>
                  <a:srgbClr val="FFFFFF"/>
                </a:highlight>
              </a:rPr>
              <a:t>otimizado com uma tabela de consulta. (</a:t>
            </a:r>
            <a:r>
              <a:rPr b="1" lang="pt-BR" sz="1800">
                <a:solidFill>
                  <a:srgbClr val="FF0000"/>
                </a:solidFill>
                <a:highlight>
                  <a:srgbClr val="FFFFFF"/>
                </a:highlight>
              </a:rPr>
              <a:t>Tamanho?</a:t>
            </a:r>
            <a:r>
              <a:rPr lang="pt-BR" sz="1800">
                <a:highlight>
                  <a:srgbClr val="FFFFFF"/>
                </a:highlight>
              </a:rPr>
              <a:t>)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Vetor codificado se conecta com uma camada densa.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pt-BR" sz="1800">
                <a:solidFill>
                  <a:srgbClr val="FF0000"/>
                </a:solidFill>
                <a:highlight>
                  <a:schemeClr val="lt1"/>
                </a:highlight>
              </a:rPr>
              <a:t>Tamanho?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44" name="Google Shape;244;g366c426947b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200" y="2295270"/>
            <a:ext cx="4179875" cy="2726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66c426947b_0_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66c426947b_0_172"/>
          <p:cNvSpPr/>
          <p:nvPr/>
        </p:nvSpPr>
        <p:spPr>
          <a:xfrm>
            <a:off x="8359118" y="6616651"/>
            <a:ext cx="750600" cy="2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6c426947b_0_18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g366c426947b_0_18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g366c426947b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366c426947b_0_186"/>
          <p:cNvSpPr txBox="1"/>
          <p:nvPr/>
        </p:nvSpPr>
        <p:spPr>
          <a:xfrm>
            <a:off x="286900" y="2921100"/>
            <a:ext cx="57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Text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 sz="1800">
                <a:highlight>
                  <a:srgbClr val="FFFFFF"/>
                </a:highlight>
              </a:rPr>
              <a:t>Positional embedding</a:t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Transformer Block.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55" name="Google Shape;255;g366c426947b_0_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366c426947b_0_186"/>
          <p:cNvSpPr/>
          <p:nvPr/>
        </p:nvSpPr>
        <p:spPr>
          <a:xfrm>
            <a:off x="6460850" y="5566450"/>
            <a:ext cx="1766700" cy="56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6c426947b_0_201"/>
          <p:cNvSpPr txBox="1"/>
          <p:nvPr/>
        </p:nvSpPr>
        <p:spPr>
          <a:xfrm>
            <a:off x="393550" y="333525"/>
            <a:ext cx="875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Positional embeddings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g366c426947b_0_20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Google Shape;263;g366c426947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366c426947b_0_201"/>
          <p:cNvSpPr txBox="1"/>
          <p:nvPr/>
        </p:nvSpPr>
        <p:spPr>
          <a:xfrm>
            <a:off x="206175" y="1496200"/>
            <a:ext cx="3429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Embeddings de posição são </a:t>
            </a:r>
            <a:r>
              <a:rPr b="1" lang="pt-BR" sz="1800">
                <a:highlight>
                  <a:srgbClr val="FFFFFF"/>
                </a:highlight>
              </a:rPr>
              <a:t>funções </a:t>
            </a:r>
            <a:r>
              <a:rPr lang="pt-BR" sz="1800">
                <a:highlight>
                  <a:srgbClr val="FFFFFF"/>
                </a:highlight>
              </a:rPr>
              <a:t>aplicadas nos </a:t>
            </a:r>
            <a:r>
              <a:rPr lang="pt-BR" sz="1800">
                <a:highlight>
                  <a:srgbClr val="FFFFFF"/>
                </a:highlight>
              </a:rPr>
              <a:t>embeddings </a:t>
            </a:r>
            <a:r>
              <a:rPr lang="pt-BR" sz="1800">
                <a:highlight>
                  <a:srgbClr val="FFFFFF"/>
                </a:highlight>
              </a:rPr>
              <a:t>para </a:t>
            </a:r>
            <a:r>
              <a:rPr b="1" lang="pt-BR" sz="1800">
                <a:highlight>
                  <a:srgbClr val="FFFFFF"/>
                </a:highlight>
              </a:rPr>
              <a:t>c</a:t>
            </a:r>
            <a:r>
              <a:rPr b="1" lang="pt-BR" sz="1800">
                <a:highlight>
                  <a:srgbClr val="FFFFFF"/>
                </a:highlight>
              </a:rPr>
              <a:t>odificar a posição no contexto</a:t>
            </a:r>
            <a:r>
              <a:rPr b="1" lang="pt-BR" sz="1800">
                <a:highlight>
                  <a:srgbClr val="FFFFFF"/>
                </a:highlight>
              </a:rPr>
              <a:t> em seus valores.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Essa função deve ser o mais </a:t>
            </a:r>
            <a:r>
              <a:rPr b="1" lang="pt-BR" sz="1800">
                <a:highlight>
                  <a:srgbClr val="FFFFFF"/>
                </a:highlight>
              </a:rPr>
              <a:t>simples possível </a:t>
            </a:r>
            <a:r>
              <a:rPr lang="pt-BR" sz="1800">
                <a:highlight>
                  <a:srgbClr val="FFFFFF"/>
                </a:highlight>
              </a:rPr>
              <a:t>para o modelo conseguir entender e separar sentido de posição.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>
                <a:highlight>
                  <a:srgbClr val="FFFFFF"/>
                </a:highlight>
              </a:rPr>
              <a:t>Abordagem </a:t>
            </a:r>
            <a:r>
              <a:rPr b="1" lang="pt-BR" sz="1800">
                <a:highlight>
                  <a:srgbClr val="FFFFFF"/>
                </a:highlight>
              </a:rPr>
              <a:t>ingênua</a:t>
            </a:r>
            <a:r>
              <a:rPr b="1" lang="pt-BR" sz="1800">
                <a:highlight>
                  <a:srgbClr val="FFFFFF"/>
                </a:highlight>
              </a:rPr>
              <a:t>: </a:t>
            </a:r>
            <a:r>
              <a:rPr lang="pt-BR" sz="1800">
                <a:highlight>
                  <a:srgbClr val="FFFFFF"/>
                </a:highlight>
              </a:rPr>
              <a:t>somar a posição do token ao valor.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Problemas?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65" name="Google Shape;265;g366c426947b_0_2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366c426947b_0_201"/>
          <p:cNvSpPr/>
          <p:nvPr/>
        </p:nvSpPr>
        <p:spPr>
          <a:xfrm>
            <a:off x="8359118" y="6616651"/>
            <a:ext cx="750600" cy="2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366c426947b_0_201" title="positional_embedding_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075" y="1722138"/>
            <a:ext cx="5255650" cy="29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14029bf89_0_27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Revisão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g3614029bf89_0_27"/>
          <p:cNvSpPr txBox="1"/>
          <p:nvPr/>
        </p:nvSpPr>
        <p:spPr>
          <a:xfrm>
            <a:off x="116725" y="930750"/>
            <a:ext cx="3476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</a:t>
            </a: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PT 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é </a:t>
            </a:r>
            <a:r>
              <a:rPr b="1" i="0" lang="pt-BR" sz="1800" u="none" cap="none" strike="noStrike">
                <a:solidFill>
                  <a:srgbClr val="980000"/>
                </a:solidFill>
                <a:latin typeface="Verdana"/>
                <a:ea typeface="Verdana"/>
                <a:cs typeface="Verdana"/>
                <a:sym typeface="Verdana"/>
              </a:rPr>
              <a:t>autoregressivo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base de dados de pré treino é estruturada utilizando </a:t>
            </a: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janelas deslizantes.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saída 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 modelo é a </a:t>
            </a: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probabilidade 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 cada palavra do vocabulário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função de perda é a </a:t>
            </a: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entropia-cruzada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das probabilidades.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tokenização recursiva em pares.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(Byte-Pair </a:t>
            </a:r>
            <a:r>
              <a:rPr b="1"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Encoding)</a:t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g3614029bf89_0_2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3614029bf8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614029bf89_0_27"/>
          <p:cNvPicPr preferRelativeResize="0"/>
          <p:nvPr/>
        </p:nvPicPr>
        <p:blipFill rotWithShape="1">
          <a:blip r:embed="rId4">
            <a:alphaModFix/>
          </a:blip>
          <a:srcRect b="0" l="2260" r="-2258" t="0"/>
          <a:stretch/>
        </p:blipFill>
        <p:spPr>
          <a:xfrm>
            <a:off x="3762863" y="836700"/>
            <a:ext cx="4762374" cy="30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614029bf89_0_27"/>
          <p:cNvSpPr txBox="1"/>
          <p:nvPr/>
        </p:nvSpPr>
        <p:spPr>
          <a:xfrm>
            <a:off x="3673550" y="3906150"/>
            <a:ext cx="97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“O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rato roeu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a”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614029bf89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4050" y="4353051"/>
            <a:ext cx="3000000" cy="20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614029bf89_0_27"/>
          <p:cNvSpPr txBox="1"/>
          <p:nvPr/>
        </p:nvSpPr>
        <p:spPr>
          <a:xfrm>
            <a:off x="7601050" y="3906150"/>
            <a:ext cx="1542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“O” → 1%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“rato” → 5%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“roeu” → 3%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“a” → 10%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“roupa” → 60%</a:t>
            </a:r>
            <a:endParaRPr b="1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“do” </a:t>
            </a:r>
            <a:r>
              <a:rPr lang="pt-BR">
                <a:solidFill>
                  <a:schemeClr val="dk1"/>
                </a:solidFill>
              </a:rPr>
              <a:t>→ 5%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“rei” </a:t>
            </a:r>
            <a:r>
              <a:rPr lang="pt-BR">
                <a:solidFill>
                  <a:schemeClr val="dk1"/>
                </a:solidFill>
              </a:rPr>
              <a:t>→ 5%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“de” </a:t>
            </a:r>
            <a:r>
              <a:rPr lang="pt-BR">
                <a:solidFill>
                  <a:schemeClr val="dk1"/>
                </a:solidFill>
              </a:rPr>
              <a:t>→ 7%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“roma” 4%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sum(y) = 1</a:t>
            </a:r>
            <a:r>
              <a:rPr lang="pt-BR">
                <a:solidFill>
                  <a:schemeClr val="dk1"/>
                </a:solidFill>
              </a:rPr>
              <a:t>00%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6c426947b_0_211"/>
          <p:cNvSpPr txBox="1"/>
          <p:nvPr/>
        </p:nvSpPr>
        <p:spPr>
          <a:xfrm>
            <a:off x="393550" y="333525"/>
            <a:ext cx="875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Positional embeddings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3" name="Google Shape;273;g366c426947b_0_21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g366c426947b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66c426947b_0_211"/>
          <p:cNvSpPr txBox="1"/>
          <p:nvPr/>
        </p:nvSpPr>
        <p:spPr>
          <a:xfrm>
            <a:off x="206175" y="1496200"/>
            <a:ext cx="3074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Na prática, o que melhor parece funcionar são funções </a:t>
            </a:r>
            <a:r>
              <a:rPr b="1" lang="pt-BR" sz="1800">
                <a:highlight>
                  <a:srgbClr val="FFFFFF"/>
                </a:highlight>
              </a:rPr>
              <a:t>seno e cosseno da posição.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O modelo consegue entender a posição por meio da frequência dentro do embedding.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Vantagens: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Variações baixas.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Normalizado.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Escalável.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76" name="Google Shape;276;g366c426947b_0_2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366c426947b_0_211"/>
          <p:cNvSpPr/>
          <p:nvPr/>
        </p:nvSpPr>
        <p:spPr>
          <a:xfrm>
            <a:off x="8359118" y="6616651"/>
            <a:ext cx="750600" cy="239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8" name="Google Shape;278;g366c426947b_0_211" title="positional_embedding_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3775" y="1496200"/>
            <a:ext cx="5685950" cy="319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c426947b_0_223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4" name="Google Shape;284;g366c426947b_0_22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g366c426947b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66c426947b_0_223"/>
          <p:cNvSpPr txBox="1"/>
          <p:nvPr/>
        </p:nvSpPr>
        <p:spPr>
          <a:xfrm>
            <a:off x="286900" y="2921100"/>
            <a:ext cx="57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Text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sz="1800">
                <a:highlight>
                  <a:srgbClr val="FFFFFF"/>
                </a:highlight>
              </a:rPr>
              <a:t>Positional embedding</a:t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 sz="1800">
                <a:highlight>
                  <a:srgbClr val="FFFFFF"/>
                </a:highlight>
              </a:rPr>
              <a:t>Transformer Block.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287" name="Google Shape;287;g366c426947b_0_2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150" y="1451900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366c426947b_0_223"/>
          <p:cNvSpPr/>
          <p:nvPr/>
        </p:nvSpPr>
        <p:spPr>
          <a:xfrm>
            <a:off x="6412425" y="2127800"/>
            <a:ext cx="1895700" cy="330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6c426947b_0_265"/>
          <p:cNvSpPr txBox="1"/>
          <p:nvPr/>
        </p:nvSpPr>
        <p:spPr>
          <a:xfrm>
            <a:off x="393550" y="333525"/>
            <a:ext cx="875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Atenção? Contexto?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4" name="Google Shape;294;g366c426947b_0_26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366c426947b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66c426947b_0_265"/>
          <p:cNvSpPr txBox="1"/>
          <p:nvPr/>
        </p:nvSpPr>
        <p:spPr>
          <a:xfrm>
            <a:off x="206175" y="1496200"/>
            <a:ext cx="6884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“Contexto é a inter-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relação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de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que acompanham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fato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ou uma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.” (Dicionário Oxford)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Se coloque no lugar de um modelo generativo: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297" name="Google Shape;297;g366c426947b_0_2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366c426947b_0_265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6c426947b_0_275"/>
          <p:cNvSpPr txBox="1"/>
          <p:nvPr/>
        </p:nvSpPr>
        <p:spPr>
          <a:xfrm>
            <a:off x="393550" y="333525"/>
            <a:ext cx="875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Atenção? Contexto?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g366c426947b_0_27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g366c426947b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366c426947b_0_275"/>
          <p:cNvSpPr txBox="1"/>
          <p:nvPr/>
        </p:nvSpPr>
        <p:spPr>
          <a:xfrm>
            <a:off x="206175" y="1496200"/>
            <a:ext cx="6884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“Contexto é a inter-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relação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de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que acompanham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fato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ou uma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.” (Dicionário Oxford)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Se coloque no lugar de um modelo generativo: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Não temos “circunstâncias”, “fatos” ou “situações”.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Temos vetores e matrizes.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Precisamos adaptar o contexto com o que temos: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Como relacionamos vetores e matrizes?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307" name="Google Shape;307;g366c426947b_0_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66c426947b_0_275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g366c426947b_0_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6c426947b_0_285"/>
          <p:cNvSpPr txBox="1"/>
          <p:nvPr/>
        </p:nvSpPr>
        <p:spPr>
          <a:xfrm>
            <a:off x="393550" y="333525"/>
            <a:ext cx="8750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Atenção? Contexto?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5" name="Google Shape;315;g366c426947b_0_28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g366c426947b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66c426947b_0_285"/>
          <p:cNvSpPr txBox="1"/>
          <p:nvPr/>
        </p:nvSpPr>
        <p:spPr>
          <a:xfrm>
            <a:off x="206175" y="1496200"/>
            <a:ext cx="6884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“Contexto é a inter-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relação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de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que acompanham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fato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ou uma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.” (Dicionário Oxford)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Se coloque no lugar de um modelo generativo: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Não temos “circunstâncias”, “fatos” ou “situações”.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Temos vetores e matrizes.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Precisamos adaptar o contexto com o que temos: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Como relacionamos vetores e matrizes?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pt-BR" sz="1800">
                <a:highlight>
                  <a:srgbClr val="FFFFFF"/>
                </a:highlight>
              </a:rPr>
              <a:t>Algebra</a:t>
            </a:r>
            <a:r>
              <a:rPr lang="pt-BR" sz="1800">
                <a:highlight>
                  <a:srgbClr val="FFFFFF"/>
                </a:highlight>
              </a:rPr>
              <a:t>!!!</a:t>
            </a:r>
            <a:endParaRPr sz="1800">
              <a:highlight>
                <a:srgbClr val="FFFFFF"/>
              </a:highlight>
            </a:endParaRPr>
          </a:p>
        </p:txBody>
      </p:sp>
      <p:pic>
        <p:nvPicPr>
          <p:cNvPr id="318" name="Google Shape;318;g366c426947b_0_2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66c426947b_0_285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g366c426947b_0_2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6c426947b_0_307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6" name="Google Shape;326;g366c426947b_0_30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366c426947b_0_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366c426947b_0_307"/>
          <p:cNvSpPr txBox="1"/>
          <p:nvPr/>
        </p:nvSpPr>
        <p:spPr>
          <a:xfrm>
            <a:off x="206175" y="1496200"/>
            <a:ext cx="875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 principal pilar de modelos generativos é que é possível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realizar operações entre embeddings.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A maioria dessas operações não faz sentido para nós humanos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Contudo,  algumas são interpretáveis!!!!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29" name="Google Shape;329;g366c426947b_0_3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66c426947b_0_307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g366c426947b_0_3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6c426947b_0_319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7" name="Google Shape;337;g366c426947b_0_319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g366c426947b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366c426947b_0_319"/>
          <p:cNvSpPr txBox="1"/>
          <p:nvPr/>
        </p:nvSpPr>
        <p:spPr>
          <a:xfrm>
            <a:off x="6148075" y="1243425"/>
            <a:ext cx="2995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Uma relação que é observada é a presença de uma dimensão que representa sexo.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distância entre rei e rainha é próxima da distância entre homem e mulher, por exemplo.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40" name="Google Shape;340;g366c426947b_0_3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66c426947b_0_319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g366c426947b_0_3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66c426947b_0_3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900" y="1995400"/>
            <a:ext cx="5861176" cy="423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6c426947b_0_35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9" name="Google Shape;349;g366c426947b_0_35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g366c426947b_0_3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66c426947b_0_356"/>
          <p:cNvSpPr txBox="1"/>
          <p:nvPr/>
        </p:nvSpPr>
        <p:spPr>
          <a:xfrm>
            <a:off x="6581850" y="1243425"/>
            <a:ext cx="2562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 mesmo acontece para Tio e Tia, por exemplo.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As distâncias aqui devem ser mais parecidas do que de rei e rainha.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52" name="Google Shape;352;g366c426947b_0_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66c426947b_0_356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4" name="Google Shape;354;g366c426947b_0_3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66c426947b_0_3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900" y="1705125"/>
            <a:ext cx="6294953" cy="460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6c426947b_0_330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1" name="Google Shape;361;g366c426947b_0_33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g366c426947b_0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366c426947b_0_3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66c426947b_0_330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5" name="Google Shape;365;g366c426947b_0_3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66c426947b_0_3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250" y="1820288"/>
            <a:ext cx="5979677" cy="37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66c426947b_0_330"/>
          <p:cNvSpPr txBox="1"/>
          <p:nvPr/>
        </p:nvSpPr>
        <p:spPr>
          <a:xfrm>
            <a:off x="6581850" y="1243425"/>
            <a:ext cx="256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Existem vários exemplos de como essas relações podem se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manifestar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70c0819ab_0_1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3" name="Google Shape;373;g3670c0819ab_0_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4" name="Google Shape;374;g3670c0819a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670c0819a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g3670c0819ab_0_15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7" name="Google Shape;377;g3670c0819a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3670c0819ab_0_15"/>
          <p:cNvSpPr txBox="1"/>
          <p:nvPr/>
        </p:nvSpPr>
        <p:spPr>
          <a:xfrm>
            <a:off x="6581850" y="1243425"/>
            <a:ext cx="256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Existem vários exemplos de como essas relações podem se manifestar.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79" name="Google Shape;379;g3670c0819ab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6900" y="1486913"/>
            <a:ext cx="6277052" cy="3884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1cd369e67_1_141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Índice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g361cd369e67_1_141"/>
          <p:cNvSpPr txBox="1"/>
          <p:nvPr/>
        </p:nvSpPr>
        <p:spPr>
          <a:xfrm>
            <a:off x="286900" y="1017875"/>
            <a:ext cx="6049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AutoNum type="arabicPeriod"/>
            </a:pPr>
            <a:r>
              <a:rPr b="1" i="0" lang="pt-BR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Inputs e Outputs (IO):</a:t>
            </a:r>
            <a:endParaRPr b="1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Dados de texto.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Autoregressão.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Amostragem por janela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Camada de Entrada: janela de tokens.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Camada de Saída: Função de densidade de probabilidade e verossimilhança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b="1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Tokenização: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 startAt="2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Algoritmo Byte-Pair tokenization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rabicPeriod"/>
            </a:pPr>
            <a:r>
              <a:rPr b="1" i="0" lang="pt-BR" sz="1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Embeddings</a:t>
            </a: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alphaLcPeriod" startAt="2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arquitetura Transformer.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roman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 de Tokenização.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roman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de Posição.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AutoNum type="romanLcPeriod"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contextuais.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g361cd369e67_1_141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61cd369e67_1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6c426947b_0_343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Álgebra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g366c426947b_0_34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6" name="Google Shape;386;g366c426947b_0_3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366c426947b_0_3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66c426947b_0_343"/>
          <p:cNvSpPr/>
          <p:nvPr/>
        </p:nvSpPr>
        <p:spPr>
          <a:xfrm>
            <a:off x="8333575" y="5124325"/>
            <a:ext cx="810300" cy="147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g366c426947b_0_3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66c426947b_0_343"/>
          <p:cNvSpPr txBox="1"/>
          <p:nvPr/>
        </p:nvSpPr>
        <p:spPr>
          <a:xfrm>
            <a:off x="6753175" y="2417463"/>
            <a:ext cx="2390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Em modelos de imagem, essas relações podem ser observadas nos resultados.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391" name="Google Shape;391;g366c426947b_0_3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550" y="1921475"/>
            <a:ext cx="6503199" cy="25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6c426947b_0_393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g366c426947b_0_39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g366c426947b_0_3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66c426947b_0_3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366c426947b_0_393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g366c426947b_0_3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66c426947b_0_393"/>
          <p:cNvSpPr txBox="1"/>
          <p:nvPr/>
        </p:nvSpPr>
        <p:spPr>
          <a:xfrm>
            <a:off x="287025" y="1496200"/>
            <a:ext cx="88569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</a:t>
            </a:r>
            <a:r>
              <a:rPr lang="pt-BR" sz="2400">
                <a:highlight>
                  <a:schemeClr val="lt1"/>
                </a:highlight>
              </a:rPr>
              <a:t>inter-relação de circunstâncias que acompanham uma situação.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Confirmarmos que é possível realizar operações matemáticas entre vetores.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Vamos tentar construir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mecanismo de atenção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que adapte essa definição para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vetores de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embeddings.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66c426947b_0_407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g366c426947b_0_407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366c426947b_0_4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66c426947b_0_4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66c426947b_0_4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g366c426947b_0_407"/>
          <p:cNvSpPr txBox="1"/>
          <p:nvPr/>
        </p:nvSpPr>
        <p:spPr>
          <a:xfrm>
            <a:off x="287025" y="1496200"/>
            <a:ext cx="885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: inter-relação de circunstâncias que acompanham uma situação.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Atenção(_)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 contexto é o nosso objetivo, portanto vamos defini-lo como uma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função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da definição. Vamos chamar de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atenção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13" name="Google Shape;413;g366c426947b_0_407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66c426947b_0_453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g366c426947b_0_453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g366c426947b_0_4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66c426947b_0_4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66c426947b_0_4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366c426947b_0_453"/>
          <p:cNvSpPr txBox="1"/>
          <p:nvPr/>
        </p:nvSpPr>
        <p:spPr>
          <a:xfrm>
            <a:off x="287025" y="1496200"/>
            <a:ext cx="8856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inter-relação de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que acompanham uma situação.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,E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Também vamos assumir que as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são dois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embeddings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, supomos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roupa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 rei (E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pt-BR"/>
              <a:t> </a:t>
            </a:r>
            <a:r>
              <a:rPr lang="pt-BR" sz="1800"/>
              <a:t>e E</a:t>
            </a:r>
            <a:r>
              <a:rPr baseline="-25000" lang="pt-BR" sz="1800"/>
              <a:t>2</a:t>
            </a:r>
            <a:r>
              <a:rPr lang="pt-BR" sz="1800"/>
              <a:t>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E</a:t>
            </a:r>
            <a:r>
              <a:rPr baseline="-25000" lang="pt-B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24" name="Google Shape;424;g366c426947b_0_453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6c426947b_0_48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g366c426947b_0_48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1" name="Google Shape;431;g366c426947b_0_4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366c426947b_0_4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366c426947b_0_4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366c426947b_0_485"/>
          <p:cNvSpPr txBox="1"/>
          <p:nvPr/>
        </p:nvSpPr>
        <p:spPr>
          <a:xfrm>
            <a:off x="287025" y="1496200"/>
            <a:ext cx="885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inter-relação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 de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que acompanham uma situação.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,E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Como podemos representar uma relação entre dois vetores?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E</a:t>
            </a:r>
            <a:r>
              <a:rPr baseline="-25000" lang="pt-B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35" name="Google Shape;435;g366c426947b_0_485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6c426947b_0_49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1" name="Google Shape;441;g366c426947b_0_49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2" name="Google Shape;442;g366c426947b_0_4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66c426947b_0_4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366c426947b_0_4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366c426947b_0_495"/>
          <p:cNvSpPr txBox="1"/>
          <p:nvPr/>
        </p:nvSpPr>
        <p:spPr>
          <a:xfrm>
            <a:off x="287025" y="1496200"/>
            <a:ext cx="8856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inter-relação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 de circunstâncias que acompanham uma situação.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,E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Como podemos representar uma relação entre dois vetores?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Operação: Soma,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produto escalar.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Produto escalar vai nos retornar um único número, muito conveniente para comparar a relação entre dois embeddings.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E</a:t>
            </a:r>
            <a:r>
              <a:rPr baseline="-25000" lang="pt-B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46" name="Google Shape;446;g366c426947b_0_495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6c426947b_0_50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g366c426947b_0_50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g366c426947b_0_5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g366c426947b_0_5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66c426947b_0_5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66c426947b_0_505"/>
          <p:cNvSpPr txBox="1"/>
          <p:nvPr/>
        </p:nvSpPr>
        <p:spPr>
          <a:xfrm>
            <a:off x="287025" y="1496200"/>
            <a:ext cx="8856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inter-relação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 de circunstâncias que acompanham uma situação.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,E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endParaRPr b="1" baseline="30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Para o produto vetorial funcionar, o número de colunas do primeiro vetor tem que ser igual ao de colunas do segundo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Solução: transpor </a:t>
            </a:r>
            <a:r>
              <a:rPr lang="pt-BR" sz="1800">
                <a:solidFill>
                  <a:schemeClr val="dk1"/>
                </a:solidFill>
              </a:rPr>
              <a:t>E</a:t>
            </a:r>
            <a:r>
              <a:rPr baseline="-25000" lang="pt-B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E</a:t>
            </a:r>
            <a:r>
              <a:rPr baseline="-25000" lang="pt-BR" sz="1800">
                <a:solidFill>
                  <a:schemeClr val="dk1"/>
                </a:solidFill>
              </a:rPr>
              <a:t>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57" name="Google Shape;457;g366c426947b_0_505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g366c426947b_0_5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2400" y="4153475"/>
            <a:ext cx="4892352" cy="116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6c426947b_0_51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g366c426947b_0_51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5" name="Google Shape;465;g366c426947b_0_5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366c426947b_0_5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366c426947b_0_5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g366c426947b_0_516"/>
          <p:cNvSpPr txBox="1"/>
          <p:nvPr/>
        </p:nvSpPr>
        <p:spPr>
          <a:xfrm>
            <a:off x="286900" y="1496200"/>
            <a:ext cx="8856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inter-relação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 de circunstâncias que acompanham uma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,E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.K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(E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endParaRPr b="1" baseline="30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Estamos simplesmente comparando E2 e E1, sem saber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o que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estamos comparado. Por exemplo, a relação entre roupa e rei é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pertencimento.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Podemos construir uma situação (k) como uma pergunta e resposta.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Pergunta (query) Q</a:t>
            </a:r>
            <a:r>
              <a:rPr b="1"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Existe algum token que pertence(k) a mim, rei (E2)?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Resposta (key) K</a:t>
            </a:r>
            <a:r>
              <a:rPr b="1"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Sim, eu, roupa (E1) , pertenço (k) ao rei.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g366c426947b_0_516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6c426947b_0_53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g366c426947b_0_53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6" name="Google Shape;476;g366c426947b_0_5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366c426947b_0_5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366c426947b_0_5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g366c426947b_0_538"/>
          <p:cNvSpPr txBox="1"/>
          <p:nvPr/>
        </p:nvSpPr>
        <p:spPr>
          <a:xfrm>
            <a:off x="286900" y="1496200"/>
            <a:ext cx="8856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inter-relação de circunstâncias que acompanham uma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Atenção(Q,K)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Q.K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endParaRPr b="1" baseline="30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Em uma Transformer, a pergunta e a resposta são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construídas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pelo produto duas matrizes (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) que são parte da ANN, portanto ajustadas no treinamento.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*E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dimensão de K é emdedding x 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GPT-1 usa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128.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80" name="Google Shape;480;g366c426947b_0_538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6c426947b_0_55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g366c426947b_0_55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366c426947b_0_5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66c426947b_0_5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366c426947b_0_5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366c426947b_0_558"/>
          <p:cNvSpPr txBox="1"/>
          <p:nvPr/>
        </p:nvSpPr>
        <p:spPr>
          <a:xfrm>
            <a:off x="286900" y="1496200"/>
            <a:ext cx="8856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inter-relação de circunstâncias que acompanham uma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Atenção(Q,K)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 u="sng">
                <a:solidFill>
                  <a:schemeClr val="dk1"/>
                </a:solidFill>
                <a:highlight>
                  <a:schemeClr val="lt1"/>
                </a:highlight>
              </a:rPr>
              <a:t>Q.K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endParaRPr b="1" baseline="30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											  √d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Normalizamos a soma dividindo por 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aseline="-25000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Q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*E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 =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=128.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491" name="Google Shape;491;g366c426947b_0_558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6c426947b_0_6"/>
          <p:cNvSpPr txBox="1"/>
          <p:nvPr/>
        </p:nvSpPr>
        <p:spPr>
          <a:xfrm>
            <a:off x="393550" y="333525"/>
            <a:ext cx="84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Embeddings: Revisão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g366c426947b_0_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366c426947b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66c426947b_0_6"/>
          <p:cNvSpPr txBox="1"/>
          <p:nvPr/>
        </p:nvSpPr>
        <p:spPr>
          <a:xfrm>
            <a:off x="0" y="980025"/>
            <a:ext cx="50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O que são embeddings?</a:t>
            </a:r>
            <a:endParaRPr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66c426947b_0_57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7" name="Google Shape;497;g366c426947b_0_57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8" name="Google Shape;498;g366c426947b_0_5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366c426947b_0_5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366c426947b_0_5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366c426947b_0_578"/>
          <p:cNvSpPr txBox="1"/>
          <p:nvPr/>
        </p:nvSpPr>
        <p:spPr>
          <a:xfrm>
            <a:off x="286900" y="1496200"/>
            <a:ext cx="88569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inter-relação de circunstâncias que acompanham uma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Atenção(Q,K,V)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 u="sng">
                <a:solidFill>
                  <a:schemeClr val="dk1"/>
                </a:solidFill>
                <a:highlight>
                  <a:schemeClr val="lt1"/>
                </a:highlight>
              </a:rPr>
              <a:t>Q.K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.V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											 √d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Aplicamos um peso V aos resultados: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(Q)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Existe algum token que pertence(k) a mim, rei (E2)?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(K) Sim, eu, roupa (E1) , pertenço (k) ao rei.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(V) Então, ajustamos rei para uma região mais próxima de roupas.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= Q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*E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=128.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02" name="Google Shape;502;g366c426947b_0_578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6c426947b_0_60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8" name="Google Shape;508;g366c426947b_0_60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9" name="Google Shape;509;g366c426947b_0_6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366c426947b_0_6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366c426947b_0_6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366c426947b_0_608"/>
          <p:cNvSpPr txBox="1"/>
          <p:nvPr/>
        </p:nvSpPr>
        <p:spPr>
          <a:xfrm>
            <a:off x="286900" y="1496200"/>
            <a:ext cx="88569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Contexto: inter-relação de circunstâncias que acompanham uma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situação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Atenção(Q,K,V)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softmax (</a:t>
            </a:r>
            <a:r>
              <a:rPr b="1" lang="pt-BR" sz="2400" u="sng">
                <a:solidFill>
                  <a:schemeClr val="dk1"/>
                </a:solidFill>
                <a:highlight>
                  <a:schemeClr val="lt1"/>
                </a:highlight>
              </a:rPr>
              <a:t>Q.K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).V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											         √d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Aplicamos uma normalização por camada softmax.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Garante que a soma de todos os valores seja 1.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Usado na função de probabilidade.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Analogias: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Circunstâncias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 Q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*E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2</a:t>
            </a: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1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Situação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e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endParaRPr baseline="-25000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=128,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Peso = V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13" name="Google Shape;513;g366c426947b_0_608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66c426947b_0_62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Transformers: Construindo.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g366c426947b_0_62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0" name="Google Shape;520;g366c426947b_0_6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366c426947b_0_6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7750" y="4866475"/>
            <a:ext cx="1056250" cy="198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366c426947b_0_6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9753" y="5005600"/>
            <a:ext cx="1487998" cy="1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g366c426947b_0_628"/>
          <p:cNvSpPr txBox="1"/>
          <p:nvPr/>
        </p:nvSpPr>
        <p:spPr>
          <a:xfrm>
            <a:off x="286900" y="1496200"/>
            <a:ext cx="8856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Attention Head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Contexto é tudo que precisamos.</a:t>
            </a: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Atenção(Q,K,V) </a:t>
            </a:r>
            <a:r>
              <a:rPr lang="pt-BR" sz="2400">
                <a:solidFill>
                  <a:schemeClr val="dk1"/>
                </a:solidFill>
                <a:highlight>
                  <a:schemeClr val="lt1"/>
                </a:highlight>
              </a:rPr>
              <a:t>= 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softmax (</a:t>
            </a:r>
            <a:r>
              <a:rPr b="1" lang="pt-BR" sz="2400" u="sng">
                <a:solidFill>
                  <a:schemeClr val="dk1"/>
                </a:solidFill>
                <a:highlight>
                  <a:schemeClr val="lt1"/>
                </a:highlight>
              </a:rPr>
              <a:t>Q.K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).V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											         √d</a:t>
            </a:r>
            <a:r>
              <a:rPr b="1" baseline="-25000" lang="pt-BR" sz="24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="1" baseline="-25000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 = Atenção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Q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*E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q</a:t>
            </a:r>
            <a:r>
              <a:rPr lang="pt-BR">
                <a:solidFill>
                  <a:schemeClr val="dk1"/>
                </a:solidFill>
              </a:rPr>
              <a:t>  </a:t>
            </a:r>
            <a:r>
              <a:rPr lang="pt-BR" sz="1800">
                <a:solidFill>
                  <a:schemeClr val="dk1"/>
                </a:solidFill>
              </a:rPr>
              <a:t>e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K = K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.E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endParaRPr baseline="-25000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</a:t>
            </a:r>
            <a:r>
              <a:rPr baseline="-25000" lang="pt-BR" sz="1800">
                <a:solidFill>
                  <a:schemeClr val="dk1"/>
                </a:solidFill>
                <a:highlight>
                  <a:schemeClr val="lt1"/>
                </a:highlight>
              </a:rPr>
              <a:t>k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=128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Peso = V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24" name="Google Shape;524;g366c426947b_0_628"/>
          <p:cNvSpPr/>
          <p:nvPr/>
        </p:nvSpPr>
        <p:spPr>
          <a:xfrm>
            <a:off x="8430425" y="6237925"/>
            <a:ext cx="629700" cy="21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6c426947b_0_63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Attention head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0" name="Google Shape;530;g366c426947b_0_63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g366c426947b_0_6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366c426947b_0_6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1996325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366c426947b_0_638"/>
          <p:cNvSpPr/>
          <p:nvPr/>
        </p:nvSpPr>
        <p:spPr>
          <a:xfrm>
            <a:off x="6896750" y="5179025"/>
            <a:ext cx="1291500" cy="58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4" name="Google Shape;534;g366c426947b_0_6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500" y="2073144"/>
            <a:ext cx="3000000" cy="4599957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g366c426947b_0_638"/>
          <p:cNvSpPr txBox="1"/>
          <p:nvPr/>
        </p:nvSpPr>
        <p:spPr>
          <a:xfrm>
            <a:off x="3510275" y="1374050"/>
            <a:ext cx="24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Attention Head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36" name="Google Shape;536;g366c426947b_0_638"/>
          <p:cNvSpPr txBox="1"/>
          <p:nvPr/>
        </p:nvSpPr>
        <p:spPr>
          <a:xfrm>
            <a:off x="6191275" y="1099600"/>
            <a:ext cx="24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Transformer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6c426947b_0_66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Matriz e 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máscara</a:t>
            </a: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2" name="Google Shape;542;g366c426947b_0_66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3" name="Google Shape;543;g366c426947b_0_6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g366c426947b_0_6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1996325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g366c426947b_0_665"/>
          <p:cNvSpPr/>
          <p:nvPr/>
        </p:nvSpPr>
        <p:spPr>
          <a:xfrm>
            <a:off x="6896750" y="5179025"/>
            <a:ext cx="1291500" cy="58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g366c426947b_0_6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500" y="2073144"/>
            <a:ext cx="3000000" cy="4599957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g366c426947b_0_665"/>
          <p:cNvSpPr txBox="1"/>
          <p:nvPr/>
        </p:nvSpPr>
        <p:spPr>
          <a:xfrm>
            <a:off x="3510275" y="1374050"/>
            <a:ext cx="248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Attention Head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48" name="Google Shape;548;g366c426947b_0_665"/>
          <p:cNvSpPr txBox="1"/>
          <p:nvPr/>
        </p:nvSpPr>
        <p:spPr>
          <a:xfrm>
            <a:off x="6191275" y="1099600"/>
            <a:ext cx="24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Transformer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49" name="Google Shape;549;g366c426947b_0_665" title="attention-head-matrix.drawi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638" y="4208413"/>
            <a:ext cx="2060425" cy="20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366c426947b_0_665" title="attention-head-mask.drawi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050" y="1815700"/>
            <a:ext cx="2060425" cy="206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g366c426947b_0_665"/>
          <p:cNvCxnSpPr>
            <a:endCxn id="549" idx="3"/>
          </p:cNvCxnSpPr>
          <p:nvPr/>
        </p:nvCxnSpPr>
        <p:spPr>
          <a:xfrm rot="10800000">
            <a:off x="2732062" y="5238625"/>
            <a:ext cx="942300" cy="458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g366c426947b_0_665"/>
          <p:cNvCxnSpPr>
            <a:endCxn id="550" idx="3"/>
          </p:cNvCxnSpPr>
          <p:nvPr/>
        </p:nvCxnSpPr>
        <p:spPr>
          <a:xfrm rot="10800000">
            <a:off x="2705475" y="2845913"/>
            <a:ext cx="899400" cy="1184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g366c426947b_0_665"/>
          <p:cNvSpPr txBox="1"/>
          <p:nvPr/>
        </p:nvSpPr>
        <p:spPr>
          <a:xfrm>
            <a:off x="698237" y="1002787"/>
            <a:ext cx="206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Attention Mask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54" name="Google Shape;554;g366c426947b_0_665"/>
          <p:cNvSpPr txBox="1"/>
          <p:nvPr/>
        </p:nvSpPr>
        <p:spPr>
          <a:xfrm>
            <a:off x="884500" y="3898875"/>
            <a:ext cx="195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QK</a:t>
            </a:r>
            <a:r>
              <a:rPr b="1" baseline="30000" lang="pt-BR" sz="2400">
                <a:solidFill>
                  <a:schemeClr val="dk1"/>
                </a:solidFill>
                <a:highlight>
                  <a:schemeClr val="lt1"/>
                </a:highlight>
              </a:rPr>
              <a:t>t</a:t>
            </a:r>
            <a:endParaRPr b="1" baseline="30000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66c426947b_0_682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Multi-head self-attention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0" name="Google Shape;560;g366c426947b_0_68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g366c426947b_0_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366c426947b_0_6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1996325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366c426947b_0_682"/>
          <p:cNvSpPr/>
          <p:nvPr/>
        </p:nvSpPr>
        <p:spPr>
          <a:xfrm>
            <a:off x="6896750" y="5179025"/>
            <a:ext cx="1291500" cy="581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366c426947b_0_682"/>
          <p:cNvSpPr txBox="1"/>
          <p:nvPr/>
        </p:nvSpPr>
        <p:spPr>
          <a:xfrm>
            <a:off x="2453975" y="1099600"/>
            <a:ext cx="355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Multi-head self-attention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65" name="Google Shape;565;g366c426947b_0_682"/>
          <p:cNvSpPr txBox="1"/>
          <p:nvPr/>
        </p:nvSpPr>
        <p:spPr>
          <a:xfrm>
            <a:off x="6191275" y="1099600"/>
            <a:ext cx="24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Transformer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66" name="Google Shape;566;g366c426947b_0_6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8269" y="1996325"/>
            <a:ext cx="3557955" cy="440546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366c426947b_0_682"/>
          <p:cNvSpPr txBox="1"/>
          <p:nvPr/>
        </p:nvSpPr>
        <p:spPr>
          <a:xfrm>
            <a:off x="287025" y="1494150"/>
            <a:ext cx="215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GPT-1: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12 heads por self-attention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12 blocos.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GPT3: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40 heads por self-attention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40 blocos.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As attention-heads são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gargalo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de um LLM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66c426947b_0_650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73" name="Google Shape;573;g366c426947b_0_650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366c426947b_0_6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g366c426947b_0_650"/>
          <p:cNvSpPr txBox="1"/>
          <p:nvPr/>
        </p:nvSpPr>
        <p:spPr>
          <a:xfrm>
            <a:off x="287025" y="1126750"/>
            <a:ext cx="5341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 Feed Forward é essencialmente são camadas densas profundas comuns, como se vem em qualquer modelo MLP.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Essas camadas são 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memória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da Transformer. É nos pesos dessa parte da rede onde é armazenado todo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conhecimento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da LLM.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76" name="Google Shape;576;g366c426947b_0_6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1996325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366c426947b_0_650"/>
          <p:cNvSpPr txBox="1"/>
          <p:nvPr/>
        </p:nvSpPr>
        <p:spPr>
          <a:xfrm>
            <a:off x="6191275" y="1099600"/>
            <a:ext cx="24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Transformer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78" name="Google Shape;578;g366c426947b_0_650"/>
          <p:cNvSpPr/>
          <p:nvPr/>
        </p:nvSpPr>
        <p:spPr>
          <a:xfrm>
            <a:off x="6877175" y="3683175"/>
            <a:ext cx="1343100" cy="55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670c0819ab_0_5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g3670c0819ab_0_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5" name="Google Shape;585;g3670c0819a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670c0819ab_0_5"/>
          <p:cNvSpPr txBox="1"/>
          <p:nvPr/>
        </p:nvSpPr>
        <p:spPr>
          <a:xfrm>
            <a:off x="287025" y="1126750"/>
            <a:ext cx="5295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saída do último decoder é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vetor com embeddings para o contexto inteiro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Somente os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embeddings do último token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 são utilizados para predizer o seguinte.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São conectados com uma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camada densa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do tamanho do vocabulário.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camada é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normalizada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utilizando a função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softmax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Obtemos a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 função de probabilidade de densidade.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Fim do modelo.</a:t>
            </a:r>
            <a:endParaRPr b="1"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587" name="Google Shape;587;g3670c0819a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225" y="1996325"/>
            <a:ext cx="24860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g3670c0819ab_0_5"/>
          <p:cNvSpPr txBox="1"/>
          <p:nvPr/>
        </p:nvSpPr>
        <p:spPr>
          <a:xfrm>
            <a:off x="6191275" y="1099600"/>
            <a:ext cx="2486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Transformer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endParaRPr b="1"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589" name="Google Shape;589;g3670c0819ab_0_5"/>
          <p:cNvSpPr/>
          <p:nvPr/>
        </p:nvSpPr>
        <p:spPr>
          <a:xfrm>
            <a:off x="6567705" y="1924700"/>
            <a:ext cx="1844100" cy="84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6"/>
          <p:cNvSpPr txBox="1"/>
          <p:nvPr/>
        </p:nvSpPr>
        <p:spPr>
          <a:xfrm>
            <a:off x="482400" y="1067825"/>
            <a:ext cx="7105200" cy="4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RASCHKA, Sebastian.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Build a Large Language Model (From Scratch).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Simon and Schuster, 2024.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LUDWIG, R. et al.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Unveiling Latent Space Structure with Sparse Concept Vectors in Diffusion Models.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2023. Disponível em: http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://arxiv.org/abs/2303.11073.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HUGGING FACE.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Designing Positional Encoding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2021. Disponível em: https://huggingface.co/blog/designing-positional-encoding.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BROWNLEE, J.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Gentle Introduction to Positional Encoding in Transformer Models (Part 1)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2022. Disponível em: https://machinelearningmastery.com/a-gentle-introduction-to-positional-encoding-in-transformer-models-part-1/.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VASWANI, A. et al.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Attention is All You Need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2017. Disponível em: https://arxiv.org/abs/1706.03762.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RADFORD, A. et al.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Improving Language Understanding by Generative Pre-Training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2018. Disponível em: https://cdn.openai.com/research-covers/language-unsupervised/language_understanding_paper.pdf.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3BLUE1BROWN.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Playlist – Neural Networks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YouTube. Disponível em: https://youtube.com/playlist?list=PLZHQObOWTQDNU6R1_67000Dx_ZCJB-3pi. Acesso em: 11 jun. 2025.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95" name="Google Shape;5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16"/>
          <p:cNvSpPr txBox="1"/>
          <p:nvPr/>
        </p:nvSpPr>
        <p:spPr>
          <a:xfrm>
            <a:off x="393549" y="333523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7" name="Google Shape;597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7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4" name="Google Shape;604;p17"/>
          <p:cNvSpPr/>
          <p:nvPr/>
        </p:nvSpPr>
        <p:spPr>
          <a:xfrm>
            <a:off x="4751513" y="1986453"/>
            <a:ext cx="378092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Thiago Brandenburg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thiago.brandenburg@edu.udesc.br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05" name="Google Shape;605;p17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6c426947b_0_15"/>
          <p:cNvSpPr txBox="1"/>
          <p:nvPr/>
        </p:nvSpPr>
        <p:spPr>
          <a:xfrm>
            <a:off x="393550" y="333525"/>
            <a:ext cx="844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Embeddings: Revisão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g366c426947b_0_15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366c426947b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66c426947b_0_15"/>
          <p:cNvSpPr txBox="1"/>
          <p:nvPr/>
        </p:nvSpPr>
        <p:spPr>
          <a:xfrm>
            <a:off x="0" y="980025"/>
            <a:ext cx="5019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O que são embeddings?</a:t>
            </a:r>
            <a:endParaRPr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Representação </a:t>
            </a:r>
            <a:r>
              <a:rPr b="1" lang="pt-BR" sz="1800">
                <a:highlight>
                  <a:srgbClr val="FFFFFF"/>
                </a:highlight>
              </a:rPr>
              <a:t>vetorial </a:t>
            </a:r>
            <a:r>
              <a:rPr lang="pt-BR" sz="1800">
                <a:highlight>
                  <a:srgbClr val="FFFFFF"/>
                </a:highlight>
              </a:rPr>
              <a:t>dos tokens em um </a:t>
            </a:r>
            <a:r>
              <a:rPr b="1" lang="pt-BR" sz="1800">
                <a:highlight>
                  <a:srgbClr val="FFFFFF"/>
                </a:highlight>
              </a:rPr>
              <a:t>espaço latente</a:t>
            </a:r>
            <a:r>
              <a:rPr lang="pt-BR" sz="1800">
                <a:highlight>
                  <a:srgbClr val="FFFFFF"/>
                </a:highlight>
              </a:rPr>
              <a:t> de </a:t>
            </a:r>
            <a:r>
              <a:rPr b="1" lang="pt-BR" sz="1800">
                <a:highlight>
                  <a:srgbClr val="FFFFFF"/>
                </a:highlight>
              </a:rPr>
              <a:t>menor dimensionalidade que o de tokens.</a:t>
            </a:r>
            <a:endParaRPr b="1"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Posicionamento por </a:t>
            </a:r>
            <a:r>
              <a:rPr lang="pt-BR" sz="1800">
                <a:highlight>
                  <a:srgbClr val="FFFFFF"/>
                </a:highlight>
              </a:rPr>
              <a:t>conceito</a:t>
            </a:r>
            <a:r>
              <a:rPr lang="pt-BR" sz="1800">
                <a:highlight>
                  <a:srgbClr val="FFFFFF"/>
                </a:highlight>
              </a:rPr>
              <a:t>.</a:t>
            </a:r>
            <a:endParaRPr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>
                <a:highlight>
                  <a:srgbClr val="FFFFFF"/>
                </a:highlight>
              </a:rPr>
              <a:t>Semântica e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Contexto.</a:t>
            </a:r>
            <a:endParaRPr b="1" sz="1800">
              <a:highlight>
                <a:srgbClr val="FFFFFF"/>
              </a:highlight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Distância por similaridade.</a:t>
            </a:r>
            <a:endParaRPr sz="18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Arquitetura Encoder/Decoder: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Encoder: 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codifica do espaço de tokens para o espaço vetorial.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Decoder</a:t>
            </a: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: decodifica do espaço latente para o espaço de tokens.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9" name="Google Shape;129;g366c426947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911" y="992799"/>
            <a:ext cx="4135491" cy="26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66c426947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3813" y="3658275"/>
            <a:ext cx="3847665" cy="266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6c426947b_0_34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g366c426947b_0_34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366c426947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66c426947b_0_34"/>
          <p:cNvSpPr txBox="1"/>
          <p:nvPr/>
        </p:nvSpPr>
        <p:spPr>
          <a:xfrm>
            <a:off x="0" y="980025"/>
            <a:ext cx="50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Para entender embeddings dentro de uma Transformer, vamos analisar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fluxograma da arquitetura.</a:t>
            </a:r>
            <a:endParaRPr b="1" sz="18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c426947b_0_58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g366c426947b_0_58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366c426947b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66c426947b_0_58"/>
          <p:cNvSpPr txBox="1"/>
          <p:nvPr/>
        </p:nvSpPr>
        <p:spPr>
          <a:xfrm>
            <a:off x="0" y="980025"/>
            <a:ext cx="5072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Para entender embeddings dentro de uma Transformer, vamos analisar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fluxograma da arquitetura.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147" name="Google Shape;147;g366c426947b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00" y="1099938"/>
            <a:ext cx="3803460" cy="5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6c426947b_0_66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" name="Google Shape;153;g366c426947b_0_66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g366c426947b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66c426947b_0_66"/>
          <p:cNvSpPr txBox="1"/>
          <p:nvPr/>
        </p:nvSpPr>
        <p:spPr>
          <a:xfrm>
            <a:off x="0" y="980025"/>
            <a:ext cx="50724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Para entender embeddings dentro de uma Transformer, vamos analisar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fluxograma da arquitetura.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A arquitetura  transformer original proposta em 2017 ser confusa pois era um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modelo de tradução.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156" name="Google Shape;156;g366c426947b_0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00" y="1099938"/>
            <a:ext cx="3803460" cy="55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c426947b_0_42"/>
          <p:cNvSpPr txBox="1"/>
          <p:nvPr/>
        </p:nvSpPr>
        <p:spPr>
          <a:xfrm>
            <a:off x="393550" y="333525"/>
            <a:ext cx="875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Embeddings em Transformers 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g366c426947b_0_42"/>
          <p:cNvSpPr/>
          <p:nvPr/>
        </p:nvSpPr>
        <p:spPr>
          <a:xfrm flipH="1" rot="10800000">
            <a:off x="-36512" y="476709"/>
            <a:ext cx="323400" cy="36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366c426947b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66c426947b_0_42"/>
          <p:cNvSpPr txBox="1"/>
          <p:nvPr/>
        </p:nvSpPr>
        <p:spPr>
          <a:xfrm>
            <a:off x="0" y="980025"/>
            <a:ext cx="507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solidFill>
                  <a:schemeClr val="dk1"/>
                </a:solidFill>
                <a:highlight>
                  <a:schemeClr val="lt1"/>
                </a:highlight>
              </a:rPr>
              <a:t>Para entender embeddings dentro de uma Transformer, vamos analisar o </a:t>
            </a:r>
            <a:r>
              <a:rPr b="1" lang="pt-BR" sz="1800">
                <a:solidFill>
                  <a:schemeClr val="dk1"/>
                </a:solidFill>
                <a:highlight>
                  <a:schemeClr val="lt1"/>
                </a:highlight>
              </a:rPr>
              <a:t>fluxograma da arquitetura.</a:t>
            </a:r>
            <a:endParaRPr b="1" sz="1800"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highlight>
                <a:srgbClr val="FFFFFF"/>
              </a:highlight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>
                <a:highlight>
                  <a:srgbClr val="FFFFFF"/>
                </a:highlight>
              </a:rPr>
              <a:t>A arquitetura  transformer original proposta em 2017 ser confusa pois era um </a:t>
            </a:r>
            <a:r>
              <a:rPr b="1" lang="pt-BR" sz="1800">
                <a:highlight>
                  <a:srgbClr val="FFFFFF"/>
                </a:highlight>
              </a:rPr>
              <a:t>modelo de tradução.</a:t>
            </a:r>
            <a:endParaRPr b="1" sz="1800">
              <a:highlight>
                <a:srgbClr val="FFFFFF"/>
              </a:highlight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pt-BR" sz="1800">
                <a:solidFill>
                  <a:srgbClr val="FF0000"/>
                </a:solidFill>
                <a:highlight>
                  <a:srgbClr val="FFFFFF"/>
                </a:highlight>
              </a:rPr>
              <a:t>Encoder </a:t>
            </a:r>
            <a:r>
              <a:rPr lang="pt-BR" sz="1800">
                <a:highlight>
                  <a:srgbClr val="FFFFFF"/>
                </a:highlight>
              </a:rPr>
              <a:t>passa </a:t>
            </a:r>
            <a:r>
              <a:rPr lang="pt-BR" sz="1800">
                <a:highlight>
                  <a:srgbClr val="FFFFFF"/>
                </a:highlight>
              </a:rPr>
              <a:t>a </a:t>
            </a:r>
            <a:r>
              <a:rPr b="1" lang="pt-BR" sz="1800">
                <a:highlight>
                  <a:srgbClr val="FFFFFF"/>
                </a:highlight>
              </a:rPr>
              <a:t>língua de origem</a:t>
            </a:r>
            <a:r>
              <a:rPr lang="pt-BR" sz="1800">
                <a:highlight>
                  <a:srgbClr val="FFFFFF"/>
                </a:highlight>
              </a:rPr>
              <a:t> para o espaço latente da língua destino.</a:t>
            </a:r>
            <a:endParaRPr b="1" sz="1800">
              <a:highlight>
                <a:srgbClr val="FFFFFF"/>
              </a:highlight>
            </a:endParaRPr>
          </a:p>
        </p:txBody>
      </p:sp>
      <p:pic>
        <p:nvPicPr>
          <p:cNvPr id="165" name="Google Shape;165;g366c426947b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500" y="1099938"/>
            <a:ext cx="3803460" cy="557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6c426947b_0_42"/>
          <p:cNvSpPr/>
          <p:nvPr/>
        </p:nvSpPr>
        <p:spPr>
          <a:xfrm>
            <a:off x="5346925" y="3028625"/>
            <a:ext cx="1672500" cy="3644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2016-08-30T17:34:40Z</dcterms:created>
  <dc:creator>Gabriela Colebrusco Peres</dc:creator>
</cp:coreProperties>
</file>