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E9BCC7-AC60-4795-B8DB-5CE1E8FB375A}">
  <a:tblStyle styleId="{AFE9BCC7-AC60-4795-B8DB-5CE1E8FB3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8c47fd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08c47fd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08c47fd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08c47fd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08c4bae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08c4bae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08c4bae1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08c4bae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08c4bae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08c4bae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08c4bae1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08c4bae1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08c4bae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08c4bae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Hora do intervalo. Curiosidade a imagem “intermission” era utilizada em muitos filmes antigos com duração longa (maior que 3 horas) para ter um intervalo para as pessoas irem ao banheiro. O último filme que “rolou” isso (lá fora) foi o filme “os 8 odiados” do Tarantino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08c4bae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08c4bae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2093cae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2093cae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2093cae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2093cae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d91aa09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d91aa09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2093cae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2093cae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2093cae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2093cae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2093cae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2093cae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2093cae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2093cae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2093cae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2093cae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2093cae8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2093cae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2093cae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2093cae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2093cae8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2093cae8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2093cae8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2093cae8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2093cae8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2093cae8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6b318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6b318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2093cae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2093cae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084edd5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084edd5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84edd5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084edd5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08c47f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08c47f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08c47fd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08c47fd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08c47fd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08c47fd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08c47fd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08c47fd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aeldung.com/spring-hateoas-tutorial" TargetMode="External"/><Relationship Id="rId4" Type="http://schemas.openxmlformats.org/officeDocument/2006/relationships/hyperlink" Target="https://developer.mozilla.org/pt-BR/docs/Web/HTTP/Statu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t.wikipedia.org/wiki/Lista_de_campos_de_cabe%C3%A7alho_HTT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53.png"/><Relationship Id="rId7" Type="http://schemas.openxmlformats.org/officeDocument/2006/relationships/image" Target="../media/image5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6" Type="http://schemas.openxmlformats.org/officeDocument/2006/relationships/image" Target="../media/image6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baeldung.com/spring-boot-devtool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Relationship Id="rId6" Type="http://schemas.openxmlformats.org/officeDocument/2006/relationships/image" Target="../media/image29.png"/><Relationship Id="rId7" Type="http://schemas.openxmlformats.org/officeDocument/2006/relationships/image" Target="../media/image41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- Web - Spring Boot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03 - Configuração, Exception, DevTools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368500" y="813725"/>
            <a:ext cx="83601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 é uma classe utilitária do Spring Web para auxiliar na resposta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Ela é uma classe “Genérica” (suporta generics do java) e recebe como parâmetros no construtor o objeto a ser retornado e um objeto do tipo HttpStatus (que já possui diversas instâncias </a:t>
            </a:r>
            <a:r>
              <a:rPr lang="en-GB"/>
              <a:t>constantes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Ela possui </a:t>
            </a:r>
            <a:r>
              <a:rPr lang="en-GB"/>
              <a:t>também</a:t>
            </a:r>
            <a:r>
              <a:rPr lang="en-GB"/>
              <a:t> uma sintaxe com métodos </a:t>
            </a:r>
            <a:r>
              <a:rPr lang="en-GB"/>
              <a:t>estáticos</a:t>
            </a:r>
            <a:r>
              <a:rPr lang="en-GB"/>
              <a:t> </a:t>
            </a:r>
            <a:r>
              <a:rPr lang="en-GB"/>
              <a:t>alternativos</a:t>
            </a:r>
            <a:r>
              <a:rPr lang="en-GB"/>
              <a:t> para os principais status: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932375"/>
            <a:ext cx="5886450" cy="104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275" y="3660600"/>
            <a:ext cx="4645650" cy="113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</a:rPr>
              <a:t>ResponseEntity - </a:t>
            </a:r>
            <a:r>
              <a:rPr lang="en-GB" sz="2900"/>
              <a:t>Bad Request</a:t>
            </a:r>
            <a:endParaRPr sz="29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550" y="1108663"/>
            <a:ext cx="6749101" cy="15545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50" y="3385017"/>
            <a:ext cx="6833700" cy="15901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1" name="Google Shape;211;p23"/>
          <p:cNvSpPr txBox="1"/>
          <p:nvPr/>
        </p:nvSpPr>
        <p:spPr>
          <a:xfrm>
            <a:off x="575775" y="844450"/>
            <a:ext cx="7784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913550" y="723325"/>
            <a:ext cx="6947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Exemplo: Realizar tratamento/validação de entrada de dados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951350" y="2931425"/>
            <a:ext cx="6603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 possível </a:t>
            </a:r>
            <a:r>
              <a:rPr lang="en-GB"/>
              <a:t>também</a:t>
            </a:r>
            <a:r>
              <a:rPr lang="en-GB"/>
              <a:t> utilizar um método </a:t>
            </a:r>
            <a:r>
              <a:rPr lang="en-GB"/>
              <a:t>estático</a:t>
            </a:r>
            <a:r>
              <a:rPr lang="en-GB"/>
              <a:t> da classe ResponseEntity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 </a:t>
            </a:r>
            <a:endParaRPr/>
          </a:p>
        </p:txBody>
      </p:sp>
      <p:graphicFrame>
        <p:nvGraphicFramePr>
          <p:cNvPr id="219" name="Google Shape;219;p24"/>
          <p:cNvGraphicFramePr/>
          <p:nvPr/>
        </p:nvGraphicFramePr>
        <p:xfrm>
          <a:off x="234700" y="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{AFE9BCC7-AC60-4795-B8DB-5CE1E8FB375A}</a:tableStyleId>
              </a:tblPr>
              <a:tblGrid>
                <a:gridCol w="1995850"/>
                <a:gridCol w="667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Código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ResponseEntity Method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Padrões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ResponseEntity&lt;&gt;(HttpStatus.&lt;STATUS&gt;)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ResponseEntity.status(HttpStatus.CREATED).build()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ResponseEntity&lt;&gt;(objeto, HttpStatus.&lt;STATUS&gt;)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ResponseEntity.status(HttpStatus.CREATED).body(objeto)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200 - Ok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ResponseEntity.ok().build()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ResponseEntity.ok(objeto)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201 - Criado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HttpStatus.CREATED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GB" sz="1100"/>
                        <a:t>ResponseEntity.created(uri).body(objeto) *</a:t>
                      </a:r>
                      <a:endParaRPr i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204 - Sem Conteúdo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ResponseEntity.noContent().build()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400 - Bad Request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ResponseEntity.badRequest().build()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ResponseEntity.badRequest().</a:t>
                      </a:r>
                      <a:r>
                        <a:rPr i="1" lang="en-GB" sz="1100">
                          <a:solidFill>
                            <a:schemeClr val="dk1"/>
                          </a:solidFill>
                        </a:rPr>
                        <a:t>body(objeto)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404 - não encontrado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ResponseEntity.notFound().build()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24"/>
          <p:cNvSpPr txBox="1"/>
          <p:nvPr/>
        </p:nvSpPr>
        <p:spPr>
          <a:xfrm>
            <a:off x="280750" y="4524725"/>
            <a:ext cx="84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Método created com parârametro uri deve ser usado com </a:t>
            </a:r>
            <a:r>
              <a:rPr i="1" lang="en-GB" sz="1000"/>
              <a:t>HATEOAS</a:t>
            </a:r>
            <a:r>
              <a:rPr lang="en-GB" sz="1000"/>
              <a:t> tutorial aqui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https://www.baeldung.com/spring-hateoas-tutorial</a:t>
            </a:r>
            <a:r>
              <a:rPr lang="en-GB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Mais informações sobre os códigos http </a:t>
            </a:r>
            <a:r>
              <a:rPr lang="en-GB" sz="1000" u="sng">
                <a:solidFill>
                  <a:schemeClr val="hlink"/>
                </a:solidFill>
                <a:hlinkClick r:id="rId4"/>
              </a:rPr>
              <a:t>https://developer.mozilla.org/pt-BR/docs/Web/HTTP/Status</a:t>
            </a:r>
            <a:r>
              <a:rPr lang="en-GB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00" y="587850"/>
            <a:ext cx="7103801" cy="402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6" name="Google Shape;226;p2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Cabeçalhos HTTP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81125" y="1150375"/>
            <a:ext cx="3790200" cy="3768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Abrir Chrome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F12 (abre console dev)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Acesse no console a aba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Acesse o Google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Selecione um dos recursos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Selecione a aba Headers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Encontre a sessão Response Headers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1348150" y="705013"/>
            <a:ext cx="300300" cy="175800"/>
          </a:xfrm>
          <a:prstGeom prst="wedgeRoundRectCallout">
            <a:avLst>
              <a:gd fmla="val 120796" name="adj1"/>
              <a:gd fmla="val 53264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5068775" y="630288"/>
            <a:ext cx="300300" cy="175800"/>
          </a:xfrm>
          <a:prstGeom prst="wedgeRoundRectCallout">
            <a:avLst>
              <a:gd fmla="val 96878" name="adj1"/>
              <a:gd fmla="val 145784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396775" y="974563"/>
            <a:ext cx="300300" cy="175800"/>
          </a:xfrm>
          <a:prstGeom prst="wedgeRoundRectCallout">
            <a:avLst>
              <a:gd fmla="val -149059" name="adj1"/>
              <a:gd fmla="val -62550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3915500" y="2395938"/>
            <a:ext cx="300300" cy="175800"/>
          </a:xfrm>
          <a:prstGeom prst="wedgeRoundRectCallout">
            <a:avLst>
              <a:gd fmla="val 44181" name="adj1"/>
              <a:gd fmla="val -108369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5289550" y="1651638"/>
            <a:ext cx="300300" cy="175800"/>
          </a:xfrm>
          <a:prstGeom prst="wedgeRoundRectCallout">
            <a:avLst>
              <a:gd fmla="val -47394" name="adj1"/>
              <a:gd fmla="val 144134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5407275" y="952500"/>
            <a:ext cx="263700" cy="17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4101625" y="2167300"/>
            <a:ext cx="792900" cy="17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5087075" y="1991500"/>
            <a:ext cx="263700" cy="17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5025850" y="2483850"/>
            <a:ext cx="564000" cy="17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5670975" y="2264413"/>
            <a:ext cx="300300" cy="175800"/>
          </a:xfrm>
          <a:prstGeom prst="wedgeRoundRectCallout">
            <a:avLst>
              <a:gd fmla="val -67266" name="adj1"/>
              <a:gd fmla="val 121679" name="adj2"/>
              <a:gd fmla="val 0" name="adj3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81125" y="3119275"/>
            <a:ext cx="6924300" cy="195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Cabeçalhos comuns: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cache-control: informa sobre cache, geralmente em segundos - max-age 300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pragma: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content-disposition: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content-type: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date: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expires: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status: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Cabeçalhos HTTP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346650" y="803775"/>
            <a:ext cx="84507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Cabeçalhos comuns: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cache-control</a:t>
            </a:r>
            <a:r>
              <a:rPr lang="en-GB">
                <a:solidFill>
                  <a:schemeClr val="dk1"/>
                </a:solidFill>
              </a:rPr>
              <a:t>: informa sobre cache, geralmente em segundos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max-age 3600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pragma</a:t>
            </a:r>
            <a:r>
              <a:rPr lang="en-GB">
                <a:solidFill>
                  <a:schemeClr val="dk1"/>
                </a:solidFill>
              </a:rPr>
              <a:t>: geralmente usado para informar que o dado não deve ficar no cache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no-cache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content-disposition: indica se o conteúdo deve ser “baixado” (janela de download) e informa o nome do arquivo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attachment; filename="fname.ext"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content-type: tipo MIME (mídia de internet) do conteúdo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text/html; charset=utf-8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content-length: tamanho em bytes do conteúdo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date: data e hora do conteúdo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Fri</a:t>
            </a:r>
            <a:r>
              <a:rPr lang="en-GB">
                <a:solidFill>
                  <a:schemeClr val="dk1"/>
                </a:solidFill>
              </a:rPr>
              <a:t>, 14 Aug 2020 08:12:31 GMT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GB">
                <a:solidFill>
                  <a:schemeClr val="dk1"/>
                </a:solidFill>
              </a:rPr>
              <a:t>expires</a:t>
            </a:r>
            <a:r>
              <a:rPr lang="en-GB">
                <a:solidFill>
                  <a:schemeClr val="dk1"/>
                </a:solidFill>
              </a:rPr>
              <a:t>: quando recurso expira do cache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Sun</a:t>
            </a:r>
            <a:r>
              <a:rPr lang="en-GB">
                <a:solidFill>
                  <a:schemeClr val="dk1"/>
                </a:solidFill>
              </a:rPr>
              <a:t>, 16 Aug 2020 16:00:00 GMT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status: status da requisição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435075" y="4580950"/>
            <a:ext cx="81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Mais informações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https://pt.wikipedia.org/wiki/Lista_de_campos_de_cabe%C3%A7alho_HTTP</a:t>
            </a:r>
            <a:r>
              <a:rPr lang="en-GB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ResponseEntity - Header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625" y="720575"/>
            <a:ext cx="3309700" cy="1098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50" y="2571750"/>
            <a:ext cx="3638550" cy="189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025" y="2210475"/>
            <a:ext cx="1781175" cy="160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600" y="2158875"/>
            <a:ext cx="3865824" cy="2832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55" name="Google Shape;255;p27"/>
          <p:cNvCxnSpPr/>
          <p:nvPr/>
        </p:nvCxnSpPr>
        <p:spPr>
          <a:xfrm flipH="1" rot="10800000">
            <a:off x="951275" y="2418750"/>
            <a:ext cx="2057400" cy="1194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7"/>
          <p:cNvCxnSpPr/>
          <p:nvPr/>
        </p:nvCxnSpPr>
        <p:spPr>
          <a:xfrm flipH="1" rot="10800000">
            <a:off x="4372800" y="2824388"/>
            <a:ext cx="604800" cy="516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7"/>
          <p:cNvSpPr/>
          <p:nvPr/>
        </p:nvSpPr>
        <p:spPr>
          <a:xfrm>
            <a:off x="390825" y="3465875"/>
            <a:ext cx="560400" cy="25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3030800" y="3215150"/>
            <a:ext cx="1341900" cy="19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257800" y="3524875"/>
            <a:ext cx="3421500" cy="19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025" y="712400"/>
            <a:ext cx="5024615" cy="110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Intervalo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0" y="587850"/>
            <a:ext cx="9035650" cy="440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Refatorando a aplicação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331625" y="903100"/>
            <a:ext cx="838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/>
              <a:t>Refactoring is a controlled technique for improving the design of an existing code base.</a:t>
            </a:r>
            <a:endParaRPr i="1"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/>
              <a:t>Fowler, </a:t>
            </a:r>
            <a:r>
              <a:rPr i="1" lang="en-GB" sz="2100">
                <a:solidFill>
                  <a:schemeClr val="dk1"/>
                </a:solidFill>
              </a:rPr>
              <a:t>Martin</a:t>
            </a:r>
            <a:endParaRPr i="1" sz="2100"/>
          </a:p>
        </p:txBody>
      </p:sp>
      <p:sp>
        <p:nvSpPr>
          <p:cNvPr id="273" name="Google Shape;273;p29"/>
          <p:cNvSpPr txBox="1"/>
          <p:nvPr/>
        </p:nvSpPr>
        <p:spPr>
          <a:xfrm>
            <a:off x="469900" y="2791150"/>
            <a:ext cx="8382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/>
              <a:t>Refatorar é uma técnica controlada para melhorar o design de uma base de código existente.</a:t>
            </a:r>
            <a:endParaRPr i="1"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/>
              <a:t>Translator, Google</a:t>
            </a:r>
            <a:endParaRPr i="1"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(1)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22406" l="0" r="0" t="18034"/>
          <a:stretch/>
        </p:blipFill>
        <p:spPr>
          <a:xfrm>
            <a:off x="5534400" y="762000"/>
            <a:ext cx="2884000" cy="1538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50" y="2595025"/>
            <a:ext cx="4483100" cy="23947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1" name="Google Shape;2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200" y="2628925"/>
            <a:ext cx="4203701" cy="232520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2" name="Google Shape;282;p30"/>
          <p:cNvSpPr txBox="1"/>
          <p:nvPr/>
        </p:nvSpPr>
        <p:spPr>
          <a:xfrm>
            <a:off x="163550" y="698525"/>
            <a:ext cx="48102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Criar Exception Customizada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Refatorar o método getTodo do TodoService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Extraindo o conteúdo dele para um novo </a:t>
            </a:r>
            <a:r>
              <a:rPr lang="en-GB"/>
              <a:t>método</a:t>
            </a:r>
            <a:r>
              <a:rPr lang="en-GB"/>
              <a:t> findTodo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Alterá-lo para quando não encontrar um “todo” para o Id, ele “dispare” a exception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Alterar os métodos que buscavam um Todo pelo ID para utilizar o novo método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(2)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25" y="1629750"/>
            <a:ext cx="7649550" cy="293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9" name="Google Shape;289;p31"/>
          <p:cNvSpPr txBox="1"/>
          <p:nvPr/>
        </p:nvSpPr>
        <p:spPr>
          <a:xfrm>
            <a:off x="352775" y="959550"/>
            <a:ext cx="8205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 métodos updateTodo e deleteTodo devem utilizar o método findTodo e também propagarem a exception customizada.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Revisão 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299400" y="806075"/>
            <a:ext cx="85212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Maven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Dependências, construção do projeto, ciclo de vida (validar, compilar, testar, empacotar)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Criar projeto Maven pelo Eclipse (File &gt; New &gt; Maven Project)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Incluir Spring Boot (“Parent” e dependência Spring Starter Web)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Criar projeto Spring Boot pelo start.spring.io e importar no Eclipse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Criar um Controller que retorna um ou mais objetos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Entender o padrão de projeto MVC - Model View Controller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Criar um Service para tratar as “Regras de Negócio”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Inversão de Controle (IoC) e Injeção de Dependências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Anotações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SpringBootApplication, EnableAutoConfiguration, ComponentScan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Autowired, Configuration, Bean, Qualifier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Component, Controler, Service, </a:t>
            </a:r>
            <a:r>
              <a:rPr i="1" lang="en-GB"/>
              <a:t>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RestController, ResponseBody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RequestMapping, PostMapping, GetMapping, PutMapping, DeleteMapping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PathVariable, RequestBody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(3)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352775" y="959550"/>
            <a:ext cx="8205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 métodos do TodoController devem também propagar a exception</a:t>
            </a:r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4400"/>
            <a:ext cx="8839200" cy="2626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(4)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97350" y="3167925"/>
            <a:ext cx="48543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@RestControllerAdvice - “Controller” específico para realizar o tratamento das exceptions</a:t>
            </a:r>
            <a:br>
              <a:rPr lang="en-GB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@ExceptionHandler - indica um método específico para tratar exceções</a:t>
            </a:r>
            <a:endParaRPr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0" y="697901"/>
            <a:ext cx="7042876" cy="22075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900" y="1880150"/>
            <a:ext cx="3739100" cy="31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Arquivo de propriedades</a:t>
            </a:r>
            <a:endParaRPr/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75" y="743075"/>
            <a:ext cx="2828925" cy="34480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1" name="Google Shape;311;p34"/>
          <p:cNvSpPr txBox="1"/>
          <p:nvPr/>
        </p:nvSpPr>
        <p:spPr>
          <a:xfrm>
            <a:off x="246950" y="790400"/>
            <a:ext cx="51507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Localizado na pasta resources da aplicação, o arquivo “application.properties” tem o seguinte formato: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propriedade=valor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Sendo que “propriedade” pode ser uma “string” simples ou com separação por pontos, como nos nomes de pacotes: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prop.subprop=valor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Pode ser utilizado o padrão YAML, neste caso o nome do arquivo seria “application.yaml” e teria o formato: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rop: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subprop:  valor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6335900" y="1749775"/>
            <a:ext cx="1792200" cy="29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Arquivo propriedades</a:t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282250" y="7055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Propriedades comuns do Spring Boot: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35"/>
          <p:cNvGraphicFramePr/>
          <p:nvPr/>
        </p:nvGraphicFramePr>
        <p:xfrm>
          <a:off x="282250" y="11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{AFE9BCC7-AC60-4795-B8DB-5CE1E8FB375A}</a:tableStyleId>
              </a:tblPr>
              <a:tblGrid>
                <a:gridCol w="2742850"/>
                <a:gridCol w="274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server.port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Porta do servidor (8080)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spring.datasource.url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URL jdbc do banco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spring.datasource.username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Usuário para acesso ao banco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spring.datasource.password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Senha para acesso ao banco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30226"/>
          <a:stretch/>
        </p:blipFill>
        <p:spPr>
          <a:xfrm>
            <a:off x="152400" y="2872000"/>
            <a:ext cx="8603552" cy="21191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35"/>
          <p:cNvPicPr preferRelativeResize="0"/>
          <p:nvPr/>
        </p:nvPicPr>
        <p:blipFill rotWithShape="1">
          <a:blip r:embed="rId4">
            <a:alphaModFix/>
          </a:blip>
          <a:srcRect b="84739" l="0" r="82453" t="0"/>
          <a:stretch/>
        </p:blipFill>
        <p:spPr>
          <a:xfrm>
            <a:off x="5992275" y="1326450"/>
            <a:ext cx="2481899" cy="7620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2" name="Google Shape;322;p35"/>
          <p:cNvSpPr/>
          <p:nvPr/>
        </p:nvSpPr>
        <p:spPr>
          <a:xfrm>
            <a:off x="7845775" y="3958175"/>
            <a:ext cx="416400" cy="2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7490175" y="4675025"/>
            <a:ext cx="416400" cy="2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5"/>
          <p:cNvCxnSpPr>
            <a:stCxn id="321" idx="2"/>
            <a:endCxn id="322" idx="0"/>
          </p:cNvCxnSpPr>
          <p:nvPr/>
        </p:nvCxnSpPr>
        <p:spPr>
          <a:xfrm flipH="1" rot="-5400000">
            <a:off x="6708825" y="2612851"/>
            <a:ext cx="1869600" cy="820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5"/>
          <p:cNvCxnSpPr>
            <a:stCxn id="321" idx="2"/>
            <a:endCxn id="323" idx="0"/>
          </p:cNvCxnSpPr>
          <p:nvPr/>
        </p:nvCxnSpPr>
        <p:spPr>
          <a:xfrm flipH="1" rot="-5400000">
            <a:off x="6172575" y="3149101"/>
            <a:ext cx="2586600" cy="4653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Arquivo de propriedades</a:t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296350" y="7055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Propriedades customizadas</a:t>
            </a:r>
            <a:endParaRPr sz="1600"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0" y="1367275"/>
            <a:ext cx="3086100" cy="7892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3" name="Google Shape;3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500" y="927312"/>
            <a:ext cx="4159625" cy="150006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4" name="Google Shape;33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450" y="2672275"/>
            <a:ext cx="3655125" cy="223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5" name="Google Shape;335;p36"/>
          <p:cNvSpPr/>
          <p:nvPr/>
        </p:nvSpPr>
        <p:spPr>
          <a:xfrm>
            <a:off x="310450" y="1820325"/>
            <a:ext cx="1721400" cy="2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5655725" y="977908"/>
            <a:ext cx="1533900" cy="2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2118050" y="1820325"/>
            <a:ext cx="1134600" cy="2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5501900" y="4512725"/>
            <a:ext cx="1134600" cy="2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6"/>
          <p:cNvCxnSpPr>
            <a:stCxn id="335" idx="0"/>
            <a:endCxn id="336" idx="2"/>
          </p:cNvCxnSpPr>
          <p:nvPr/>
        </p:nvCxnSpPr>
        <p:spPr>
          <a:xfrm rot="-5400000">
            <a:off x="3481600" y="-1120725"/>
            <a:ext cx="630600" cy="52515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6"/>
          <p:cNvCxnSpPr>
            <a:stCxn id="337" idx="3"/>
            <a:endCxn id="338" idx="0"/>
          </p:cNvCxnSpPr>
          <p:nvPr/>
        </p:nvCxnSpPr>
        <p:spPr>
          <a:xfrm>
            <a:off x="3252650" y="1926225"/>
            <a:ext cx="2816700" cy="25866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6"/>
          <p:cNvSpPr txBox="1"/>
          <p:nvPr/>
        </p:nvSpPr>
        <p:spPr>
          <a:xfrm>
            <a:off x="296350" y="2970375"/>
            <a:ext cx="40641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IMPORTANTE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O nome da propriedade deve estar entre ${..} na anotação @Value.</a:t>
            </a:r>
            <a:endParaRPr b="1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Arquivo de Propriedades</a:t>
            </a:r>
            <a:endParaRPr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0" l="5873" r="0" t="30318"/>
          <a:stretch/>
        </p:blipFill>
        <p:spPr>
          <a:xfrm>
            <a:off x="182200" y="3379600"/>
            <a:ext cx="2705100" cy="150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8" name="Google Shape;3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050" y="1404100"/>
            <a:ext cx="2792900" cy="185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9" name="Google Shape;3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850" y="3747088"/>
            <a:ext cx="2705100" cy="116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0" name="Google Shape;35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278" y="773300"/>
            <a:ext cx="2516324" cy="414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1" name="Google Shape;351;p37"/>
          <p:cNvSpPr txBox="1"/>
          <p:nvPr/>
        </p:nvSpPr>
        <p:spPr>
          <a:xfrm>
            <a:off x="148175" y="2984500"/>
            <a:ext cx="2462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application.properties</a:t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3465375" y="886200"/>
            <a:ext cx="2462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“Bean” de configuração</a:t>
            </a:r>
            <a:endParaRPr/>
          </a:p>
        </p:txBody>
      </p:sp>
      <p:sp>
        <p:nvSpPr>
          <p:cNvPr id="353" name="Google Shape;353;p37"/>
          <p:cNvSpPr txBox="1"/>
          <p:nvPr/>
        </p:nvSpPr>
        <p:spPr>
          <a:xfrm>
            <a:off x="3510850" y="3379600"/>
            <a:ext cx="2462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211625" y="1196625"/>
            <a:ext cx="28434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É possível ter uma classe complexa preenchida pelo arquivo de configuração do Spring Boot</a:t>
            </a:r>
            <a:endParaRPr b="1"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Prioridade de Propriedades</a:t>
            </a:r>
            <a:endParaRPr/>
          </a:p>
        </p:txBody>
      </p:sp>
      <p:sp>
        <p:nvSpPr>
          <p:cNvPr id="360" name="Google Shape;360;p38"/>
          <p:cNvSpPr txBox="1"/>
          <p:nvPr/>
        </p:nvSpPr>
        <p:spPr>
          <a:xfrm>
            <a:off x="246950" y="719675"/>
            <a:ext cx="8628900" cy="4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Parâmetros de linha de comando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j</a:t>
            </a:r>
            <a:r>
              <a:rPr lang="en-GB" sz="1600"/>
              <a:t>ava -jar minhaApp.jar --minha-propriedade=valor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Atributos JNDI em  java:comp/env (apenas para aplicações em servidores JEE)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Java System properties (System.getProperties()).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System.setProperty(&lt;prop&gt;,&lt;valor&gt;)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Variáveis do Sistema Operacional</a:t>
            </a:r>
            <a:r>
              <a:rPr lang="en-GB" sz="1600"/>
              <a:t>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Win: set propriedade=valor  / ou Painel de Controle  - Variáveis do ambiente…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Linux: propriedade=valor / export propriedade=valor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Um arquivo de profile </a:t>
            </a:r>
            <a:r>
              <a:rPr b="1" lang="en-GB" sz="1600"/>
              <a:t>específico</a:t>
            </a:r>
            <a:r>
              <a:rPr b="1" lang="en-GB" sz="1600"/>
              <a:t> </a:t>
            </a:r>
            <a:r>
              <a:rPr b="1" i="1" lang="en-GB" sz="1600" u="sng"/>
              <a:t>fora</a:t>
            </a:r>
            <a:r>
              <a:rPr b="1" lang="en-GB" sz="1600"/>
              <a:t> do JAR quando for ativado profile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application-{profile}.properties / application-dev.properties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Um arquivo de profile específico </a:t>
            </a:r>
            <a:r>
              <a:rPr b="1" i="1" lang="en-GB" sz="1600" u="sng">
                <a:solidFill>
                  <a:schemeClr val="dk1"/>
                </a:solidFill>
              </a:rPr>
              <a:t>dentro</a:t>
            </a:r>
            <a:r>
              <a:rPr b="1" lang="en-GB" sz="1600">
                <a:solidFill>
                  <a:schemeClr val="dk1"/>
                </a:solidFill>
              </a:rPr>
              <a:t> do JAR quando for ativado profile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application-{profile}.properties / application-dev.properties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O arquivo a</a:t>
            </a:r>
            <a:r>
              <a:rPr b="1" lang="en-GB" sz="1600"/>
              <a:t>pplication.properties </a:t>
            </a:r>
            <a:r>
              <a:rPr b="1" i="1" lang="en-GB" sz="1600" u="sng"/>
              <a:t>fora</a:t>
            </a:r>
            <a:r>
              <a:rPr b="1" lang="en-GB" sz="1600"/>
              <a:t> do jar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O arquivo application.properties </a:t>
            </a:r>
            <a:r>
              <a:rPr b="1" i="1" lang="en-GB" sz="1600" u="sng">
                <a:solidFill>
                  <a:schemeClr val="dk1"/>
                </a:solidFill>
              </a:rPr>
              <a:t>dentro</a:t>
            </a:r>
            <a:r>
              <a:rPr b="1" lang="en-GB" sz="1600">
                <a:solidFill>
                  <a:schemeClr val="dk1"/>
                </a:solidFill>
              </a:rPr>
              <a:t> do jar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Valor da propriedade padrão do Spring 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DevTools</a:t>
            </a:r>
            <a:endParaRPr/>
          </a:p>
        </p:txBody>
      </p:sp>
      <p:sp>
        <p:nvSpPr>
          <p:cNvPr id="366" name="Google Shape;366;p39"/>
          <p:cNvSpPr txBox="1"/>
          <p:nvPr/>
        </p:nvSpPr>
        <p:spPr>
          <a:xfrm>
            <a:off x="141100" y="811400"/>
            <a:ext cx="86994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DevTools é uma feature do Spring Boot com o foco em aumentar a produtividade durante o desenvolvimento de aplicações</a:t>
            </a:r>
            <a:endParaRPr sz="1600"/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00" y="1679250"/>
            <a:ext cx="4172651" cy="17963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8" name="Google Shape;3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75" y="3228675"/>
            <a:ext cx="4534226" cy="171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DevTools</a:t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529175" y="783175"/>
            <a:ext cx="76905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Diversas propriedades são </a:t>
            </a:r>
            <a:r>
              <a:rPr lang="en-GB"/>
              <a:t>incluídas</a:t>
            </a:r>
            <a:r>
              <a:rPr lang="en-GB"/>
              <a:t> em tempo de </a:t>
            </a:r>
            <a:r>
              <a:rPr lang="en-GB"/>
              <a:t>execução</a:t>
            </a:r>
            <a:r>
              <a:rPr lang="en-GB"/>
              <a:t> para acelerar o desenvolvimento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Desabilitar cache de recursos estáticos (páginas html, imagens, etc…)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Restart automático - Após iniciar a aplicação, ao alterar alguma classe ou arquivo o Spring Boot irá reinicializar seu servidor interno recarregando a aplicação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Livereload - Para aplicações com páginas web, ele pode forçar o browser a recarregar uma página (necessita de extensão no browser - na ChromeWebStore: RemoteLiveReload)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871325" y="4320725"/>
            <a:ext cx="70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informações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https://www.baeldung.com/spring-boot-devtools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Conteúdo estático</a:t>
            </a:r>
            <a:endParaRPr/>
          </a:p>
        </p:txBody>
      </p:sp>
      <p:sp>
        <p:nvSpPr>
          <p:cNvPr id="381" name="Google Shape;381;p41"/>
          <p:cNvSpPr txBox="1"/>
          <p:nvPr/>
        </p:nvSpPr>
        <p:spPr>
          <a:xfrm>
            <a:off x="409225" y="7902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239875" y="661600"/>
            <a:ext cx="82965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Arquivos e páginas html estáticas podem ser  disponibilizadas pela aplicação se estiverem em uma destas pastas (/src/main/resources):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/META-INF/resources/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/resources/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/static/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/public/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302" y="2172200"/>
            <a:ext cx="5834024" cy="24633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4" name="Google Shape;3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00" y="2692025"/>
            <a:ext cx="2432752" cy="19435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5" name="Google Shape;385;p41"/>
          <p:cNvSpPr/>
          <p:nvPr/>
        </p:nvSpPr>
        <p:spPr>
          <a:xfrm>
            <a:off x="2984500" y="2786950"/>
            <a:ext cx="1263000" cy="55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46347" l="1991" r="27147" t="14779"/>
          <a:stretch/>
        </p:blipFill>
        <p:spPr>
          <a:xfrm>
            <a:off x="2702250" y="3193575"/>
            <a:ext cx="2610150" cy="188082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5" name="Google Shape;125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- Projeto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8950" y="641675"/>
            <a:ext cx="84138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Usando o Spring Tool Suite (ou o plugin do STS no Eclipse)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File &gt; New &gt; Other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Spring Boot &gt; Spring Boot Starter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Preencher com os valores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Name: </a:t>
            </a:r>
            <a:r>
              <a:rPr b="1" lang="en-GB"/>
              <a:t>projeto03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 Version: </a:t>
            </a:r>
            <a:r>
              <a:rPr b="1" lang="en-GB"/>
              <a:t>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Group: </a:t>
            </a:r>
            <a:r>
              <a:rPr b="1" lang="en-GB"/>
              <a:t>org.serratec.java2backend.projeto03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Artifact: </a:t>
            </a:r>
            <a:r>
              <a:rPr b="1" lang="en-GB"/>
              <a:t>projeto03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Description: </a:t>
            </a:r>
            <a:r>
              <a:rPr b="1" lang="en-GB"/>
              <a:t>Crud para TODO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Package: </a:t>
            </a:r>
            <a:r>
              <a:rPr b="1" lang="en-GB"/>
              <a:t>org.serratec.java2backend.projeto03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Selecionar a versão do Spring: </a:t>
            </a:r>
            <a:r>
              <a:rPr b="1" lang="en-GB">
                <a:solidFill>
                  <a:schemeClr val="dk1"/>
                </a:solidFill>
              </a:rPr>
              <a:t>2.3.2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Selecionar a dependência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chemeClr val="dk1"/>
                </a:solidFill>
              </a:rPr>
              <a:t>Spring Web</a:t>
            </a:r>
            <a:endParaRPr b="1"/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19627" l="3402" r="3365" t="14751"/>
          <a:stretch/>
        </p:blipFill>
        <p:spPr>
          <a:xfrm>
            <a:off x="5118550" y="1539875"/>
            <a:ext cx="3341301" cy="30892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5">
            <a:alphaModFix/>
          </a:blip>
          <a:srcRect b="20362" l="3305" r="37985" t="9055"/>
          <a:stretch/>
        </p:blipFill>
        <p:spPr>
          <a:xfrm>
            <a:off x="6855450" y="641675"/>
            <a:ext cx="2080425" cy="210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Exercício</a:t>
            </a: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613850" y="1037175"/>
            <a:ext cx="6004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366350" y="776650"/>
            <a:ext cx="84522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Crie uma aplicação para gerenciar contas bancárias: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Entidade: Conta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titular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saldo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Operacao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Tipo (debito / credito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/conta - lista todas as contas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/conta/&lt;numero&gt; - retorna a conta com o </a:t>
            </a:r>
            <a:r>
              <a:rPr lang="en-GB"/>
              <a:t>número</a:t>
            </a:r>
            <a:r>
              <a:rPr lang="en-GB"/>
              <a:t> passado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POST /conta - insere uma nova conta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PUT /conta/numero - atualiza a conta (somente nome do titular e numero)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POST /conta/numero/operacao - recebe uma operacao com </a:t>
            </a:r>
            <a:r>
              <a:rPr lang="en-GB"/>
              <a:t>parâmetro</a:t>
            </a:r>
            <a:r>
              <a:rPr lang="en-GB"/>
              <a:t> e a partir dela atualiza o saldo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DELETE /conta/numero - remove a conta cujo número foi passado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Tratamento de erro para saldo insuficiente (</a:t>
            </a:r>
            <a:r>
              <a:rPr lang="en-GB"/>
              <a:t>operação</a:t>
            </a:r>
            <a:r>
              <a:rPr lang="en-GB"/>
              <a:t> de </a:t>
            </a:r>
            <a:r>
              <a:rPr lang="en-GB"/>
              <a:t>débito</a:t>
            </a:r>
            <a:r>
              <a:rPr lang="en-GB"/>
              <a:t> com valor maior do que o saldo)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62575" y="676700"/>
            <a:ext cx="6855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Criar a classe de dominio Todo com os atributos </a:t>
            </a:r>
            <a:r>
              <a:rPr b="1" lang="en-GB"/>
              <a:t>id</a:t>
            </a:r>
            <a:r>
              <a:rPr lang="en-GB"/>
              <a:t>, </a:t>
            </a:r>
            <a:r>
              <a:rPr b="1" lang="en-GB"/>
              <a:t>titulo</a:t>
            </a:r>
            <a:r>
              <a:rPr lang="en-GB"/>
              <a:t> e </a:t>
            </a:r>
            <a:r>
              <a:rPr b="1" lang="en-GB"/>
              <a:t>descricao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Criar a classe </a:t>
            </a:r>
            <a:r>
              <a:rPr b="1" lang="en-GB"/>
              <a:t>TodoService</a:t>
            </a:r>
            <a:r>
              <a:rPr lang="en-GB"/>
              <a:t> com a anotação </a:t>
            </a:r>
            <a:r>
              <a:rPr b="1" lang="en-GB"/>
              <a:t>@Service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Criar a classe </a:t>
            </a:r>
            <a:r>
              <a:rPr b="1" lang="en-GB"/>
              <a:t>TodoController</a:t>
            </a:r>
            <a:r>
              <a:rPr lang="en-GB"/>
              <a:t> com a anotação </a:t>
            </a:r>
            <a:r>
              <a:rPr b="1" lang="en-GB"/>
              <a:t>@RestController</a:t>
            </a:r>
            <a:endParaRPr b="1"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- Componentes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5" y="1634638"/>
            <a:ext cx="3310475" cy="18742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25" y="3769425"/>
            <a:ext cx="5413551" cy="103932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975" y="3301050"/>
            <a:ext cx="3367750" cy="1507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7275" y="1728488"/>
            <a:ext cx="3810000" cy="12477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117900" y="695900"/>
            <a:ext cx="5271900" cy="4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Implementação do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getAll - retorna a própria lista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getTodo - iterar a lista para encontrar o “todo” que tenha o mesmo ID passado. Existem várias maneiras: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“ForEach” (exemplo ao lado)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for(int i; i&lt;lista.size(); i++) {...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Iterator it = lista.iterator(); while(it.hasNext()) {...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addTodo - adiciona um novo “todo” na lista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Implementação do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Utilizar GetMapping e PostMapping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Possível utilizar RequestMapping com method=GET/POST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@PathVariable pode ser utilizado ou não nesse caso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Utilizar RequestBody para converter o corpo da requisição HTTP em objeto java</a:t>
            </a:r>
            <a:endParaRPr/>
          </a:p>
        </p:txBody>
      </p:sp>
      <p:sp>
        <p:nvSpPr>
          <p:cNvPr id="144" name="Google Shape;144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- GET e POST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75" y="644825"/>
            <a:ext cx="2884000" cy="2582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0" y="3310625"/>
            <a:ext cx="3003783" cy="16113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- Teste GET e POST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33226" t="0"/>
          <a:stretch/>
        </p:blipFill>
        <p:spPr>
          <a:xfrm>
            <a:off x="152400" y="587850"/>
            <a:ext cx="2686900" cy="159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39261" t="0"/>
          <a:stretch/>
        </p:blipFill>
        <p:spPr>
          <a:xfrm>
            <a:off x="152400" y="2337850"/>
            <a:ext cx="2235125" cy="25764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5">
            <a:alphaModFix/>
          </a:blip>
          <a:srcRect b="0" l="0" r="31271" t="0"/>
          <a:stretch/>
        </p:blipFill>
        <p:spPr>
          <a:xfrm>
            <a:off x="2693425" y="2337850"/>
            <a:ext cx="2398241" cy="2576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6">
            <a:alphaModFix/>
          </a:blip>
          <a:srcRect b="0" l="0" r="28109" t="0"/>
          <a:stretch/>
        </p:blipFill>
        <p:spPr>
          <a:xfrm>
            <a:off x="6255933" y="664625"/>
            <a:ext cx="2610866" cy="23496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7">
            <a:alphaModFix/>
          </a:blip>
          <a:srcRect b="0" l="0" r="37114" t="0"/>
          <a:stretch/>
        </p:blipFill>
        <p:spPr>
          <a:xfrm>
            <a:off x="6255934" y="3151054"/>
            <a:ext cx="2610866" cy="17632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- PUT e DELETE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25" y="3323849"/>
            <a:ext cx="4927127" cy="141605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973" y="1719625"/>
            <a:ext cx="3674952" cy="30202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4" name="Google Shape;164;p19"/>
          <p:cNvSpPr txBox="1"/>
          <p:nvPr/>
        </p:nvSpPr>
        <p:spPr>
          <a:xfrm>
            <a:off x="194100" y="698600"/>
            <a:ext cx="86265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Implementação no Service dos métodos updateTodo e deleteTodo (assim como o get, é necessário encontrar o “todo” a ser alterado ou </a:t>
            </a:r>
            <a:r>
              <a:rPr lang="en-GB"/>
              <a:t>excluído</a:t>
            </a:r>
            <a:r>
              <a:rPr lang="en-GB"/>
              <a:t> iterando a lista.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update v</a:t>
            </a:r>
            <a:r>
              <a:rPr lang="en-GB"/>
              <a:t>erificar quais atributos foram passados (!=nulll) e somente alterar estes.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Atualizar os atributos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Retornar o objeto atualizado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delete basta remover o objeto da lista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Controller apenas é necessário chamar os métodos </a:t>
            </a:r>
            <a:br>
              <a:rPr lang="en-GB"/>
            </a:br>
            <a:r>
              <a:rPr lang="en-GB"/>
              <a:t>do service.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Crud - Teste PUT e DELETE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5" y="606438"/>
            <a:ext cx="2629416" cy="226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958" y="612338"/>
            <a:ext cx="2629417" cy="22112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2" name="Google Shape;1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550" y="587850"/>
            <a:ext cx="2410550" cy="2297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416" y="3037725"/>
            <a:ext cx="2208007" cy="2015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9075" y="3129800"/>
            <a:ext cx="2410550" cy="14936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1124" y="3214275"/>
            <a:ext cx="2531975" cy="17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 Status OK??</a:t>
            </a:r>
            <a:endParaRPr/>
          </a:p>
        </p:txBody>
      </p:sp>
      <p:grpSp>
        <p:nvGrpSpPr>
          <p:cNvPr id="181" name="Google Shape;181;p21"/>
          <p:cNvGrpSpPr/>
          <p:nvPr/>
        </p:nvGrpSpPr>
        <p:grpSpPr>
          <a:xfrm>
            <a:off x="99975" y="2848124"/>
            <a:ext cx="4673875" cy="1640400"/>
            <a:chOff x="4285725" y="777824"/>
            <a:chExt cx="4673875" cy="1640400"/>
          </a:xfrm>
        </p:grpSpPr>
        <p:pic>
          <p:nvPicPr>
            <p:cNvPr id="182" name="Google Shape;18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5725" y="777824"/>
              <a:ext cx="4673875" cy="164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83" name="Google Shape;183;p21"/>
            <p:cNvSpPr/>
            <p:nvPr/>
          </p:nvSpPr>
          <p:spPr>
            <a:xfrm>
              <a:off x="7561700" y="1566075"/>
              <a:ext cx="460500" cy="276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1"/>
          <p:cNvGrpSpPr/>
          <p:nvPr/>
        </p:nvGrpSpPr>
        <p:grpSpPr>
          <a:xfrm>
            <a:off x="61601" y="757364"/>
            <a:ext cx="4928399" cy="1530432"/>
            <a:chOff x="138350" y="3229250"/>
            <a:chExt cx="5014651" cy="1592375"/>
          </a:xfrm>
        </p:grpSpPr>
        <p:pic>
          <p:nvPicPr>
            <p:cNvPr id="185" name="Google Shape;18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8350" y="3229250"/>
              <a:ext cx="5014651" cy="15923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86" name="Google Shape;186;p21"/>
            <p:cNvSpPr/>
            <p:nvPr/>
          </p:nvSpPr>
          <p:spPr>
            <a:xfrm>
              <a:off x="3715625" y="4033125"/>
              <a:ext cx="460500" cy="276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5028375" y="2610149"/>
            <a:ext cx="3956550" cy="2298701"/>
            <a:chOff x="138175" y="689774"/>
            <a:chExt cx="3956550" cy="2298701"/>
          </a:xfrm>
        </p:grpSpPr>
        <p:pic>
          <p:nvPicPr>
            <p:cNvPr id="188" name="Google Shape;188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8175" y="689774"/>
              <a:ext cx="3956550" cy="22987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89" name="Google Shape;189;p21"/>
            <p:cNvSpPr/>
            <p:nvPr/>
          </p:nvSpPr>
          <p:spPr>
            <a:xfrm>
              <a:off x="2911525" y="2196875"/>
              <a:ext cx="460500" cy="276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5347150" y="672933"/>
            <a:ext cx="3529150" cy="1851109"/>
            <a:chOff x="247875" y="587850"/>
            <a:chExt cx="3529150" cy="1822675"/>
          </a:xfrm>
        </p:grpSpPr>
        <p:pic>
          <p:nvPicPr>
            <p:cNvPr id="191" name="Google Shape;191;p21"/>
            <p:cNvPicPr preferRelativeResize="0"/>
            <p:nvPr/>
          </p:nvPicPr>
          <p:blipFill rotWithShape="1">
            <a:blip r:embed="rId6">
              <a:alphaModFix/>
            </a:blip>
            <a:srcRect b="39824" l="0" r="7140" t="0"/>
            <a:stretch/>
          </p:blipFill>
          <p:spPr>
            <a:xfrm>
              <a:off x="247875" y="587850"/>
              <a:ext cx="3529150" cy="1822675"/>
            </a:xfrm>
            <a:prstGeom prst="rect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92" name="Google Shape;192;p21"/>
            <p:cNvSpPr/>
            <p:nvPr/>
          </p:nvSpPr>
          <p:spPr>
            <a:xfrm>
              <a:off x="429900" y="729300"/>
              <a:ext cx="1727400" cy="1113000"/>
            </a:xfrm>
            <a:prstGeom prst="wedgeRectCallout">
              <a:avLst>
                <a:gd fmla="val -48773" name="adj1"/>
                <a:gd fmla="val -23764" name="adj2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3" name="Google Shape;193;p21"/>
            <p:cNvPicPr preferRelativeResize="0"/>
            <p:nvPr/>
          </p:nvPicPr>
          <p:blipFill rotWithShape="1">
            <a:blip r:embed="rId7">
              <a:alphaModFix/>
            </a:blip>
            <a:srcRect b="0" l="2104" r="0" t="0"/>
            <a:stretch/>
          </p:blipFill>
          <p:spPr>
            <a:xfrm>
              <a:off x="545050" y="802800"/>
              <a:ext cx="1459175" cy="9484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94" name="Google Shape;194;p21"/>
            <p:cNvSpPr/>
            <p:nvPr/>
          </p:nvSpPr>
          <p:spPr>
            <a:xfrm>
              <a:off x="2433575" y="1612150"/>
              <a:ext cx="1297500" cy="7215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45550" y="1719550"/>
              <a:ext cx="695538" cy="53904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