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A78ABC-A853-4965-9C9A-6552753B6E3B}">
  <a:tblStyle styleId="{7CA78ABC-A853-4965-9C9A-6552753B6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183a93c2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183a93c2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183a93c2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183a93c2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183a93c2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183a93c2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10bcae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10bcae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2363d6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2363d6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183a93c2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183a93c2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10bcae5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10bcae5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10bcae5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10bcae5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10bcae5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10bcae5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2363d63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2363d63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0bcae5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0bcae5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2363d63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2363d63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2363d63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2363d63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2363d63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2363d63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2363d63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2363d63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363d63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363d63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183a93c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183a93c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83a93c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83a93c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83a93c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83a93c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183a93c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183a93c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10bcae5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10bcae5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183a93c2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183a93c2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0bcae5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10bcae5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horben-janssen.com/spring-data-jpa-query-annotation/" TargetMode="External"/><Relationship Id="rId4" Type="http://schemas.openxmlformats.org/officeDocument/2006/relationships/hyperlink" Target="https://www.baeldung.com/spring-data-jpa-query" TargetMode="External"/><Relationship Id="rId5" Type="http://schemas.openxmlformats.org/officeDocument/2006/relationships/hyperlink" Target="https://www.baeldung.com/spring-data-jpa-pagination-sorting" TargetMode="External"/><Relationship Id="rId6" Type="http://schemas.openxmlformats.org/officeDocument/2006/relationships/hyperlink" Target="https://www.baeldung.com/spring-data-derived-queri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ellokoding.com/spring-boot/jpa-one-to-many/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aeldung.com/jpa-cascade-typ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ellokoding.com/spring-boot/jpa-many-to-many/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ladmihalcea.com/the-best-way-to-map-a-onetoone-relationship-with-jpa-and-hibernate/" TargetMode="External"/><Relationship Id="rId4" Type="http://schemas.openxmlformats.org/officeDocument/2006/relationships/hyperlink" Target="https://www.baeldung.com/jpa-one-to-one" TargetMode="External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baeldung.com/swagger-2-documentation-for-spring-rest-api" TargetMode="External"/><Relationship Id="rId4" Type="http://schemas.openxmlformats.org/officeDocument/2006/relationships/hyperlink" Target="https://www.treinaweb.com.br/blog/documentando-uma-api-spring-boot-com-o-swagger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ellokoding.com/spring-boot/transactional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aeldung.com/spring-data-jpa-quer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aeldung.com/spring-data-derived-quer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Java - Web - Spring Boot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1468525" y="4336875"/>
            <a:ext cx="7465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05 - Trasações, Relacionamento, Consultas e Swagger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JPQL - Ordenação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273050" y="892925"/>
            <a:ext cx="8560200" cy="4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Basta adicionar um </a:t>
            </a:r>
            <a:r>
              <a:rPr lang="en-GB"/>
              <a:t>parâmetro</a:t>
            </a:r>
            <a:r>
              <a:rPr lang="en-GB"/>
              <a:t> do tipo Sort ao final do método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Repositório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@Query(“select u from User u where u.active=true”)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List&lt;User&gt; listActiveUsers(Sort sort)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userRepository.listActiveUsers(Sort.by(“name”))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JPQL - Parâmetros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228775" y="929825"/>
            <a:ext cx="8508600" cy="2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passar parâmetros para a query, deve-se utilizar a anotação @Param antes do parâmetro no método e utilizar o mesmo nome na query, precedido de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@Query("SELECT u FROM User u WHERE u.status = :status)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User findUserByStatusNamedParams(@Param("status") Integer status);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Podem até ser coleções para a cláusula IN do 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@Query(value = "SELECT u FROM User u WHERE u.name IN :names")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List&lt;User&gt; findUserByNameList(@Param("names") Collection&lt;String&gt; names);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JPQL - Nativas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405875" y="937175"/>
            <a:ext cx="84420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 alguns casos é possível utilizar querys utilizando o SQL nativo do banco de dados utilizado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@Query(value="SELECT * FROM USERS u WHERE u.status = 1", nativeQuery=true)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Collection&lt;User&gt; findAllActiveUsersNative();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472275" y="4250575"/>
            <a:ext cx="8375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Mais informações em </a:t>
            </a:r>
            <a:r>
              <a:rPr lang="en-GB" sz="900" u="sng">
                <a:solidFill>
                  <a:schemeClr val="hlink"/>
                </a:solidFill>
                <a:hlinkClick r:id="rId3"/>
              </a:rPr>
              <a:t>https://thorben-janssen.com/spring-data-jpa-query-annotation/</a:t>
            </a:r>
            <a:r>
              <a:rPr lang="en-GB" sz="900"/>
              <a:t> e </a:t>
            </a:r>
            <a:r>
              <a:rPr lang="en-GB" sz="900" u="sng">
                <a:solidFill>
                  <a:schemeClr val="hlink"/>
                </a:solidFill>
                <a:hlinkClick r:id="rId4"/>
              </a:rPr>
              <a:t>https://www.baeldung.com/spring-data-jpa-query</a:t>
            </a:r>
            <a:r>
              <a:rPr lang="en-GB" sz="900"/>
              <a:t> e </a:t>
            </a:r>
            <a:r>
              <a:rPr lang="en-GB" sz="900" u="sng">
                <a:solidFill>
                  <a:schemeClr val="hlink"/>
                </a:solidFill>
                <a:hlinkClick r:id="rId5"/>
              </a:rPr>
              <a:t>https://www.baeldung.com/spring-data-jpa-pagination-sorting</a:t>
            </a:r>
            <a:r>
              <a:rPr lang="en-GB" sz="900"/>
              <a:t>  e </a:t>
            </a:r>
            <a:r>
              <a:rPr lang="en-GB" sz="900" u="sng">
                <a:solidFill>
                  <a:schemeClr val="hlink"/>
                </a:solidFill>
                <a:hlinkClick r:id="rId6"/>
              </a:rPr>
              <a:t>https://www.baeldung.com/spring-data-derived-queries</a:t>
            </a:r>
            <a:r>
              <a:rPr lang="en-GB" sz="900"/>
              <a:t> 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Relacionamento</a:t>
            </a:r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938" y="1180738"/>
            <a:ext cx="4352925" cy="2162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525" y="1002575"/>
            <a:ext cx="6324600" cy="32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One To Many / Many To One</a:t>
            </a:r>
            <a:endParaRPr sz="3000"/>
          </a:p>
        </p:txBody>
      </p:sp>
      <p:sp>
        <p:nvSpPr>
          <p:cNvPr id="257" name="Google Shape;257;p26"/>
          <p:cNvSpPr txBox="1"/>
          <p:nvPr/>
        </p:nvSpPr>
        <p:spPr>
          <a:xfrm>
            <a:off x="147575" y="745300"/>
            <a:ext cx="86784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Entidade Livro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@ManyToOne()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@JoinColumn(</a:t>
            </a: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="categoria_id",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  referencedColumnName = "id")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private Categoria categoria;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Entidade Categoria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@OneToMany(targetEntity=Livro.class,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 mappedBy="categoria",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 cascade=CascadeType.ALL,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 fetch = FetchType.LAZY)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private Set&lt;Livro&gt; livros;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cascade - como deve se comportar as operações em “cascata”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fetch - indica se deve os dados devem ser carregados junto com a entidade principal (EAGER) ou sob demanda (LAZY)</a:t>
            </a:r>
            <a:endParaRPr sz="1200"/>
          </a:p>
        </p:txBody>
      </p:sp>
      <p:sp>
        <p:nvSpPr>
          <p:cNvPr id="258" name="Google Shape;258;p26"/>
          <p:cNvSpPr txBox="1"/>
          <p:nvPr/>
        </p:nvSpPr>
        <p:spPr>
          <a:xfrm>
            <a:off x="333400" y="4700725"/>
            <a:ext cx="8728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Mais informações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https://hellokoding.com/spring-boot/jpa-one-to-many/</a:t>
            </a:r>
            <a:r>
              <a:rPr lang="en-GB" sz="1000"/>
              <a:t> </a:t>
            </a:r>
            <a:endParaRPr sz="1000"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875" y="1361063"/>
            <a:ext cx="4659725" cy="2414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0" name="Google Shape;260;p26"/>
          <p:cNvSpPr/>
          <p:nvPr/>
        </p:nvSpPr>
        <p:spPr>
          <a:xfrm>
            <a:off x="4190891" y="1437533"/>
            <a:ext cx="2875200" cy="11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Cascade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671525" y="1328300"/>
            <a:ext cx="77262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 - propaga todas as operações do “pai” para os “filhos”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PERSIST - propaga as operações de persistência (insert)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MERGE - operações de atualização  (insert para “filhos” novos e update nos que foram alterados)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REMOVE - ao remover o “pai”, os “filhos” também serão removidos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DETACH - remove a entidades do “contexto” de persistência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LOCK - “re-</a:t>
            </a:r>
            <a:r>
              <a:rPr lang="en-GB"/>
              <a:t>adiciona</a:t>
            </a:r>
            <a:r>
              <a:rPr lang="en-GB"/>
              <a:t>” a entidade ao “contexto” de persistência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REFRESH - atualiza a instância com os dados do banco de dados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REPLICATE - apenas quando existe mais de um banco de dados (replicação) e se deseja manter os dados sincronizados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SAVE_UPDATE - propaga operações de inserção e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73050" y="4442450"/>
            <a:ext cx="784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Mais informações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https://www.baeldung.com/jpa-cascade-types</a:t>
            </a:r>
            <a:r>
              <a:rPr lang="en-GB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Many to Many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368950" y="718363"/>
            <a:ext cx="81987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Entidade Livro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@ManyToMany(cascade = CascadeType.ALL)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@JoinTable(name = "livro_autor",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 joinColumns = @JoinColumn(name = "livro_id", referencedColumnName = "id"),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 inverseJoinColumns = @JoinColumn(name = "autor_id", referencedColumnName = "id"))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private Set&lt;Autor&gt; autores;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@JoinTable - tabela que será utilizada no 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relacionamento muitos para muitos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joinColumns - colunas na tabela de ligação 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que são relacionadas com a tabela principal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inverseJoinColumns  - colunas na tabela de 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ligação que são relacionadas com a tabela 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secundária (no caso Autor)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228850" y="4560525"/>
            <a:ext cx="84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Mais informações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https://hellokoding.com/spring-boot/jpa-many-to-many/</a:t>
            </a:r>
            <a:r>
              <a:rPr lang="en-GB" sz="1100"/>
              <a:t> </a:t>
            </a:r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075" y="2435222"/>
            <a:ext cx="3971401" cy="19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6" name="Google Shape;276;p28"/>
          <p:cNvSpPr/>
          <p:nvPr/>
        </p:nvSpPr>
        <p:spPr>
          <a:xfrm>
            <a:off x="6257800" y="2495900"/>
            <a:ext cx="2582700" cy="169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to One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132825" y="4368650"/>
            <a:ext cx="8899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Mais informações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https://vladmihalcea.com/the-best-way-to-map-a-onetoone-relationship-with-jpa-and-hibernate/</a:t>
            </a:r>
            <a:r>
              <a:rPr lang="en-GB" sz="1200"/>
              <a:t> 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https://www.baeldung.com/jpa-one-to-one</a:t>
            </a:r>
            <a:r>
              <a:rPr lang="en-GB" sz="1200"/>
              <a:t> </a:t>
            </a:r>
            <a:endParaRPr sz="1200"/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450" y="890400"/>
            <a:ext cx="4977151" cy="210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132825" y="789625"/>
            <a:ext cx="816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@Entity(name = "PostDetails")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@Table(name = "post_details")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public class PostDetails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@OneToOne(fetch = FetchType.LAZY)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@JoinColumn(name = "post_id")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private Post post;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  …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@Entity(name = "Post")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@Table(name = "post")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public class Post 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    …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@OneToOne(mappedBy = "post", cascade = CascadeType.ALL,fetch = FetchType.LAZY, optional = false)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private PostDetails details;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    …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JPQL - Join / Join fetch</a:t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140225" y="634650"/>
            <a:ext cx="8899500" cy="4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Supondo o mapeamento e a query abaixo: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@OneToMany(targetEntity=Livro.class, mappedBy="categoria", cascade=CascadeType.ALL,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fetch = FetchType.LAZY) 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Set&lt;Livro&gt; livros;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@Query("SELECT C FROM Categoria C where C.id=:id”)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Categoria findByID (@Param("id") Integer id);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Ao executar o código: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 categoria = categoriaRepository.findById(10);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for(Livro livro: categoria.getLivros()){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System.out.println(livro.getTitulo());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 Spring/Hibernate executará a consulta a baixo quando o método findById for executado.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C.id, C.nome from categoria C where C.id=10;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 quando o categoria.getLivros() for executado ele executará a seguinte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elect L.id, L.titulo, L.autor, L.data_publicacao from livro L where L.categoria_id = 10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JPQL - Join / Join fetch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140225" y="634650"/>
            <a:ext cx="8899500" cy="4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Mudando a 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@Query("SELECT C FROM Categoria C join fetch C.livros where C.id=:id”)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Categoria findByID (@Param("id") Integer id);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Ao executar o código: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 categoria = categoriaRepository.findById(10);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for(Livro livro: categoria.getLivros()){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System.out.println(livro.getTitulo());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 Spring/Hibernate executará a consulta a baixo quando o método findById for executado.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elect C.id, C.nome, 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L.id, L.titulo, L.autor, L.data_publicacao 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categoria C join 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livro L on L.categoria_id = C.id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Revisão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236150" y="686275"/>
            <a:ext cx="8346300" cy="4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JCP / JPA / Hibernate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Spring Data JPA / Hibernate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Mapeamento Objeto Relacional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Independência de Banco de Dados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Repositórios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Interfaces CrudRepository, </a:t>
            </a:r>
            <a:r>
              <a:rPr lang="en-GB"/>
              <a:t>PagingAndSortingRepository e JpaRepository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Configuração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Dependencias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spring-boot-starter-data-jpa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Banco de dados (driver H2, Posgresql, etc…)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Arquivo de propriedades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Datasource url, username e password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DDL - Data definition Language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Show-sql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H2 console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Entidades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@Entity, @Table, @Column, @Id, @GeneratedValue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Validações: @NotNull, @Size, @Future, @Past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Tratamento de Erro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Agregação / Interfaces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273025" y="826500"/>
            <a:ext cx="85602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Contar total de Livros por autor: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Criar uma interface para armazenar o resultado (o Spring irá criar, em tempo de execução, um objeto que implemente esta interface)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public interface LivrosPorAutor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String getNomeAutor();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Int getTotal();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Criar o método no Repositório com a JPQL que realiza o join e o 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@Query(“select A.nome nomeAutor, count(L) total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from Livro L join L.autores A group by A.nome order by A.nome”)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List&lt;LivrosPorAutor&gt; buscaLivrosPorAutor();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</a:t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641975" y="800700"/>
            <a:ext cx="7984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Adicionar dependência do Swagger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&lt;groupId&gt;io.springfox&lt;/groupId&gt;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&lt;artifactId&gt;springfox-swagger2&lt;/artifactId&gt;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&lt;version&gt;2.9.2&lt;/version&gt;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Adicionar dependência do Swagger UI (interface)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&lt;groupId&gt;io.springfox&lt;/groupId&gt;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&lt;artifactId&gt;springfox-swagger-ui&lt;/artifactId&gt;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&lt;version&gt;2.9.2&lt;/version&gt;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258275" y="4604800"/>
            <a:ext cx="85971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Mais informações </a:t>
            </a:r>
            <a:r>
              <a:rPr lang="en-GB" sz="900" u="sng">
                <a:solidFill>
                  <a:schemeClr val="hlink"/>
                </a:solidFill>
                <a:hlinkClick r:id="rId3"/>
              </a:rPr>
              <a:t>https://www.baeldung.com/swagger-2-documentation-for-spring-rest-api</a:t>
            </a:r>
            <a:r>
              <a:rPr lang="en-GB" sz="900"/>
              <a:t>  </a:t>
            </a:r>
            <a:r>
              <a:rPr lang="en-GB" sz="900" u="sng">
                <a:solidFill>
                  <a:schemeClr val="hlink"/>
                </a:solidFill>
                <a:hlinkClick r:id="rId4"/>
              </a:rPr>
              <a:t>https://www.treinaweb.com.br/blog/documentando-uma-api-spring-boot-com-o-swagger/</a:t>
            </a:r>
            <a:r>
              <a:rPr lang="en-GB" sz="900"/>
              <a:t> 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</a:t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169725" y="612525"/>
            <a:ext cx="84420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Criar classe de configuração do Swagger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@EnableSwagger2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public class SpringFoxConfig {                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@Bean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public Docket api()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return new Docket(DocumentationType.SWAGGER_2)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.select()              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.apis(RequestHandlerSelectors.any())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.paths(PathSelectors.any())      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      .build();                       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Acessar a url http://localhost:8080/swagger-ui.html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50" y="2249025"/>
            <a:ext cx="3686101" cy="303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Exercício</a:t>
            </a: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350" y="2922250"/>
            <a:ext cx="3902901" cy="202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3" name="Google Shape;323;p35"/>
          <p:cNvSpPr txBox="1"/>
          <p:nvPr/>
        </p:nvSpPr>
        <p:spPr>
          <a:xfrm>
            <a:off x="136800" y="686300"/>
            <a:ext cx="44352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Criar um sistema com as seguintes 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Entidade categoria: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 “id”: integer, “nome”:string, “descricao”:string}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/categoria/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/categoria/{ID}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/categoria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/categoria/{ID}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DETETE /categoria/{ID}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Entidade Autor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 “id”:integer, “nome”:string}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GET /autor/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GET /autor/{ID}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POST /autor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PUT /autor/{ID}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/autor/{ID}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4988525" y="1070025"/>
            <a:ext cx="17046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4810200" y="634625"/>
            <a:ext cx="42507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Entidade Livro: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{“id”: integer,  “nome”:string, “categoria”:ENTIDADE_CATEGORIA,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“Autores”: [ ENTIDADE_AUTOR, ENTIDADE_AUTOR,...]}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GET /autor/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GET /autor/{ID}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POST /autor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PUT /autor/{ID}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DELETE /autor/{ID}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/>
        </p:nvSpPr>
        <p:spPr>
          <a:xfrm>
            <a:off x="59050" y="4612175"/>
            <a:ext cx="35643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Documentar a API com Swagger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Exercício</a:t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383725" y="852300"/>
            <a:ext cx="70104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Bonus: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Ao excluir uma categoria, se ela já estiver associada há um livro, enviar mensagem de erro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Ao excluir uma autor, se ele já estiver associado há um livro, enviar mensagem de erro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Ao cadastrar ou alterar um livro, se a categoria ou um dos autores não existir, deve enviar mensagem de erro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Incluir a documentação com Swagger 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Transações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5540539" y="863250"/>
            <a:ext cx="676800" cy="3777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Inicio</a:t>
            </a:r>
            <a:endParaRPr sz="800"/>
          </a:p>
        </p:txBody>
      </p:sp>
      <p:sp>
        <p:nvSpPr>
          <p:cNvPr id="126" name="Google Shape;126;p15"/>
          <p:cNvSpPr/>
          <p:nvPr/>
        </p:nvSpPr>
        <p:spPr>
          <a:xfrm>
            <a:off x="5418589" y="139210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Recebe valor</a:t>
            </a:r>
            <a:endParaRPr sz="800"/>
          </a:p>
        </p:txBody>
      </p:sp>
      <p:sp>
        <p:nvSpPr>
          <p:cNvPr id="127" name="Google Shape;127;p15"/>
          <p:cNvSpPr/>
          <p:nvPr/>
        </p:nvSpPr>
        <p:spPr>
          <a:xfrm>
            <a:off x="5418589" y="200790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Verifica Saldo</a:t>
            </a:r>
            <a:endParaRPr sz="800"/>
          </a:p>
        </p:txBody>
      </p:sp>
      <p:sp>
        <p:nvSpPr>
          <p:cNvPr id="128" name="Google Shape;128;p15"/>
          <p:cNvSpPr/>
          <p:nvPr/>
        </p:nvSpPr>
        <p:spPr>
          <a:xfrm>
            <a:off x="5418589" y="260395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Remove valor da conta</a:t>
            </a:r>
            <a:endParaRPr sz="800"/>
          </a:p>
        </p:txBody>
      </p:sp>
      <p:sp>
        <p:nvSpPr>
          <p:cNvPr id="129" name="Google Shape;129;p15"/>
          <p:cNvSpPr txBox="1"/>
          <p:nvPr/>
        </p:nvSpPr>
        <p:spPr>
          <a:xfrm>
            <a:off x="208825" y="696750"/>
            <a:ext cx="48756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Realizar uma transferência bancária: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Recebe o valor da transferência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Verifica se há saldo na conta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Remove o valor da conta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Envia para o outro banco o valor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Faz comunicação com o banco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Aguarda a confirmação do outro banco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Encerra a operação</a:t>
            </a:r>
            <a:endParaRPr sz="1600"/>
          </a:p>
        </p:txBody>
      </p:sp>
      <p:sp>
        <p:nvSpPr>
          <p:cNvPr id="130" name="Google Shape;130;p15"/>
          <p:cNvSpPr/>
          <p:nvPr/>
        </p:nvSpPr>
        <p:spPr>
          <a:xfrm>
            <a:off x="5418589" y="321945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Envia para outro </a:t>
            </a:r>
            <a:r>
              <a:rPr lang="en-GB" sz="800"/>
              <a:t>banco</a:t>
            </a:r>
            <a:endParaRPr sz="800"/>
          </a:p>
        </p:txBody>
      </p:sp>
      <p:sp>
        <p:nvSpPr>
          <p:cNvPr id="131" name="Google Shape;131;p15"/>
          <p:cNvSpPr/>
          <p:nvPr/>
        </p:nvSpPr>
        <p:spPr>
          <a:xfrm>
            <a:off x="6773925" y="321945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Outro banco faz Depósito</a:t>
            </a:r>
            <a:endParaRPr sz="800"/>
          </a:p>
        </p:txBody>
      </p:sp>
      <p:sp>
        <p:nvSpPr>
          <p:cNvPr id="132" name="Google Shape;132;p15"/>
          <p:cNvSpPr/>
          <p:nvPr/>
        </p:nvSpPr>
        <p:spPr>
          <a:xfrm>
            <a:off x="6773925" y="3825225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Confirma Operação</a:t>
            </a:r>
            <a:endParaRPr sz="800"/>
          </a:p>
        </p:txBody>
      </p:sp>
      <p:sp>
        <p:nvSpPr>
          <p:cNvPr id="133" name="Google Shape;133;p15"/>
          <p:cNvSpPr/>
          <p:nvPr/>
        </p:nvSpPr>
        <p:spPr>
          <a:xfrm>
            <a:off x="5418589" y="3825225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Aguarda operação</a:t>
            </a:r>
            <a:endParaRPr sz="800"/>
          </a:p>
        </p:txBody>
      </p:sp>
      <p:sp>
        <p:nvSpPr>
          <p:cNvPr id="134" name="Google Shape;134;p15"/>
          <p:cNvSpPr/>
          <p:nvPr/>
        </p:nvSpPr>
        <p:spPr>
          <a:xfrm>
            <a:off x="5540539" y="4431000"/>
            <a:ext cx="676800" cy="377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Fim</a:t>
            </a:r>
            <a:endParaRPr sz="800"/>
          </a:p>
        </p:txBody>
      </p:sp>
      <p:cxnSp>
        <p:nvCxnSpPr>
          <p:cNvPr id="135" name="Google Shape;135;p15"/>
          <p:cNvCxnSpPr>
            <a:stCxn id="125" idx="4"/>
            <a:endCxn id="126" idx="0"/>
          </p:cNvCxnSpPr>
          <p:nvPr/>
        </p:nvCxnSpPr>
        <p:spPr>
          <a:xfrm>
            <a:off x="5878939" y="1240950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26" idx="2"/>
            <a:endCxn id="127" idx="0"/>
          </p:cNvCxnSpPr>
          <p:nvPr/>
        </p:nvCxnSpPr>
        <p:spPr>
          <a:xfrm>
            <a:off x="5878939" y="1836700"/>
            <a:ext cx="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27" idx="2"/>
            <a:endCxn id="128" idx="0"/>
          </p:cNvCxnSpPr>
          <p:nvPr/>
        </p:nvCxnSpPr>
        <p:spPr>
          <a:xfrm>
            <a:off x="5878939" y="2452500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28" idx="2"/>
            <a:endCxn id="130" idx="0"/>
          </p:cNvCxnSpPr>
          <p:nvPr/>
        </p:nvCxnSpPr>
        <p:spPr>
          <a:xfrm>
            <a:off x="5878939" y="3048550"/>
            <a:ext cx="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>
            <a:stCxn id="131" idx="2"/>
            <a:endCxn id="132" idx="0"/>
          </p:cNvCxnSpPr>
          <p:nvPr/>
        </p:nvCxnSpPr>
        <p:spPr>
          <a:xfrm>
            <a:off x="7234275" y="3664050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>
            <a:stCxn id="133" idx="2"/>
            <a:endCxn id="134" idx="0"/>
          </p:cNvCxnSpPr>
          <p:nvPr/>
        </p:nvCxnSpPr>
        <p:spPr>
          <a:xfrm>
            <a:off x="5878939" y="4269825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>
            <a:stCxn id="130" idx="3"/>
            <a:endCxn id="131" idx="1"/>
          </p:cNvCxnSpPr>
          <p:nvPr/>
        </p:nvCxnSpPr>
        <p:spPr>
          <a:xfrm>
            <a:off x="6339289" y="3441750"/>
            <a:ext cx="43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>
            <a:stCxn id="132" idx="1"/>
            <a:endCxn id="133" idx="3"/>
          </p:cNvCxnSpPr>
          <p:nvPr/>
        </p:nvCxnSpPr>
        <p:spPr>
          <a:xfrm rot="10800000">
            <a:off x="6339225" y="4047525"/>
            <a:ext cx="43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Transações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5540539" y="863250"/>
            <a:ext cx="676800" cy="3777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Inicio</a:t>
            </a:r>
            <a:endParaRPr sz="800"/>
          </a:p>
        </p:txBody>
      </p:sp>
      <p:sp>
        <p:nvSpPr>
          <p:cNvPr id="149" name="Google Shape;149;p16"/>
          <p:cNvSpPr/>
          <p:nvPr/>
        </p:nvSpPr>
        <p:spPr>
          <a:xfrm>
            <a:off x="5418589" y="139210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Recebe valor</a:t>
            </a:r>
            <a:endParaRPr sz="800"/>
          </a:p>
        </p:txBody>
      </p:sp>
      <p:sp>
        <p:nvSpPr>
          <p:cNvPr id="150" name="Google Shape;150;p16"/>
          <p:cNvSpPr/>
          <p:nvPr/>
        </p:nvSpPr>
        <p:spPr>
          <a:xfrm>
            <a:off x="5418589" y="200790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Verifica Saldo</a:t>
            </a:r>
            <a:endParaRPr sz="800"/>
          </a:p>
        </p:txBody>
      </p:sp>
      <p:sp>
        <p:nvSpPr>
          <p:cNvPr id="151" name="Google Shape;151;p16"/>
          <p:cNvSpPr/>
          <p:nvPr/>
        </p:nvSpPr>
        <p:spPr>
          <a:xfrm>
            <a:off x="5418589" y="260395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Remove valor da conta</a:t>
            </a:r>
            <a:endParaRPr sz="800"/>
          </a:p>
        </p:txBody>
      </p:sp>
      <p:sp>
        <p:nvSpPr>
          <p:cNvPr id="152" name="Google Shape;152;p16"/>
          <p:cNvSpPr txBox="1"/>
          <p:nvPr/>
        </p:nvSpPr>
        <p:spPr>
          <a:xfrm>
            <a:off x="208825" y="691779"/>
            <a:ext cx="48756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Realizar uma transferência bancária: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Recebe o valor da transferência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Verifica se há saldo na conta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Remove o valor da conta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Envia para o outro banco o valor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Faz comunicação com o banco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○"/>
            </a:pPr>
            <a:r>
              <a:rPr lang="en-GB" sz="1600">
                <a:solidFill>
                  <a:srgbClr val="CC0000"/>
                </a:solidFill>
              </a:rPr>
              <a:t>Aguarda a confirmação do outro banco</a:t>
            </a:r>
            <a:endParaRPr sz="1600">
              <a:solidFill>
                <a:srgbClr val="CC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●"/>
            </a:pPr>
            <a:r>
              <a:rPr lang="en-GB" sz="1600">
                <a:solidFill>
                  <a:srgbClr val="CC0000"/>
                </a:solidFill>
              </a:rPr>
              <a:t>Encerra a operação</a:t>
            </a:r>
            <a:endParaRPr sz="1600">
              <a:solidFill>
                <a:srgbClr val="CC0000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418589" y="321945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Envia para outro banco</a:t>
            </a:r>
            <a:endParaRPr sz="800"/>
          </a:p>
        </p:txBody>
      </p:sp>
      <p:sp>
        <p:nvSpPr>
          <p:cNvPr id="154" name="Google Shape;154;p16"/>
          <p:cNvSpPr/>
          <p:nvPr/>
        </p:nvSpPr>
        <p:spPr>
          <a:xfrm>
            <a:off x="6773925" y="321945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Outro banco faz Depósito</a:t>
            </a:r>
            <a:endParaRPr sz="800"/>
          </a:p>
        </p:txBody>
      </p:sp>
      <p:sp>
        <p:nvSpPr>
          <p:cNvPr id="155" name="Google Shape;155;p16"/>
          <p:cNvSpPr/>
          <p:nvPr/>
        </p:nvSpPr>
        <p:spPr>
          <a:xfrm>
            <a:off x="6773925" y="3825225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Confirma Operação</a:t>
            </a:r>
            <a:endParaRPr sz="800"/>
          </a:p>
        </p:txBody>
      </p:sp>
      <p:sp>
        <p:nvSpPr>
          <p:cNvPr id="156" name="Google Shape;156;p16"/>
          <p:cNvSpPr/>
          <p:nvPr/>
        </p:nvSpPr>
        <p:spPr>
          <a:xfrm>
            <a:off x="5418589" y="3825225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Aguarda operação</a:t>
            </a:r>
            <a:endParaRPr sz="800"/>
          </a:p>
        </p:txBody>
      </p:sp>
      <p:sp>
        <p:nvSpPr>
          <p:cNvPr id="157" name="Google Shape;157;p16"/>
          <p:cNvSpPr/>
          <p:nvPr/>
        </p:nvSpPr>
        <p:spPr>
          <a:xfrm>
            <a:off x="5540539" y="4431000"/>
            <a:ext cx="676800" cy="377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Fim</a:t>
            </a:r>
            <a:endParaRPr sz="800"/>
          </a:p>
        </p:txBody>
      </p:sp>
      <p:cxnSp>
        <p:nvCxnSpPr>
          <p:cNvPr id="158" name="Google Shape;158;p16"/>
          <p:cNvCxnSpPr>
            <a:stCxn id="148" idx="4"/>
            <a:endCxn id="149" idx="0"/>
          </p:cNvCxnSpPr>
          <p:nvPr/>
        </p:nvCxnSpPr>
        <p:spPr>
          <a:xfrm>
            <a:off x="5878939" y="1240950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49" idx="2"/>
            <a:endCxn id="150" idx="0"/>
          </p:cNvCxnSpPr>
          <p:nvPr/>
        </p:nvCxnSpPr>
        <p:spPr>
          <a:xfrm>
            <a:off x="5878939" y="1836700"/>
            <a:ext cx="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0" idx="2"/>
            <a:endCxn id="151" idx="0"/>
          </p:cNvCxnSpPr>
          <p:nvPr/>
        </p:nvCxnSpPr>
        <p:spPr>
          <a:xfrm>
            <a:off x="5878939" y="2452500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1" idx="2"/>
            <a:endCxn id="153" idx="0"/>
          </p:cNvCxnSpPr>
          <p:nvPr/>
        </p:nvCxnSpPr>
        <p:spPr>
          <a:xfrm>
            <a:off x="5878939" y="3048550"/>
            <a:ext cx="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stCxn id="154" idx="2"/>
            <a:endCxn id="155" idx="0"/>
          </p:cNvCxnSpPr>
          <p:nvPr/>
        </p:nvCxnSpPr>
        <p:spPr>
          <a:xfrm>
            <a:off x="7234275" y="3664050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56" idx="2"/>
            <a:endCxn id="157" idx="0"/>
          </p:cNvCxnSpPr>
          <p:nvPr/>
        </p:nvCxnSpPr>
        <p:spPr>
          <a:xfrm>
            <a:off x="5878939" y="4269825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>
            <a:stCxn id="153" idx="3"/>
            <a:endCxn id="154" idx="1"/>
          </p:cNvCxnSpPr>
          <p:nvPr/>
        </p:nvCxnSpPr>
        <p:spPr>
          <a:xfrm>
            <a:off x="6339289" y="3441750"/>
            <a:ext cx="43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>
            <a:stCxn id="155" idx="1"/>
            <a:endCxn id="156" idx="3"/>
          </p:cNvCxnSpPr>
          <p:nvPr/>
        </p:nvCxnSpPr>
        <p:spPr>
          <a:xfrm rot="10800000">
            <a:off x="6339225" y="4047525"/>
            <a:ext cx="43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/>
          <p:nvPr/>
        </p:nvSpPr>
        <p:spPr>
          <a:xfrm>
            <a:off x="7061913" y="3555750"/>
            <a:ext cx="344700" cy="377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-1442505">
            <a:off x="6395552" y="2309853"/>
            <a:ext cx="1365236" cy="34593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>
            <a:off x="5262750" y="1143825"/>
            <a:ext cx="1232400" cy="29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Transações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40539" y="641875"/>
            <a:ext cx="676800" cy="3777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Inicio</a:t>
            </a:r>
            <a:endParaRPr sz="800"/>
          </a:p>
        </p:txBody>
      </p:sp>
      <p:sp>
        <p:nvSpPr>
          <p:cNvPr id="175" name="Google Shape;175;p17"/>
          <p:cNvSpPr/>
          <p:nvPr/>
        </p:nvSpPr>
        <p:spPr>
          <a:xfrm>
            <a:off x="5418589" y="1239700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Recebe valor</a:t>
            </a:r>
            <a:endParaRPr sz="800"/>
          </a:p>
        </p:txBody>
      </p:sp>
      <p:sp>
        <p:nvSpPr>
          <p:cNvPr id="176" name="Google Shape;176;p17"/>
          <p:cNvSpPr/>
          <p:nvPr/>
        </p:nvSpPr>
        <p:spPr>
          <a:xfrm>
            <a:off x="5418589" y="1833362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Verifica Saldo</a:t>
            </a:r>
            <a:endParaRPr sz="800"/>
          </a:p>
        </p:txBody>
      </p:sp>
      <p:sp>
        <p:nvSpPr>
          <p:cNvPr id="177" name="Google Shape;177;p17"/>
          <p:cNvSpPr/>
          <p:nvPr/>
        </p:nvSpPr>
        <p:spPr>
          <a:xfrm>
            <a:off x="5418589" y="2414653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Remove valor da conta</a:t>
            </a:r>
            <a:endParaRPr sz="800"/>
          </a:p>
        </p:txBody>
      </p:sp>
      <p:sp>
        <p:nvSpPr>
          <p:cNvPr id="178" name="Google Shape;178;p17"/>
          <p:cNvSpPr txBox="1"/>
          <p:nvPr/>
        </p:nvSpPr>
        <p:spPr>
          <a:xfrm>
            <a:off x="208825" y="694066"/>
            <a:ext cx="48756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Realizar uma transferência bancária: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Tentar  (Begin Transaction - SQL)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Recebe o valor da transferência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Verifica se há saldo na conta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Remove o valor da conta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Envia para o outro banco o valor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Faz comunicação com o banco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Aguarda a confirmação do outro banco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Encerra a operação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 não houve erro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Confirma (Commit - SQL)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 houver erro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Reverte (</a:t>
            </a:r>
            <a:r>
              <a:rPr lang="en-GB" sz="1600">
                <a:solidFill>
                  <a:schemeClr val="dk1"/>
                </a:solidFill>
              </a:rPr>
              <a:t>Rollback - </a:t>
            </a:r>
            <a:r>
              <a:rPr lang="en-GB" sz="1600"/>
              <a:t>SQL)</a:t>
            </a:r>
            <a:endParaRPr sz="1600"/>
          </a:p>
        </p:txBody>
      </p:sp>
      <p:sp>
        <p:nvSpPr>
          <p:cNvPr id="179" name="Google Shape;179;p17"/>
          <p:cNvSpPr/>
          <p:nvPr/>
        </p:nvSpPr>
        <p:spPr>
          <a:xfrm>
            <a:off x="5418589" y="2985876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Envia para outro banco</a:t>
            </a:r>
            <a:endParaRPr sz="800"/>
          </a:p>
        </p:txBody>
      </p:sp>
      <p:sp>
        <p:nvSpPr>
          <p:cNvPr id="180" name="Google Shape;180;p17"/>
          <p:cNvSpPr/>
          <p:nvPr/>
        </p:nvSpPr>
        <p:spPr>
          <a:xfrm>
            <a:off x="6773925" y="2985876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Outro banco faz Depósito</a:t>
            </a:r>
            <a:endParaRPr sz="800"/>
          </a:p>
        </p:txBody>
      </p:sp>
      <p:sp>
        <p:nvSpPr>
          <p:cNvPr id="181" name="Google Shape;181;p17"/>
          <p:cNvSpPr/>
          <p:nvPr/>
        </p:nvSpPr>
        <p:spPr>
          <a:xfrm>
            <a:off x="6773925" y="3569512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Confirma Operação</a:t>
            </a:r>
            <a:endParaRPr sz="800"/>
          </a:p>
        </p:txBody>
      </p:sp>
      <p:sp>
        <p:nvSpPr>
          <p:cNvPr id="182" name="Google Shape;182;p17"/>
          <p:cNvSpPr/>
          <p:nvPr/>
        </p:nvSpPr>
        <p:spPr>
          <a:xfrm>
            <a:off x="5418589" y="3569512"/>
            <a:ext cx="920700" cy="444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Aguarda operação</a:t>
            </a:r>
            <a:endParaRPr sz="800"/>
          </a:p>
        </p:txBody>
      </p:sp>
      <p:sp>
        <p:nvSpPr>
          <p:cNvPr id="183" name="Google Shape;183;p17"/>
          <p:cNvSpPr/>
          <p:nvPr/>
        </p:nvSpPr>
        <p:spPr>
          <a:xfrm>
            <a:off x="5458650" y="4748900"/>
            <a:ext cx="840600" cy="2799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Rollback</a:t>
            </a:r>
            <a:endParaRPr sz="800"/>
          </a:p>
        </p:txBody>
      </p:sp>
      <p:cxnSp>
        <p:nvCxnSpPr>
          <p:cNvPr id="184" name="Google Shape;184;p17"/>
          <p:cNvCxnSpPr>
            <a:stCxn id="174" idx="4"/>
            <a:endCxn id="175" idx="0"/>
          </p:cNvCxnSpPr>
          <p:nvPr/>
        </p:nvCxnSpPr>
        <p:spPr>
          <a:xfrm>
            <a:off x="5878939" y="1019575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>
            <a:stCxn id="175" idx="2"/>
            <a:endCxn id="176" idx="0"/>
          </p:cNvCxnSpPr>
          <p:nvPr/>
        </p:nvCxnSpPr>
        <p:spPr>
          <a:xfrm>
            <a:off x="5878939" y="1684300"/>
            <a:ext cx="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>
            <a:stCxn id="176" idx="2"/>
            <a:endCxn id="177" idx="0"/>
          </p:cNvCxnSpPr>
          <p:nvPr/>
        </p:nvCxnSpPr>
        <p:spPr>
          <a:xfrm>
            <a:off x="5878939" y="2277962"/>
            <a:ext cx="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7"/>
          <p:cNvCxnSpPr>
            <a:stCxn id="177" idx="2"/>
            <a:endCxn id="179" idx="0"/>
          </p:cNvCxnSpPr>
          <p:nvPr/>
        </p:nvCxnSpPr>
        <p:spPr>
          <a:xfrm>
            <a:off x="5878939" y="2859253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7"/>
          <p:cNvCxnSpPr>
            <a:stCxn id="180" idx="2"/>
            <a:endCxn id="181" idx="0"/>
          </p:cNvCxnSpPr>
          <p:nvPr/>
        </p:nvCxnSpPr>
        <p:spPr>
          <a:xfrm>
            <a:off x="7234275" y="3430476"/>
            <a:ext cx="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>
            <a:stCxn id="179" idx="3"/>
            <a:endCxn id="180" idx="1"/>
          </p:cNvCxnSpPr>
          <p:nvPr/>
        </p:nvCxnSpPr>
        <p:spPr>
          <a:xfrm>
            <a:off x="6339289" y="3208176"/>
            <a:ext cx="43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7"/>
          <p:cNvSpPr/>
          <p:nvPr/>
        </p:nvSpPr>
        <p:spPr>
          <a:xfrm>
            <a:off x="5418600" y="4271351"/>
            <a:ext cx="920700" cy="346200"/>
          </a:xfrm>
          <a:prstGeom prst="diamond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Erro</a:t>
            </a:r>
            <a:endParaRPr sz="900"/>
          </a:p>
        </p:txBody>
      </p:sp>
      <p:cxnSp>
        <p:nvCxnSpPr>
          <p:cNvPr id="191" name="Google Shape;191;p17"/>
          <p:cNvCxnSpPr>
            <a:stCxn id="182" idx="3"/>
            <a:endCxn id="181" idx="1"/>
          </p:cNvCxnSpPr>
          <p:nvPr/>
        </p:nvCxnSpPr>
        <p:spPr>
          <a:xfrm>
            <a:off x="6339289" y="3791812"/>
            <a:ext cx="43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2" name="Google Shape;192;p17"/>
          <p:cNvCxnSpPr>
            <a:stCxn id="182" idx="2"/>
            <a:endCxn id="190" idx="0"/>
          </p:cNvCxnSpPr>
          <p:nvPr/>
        </p:nvCxnSpPr>
        <p:spPr>
          <a:xfrm>
            <a:off x="5878939" y="4014112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/>
          <p:nvPr/>
        </p:nvSpPr>
        <p:spPr>
          <a:xfrm>
            <a:off x="6813975" y="4304507"/>
            <a:ext cx="840600" cy="2799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Commit</a:t>
            </a:r>
            <a:endParaRPr sz="800"/>
          </a:p>
        </p:txBody>
      </p:sp>
      <p:cxnSp>
        <p:nvCxnSpPr>
          <p:cNvPr id="194" name="Google Shape;194;p17"/>
          <p:cNvCxnSpPr>
            <a:stCxn id="190" idx="3"/>
            <a:endCxn id="193" idx="2"/>
          </p:cNvCxnSpPr>
          <p:nvPr/>
        </p:nvCxnSpPr>
        <p:spPr>
          <a:xfrm>
            <a:off x="6339300" y="4444451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7"/>
          <p:cNvCxnSpPr>
            <a:stCxn id="190" idx="2"/>
            <a:endCxn id="183" idx="0"/>
          </p:cNvCxnSpPr>
          <p:nvPr/>
        </p:nvCxnSpPr>
        <p:spPr>
          <a:xfrm>
            <a:off x="5878950" y="4617551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Transações Spring Boot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332075" y="1047875"/>
            <a:ext cx="8324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Anotação @</a:t>
            </a:r>
            <a:r>
              <a:rPr lang="en-GB"/>
              <a:t>Transacional indica que todas as operações do método serão executadas dentro de uma transação do banco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08825" y="4634325"/>
            <a:ext cx="53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Mais informações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https://hellokoding.com/spring-boot/transactional/</a:t>
            </a:r>
            <a:r>
              <a:rPr lang="en-GB" sz="1100"/>
              <a:t> </a:t>
            </a:r>
            <a:endParaRPr sz="1100"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675" y="1783300"/>
            <a:ext cx="35718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332075" y="3495300"/>
            <a:ext cx="83241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IMPORTANTE</a:t>
            </a:r>
            <a:r>
              <a:rPr lang="en-GB"/>
              <a:t>: Existem duas anotações @Transactional, uma do Spring e outra do Java, utilizar a do Spring, cujo pacote e classe é:</a:t>
            </a:r>
            <a:br>
              <a:rPr lang="en-GB"/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org.springframework.transaction.annotation.Transactional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Consultas 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701225" y="4604800"/>
            <a:ext cx="3925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https://www.baeldung.com/spring-data-jpa-query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560850" y="774850"/>
            <a:ext cx="7881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</a:t>
            </a:r>
            <a:r>
              <a:rPr lang="en-GB"/>
              <a:t>Repositórios</a:t>
            </a:r>
            <a:r>
              <a:rPr lang="en-GB"/>
              <a:t> (que são interfaces) é </a:t>
            </a:r>
            <a:r>
              <a:rPr lang="en-GB"/>
              <a:t>possível</a:t>
            </a:r>
            <a:r>
              <a:rPr lang="en-GB"/>
              <a:t> criar consultas de duas maneiras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Derivação de nome de método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List&lt;Livro&gt; findByAutor(String autor);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Anotação @Query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@Query(“select * from Autor a where a.ativo=true”)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List&lt;Autor&gt; buscaAutorAtivo()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Consultas - Derivacao</a:t>
            </a:r>
            <a:endParaRPr/>
          </a:p>
        </p:txBody>
      </p:sp>
      <p:graphicFrame>
        <p:nvGraphicFramePr>
          <p:cNvPr id="217" name="Google Shape;217;p20"/>
          <p:cNvGraphicFramePr/>
          <p:nvPr/>
        </p:nvGraphicFramePr>
        <p:xfrm>
          <a:off x="443300" y="78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{7CA78ABC-A853-4965-9C9A-6552753B6E3B}</a:tableStyleId>
              </a:tblPr>
              <a:tblGrid>
                <a:gridCol w="4226475"/>
                <a:gridCol w="4226475"/>
              </a:tblGrid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</a:rPr>
                        <a:t>Nome do Método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SQL gerado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List&lt;User&gt; findByName(String name)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select * from user where name = :name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List&lt;User&gt; findByNameIsNot(String name)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elect * from user where not name = :name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List&lt;User&gt; findByNameIsNull()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elect * from user where name is null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List&lt;User&gt; findByActiveTrue()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select * from user where active = true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List&lt;User&gt; findByNameStartingWith(String prefix)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select * from user where name like :prefix + “%”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List&lt;User&gt; findByAgeLessThan(Integer age)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</a:t>
                      </a:r>
                      <a:r>
                        <a:rPr lang="en-GB" sz="1300"/>
                        <a:t>elect * from user where age &lt; :age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List&lt;User&gt; findByNameOrderByName(String name)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</a:t>
                      </a:r>
                      <a:r>
                        <a:rPr lang="en-GB" sz="1300"/>
                        <a:t>elect * from user where name = :name order by name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20"/>
          <p:cNvSpPr txBox="1"/>
          <p:nvPr/>
        </p:nvSpPr>
        <p:spPr>
          <a:xfrm>
            <a:off x="523950" y="4435075"/>
            <a:ext cx="8205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Mais informações em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https://www.baeldung.com/spring-data-derived-queries</a:t>
            </a:r>
            <a:r>
              <a:rPr lang="en-GB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Consultas - JPQL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243525" y="826500"/>
            <a:ext cx="83463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JPQL - JPA Query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Derivada da SQL mas baseada nos objetos mapeados. Utiliza a anotação @Query em métodos da interface do Repositório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250900" y="2073625"/>
            <a:ext cx="82059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@Query("SELECT u FROM User u WHERE u.status = 1")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Collection&lt;User&gt; findAllActiveUsers();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Observação</a:t>
            </a:r>
            <a:r>
              <a:rPr lang="en-GB"/>
              <a:t>: o </a:t>
            </a:r>
            <a:r>
              <a:rPr b="1" i="1" lang="en-GB"/>
              <a:t>User</a:t>
            </a:r>
            <a:r>
              <a:rPr lang="en-GB"/>
              <a:t> na query acima se refere a classe User (entidade) e não a tabela user do sql.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JPQL utiliza sempre o nome da classe e os atributos para definir a query.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