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Lst>
  <p:sldSz cy="3460750" cx="4610100"/>
  <p:notesSz cx="4610100" cy="3460750"/>
  <p:embeddedFontLst>
    <p:embeddedFont>
      <p:font typeface="Tahoma"/>
      <p:regular r:id="rId48"/>
      <p:bold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GoogleSlidesCustomDataVersion2">
      <go:slidesCustomData xmlns:go="http://customooxmlschemas.google.com/" r:id="rId50" roundtripDataSignature="AMtx7miMFittlAKRwxQ7IaZy8/wNnp3rg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Tahoma-regular.fntdata"/><Relationship Id="rId47" Type="http://schemas.openxmlformats.org/officeDocument/2006/relationships/slide" Target="slides/slide42.xml"/><Relationship Id="rId49" Type="http://schemas.openxmlformats.org/officeDocument/2006/relationships/font" Target="fonts/Tahoma-bold.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0" Type="http://customschemas.google.com/relationships/presentationmetadata" Target="meta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1997075" cy="17303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2611438" y="0"/>
            <a:ext cx="1997075" cy="17303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527175" y="433388"/>
            <a:ext cx="1555750" cy="1166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460375" y="1665288"/>
            <a:ext cx="3689350" cy="136366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3287713"/>
            <a:ext cx="1997075" cy="17303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2611438" y="3287713"/>
            <a:ext cx="1997075" cy="17303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pt-B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1:notes"/>
          <p:cNvSpPr txBox="1"/>
          <p:nvPr>
            <p:ph idx="1" type="body"/>
          </p:nvPr>
        </p:nvSpPr>
        <p:spPr>
          <a:xfrm>
            <a:off x="460375" y="1665288"/>
            <a:ext cx="3689350" cy="136366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 name="Google Shape;47;p1:notes"/>
          <p:cNvSpPr/>
          <p:nvPr>
            <p:ph idx="2" type="sldImg"/>
          </p:nvPr>
        </p:nvSpPr>
        <p:spPr>
          <a:xfrm>
            <a:off x="1527175" y="433388"/>
            <a:ext cx="1555750" cy="1166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70f3ae631c_0_48: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370f3ae631c_0_48: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2" name="Google Shape;112;g370f3ae631c_0_48: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70f3ae631c_0_28: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 name="Google Shape;120;g370f3ae631c_0_28: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1" name="Google Shape;121;g370f3ae631c_0_28: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7141d4bbe3_0_0: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 name="Google Shape;127;g37141d4bbe3_0_0: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8" name="Google Shape;128;g37141d4bbe3_0_0: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7141d4bbe3_0_7: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g37141d4bbe3_0_7: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g37141d4bbe3_0_7: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pt-BR"/>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70f3ae631c_0_35: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g370f3ae631c_0_35: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g370f3ae631c_0_35: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70f3ae631c_0_42: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g370f3ae631c_0_42: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g370f3ae631c_0_42: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72364308bd_0_23: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372364308bd_0_23: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372364308bd_0_23: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72364308bd_0_17: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2" name="Google Shape;162;g372364308bd_0_17: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3" name="Google Shape;163;g372364308bd_0_17: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372364308bd_0_0: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g372364308bd_0_0: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2" name="Google Shape;172;g372364308bd_0_0: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72364308bd_0_10: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0" name="Google Shape;180;g372364308bd_0_10: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g372364308bd_0_10: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2: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 name="Google Shape;53;p2:notes"/>
          <p:cNvSpPr/>
          <p:nvPr>
            <p:ph idx="2" type="sldImg"/>
          </p:nvPr>
        </p:nvSpPr>
        <p:spPr>
          <a:xfrm>
            <a:off x="1527175" y="433388"/>
            <a:ext cx="1555750" cy="1166812"/>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72364308bd_0_39: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372364308bd_0_39: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g372364308bd_0_39: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3723de18db5_0_0: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3723de18db5_0_0: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g3723de18db5_0_0: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723de18db5_0_6: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g3723de18db5_0_6: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3723de18db5_0_6: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3723de18db5_0_12: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g3723de18db5_0_12: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g3723de18db5_0_12: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3723de18db5_0_22: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6" name="Google Shape;216;g3723de18db5_0_22: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7" name="Google Shape;217;g3723de18db5_0_22: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3723de18db5_0_31: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3" name="Google Shape;223;g3723de18db5_0_31: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4" name="Google Shape;224;g3723de18db5_0_31: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3723de18db5_0_39: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g3723de18db5_0_39: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3723de18db5_0_39: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723de18db5_0_50: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9" name="Google Shape;239;g3723de18db5_0_50: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g3723de18db5_0_50: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3723de18db5_0_64: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2" name="Google Shape;252;g3723de18db5_0_64: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3" name="Google Shape;253;g3723de18db5_0_64: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723de18db5_0_79: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1" name="Google Shape;261;g3723de18db5_0_79: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2" name="Google Shape;262;g3723de18db5_0_79: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70f3ae631c_0_2: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g370f3ae631c_0_2: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 name="Google Shape;62;g370f3ae631c_0_2: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3723de18db5_0_88: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9" name="Google Shape;269;g3723de18db5_0_88: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0" name="Google Shape;270;g3723de18db5_0_88: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723de18db5_0_97: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8" name="Google Shape;278;g3723de18db5_0_97: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g3723de18db5_0_97: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723de18db5_0_106: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7" name="Google Shape;287;g3723de18db5_0_106: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3723de18db5_0_106: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3723de18db5_0_115: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g3723de18db5_0_115: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7" name="Google Shape;297;g3723de18db5_0_115: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7353012337_2_0: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7353012337_2_0:notes"/>
          <p:cNvSpPr txBox="1"/>
          <p:nvPr>
            <p:ph idx="1" type="body"/>
          </p:nvPr>
        </p:nvSpPr>
        <p:spPr>
          <a:xfrm>
            <a:off x="460375" y="1665288"/>
            <a:ext cx="3689400" cy="1363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6" name="Google Shape;306;g37353012337_2_0:notes"/>
          <p:cNvSpPr txBox="1"/>
          <p:nvPr>
            <p:ph idx="12" type="sldNum"/>
          </p:nvPr>
        </p:nvSpPr>
        <p:spPr>
          <a:xfrm>
            <a:off x="2611438" y="3287713"/>
            <a:ext cx="1997100" cy="173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37353012337_2_7: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37353012337_2_7:notes"/>
          <p:cNvSpPr txBox="1"/>
          <p:nvPr>
            <p:ph idx="1" type="body"/>
          </p:nvPr>
        </p:nvSpPr>
        <p:spPr>
          <a:xfrm>
            <a:off x="460375" y="1665288"/>
            <a:ext cx="3689400" cy="1363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4" name="Google Shape;314;g37353012337_2_7:notes"/>
          <p:cNvSpPr txBox="1"/>
          <p:nvPr>
            <p:ph idx="12" type="sldNum"/>
          </p:nvPr>
        </p:nvSpPr>
        <p:spPr>
          <a:xfrm>
            <a:off x="2611438" y="3287713"/>
            <a:ext cx="1997100" cy="173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7353012337_2_16: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7353012337_2_16:notes"/>
          <p:cNvSpPr txBox="1"/>
          <p:nvPr>
            <p:ph idx="1" type="body"/>
          </p:nvPr>
        </p:nvSpPr>
        <p:spPr>
          <a:xfrm>
            <a:off x="460375" y="1665288"/>
            <a:ext cx="3689400" cy="1363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g37353012337_2_16:notes"/>
          <p:cNvSpPr txBox="1"/>
          <p:nvPr>
            <p:ph idx="12" type="sldNum"/>
          </p:nvPr>
        </p:nvSpPr>
        <p:spPr>
          <a:xfrm>
            <a:off x="2611438" y="3287713"/>
            <a:ext cx="1997100" cy="173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7353012337_2_24: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7353012337_2_24:notes"/>
          <p:cNvSpPr txBox="1"/>
          <p:nvPr>
            <p:ph idx="1" type="body"/>
          </p:nvPr>
        </p:nvSpPr>
        <p:spPr>
          <a:xfrm>
            <a:off x="460375" y="1665288"/>
            <a:ext cx="3689400" cy="1363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g37353012337_2_24:notes"/>
          <p:cNvSpPr txBox="1"/>
          <p:nvPr>
            <p:ph idx="12" type="sldNum"/>
          </p:nvPr>
        </p:nvSpPr>
        <p:spPr>
          <a:xfrm>
            <a:off x="2611438" y="3287713"/>
            <a:ext cx="1997100" cy="173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g37353012337_2_33: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p:spPr>
      </p:sp>
      <p:sp>
        <p:nvSpPr>
          <p:cNvPr id="340" name="Google Shape;340;g37353012337_2_33:notes"/>
          <p:cNvSpPr txBox="1"/>
          <p:nvPr>
            <p:ph idx="1" type="body"/>
          </p:nvPr>
        </p:nvSpPr>
        <p:spPr>
          <a:xfrm>
            <a:off x="460375" y="1665288"/>
            <a:ext cx="3689400" cy="1363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1" name="Google Shape;341;g37353012337_2_33:notes"/>
          <p:cNvSpPr txBox="1"/>
          <p:nvPr>
            <p:ph idx="12" type="sldNum"/>
          </p:nvPr>
        </p:nvSpPr>
        <p:spPr>
          <a:xfrm>
            <a:off x="2611438" y="3287713"/>
            <a:ext cx="1997100" cy="173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37353012337_2_40: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37353012337_2_40:notes"/>
          <p:cNvSpPr txBox="1"/>
          <p:nvPr>
            <p:ph idx="1" type="body"/>
          </p:nvPr>
        </p:nvSpPr>
        <p:spPr>
          <a:xfrm>
            <a:off x="460375" y="1665288"/>
            <a:ext cx="3689400" cy="1363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g37353012337_2_40:notes"/>
          <p:cNvSpPr txBox="1"/>
          <p:nvPr>
            <p:ph idx="12" type="sldNum"/>
          </p:nvPr>
        </p:nvSpPr>
        <p:spPr>
          <a:xfrm>
            <a:off x="2611438" y="3287713"/>
            <a:ext cx="1997100" cy="173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370f3ae631c_0_60: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 name="Google Shape;69;g370f3ae631c_0_60: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 name="Google Shape;70;g370f3ae631c_0_60: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37353012337_2_48: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37353012337_2_48:notes"/>
          <p:cNvSpPr txBox="1"/>
          <p:nvPr>
            <p:ph idx="1" type="body"/>
          </p:nvPr>
        </p:nvSpPr>
        <p:spPr>
          <a:xfrm>
            <a:off x="460375" y="1665288"/>
            <a:ext cx="3689400" cy="1363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37353012337_2_48:notes"/>
          <p:cNvSpPr txBox="1"/>
          <p:nvPr>
            <p:ph idx="12" type="sldNum"/>
          </p:nvPr>
        </p:nvSpPr>
        <p:spPr>
          <a:xfrm>
            <a:off x="2611438" y="3287713"/>
            <a:ext cx="1997100" cy="173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7353012337_2_55: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7353012337_2_55:notes"/>
          <p:cNvSpPr txBox="1"/>
          <p:nvPr>
            <p:ph idx="1" type="body"/>
          </p:nvPr>
        </p:nvSpPr>
        <p:spPr>
          <a:xfrm>
            <a:off x="460375" y="1665288"/>
            <a:ext cx="3689400" cy="1363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37353012337_2_55:notes"/>
          <p:cNvSpPr txBox="1"/>
          <p:nvPr>
            <p:ph idx="12" type="sldNum"/>
          </p:nvPr>
        </p:nvSpPr>
        <p:spPr>
          <a:xfrm>
            <a:off x="2611438" y="3287713"/>
            <a:ext cx="1997100" cy="173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7353012337_2_63: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7353012337_2_63:notes"/>
          <p:cNvSpPr txBox="1"/>
          <p:nvPr>
            <p:ph idx="1" type="body"/>
          </p:nvPr>
        </p:nvSpPr>
        <p:spPr>
          <a:xfrm>
            <a:off x="460375" y="1665288"/>
            <a:ext cx="3689400" cy="1363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g37353012337_2_63:notes"/>
          <p:cNvSpPr txBox="1"/>
          <p:nvPr>
            <p:ph idx="12" type="sldNum"/>
          </p:nvPr>
        </p:nvSpPr>
        <p:spPr>
          <a:xfrm>
            <a:off x="2611438" y="3287713"/>
            <a:ext cx="1997100" cy="1731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37160c6444d_0_0: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g37160c6444d_0_0: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 name="Google Shape;76;g37160c6444d_0_0: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200"/>
              <a:buFont typeface="Arial"/>
              <a:buNone/>
            </a:pPr>
            <a:fld id="{00000000-1234-1234-1234-123412341234}" type="slidenum">
              <a:rPr lang="pt-BR"/>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7160c6444d_0_11: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 name="Google Shape;82;g37160c6444d_0_11: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 name="Google Shape;83;g37160c6444d_0_11: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pt-BR"/>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7160c6444d_0_17: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 name="Google Shape;89;g37160c6444d_0_17: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0" name="Google Shape;90;g37160c6444d_0_17: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pt-BR"/>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70f3ae631c_0_9: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g370f3ae631c_0_9: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7" name="Google Shape;97;g370f3ae631c_0_9: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pt-BR"/>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370f3ae631c_0_20:notes"/>
          <p:cNvSpPr/>
          <p:nvPr>
            <p:ph idx="2" type="sldImg"/>
          </p:nvPr>
        </p:nvSpPr>
        <p:spPr>
          <a:xfrm>
            <a:off x="1527175" y="433388"/>
            <a:ext cx="1555800" cy="11667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g370f3ae631c_0_20:notes"/>
          <p:cNvSpPr txBox="1"/>
          <p:nvPr>
            <p:ph idx="1" type="body"/>
          </p:nvPr>
        </p:nvSpPr>
        <p:spPr>
          <a:xfrm>
            <a:off x="460375" y="1665288"/>
            <a:ext cx="3689400" cy="1363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6" name="Google Shape;106;g370f3ae631c_0_20:notes"/>
          <p:cNvSpPr txBox="1"/>
          <p:nvPr>
            <p:ph idx="12" type="sldNum"/>
          </p:nvPr>
        </p:nvSpPr>
        <p:spPr>
          <a:xfrm>
            <a:off x="2611438" y="3287713"/>
            <a:ext cx="1997100" cy="1731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pt-BR"/>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ayout Personalizado">
  <p:cSld name="Layout Personalizado">
    <p:spTree>
      <p:nvGrpSpPr>
        <p:cNvPr id="16" name="Shape 16"/>
        <p:cNvGrpSpPr/>
        <p:nvPr/>
      </p:nvGrpSpPr>
      <p:grpSpPr>
        <a:xfrm>
          <a:off x="0" y="0"/>
          <a:ext cx="0" cy="0"/>
          <a:chOff x="0" y="0"/>
          <a:chExt cx="0" cy="0"/>
        </a:xfrm>
      </p:grpSpPr>
      <p:sp>
        <p:nvSpPr>
          <p:cNvPr id="17" name="Google Shape;17;p6"/>
          <p:cNvSpPr/>
          <p:nvPr/>
        </p:nvSpPr>
        <p:spPr>
          <a:xfrm>
            <a:off x="109886" y="1551583"/>
            <a:ext cx="4390327" cy="658373"/>
          </a:xfrm>
          <a:prstGeom prst="roundRect">
            <a:avLst>
              <a:gd fmla="val 16667" name="adj"/>
            </a:avLst>
          </a:prstGeom>
          <a:solidFill>
            <a:srgbClr val="00009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CC3300"/>
              </a:solidFill>
              <a:latin typeface="Calibri"/>
              <a:ea typeface="Calibri"/>
              <a:cs typeface="Calibri"/>
              <a:sym typeface="Calibri"/>
            </a:endParaRPr>
          </a:p>
        </p:txBody>
      </p:sp>
      <p:sp>
        <p:nvSpPr>
          <p:cNvPr id="18" name="Google Shape;18;p6"/>
          <p:cNvSpPr txBox="1"/>
          <p:nvPr>
            <p:ph type="title"/>
          </p:nvPr>
        </p:nvSpPr>
        <p:spPr>
          <a:xfrm>
            <a:off x="509533" y="1603771"/>
            <a:ext cx="3505150" cy="553998"/>
          </a:xfrm>
          <a:prstGeom prst="rect">
            <a:avLst/>
          </a:prstGeom>
          <a:noFill/>
          <a:ln>
            <a:noFill/>
          </a:ln>
        </p:spPr>
        <p:txBody>
          <a:bodyPr anchorCtr="0" anchor="t" bIns="0" lIns="0" spcFirstLastPara="1" rIns="0" wrap="square" tIns="0">
            <a:spAutoFit/>
          </a:bodyPr>
          <a:lstStyle>
            <a:lvl1pPr lvl="0" marR="0" rtl="0" algn="ctr">
              <a:lnSpc>
                <a:spcPct val="90000"/>
              </a:lnSpc>
              <a:spcBef>
                <a:spcPts val="0"/>
              </a:spcBef>
              <a:spcAft>
                <a:spcPts val="0"/>
              </a:spcAft>
              <a:buClr>
                <a:schemeClr val="lt1"/>
              </a:buClr>
              <a:buSzPts val="1400"/>
              <a:buFont typeface="Tahoma"/>
              <a:buNone/>
              <a:defRPr b="0" i="0" sz="2000" u="none" cap="none" strike="noStrike">
                <a:solidFill>
                  <a:schemeClr val="lt1"/>
                </a:solidFill>
                <a:latin typeface="Tahoma"/>
                <a:ea typeface="Tahoma"/>
                <a:cs typeface="Tahoma"/>
                <a:sym typeface="Tahoma"/>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pic>
        <p:nvPicPr>
          <p:cNvPr descr="Concurso UECE" id="19" name="Google Shape;19;p6"/>
          <p:cNvPicPr preferRelativeResize="0"/>
          <p:nvPr/>
        </p:nvPicPr>
        <p:blipFill rotWithShape="1">
          <a:blip r:embed="rId2">
            <a:alphaModFix/>
          </a:blip>
          <a:srcRect b="0" l="0" r="0" t="0"/>
          <a:stretch/>
        </p:blipFill>
        <p:spPr>
          <a:xfrm>
            <a:off x="2917810" y="109134"/>
            <a:ext cx="1231026" cy="1214220"/>
          </a:xfrm>
          <a:prstGeom prst="rect">
            <a:avLst/>
          </a:prstGeom>
          <a:noFill/>
          <a:ln>
            <a:noFill/>
          </a:ln>
        </p:spPr>
      </p:pic>
      <p:pic>
        <p:nvPicPr>
          <p:cNvPr id="20" name="Google Shape;20;p6"/>
          <p:cNvPicPr preferRelativeResize="0"/>
          <p:nvPr/>
        </p:nvPicPr>
        <p:blipFill rotWithShape="1">
          <a:blip r:embed="rId3">
            <a:alphaModFix/>
          </a:blip>
          <a:srcRect b="0" l="0" r="0" t="0"/>
          <a:stretch/>
        </p:blipFill>
        <p:spPr>
          <a:xfrm>
            <a:off x="257319" y="135735"/>
            <a:ext cx="1806717" cy="1288707"/>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Layout Personalizado">
  <p:cSld name="1_Layout Personalizado">
    <p:spTree>
      <p:nvGrpSpPr>
        <p:cNvPr id="21" name="Shape 21"/>
        <p:cNvGrpSpPr/>
        <p:nvPr/>
      </p:nvGrpSpPr>
      <p:grpSpPr>
        <a:xfrm>
          <a:off x="0" y="0"/>
          <a:ext cx="0" cy="0"/>
          <a:chOff x="0" y="0"/>
          <a:chExt cx="0" cy="0"/>
        </a:xfrm>
      </p:grpSpPr>
      <p:sp>
        <p:nvSpPr>
          <p:cNvPr id="22" name="Google Shape;22;p7"/>
          <p:cNvSpPr/>
          <p:nvPr/>
        </p:nvSpPr>
        <p:spPr>
          <a:xfrm>
            <a:off x="0" y="-1"/>
            <a:ext cx="4608195" cy="463412"/>
          </a:xfrm>
          <a:custGeom>
            <a:rect b="b" l="l" r="r" t="t"/>
            <a:pathLst>
              <a:path extrusionOk="0" h="350520" w="4608195">
                <a:moveTo>
                  <a:pt x="0" y="350126"/>
                </a:moveTo>
                <a:lnTo>
                  <a:pt x="4608004" y="350126"/>
                </a:lnTo>
                <a:lnTo>
                  <a:pt x="4608004" y="0"/>
                </a:lnTo>
                <a:lnTo>
                  <a:pt x="0" y="0"/>
                </a:lnTo>
                <a:lnTo>
                  <a:pt x="0" y="350126"/>
                </a:lnTo>
                <a:close/>
              </a:path>
            </a:pathLst>
          </a:custGeom>
          <a:solidFill>
            <a:srgbClr val="00009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rgbClr val="CC3300"/>
              </a:solidFill>
              <a:latin typeface="Calibri"/>
              <a:ea typeface="Calibri"/>
              <a:cs typeface="Calibri"/>
              <a:sym typeface="Calibri"/>
            </a:endParaRPr>
          </a:p>
        </p:txBody>
      </p:sp>
      <p:sp>
        <p:nvSpPr>
          <p:cNvPr id="23" name="Google Shape;23;p7"/>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lvl1pPr indent="-295275" lvl="0" marL="457200" marR="0" rtl="0" algn="l">
              <a:lnSpc>
                <a:spcPct val="90000"/>
              </a:lnSpc>
              <a:spcBef>
                <a:spcPts val="1000"/>
              </a:spcBef>
              <a:spcAft>
                <a:spcPts val="0"/>
              </a:spcAft>
              <a:buClr>
                <a:schemeClr val="dk1"/>
              </a:buClr>
              <a:buSzPts val="1050"/>
              <a:buFont typeface="Noto Sans"/>
              <a:buChar char="❑"/>
              <a:defRPr b="0" i="0" sz="1050" u="none" cap="none" strike="noStrike">
                <a:solidFill>
                  <a:schemeClr val="dk1"/>
                </a:solidFill>
                <a:latin typeface="Tahoma"/>
                <a:ea typeface="Tahoma"/>
                <a:cs typeface="Tahoma"/>
                <a:sym typeface="Tahoma"/>
              </a:defRPr>
            </a:lvl1pPr>
            <a:lvl2pPr indent="-292100" lvl="1" marL="914400" marR="0" rtl="0" algn="l">
              <a:lnSpc>
                <a:spcPct val="90000"/>
              </a:lnSpc>
              <a:spcBef>
                <a:spcPts val="500"/>
              </a:spcBef>
              <a:spcAft>
                <a:spcPts val="0"/>
              </a:spcAft>
              <a:buClr>
                <a:schemeClr val="dk1"/>
              </a:buClr>
              <a:buSzPts val="1000"/>
              <a:buFont typeface="Noto Sans"/>
              <a:buChar char="❑"/>
              <a:defRPr b="0" i="0" sz="1000" u="none" cap="none" strike="noStrike">
                <a:solidFill>
                  <a:schemeClr val="dk1"/>
                </a:solidFill>
                <a:latin typeface="Tahoma"/>
                <a:ea typeface="Tahoma"/>
                <a:cs typeface="Tahoma"/>
                <a:sym typeface="Tahoma"/>
              </a:defRPr>
            </a:lvl2pPr>
            <a:lvl3pPr indent="-285750" lvl="2" marL="1371600" marR="0" rtl="0" algn="l">
              <a:lnSpc>
                <a:spcPct val="90000"/>
              </a:lnSpc>
              <a:spcBef>
                <a:spcPts val="500"/>
              </a:spcBef>
              <a:spcAft>
                <a:spcPts val="0"/>
              </a:spcAft>
              <a:buClr>
                <a:schemeClr val="dk1"/>
              </a:buClr>
              <a:buSzPts val="900"/>
              <a:buFont typeface="Noto Sans"/>
              <a:buChar char="❑"/>
              <a:defRPr b="0" i="0" sz="900" u="none" cap="none" strike="noStrike">
                <a:solidFill>
                  <a:schemeClr val="dk1"/>
                </a:solidFill>
                <a:latin typeface="Tahoma"/>
                <a:ea typeface="Tahoma"/>
                <a:cs typeface="Tahoma"/>
                <a:sym typeface="Tahoma"/>
              </a:defRPr>
            </a:lvl3pPr>
            <a:lvl4pPr indent="-279400" lvl="3" marL="1828800" marR="0" rtl="0" algn="l">
              <a:lnSpc>
                <a:spcPct val="90000"/>
              </a:lnSpc>
              <a:spcBef>
                <a:spcPts val="500"/>
              </a:spcBef>
              <a:spcAft>
                <a:spcPts val="0"/>
              </a:spcAft>
              <a:buClr>
                <a:schemeClr val="dk1"/>
              </a:buClr>
              <a:buSzPts val="800"/>
              <a:buFont typeface="Noto Sans"/>
              <a:buChar char="❑"/>
              <a:defRPr b="0" i="0" sz="800" u="none" cap="none" strike="noStrike">
                <a:solidFill>
                  <a:schemeClr val="dk1"/>
                </a:solidFill>
                <a:latin typeface="Tahoma"/>
                <a:ea typeface="Tahoma"/>
                <a:cs typeface="Tahoma"/>
                <a:sym typeface="Tahoma"/>
              </a:defRPr>
            </a:lvl4pPr>
            <a:lvl5pPr indent="-279400" lvl="4" marL="2286000" marR="0" rtl="0" algn="l">
              <a:lnSpc>
                <a:spcPct val="90000"/>
              </a:lnSpc>
              <a:spcBef>
                <a:spcPts val="500"/>
              </a:spcBef>
              <a:spcAft>
                <a:spcPts val="0"/>
              </a:spcAft>
              <a:buClr>
                <a:schemeClr val="dk1"/>
              </a:buClr>
              <a:buSzPts val="800"/>
              <a:buFont typeface="Noto Sans"/>
              <a:buChar char="❑"/>
              <a:defRPr b="0" i="0" sz="800" u="none" cap="none" strike="noStrike">
                <a:solidFill>
                  <a:schemeClr val="dk1"/>
                </a:solidFill>
                <a:latin typeface="Tahoma"/>
                <a:ea typeface="Tahoma"/>
                <a:cs typeface="Tahoma"/>
                <a:sym typeface="Tahoma"/>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pic>
        <p:nvPicPr>
          <p:cNvPr descr="Home - UNIVERSIDADE ESTADUAL DO CEARÁ" id="24" name="Google Shape;24;p7"/>
          <p:cNvPicPr preferRelativeResize="0"/>
          <p:nvPr/>
        </p:nvPicPr>
        <p:blipFill rotWithShape="1">
          <a:blip r:embed="rId2">
            <a:alphaModFix/>
          </a:blip>
          <a:srcRect b="0" l="0" r="0" t="0"/>
          <a:stretch/>
        </p:blipFill>
        <p:spPr>
          <a:xfrm>
            <a:off x="39666" y="68703"/>
            <a:ext cx="1019911" cy="302742"/>
          </a:xfrm>
          <a:prstGeom prst="rect">
            <a:avLst/>
          </a:prstGeom>
          <a:noFill/>
          <a:ln>
            <a:noFill/>
          </a:ln>
        </p:spPr>
      </p:pic>
      <p:pic>
        <p:nvPicPr>
          <p:cNvPr id="25" name="Google Shape;25;p7"/>
          <p:cNvPicPr preferRelativeResize="0"/>
          <p:nvPr/>
        </p:nvPicPr>
        <p:blipFill rotWithShape="1">
          <a:blip r:embed="rId3">
            <a:alphaModFix/>
          </a:blip>
          <a:srcRect b="0" l="0" r="0" t="0"/>
          <a:stretch/>
        </p:blipFill>
        <p:spPr>
          <a:xfrm>
            <a:off x="3837660" y="2792076"/>
            <a:ext cx="655612" cy="46340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14"/>
          <p:cNvSpPr txBox="1"/>
          <p:nvPr>
            <p:ph type="title"/>
          </p:nvPr>
        </p:nvSpPr>
        <p:spPr>
          <a:xfrm>
            <a:off x="316945" y="184253"/>
            <a:ext cx="3976211" cy="66898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28" name="Google Shape;28;p14"/>
          <p:cNvSpPr txBox="1"/>
          <p:nvPr>
            <p:ph idx="10" type="dt"/>
          </p:nvPr>
        </p:nvSpPr>
        <p:spPr>
          <a:xfrm>
            <a:off x="316944" y="3207603"/>
            <a:ext cx="1037273" cy="1842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4"/>
          <p:cNvSpPr txBox="1"/>
          <p:nvPr>
            <p:ph idx="11" type="ftr"/>
          </p:nvPr>
        </p:nvSpPr>
        <p:spPr>
          <a:xfrm>
            <a:off x="1527096" y="3207603"/>
            <a:ext cx="1555909" cy="18424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0" name="Google Shape;30;p14"/>
          <p:cNvSpPr txBox="1"/>
          <p:nvPr>
            <p:ph idx="12" type="sldNum"/>
          </p:nvPr>
        </p:nvSpPr>
        <p:spPr>
          <a:xfrm>
            <a:off x="3255883" y="3207603"/>
            <a:ext cx="1037273" cy="1842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31" name="Shape 31"/>
        <p:cNvGrpSpPr/>
        <p:nvPr/>
      </p:nvGrpSpPr>
      <p:grpSpPr>
        <a:xfrm>
          <a:off x="0" y="0"/>
          <a:ext cx="0" cy="0"/>
          <a:chOff x="0" y="0"/>
          <a:chExt cx="0" cy="0"/>
        </a:xfrm>
      </p:grpSpPr>
      <p:sp>
        <p:nvSpPr>
          <p:cNvPr id="32" name="Google Shape;32;p13"/>
          <p:cNvSpPr txBox="1"/>
          <p:nvPr>
            <p:ph type="title"/>
          </p:nvPr>
        </p:nvSpPr>
        <p:spPr>
          <a:xfrm>
            <a:off x="316945" y="184253"/>
            <a:ext cx="3976211" cy="66898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3" name="Google Shape;33;p13"/>
          <p:cNvSpPr txBox="1"/>
          <p:nvPr>
            <p:ph idx="1" type="body"/>
          </p:nvPr>
        </p:nvSpPr>
        <p:spPr>
          <a:xfrm>
            <a:off x="316945" y="921265"/>
            <a:ext cx="3976211" cy="2195744"/>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378"/>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1pPr>
            <a:lvl2pPr indent="-342900" lvl="1" marL="9144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2pPr>
            <a:lvl3pPr indent="-342900" lvl="2" marL="13716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3pPr>
            <a:lvl4pPr indent="-342900" lvl="3" marL="18288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4pPr>
            <a:lvl5pPr indent="-342900" lvl="4" marL="22860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5pPr>
            <a:lvl6pPr indent="-342900" lvl="5" marL="27432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6pPr>
            <a:lvl7pPr indent="-342900" lvl="6" marL="32004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7pPr>
            <a:lvl8pPr indent="-342900" lvl="7" marL="36576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8pPr>
            <a:lvl9pPr indent="-342900" lvl="8" marL="41148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4" name="Shape 34"/>
        <p:cNvGrpSpPr/>
        <p:nvPr/>
      </p:nvGrpSpPr>
      <p:grpSpPr>
        <a:xfrm>
          <a:off x="0" y="0"/>
          <a:ext cx="0" cy="0"/>
          <a:chOff x="0" y="0"/>
          <a:chExt cx="0" cy="0"/>
        </a:xfrm>
      </p:grpSpPr>
      <p:sp>
        <p:nvSpPr>
          <p:cNvPr id="35" name="Google Shape;35;p15"/>
          <p:cNvSpPr txBox="1"/>
          <p:nvPr>
            <p:ph type="title"/>
          </p:nvPr>
        </p:nvSpPr>
        <p:spPr>
          <a:xfrm>
            <a:off x="317545" y="184253"/>
            <a:ext cx="3976211" cy="668988"/>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18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36" name="Google Shape;36;p15"/>
          <p:cNvSpPr txBox="1"/>
          <p:nvPr>
            <p:ph idx="1" type="body"/>
          </p:nvPr>
        </p:nvSpPr>
        <p:spPr>
          <a:xfrm>
            <a:off x="317545" y="848365"/>
            <a:ext cx="1950331" cy="415714"/>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90000"/>
              </a:lnSpc>
              <a:spcBef>
                <a:spcPts val="378"/>
              </a:spcBef>
              <a:spcAft>
                <a:spcPts val="0"/>
              </a:spcAft>
              <a:buClr>
                <a:schemeClr val="dk1"/>
              </a:buClr>
              <a:buSzPts val="2400"/>
              <a:buFont typeface="Arial"/>
              <a:buNone/>
              <a:defRPr b="1" i="0" sz="907" u="none" cap="none" strike="noStrike">
                <a:solidFill>
                  <a:srgbClr val="000000"/>
                </a:solidFill>
                <a:latin typeface="Arial"/>
                <a:ea typeface="Arial"/>
                <a:cs typeface="Arial"/>
                <a:sym typeface="Arial"/>
              </a:defRPr>
            </a:lvl1pPr>
            <a:lvl2pPr indent="-228600" lvl="1" marL="914400" marR="0" rtl="0" algn="l">
              <a:lnSpc>
                <a:spcPct val="90000"/>
              </a:lnSpc>
              <a:spcBef>
                <a:spcPts val="189"/>
              </a:spcBef>
              <a:spcAft>
                <a:spcPts val="0"/>
              </a:spcAft>
              <a:buClr>
                <a:schemeClr val="dk1"/>
              </a:buClr>
              <a:buSzPts val="2000"/>
              <a:buFont typeface="Arial"/>
              <a:buNone/>
              <a:defRPr b="1" i="0" sz="756" u="none" cap="none" strike="noStrike">
                <a:solidFill>
                  <a:srgbClr val="000000"/>
                </a:solidFill>
                <a:latin typeface="Arial"/>
                <a:ea typeface="Arial"/>
                <a:cs typeface="Arial"/>
                <a:sym typeface="Arial"/>
              </a:defRPr>
            </a:lvl2pPr>
            <a:lvl3pPr indent="-228600" lvl="2" marL="1371600" marR="0" rtl="0" algn="l">
              <a:lnSpc>
                <a:spcPct val="90000"/>
              </a:lnSpc>
              <a:spcBef>
                <a:spcPts val="189"/>
              </a:spcBef>
              <a:spcAft>
                <a:spcPts val="0"/>
              </a:spcAft>
              <a:buClr>
                <a:schemeClr val="dk1"/>
              </a:buClr>
              <a:buSzPts val="1800"/>
              <a:buFont typeface="Arial"/>
              <a:buNone/>
              <a:defRPr b="1" i="0" sz="681" u="none" cap="none" strike="noStrike">
                <a:solidFill>
                  <a:srgbClr val="000000"/>
                </a:solidFill>
                <a:latin typeface="Arial"/>
                <a:ea typeface="Arial"/>
                <a:cs typeface="Arial"/>
                <a:sym typeface="Arial"/>
              </a:defRPr>
            </a:lvl3pPr>
            <a:lvl4pPr indent="-228600" lvl="3" marL="1828800" marR="0" rtl="0" algn="l">
              <a:lnSpc>
                <a:spcPct val="90000"/>
              </a:lnSpc>
              <a:spcBef>
                <a:spcPts val="189"/>
              </a:spcBef>
              <a:spcAft>
                <a:spcPts val="0"/>
              </a:spcAft>
              <a:buClr>
                <a:schemeClr val="dk1"/>
              </a:buClr>
              <a:buSzPts val="1600"/>
              <a:buFont typeface="Arial"/>
              <a:buNone/>
              <a:defRPr b="1" i="0" sz="605" u="none" cap="none" strike="noStrike">
                <a:solidFill>
                  <a:srgbClr val="000000"/>
                </a:solidFill>
                <a:latin typeface="Arial"/>
                <a:ea typeface="Arial"/>
                <a:cs typeface="Arial"/>
                <a:sym typeface="Arial"/>
              </a:defRPr>
            </a:lvl4pPr>
            <a:lvl5pPr indent="-228600" lvl="4" marL="2286000" marR="0" rtl="0" algn="l">
              <a:lnSpc>
                <a:spcPct val="90000"/>
              </a:lnSpc>
              <a:spcBef>
                <a:spcPts val="189"/>
              </a:spcBef>
              <a:spcAft>
                <a:spcPts val="0"/>
              </a:spcAft>
              <a:buClr>
                <a:schemeClr val="dk1"/>
              </a:buClr>
              <a:buSzPts val="1600"/>
              <a:buFont typeface="Arial"/>
              <a:buNone/>
              <a:defRPr b="1" i="0" sz="605" u="none" cap="none" strike="noStrike">
                <a:solidFill>
                  <a:srgbClr val="000000"/>
                </a:solidFill>
                <a:latin typeface="Arial"/>
                <a:ea typeface="Arial"/>
                <a:cs typeface="Arial"/>
                <a:sym typeface="Arial"/>
              </a:defRPr>
            </a:lvl5pPr>
            <a:lvl6pPr indent="-228600" lvl="5" marL="2743200" marR="0" rtl="0" algn="l">
              <a:lnSpc>
                <a:spcPct val="90000"/>
              </a:lnSpc>
              <a:spcBef>
                <a:spcPts val="189"/>
              </a:spcBef>
              <a:spcAft>
                <a:spcPts val="0"/>
              </a:spcAft>
              <a:buClr>
                <a:schemeClr val="dk1"/>
              </a:buClr>
              <a:buSzPts val="1600"/>
              <a:buFont typeface="Arial"/>
              <a:buNone/>
              <a:defRPr b="1" i="0" sz="605" u="none" cap="none" strike="noStrike">
                <a:solidFill>
                  <a:srgbClr val="000000"/>
                </a:solidFill>
                <a:latin typeface="Arial"/>
                <a:ea typeface="Arial"/>
                <a:cs typeface="Arial"/>
                <a:sym typeface="Arial"/>
              </a:defRPr>
            </a:lvl6pPr>
            <a:lvl7pPr indent="-228600" lvl="6" marL="3200400" marR="0" rtl="0" algn="l">
              <a:lnSpc>
                <a:spcPct val="90000"/>
              </a:lnSpc>
              <a:spcBef>
                <a:spcPts val="189"/>
              </a:spcBef>
              <a:spcAft>
                <a:spcPts val="0"/>
              </a:spcAft>
              <a:buClr>
                <a:schemeClr val="dk1"/>
              </a:buClr>
              <a:buSzPts val="1600"/>
              <a:buFont typeface="Arial"/>
              <a:buNone/>
              <a:defRPr b="1" i="0" sz="605" u="none" cap="none" strike="noStrike">
                <a:solidFill>
                  <a:srgbClr val="000000"/>
                </a:solidFill>
                <a:latin typeface="Arial"/>
                <a:ea typeface="Arial"/>
                <a:cs typeface="Arial"/>
                <a:sym typeface="Arial"/>
              </a:defRPr>
            </a:lvl7pPr>
            <a:lvl8pPr indent="-228600" lvl="7" marL="3657600" marR="0" rtl="0" algn="l">
              <a:lnSpc>
                <a:spcPct val="90000"/>
              </a:lnSpc>
              <a:spcBef>
                <a:spcPts val="189"/>
              </a:spcBef>
              <a:spcAft>
                <a:spcPts val="0"/>
              </a:spcAft>
              <a:buClr>
                <a:schemeClr val="dk1"/>
              </a:buClr>
              <a:buSzPts val="1600"/>
              <a:buFont typeface="Arial"/>
              <a:buNone/>
              <a:defRPr b="1" i="0" sz="605" u="none" cap="none" strike="noStrike">
                <a:solidFill>
                  <a:srgbClr val="000000"/>
                </a:solidFill>
                <a:latin typeface="Arial"/>
                <a:ea typeface="Arial"/>
                <a:cs typeface="Arial"/>
                <a:sym typeface="Arial"/>
              </a:defRPr>
            </a:lvl8pPr>
            <a:lvl9pPr indent="-228600" lvl="8" marL="4114800" marR="0" rtl="0" algn="l">
              <a:lnSpc>
                <a:spcPct val="90000"/>
              </a:lnSpc>
              <a:spcBef>
                <a:spcPts val="189"/>
              </a:spcBef>
              <a:spcAft>
                <a:spcPts val="0"/>
              </a:spcAft>
              <a:buClr>
                <a:schemeClr val="dk1"/>
              </a:buClr>
              <a:buSzPts val="1600"/>
              <a:buFont typeface="Arial"/>
              <a:buNone/>
              <a:defRPr b="1" i="0" sz="605" u="none" cap="none" strike="noStrike">
                <a:solidFill>
                  <a:srgbClr val="000000"/>
                </a:solidFill>
                <a:latin typeface="Arial"/>
                <a:ea typeface="Arial"/>
                <a:cs typeface="Arial"/>
                <a:sym typeface="Arial"/>
              </a:defRPr>
            </a:lvl9pPr>
          </a:lstStyle>
          <a:p/>
        </p:txBody>
      </p:sp>
      <p:sp>
        <p:nvSpPr>
          <p:cNvPr id="37" name="Google Shape;37;p15"/>
          <p:cNvSpPr txBox="1"/>
          <p:nvPr>
            <p:ph idx="2" type="body"/>
          </p:nvPr>
        </p:nvSpPr>
        <p:spPr>
          <a:xfrm>
            <a:off x="317545" y="1264135"/>
            <a:ext cx="1950331" cy="185935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378"/>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1pPr>
            <a:lvl2pPr indent="-342900" lvl="1" marL="9144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2pPr>
            <a:lvl3pPr indent="-342900" lvl="2" marL="13716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3pPr>
            <a:lvl4pPr indent="-342900" lvl="3" marL="18288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4pPr>
            <a:lvl5pPr indent="-342900" lvl="4" marL="22860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5pPr>
            <a:lvl6pPr indent="-342900" lvl="5" marL="27432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6pPr>
            <a:lvl7pPr indent="-342900" lvl="6" marL="32004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7pPr>
            <a:lvl8pPr indent="-342900" lvl="7" marL="36576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8pPr>
            <a:lvl9pPr indent="-342900" lvl="8" marL="41148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9pPr>
          </a:lstStyle>
          <a:p/>
        </p:txBody>
      </p:sp>
      <p:sp>
        <p:nvSpPr>
          <p:cNvPr id="38" name="Google Shape;38;p15"/>
          <p:cNvSpPr txBox="1"/>
          <p:nvPr>
            <p:ph idx="3" type="body"/>
          </p:nvPr>
        </p:nvSpPr>
        <p:spPr>
          <a:xfrm>
            <a:off x="2333863" y="848365"/>
            <a:ext cx="1959860" cy="415714"/>
          </a:xfrm>
          <a:prstGeom prst="rect">
            <a:avLst/>
          </a:prstGeom>
          <a:noFill/>
          <a:ln>
            <a:noFill/>
          </a:ln>
        </p:spPr>
        <p:txBody>
          <a:bodyPr anchorCtr="0" anchor="b" bIns="45700" lIns="91425" spcFirstLastPara="1" rIns="91425" wrap="square" tIns="45700">
            <a:normAutofit/>
          </a:bodyPr>
          <a:lstStyle>
            <a:lvl1pPr indent="-228600" lvl="0" marL="457200" marR="0" rtl="0" algn="l">
              <a:lnSpc>
                <a:spcPct val="90000"/>
              </a:lnSpc>
              <a:spcBef>
                <a:spcPts val="378"/>
              </a:spcBef>
              <a:spcAft>
                <a:spcPts val="0"/>
              </a:spcAft>
              <a:buClr>
                <a:schemeClr val="dk1"/>
              </a:buClr>
              <a:buSzPts val="2400"/>
              <a:buFont typeface="Arial"/>
              <a:buNone/>
              <a:defRPr b="1" i="0" sz="907" u="none" cap="none" strike="noStrike">
                <a:solidFill>
                  <a:srgbClr val="000000"/>
                </a:solidFill>
                <a:latin typeface="Arial"/>
                <a:ea typeface="Arial"/>
                <a:cs typeface="Arial"/>
                <a:sym typeface="Arial"/>
              </a:defRPr>
            </a:lvl1pPr>
            <a:lvl2pPr indent="-228600" lvl="1" marL="914400" marR="0" rtl="0" algn="l">
              <a:lnSpc>
                <a:spcPct val="90000"/>
              </a:lnSpc>
              <a:spcBef>
                <a:spcPts val="189"/>
              </a:spcBef>
              <a:spcAft>
                <a:spcPts val="0"/>
              </a:spcAft>
              <a:buClr>
                <a:schemeClr val="dk1"/>
              </a:buClr>
              <a:buSzPts val="2000"/>
              <a:buFont typeface="Arial"/>
              <a:buNone/>
              <a:defRPr b="1" i="0" sz="756" u="none" cap="none" strike="noStrike">
                <a:solidFill>
                  <a:srgbClr val="000000"/>
                </a:solidFill>
                <a:latin typeface="Arial"/>
                <a:ea typeface="Arial"/>
                <a:cs typeface="Arial"/>
                <a:sym typeface="Arial"/>
              </a:defRPr>
            </a:lvl2pPr>
            <a:lvl3pPr indent="-228600" lvl="2" marL="1371600" marR="0" rtl="0" algn="l">
              <a:lnSpc>
                <a:spcPct val="90000"/>
              </a:lnSpc>
              <a:spcBef>
                <a:spcPts val="189"/>
              </a:spcBef>
              <a:spcAft>
                <a:spcPts val="0"/>
              </a:spcAft>
              <a:buClr>
                <a:schemeClr val="dk1"/>
              </a:buClr>
              <a:buSzPts val="1800"/>
              <a:buFont typeface="Arial"/>
              <a:buNone/>
              <a:defRPr b="1" i="0" sz="681" u="none" cap="none" strike="noStrike">
                <a:solidFill>
                  <a:srgbClr val="000000"/>
                </a:solidFill>
                <a:latin typeface="Arial"/>
                <a:ea typeface="Arial"/>
                <a:cs typeface="Arial"/>
                <a:sym typeface="Arial"/>
              </a:defRPr>
            </a:lvl3pPr>
            <a:lvl4pPr indent="-228600" lvl="3" marL="1828800" marR="0" rtl="0" algn="l">
              <a:lnSpc>
                <a:spcPct val="90000"/>
              </a:lnSpc>
              <a:spcBef>
                <a:spcPts val="189"/>
              </a:spcBef>
              <a:spcAft>
                <a:spcPts val="0"/>
              </a:spcAft>
              <a:buClr>
                <a:schemeClr val="dk1"/>
              </a:buClr>
              <a:buSzPts val="1600"/>
              <a:buFont typeface="Arial"/>
              <a:buNone/>
              <a:defRPr b="1" i="0" sz="605" u="none" cap="none" strike="noStrike">
                <a:solidFill>
                  <a:srgbClr val="000000"/>
                </a:solidFill>
                <a:latin typeface="Arial"/>
                <a:ea typeface="Arial"/>
                <a:cs typeface="Arial"/>
                <a:sym typeface="Arial"/>
              </a:defRPr>
            </a:lvl4pPr>
            <a:lvl5pPr indent="-228600" lvl="4" marL="2286000" marR="0" rtl="0" algn="l">
              <a:lnSpc>
                <a:spcPct val="90000"/>
              </a:lnSpc>
              <a:spcBef>
                <a:spcPts val="189"/>
              </a:spcBef>
              <a:spcAft>
                <a:spcPts val="0"/>
              </a:spcAft>
              <a:buClr>
                <a:schemeClr val="dk1"/>
              </a:buClr>
              <a:buSzPts val="1600"/>
              <a:buFont typeface="Arial"/>
              <a:buNone/>
              <a:defRPr b="1" i="0" sz="605" u="none" cap="none" strike="noStrike">
                <a:solidFill>
                  <a:srgbClr val="000000"/>
                </a:solidFill>
                <a:latin typeface="Arial"/>
                <a:ea typeface="Arial"/>
                <a:cs typeface="Arial"/>
                <a:sym typeface="Arial"/>
              </a:defRPr>
            </a:lvl5pPr>
            <a:lvl6pPr indent="-228600" lvl="5" marL="2743200" marR="0" rtl="0" algn="l">
              <a:lnSpc>
                <a:spcPct val="90000"/>
              </a:lnSpc>
              <a:spcBef>
                <a:spcPts val="189"/>
              </a:spcBef>
              <a:spcAft>
                <a:spcPts val="0"/>
              </a:spcAft>
              <a:buClr>
                <a:schemeClr val="dk1"/>
              </a:buClr>
              <a:buSzPts val="1600"/>
              <a:buFont typeface="Arial"/>
              <a:buNone/>
              <a:defRPr b="1" i="0" sz="605" u="none" cap="none" strike="noStrike">
                <a:solidFill>
                  <a:srgbClr val="000000"/>
                </a:solidFill>
                <a:latin typeface="Arial"/>
                <a:ea typeface="Arial"/>
                <a:cs typeface="Arial"/>
                <a:sym typeface="Arial"/>
              </a:defRPr>
            </a:lvl6pPr>
            <a:lvl7pPr indent="-228600" lvl="6" marL="3200400" marR="0" rtl="0" algn="l">
              <a:lnSpc>
                <a:spcPct val="90000"/>
              </a:lnSpc>
              <a:spcBef>
                <a:spcPts val="189"/>
              </a:spcBef>
              <a:spcAft>
                <a:spcPts val="0"/>
              </a:spcAft>
              <a:buClr>
                <a:schemeClr val="dk1"/>
              </a:buClr>
              <a:buSzPts val="1600"/>
              <a:buFont typeface="Arial"/>
              <a:buNone/>
              <a:defRPr b="1" i="0" sz="605" u="none" cap="none" strike="noStrike">
                <a:solidFill>
                  <a:srgbClr val="000000"/>
                </a:solidFill>
                <a:latin typeface="Arial"/>
                <a:ea typeface="Arial"/>
                <a:cs typeface="Arial"/>
                <a:sym typeface="Arial"/>
              </a:defRPr>
            </a:lvl7pPr>
            <a:lvl8pPr indent="-228600" lvl="7" marL="3657600" marR="0" rtl="0" algn="l">
              <a:lnSpc>
                <a:spcPct val="90000"/>
              </a:lnSpc>
              <a:spcBef>
                <a:spcPts val="189"/>
              </a:spcBef>
              <a:spcAft>
                <a:spcPts val="0"/>
              </a:spcAft>
              <a:buClr>
                <a:schemeClr val="dk1"/>
              </a:buClr>
              <a:buSzPts val="1600"/>
              <a:buFont typeface="Arial"/>
              <a:buNone/>
              <a:defRPr b="1" i="0" sz="605" u="none" cap="none" strike="noStrike">
                <a:solidFill>
                  <a:srgbClr val="000000"/>
                </a:solidFill>
                <a:latin typeface="Arial"/>
                <a:ea typeface="Arial"/>
                <a:cs typeface="Arial"/>
                <a:sym typeface="Arial"/>
              </a:defRPr>
            </a:lvl8pPr>
            <a:lvl9pPr indent="-228600" lvl="8" marL="4114800" marR="0" rtl="0" algn="l">
              <a:lnSpc>
                <a:spcPct val="90000"/>
              </a:lnSpc>
              <a:spcBef>
                <a:spcPts val="189"/>
              </a:spcBef>
              <a:spcAft>
                <a:spcPts val="0"/>
              </a:spcAft>
              <a:buClr>
                <a:schemeClr val="dk1"/>
              </a:buClr>
              <a:buSzPts val="1600"/>
              <a:buFont typeface="Arial"/>
              <a:buNone/>
              <a:defRPr b="1" i="0" sz="605" u="none" cap="none" strike="noStrike">
                <a:solidFill>
                  <a:srgbClr val="000000"/>
                </a:solidFill>
                <a:latin typeface="Arial"/>
                <a:ea typeface="Arial"/>
                <a:cs typeface="Arial"/>
                <a:sym typeface="Arial"/>
              </a:defRPr>
            </a:lvl9pPr>
          </a:lstStyle>
          <a:p/>
        </p:txBody>
      </p:sp>
      <p:sp>
        <p:nvSpPr>
          <p:cNvPr id="39" name="Google Shape;39;p15"/>
          <p:cNvSpPr txBox="1"/>
          <p:nvPr>
            <p:ph idx="4" type="body"/>
          </p:nvPr>
        </p:nvSpPr>
        <p:spPr>
          <a:xfrm>
            <a:off x="2333863" y="1264135"/>
            <a:ext cx="1959860" cy="1859358"/>
          </a:xfrm>
          <a:prstGeom prst="rect">
            <a:avLst/>
          </a:prstGeom>
          <a:noFill/>
          <a:ln>
            <a:noFill/>
          </a:ln>
        </p:spPr>
        <p:txBody>
          <a:bodyPr anchorCtr="0" anchor="t" bIns="45700" lIns="91425" spcFirstLastPara="1" rIns="91425" wrap="square" tIns="45700">
            <a:normAutofit/>
          </a:bodyPr>
          <a:lstStyle>
            <a:lvl1pPr indent="-342900" lvl="0" marL="457200" marR="0" rtl="0" algn="l">
              <a:lnSpc>
                <a:spcPct val="90000"/>
              </a:lnSpc>
              <a:spcBef>
                <a:spcPts val="378"/>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1pPr>
            <a:lvl2pPr indent="-342900" lvl="1" marL="9144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2pPr>
            <a:lvl3pPr indent="-342900" lvl="2" marL="13716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3pPr>
            <a:lvl4pPr indent="-342900" lvl="3" marL="18288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4pPr>
            <a:lvl5pPr indent="-342900" lvl="4" marL="22860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5pPr>
            <a:lvl6pPr indent="-342900" lvl="5" marL="27432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6pPr>
            <a:lvl7pPr indent="-342900" lvl="6" marL="32004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7pPr>
            <a:lvl8pPr indent="-342900" lvl="7" marL="36576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8pPr>
            <a:lvl9pPr indent="-342900" lvl="8" marL="4114800" marR="0" rtl="0" algn="l">
              <a:lnSpc>
                <a:spcPct val="90000"/>
              </a:lnSpc>
              <a:spcBef>
                <a:spcPts val="189"/>
              </a:spcBef>
              <a:spcAft>
                <a:spcPts val="0"/>
              </a:spcAft>
              <a:buClr>
                <a:schemeClr val="dk1"/>
              </a:buClr>
              <a:buSzPts val="1800"/>
              <a:buFont typeface="Arial"/>
              <a:buChar char="•"/>
              <a:defRPr b="0" i="0" sz="1400" u="none" cap="none" strike="noStrike">
                <a:solidFill>
                  <a:srgbClr val="000000"/>
                </a:solidFill>
                <a:latin typeface="Arial"/>
                <a:ea typeface="Arial"/>
                <a:cs typeface="Arial"/>
                <a:sym typeface="Arial"/>
              </a:defRPr>
            </a:lvl9pPr>
          </a:lstStyle>
          <a:p/>
        </p:txBody>
      </p:sp>
      <p:sp>
        <p:nvSpPr>
          <p:cNvPr id="40" name="Google Shape;40;p15"/>
          <p:cNvSpPr txBox="1"/>
          <p:nvPr>
            <p:ph idx="10" type="dt"/>
          </p:nvPr>
        </p:nvSpPr>
        <p:spPr>
          <a:xfrm>
            <a:off x="316944" y="3207603"/>
            <a:ext cx="1037273" cy="18424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5"/>
          <p:cNvSpPr txBox="1"/>
          <p:nvPr>
            <p:ph idx="11" type="ftr"/>
          </p:nvPr>
        </p:nvSpPr>
        <p:spPr>
          <a:xfrm>
            <a:off x="1527096" y="3207603"/>
            <a:ext cx="1555909" cy="18424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42" name="Google Shape;42;p15"/>
          <p:cNvSpPr txBox="1"/>
          <p:nvPr>
            <p:ph idx="12" type="sldNum"/>
          </p:nvPr>
        </p:nvSpPr>
        <p:spPr>
          <a:xfrm>
            <a:off x="3255883" y="3207603"/>
            <a:ext cx="1037273" cy="18424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3" name="Shape 43"/>
        <p:cNvGrpSpPr/>
        <p:nvPr/>
      </p:nvGrpSpPr>
      <p:grpSpPr>
        <a:xfrm>
          <a:off x="0" y="0"/>
          <a:ext cx="0" cy="0"/>
          <a:chOff x="0" y="0"/>
          <a:chExt cx="0" cy="0"/>
        </a:xfrm>
      </p:grpSpPr>
      <p:sp>
        <p:nvSpPr>
          <p:cNvPr id="44" name="Google Shape;44;g361aaaff2a1_0_141"/>
          <p:cNvSpPr txBox="1"/>
          <p:nvPr>
            <p:ph idx="12" type="sldNum"/>
          </p:nvPr>
        </p:nvSpPr>
        <p:spPr>
          <a:xfrm>
            <a:off x="4271531" y="3137596"/>
            <a:ext cx="276600" cy="264900"/>
          </a:xfrm>
          <a:prstGeom prst="rect">
            <a:avLst/>
          </a:prstGeom>
          <a:noFill/>
          <a:ln>
            <a:noFill/>
          </a:ln>
        </p:spPr>
        <p:txBody>
          <a:bodyPr anchorCtr="0" anchor="ctr" bIns="51225" lIns="51225" spcFirstLastPara="1" rIns="51225" wrap="square" tIns="51225">
            <a:noAutofit/>
          </a:bodyPr>
          <a:lstStyle>
            <a:lvl1pPr indent="0" lvl="0" marL="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800"/>
              <a:buFont typeface="Arial"/>
              <a:buNone/>
              <a:defRPr b="0" i="0" sz="800" u="none" cap="none" strike="noStrike">
                <a:solidFill>
                  <a:srgbClr val="000000"/>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5"/>
          <p:cNvSpPr/>
          <p:nvPr/>
        </p:nvSpPr>
        <p:spPr>
          <a:xfrm>
            <a:off x="1535976" y="3346348"/>
            <a:ext cx="1536065" cy="109855"/>
          </a:xfrm>
          <a:custGeom>
            <a:rect b="b" l="l" r="r" t="t"/>
            <a:pathLst>
              <a:path extrusionOk="0" h="109854" w="1536064">
                <a:moveTo>
                  <a:pt x="0" y="109651"/>
                </a:moveTo>
                <a:lnTo>
                  <a:pt x="1535976" y="109651"/>
                </a:lnTo>
                <a:lnTo>
                  <a:pt x="1535976" y="0"/>
                </a:lnTo>
                <a:lnTo>
                  <a:pt x="0" y="0"/>
                </a:lnTo>
                <a:lnTo>
                  <a:pt x="0" y="109651"/>
                </a:lnTo>
                <a:close/>
              </a:path>
            </a:pathLst>
          </a:custGeom>
          <a:solidFill>
            <a:srgbClr val="000099"/>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1" name="Google Shape;11;p5"/>
          <p:cNvSpPr/>
          <p:nvPr/>
        </p:nvSpPr>
        <p:spPr>
          <a:xfrm>
            <a:off x="3071952" y="3346348"/>
            <a:ext cx="1536065" cy="109855"/>
          </a:xfrm>
          <a:custGeom>
            <a:rect b="b" l="l" r="r" t="t"/>
            <a:pathLst>
              <a:path extrusionOk="0" h="109854" w="1536064">
                <a:moveTo>
                  <a:pt x="0" y="109651"/>
                </a:moveTo>
                <a:lnTo>
                  <a:pt x="1535976" y="109651"/>
                </a:lnTo>
                <a:lnTo>
                  <a:pt x="1535976" y="0"/>
                </a:lnTo>
                <a:lnTo>
                  <a:pt x="0" y="0"/>
                </a:lnTo>
                <a:lnTo>
                  <a:pt x="0" y="109651"/>
                </a:lnTo>
                <a:close/>
              </a:path>
            </a:pathLst>
          </a:custGeom>
          <a:solidFill>
            <a:srgbClr val="0000CC"/>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2" name="Google Shape;12;p5"/>
          <p:cNvSpPr/>
          <p:nvPr/>
        </p:nvSpPr>
        <p:spPr>
          <a:xfrm>
            <a:off x="0" y="3346348"/>
            <a:ext cx="1536065" cy="109855"/>
          </a:xfrm>
          <a:custGeom>
            <a:rect b="b" l="l" r="r" t="t"/>
            <a:pathLst>
              <a:path extrusionOk="0" h="109854" w="1536065">
                <a:moveTo>
                  <a:pt x="0" y="109651"/>
                </a:moveTo>
                <a:lnTo>
                  <a:pt x="1535976" y="109651"/>
                </a:lnTo>
                <a:lnTo>
                  <a:pt x="1535976" y="0"/>
                </a:lnTo>
                <a:lnTo>
                  <a:pt x="0" y="0"/>
                </a:lnTo>
                <a:lnTo>
                  <a:pt x="0" y="109651"/>
                </a:lnTo>
                <a:close/>
              </a:path>
            </a:pathLst>
          </a:custGeom>
          <a:solidFill>
            <a:srgbClr val="002060"/>
          </a:solid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13" name="Google Shape;13;p5"/>
          <p:cNvSpPr txBox="1"/>
          <p:nvPr/>
        </p:nvSpPr>
        <p:spPr>
          <a:xfrm>
            <a:off x="29782" y="3346348"/>
            <a:ext cx="3427396" cy="92333"/>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Clr>
                <a:srgbClr val="000000"/>
              </a:buClr>
              <a:buSzPts val="600"/>
              <a:buFont typeface="Arial"/>
              <a:buNone/>
            </a:pPr>
            <a:r>
              <a:rPr b="0" i="0" lang="pt-BR" sz="600" u="none" cap="none" strike="noStrike">
                <a:solidFill>
                  <a:schemeClr val="lt1"/>
                </a:solidFill>
                <a:latin typeface="Arial"/>
                <a:ea typeface="Arial"/>
                <a:cs typeface="Arial"/>
                <a:sym typeface="Arial"/>
              </a:rPr>
              <a:t>[UECE] Universidade Estadual do Ceará | PPGCC | Pós-Graduação em Ciências da Computação</a:t>
            </a:r>
            <a:endParaRPr b="0" i="0" sz="600" u="none" cap="none" strike="noStrike">
              <a:solidFill>
                <a:schemeClr val="lt1"/>
              </a:solidFill>
              <a:latin typeface="Arial"/>
              <a:ea typeface="Arial"/>
              <a:cs typeface="Arial"/>
              <a:sym typeface="Arial"/>
            </a:endParaRPr>
          </a:p>
        </p:txBody>
      </p:sp>
      <p:sp>
        <p:nvSpPr>
          <p:cNvPr id="14" name="Google Shape;14;p5"/>
          <p:cNvSpPr txBox="1"/>
          <p:nvPr/>
        </p:nvSpPr>
        <p:spPr>
          <a:xfrm>
            <a:off x="4249994" y="3351205"/>
            <a:ext cx="357934" cy="89768"/>
          </a:xfrm>
          <a:prstGeom prst="rect">
            <a:avLst/>
          </a:prstGeom>
          <a:noFill/>
          <a:ln>
            <a:noFill/>
          </a:ln>
        </p:spPr>
        <p:txBody>
          <a:bodyPr anchorCtr="0" anchor="t" bIns="0" lIns="0" spcFirstLastPara="1" rIns="0" wrap="square" tIns="0">
            <a:spAutoFit/>
          </a:bodyPr>
          <a:lstStyle/>
          <a:p>
            <a:pPr indent="0" lvl="0" marL="25400" marR="0" rtl="0" algn="l">
              <a:lnSpc>
                <a:spcPct val="112500"/>
              </a:lnSpc>
              <a:spcBef>
                <a:spcPts val="0"/>
              </a:spcBef>
              <a:spcAft>
                <a:spcPts val="0"/>
              </a:spcAft>
              <a:buClr>
                <a:srgbClr val="000000"/>
              </a:buClr>
              <a:buSzPts val="600"/>
              <a:buFont typeface="Arial"/>
              <a:buNone/>
            </a:pPr>
            <a:r>
              <a:rPr b="0" i="0" lang="pt-BR" sz="600" u="none" cap="none" strike="noStrike">
                <a:solidFill>
                  <a:schemeClr val="lt1"/>
                </a:solidFill>
                <a:latin typeface="Arial"/>
                <a:ea typeface="Arial"/>
                <a:cs typeface="Arial"/>
                <a:sym typeface="Arial"/>
              </a:rPr>
              <a:t>{ </a:t>
            </a:r>
            <a:fld id="{00000000-1234-1234-1234-123412341234}" type="slidenum">
              <a:rPr b="0" i="0" lang="pt-BR" sz="600" u="none" cap="none" strike="noStrike">
                <a:solidFill>
                  <a:schemeClr val="lt1"/>
                </a:solidFill>
                <a:latin typeface="Arial"/>
                <a:ea typeface="Arial"/>
                <a:cs typeface="Arial"/>
                <a:sym typeface="Arial"/>
              </a:rPr>
              <a:t>‹#›</a:t>
            </a:fld>
            <a:r>
              <a:rPr b="0" i="0" lang="pt-BR" sz="600" u="none" cap="none" strike="noStrike">
                <a:solidFill>
                  <a:schemeClr val="lt1"/>
                </a:solidFill>
                <a:latin typeface="Arial"/>
                <a:ea typeface="Arial"/>
                <a:cs typeface="Arial"/>
                <a:sym typeface="Arial"/>
              </a:rPr>
              <a:t>  }</a:t>
            </a:r>
            <a:endParaRPr b="0" i="0" sz="600" u="none" cap="none" strike="noStrike">
              <a:solidFill>
                <a:schemeClr val="lt1"/>
              </a:solidFill>
              <a:latin typeface="Arial"/>
              <a:ea typeface="Arial"/>
              <a:cs typeface="Arial"/>
              <a:sym typeface="Arial"/>
            </a:endParaRPr>
          </a:p>
        </p:txBody>
      </p:sp>
      <p:sp>
        <p:nvSpPr>
          <p:cNvPr id="15" name="Google Shape;15;p5"/>
          <p:cNvSpPr txBox="1"/>
          <p:nvPr>
            <p:ph idx="10" type="dt"/>
          </p:nvPr>
        </p:nvSpPr>
        <p:spPr>
          <a:xfrm>
            <a:off x="3553523" y="3356390"/>
            <a:ext cx="572921" cy="89769"/>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6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5.png"/><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9.png"/><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5.pn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8.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3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3.png"/><Relationship Id="rId4" Type="http://schemas.openxmlformats.org/officeDocument/2006/relationships/image" Target="../media/image3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3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7.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3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4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42.png"/><Relationship Id="rId4" Type="http://schemas.openxmlformats.org/officeDocument/2006/relationships/image" Target="../media/image41.png"/><Relationship Id="rId5" Type="http://schemas.openxmlformats.org/officeDocument/2006/relationships/image" Target="../media/image4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45.png"/><Relationship Id="rId4" Type="http://schemas.openxmlformats.org/officeDocument/2006/relationships/image" Target="../media/image43.png"/><Relationship Id="rId5" Type="http://schemas.openxmlformats.org/officeDocument/2006/relationships/image" Target="../media/image50.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47.png"/><Relationship Id="rId4" Type="http://schemas.openxmlformats.org/officeDocument/2006/relationships/image" Target="../media/image49.png"/><Relationship Id="rId5" Type="http://schemas.openxmlformats.org/officeDocument/2006/relationships/image" Target="../media/image4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4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5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53.png"/><Relationship Id="rId4" Type="http://schemas.openxmlformats.org/officeDocument/2006/relationships/image" Target="../media/image55.png"/><Relationship Id="rId5" Type="http://schemas.openxmlformats.org/officeDocument/2006/relationships/image" Target="../media/image5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52.png"/><Relationship Id="rId4" Type="http://schemas.openxmlformats.org/officeDocument/2006/relationships/image" Target="../media/image4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0.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2.png"/><Relationship Id="rId4" Type="http://schemas.openxmlformats.org/officeDocument/2006/relationships/image" Target="../media/image13.png"/><Relationship Id="rId5"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1"/>
          <p:cNvSpPr txBox="1"/>
          <p:nvPr>
            <p:ph type="title"/>
          </p:nvPr>
        </p:nvSpPr>
        <p:spPr>
          <a:xfrm>
            <a:off x="207160" y="1672450"/>
            <a:ext cx="4195800" cy="332400"/>
          </a:xfrm>
          <a:prstGeom prst="rect">
            <a:avLst/>
          </a:prstGeom>
          <a:noFill/>
          <a:ln>
            <a:noFill/>
          </a:ln>
        </p:spPr>
        <p:txBody>
          <a:bodyPr anchorCtr="0" anchor="t" bIns="0" lIns="0" spcFirstLastPara="1" rIns="0" wrap="square" tIns="0">
            <a:noAutofit/>
          </a:bodyPr>
          <a:lstStyle/>
          <a:p>
            <a:pPr indent="0" lvl="0" marL="0" rtl="0" algn="ctr">
              <a:lnSpc>
                <a:spcPct val="90000"/>
              </a:lnSpc>
              <a:spcBef>
                <a:spcPts val="0"/>
              </a:spcBef>
              <a:spcAft>
                <a:spcPts val="0"/>
              </a:spcAft>
              <a:buClr>
                <a:schemeClr val="lt1"/>
              </a:buClr>
              <a:buSzPts val="1400"/>
              <a:buFont typeface="Tahoma"/>
              <a:buNone/>
            </a:pPr>
            <a:r>
              <a:rPr b="1" lang="pt-BR" sz="1900">
                <a:latin typeface="Calibri"/>
                <a:ea typeface="Calibri"/>
                <a:cs typeface="Calibri"/>
                <a:sym typeface="Calibri"/>
              </a:rPr>
              <a:t>MIMIC - Estatísticas</a:t>
            </a:r>
            <a:endParaRPr b="1" sz="1600">
              <a:latin typeface="Calibri"/>
              <a:ea typeface="Calibri"/>
              <a:cs typeface="Calibri"/>
              <a:sym typeface="Calibri"/>
            </a:endParaRPr>
          </a:p>
        </p:txBody>
      </p:sp>
      <p:sp>
        <p:nvSpPr>
          <p:cNvPr id="50" name="Google Shape;50;p1"/>
          <p:cNvSpPr txBox="1"/>
          <p:nvPr/>
        </p:nvSpPr>
        <p:spPr>
          <a:xfrm>
            <a:off x="155472" y="2457963"/>
            <a:ext cx="4195800" cy="775800"/>
          </a:xfrm>
          <a:prstGeom prst="rect">
            <a:avLst/>
          </a:prstGeom>
          <a:noFill/>
          <a:ln>
            <a:noFill/>
          </a:ln>
        </p:spPr>
        <p:txBody>
          <a:bodyPr anchorCtr="0" anchor="t" bIns="0" lIns="0" spcFirstLastPara="1" rIns="0" wrap="square" tIns="0">
            <a:spAutoFit/>
          </a:bodyPr>
          <a:lstStyle/>
          <a:p>
            <a:pPr indent="0" lvl="0" marL="0" marR="0" rtl="0" algn="ctr">
              <a:lnSpc>
                <a:spcPct val="90000"/>
              </a:lnSpc>
              <a:spcBef>
                <a:spcPts val="0"/>
              </a:spcBef>
              <a:spcAft>
                <a:spcPts val="0"/>
              </a:spcAft>
              <a:buClr>
                <a:schemeClr val="lt1"/>
              </a:buClr>
              <a:buSzPts val="1400"/>
              <a:buFont typeface="Tahoma"/>
              <a:buNone/>
            </a:pPr>
            <a:r>
              <a:rPr b="1" i="0" lang="pt-BR" sz="1400" u="none" cap="none" strike="noStrike">
                <a:solidFill>
                  <a:schemeClr val="dk1"/>
                </a:solidFill>
                <a:latin typeface="Calibri"/>
                <a:ea typeface="Calibri"/>
                <a:cs typeface="Calibri"/>
                <a:sym typeface="Calibri"/>
              </a:rPr>
              <a:t>Samuel William Silva Almeida</a:t>
            </a:r>
            <a:endParaRPr b="1" i="0" sz="1400" u="none" cap="none" strike="noStrike">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chemeClr val="lt1"/>
              </a:buClr>
              <a:buSzPts val="1400"/>
              <a:buFont typeface="Tahoma"/>
              <a:buNone/>
            </a:pPr>
            <a:r>
              <a:rPr b="1" i="0" lang="pt-BR" sz="1400" u="none" cap="none" strike="noStrike">
                <a:solidFill>
                  <a:schemeClr val="dk1"/>
                </a:solidFill>
                <a:latin typeface="Calibri"/>
                <a:ea typeface="Calibri"/>
                <a:cs typeface="Calibri"/>
                <a:sym typeface="Calibri"/>
              </a:rPr>
              <a:t>Ana Beatriz Vasconcelos</a:t>
            </a:r>
            <a:endParaRPr b="1" i="0" sz="1400" u="none" cap="none" strike="noStrike">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chemeClr val="lt1"/>
              </a:buClr>
              <a:buSzPts val="1400"/>
              <a:buFont typeface="Tahoma"/>
              <a:buNone/>
            </a:pPr>
            <a:r>
              <a:rPr b="1" i="0" lang="pt-BR" sz="1400" u="none" cap="none" strike="noStrike">
                <a:solidFill>
                  <a:schemeClr val="dk1"/>
                </a:solidFill>
                <a:latin typeface="Calibri"/>
                <a:ea typeface="Calibri"/>
                <a:cs typeface="Calibri"/>
                <a:sym typeface="Calibri"/>
              </a:rPr>
              <a:t>Thiago Guilherme</a:t>
            </a:r>
            <a:endParaRPr b="1" i="0" sz="1400" u="none" cap="none" strike="noStrike">
              <a:solidFill>
                <a:schemeClr val="dk1"/>
              </a:solidFill>
              <a:latin typeface="Calibri"/>
              <a:ea typeface="Calibri"/>
              <a:cs typeface="Calibri"/>
              <a:sym typeface="Calibri"/>
            </a:endParaRPr>
          </a:p>
          <a:p>
            <a:pPr indent="0" lvl="0" marL="0" marR="0" rtl="0" algn="ctr">
              <a:lnSpc>
                <a:spcPct val="90000"/>
              </a:lnSpc>
              <a:spcBef>
                <a:spcPts val="0"/>
              </a:spcBef>
              <a:spcAft>
                <a:spcPts val="0"/>
              </a:spcAft>
              <a:buClr>
                <a:schemeClr val="lt1"/>
              </a:buClr>
              <a:buSzPts val="1400"/>
              <a:buFont typeface="Tahoma"/>
              <a:buNone/>
            </a:pPr>
            <a:r>
              <a:rPr b="1" i="0" lang="pt-BR" sz="1400" u="none" cap="none" strike="noStrike">
                <a:solidFill>
                  <a:schemeClr val="dk1"/>
                </a:solidFill>
                <a:latin typeface="Calibri"/>
                <a:ea typeface="Calibri"/>
                <a:cs typeface="Calibri"/>
                <a:sym typeface="Calibri"/>
              </a:rPr>
              <a:t>Renan Teixeira</a:t>
            </a:r>
            <a:endParaRPr b="1" i="0" sz="1400" u="none" cap="none" strike="noStrike">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g370f3ae631c_0_48"/>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b="1" lang="pt-BR"/>
              <a:t>Contagem de Janelas totalmente vazias</a:t>
            </a:r>
            <a:endParaRPr b="1"/>
          </a:p>
        </p:txBody>
      </p:sp>
      <p:pic>
        <p:nvPicPr>
          <p:cNvPr id="115" name="Google Shape;115;g370f3ae631c_0_48"/>
          <p:cNvPicPr preferRelativeResize="0"/>
          <p:nvPr/>
        </p:nvPicPr>
        <p:blipFill rotWithShape="1">
          <a:blip r:embed="rId3">
            <a:alphaModFix/>
          </a:blip>
          <a:srcRect b="0" l="0" r="0" t="0"/>
          <a:stretch/>
        </p:blipFill>
        <p:spPr>
          <a:xfrm>
            <a:off x="267213" y="817402"/>
            <a:ext cx="3797775" cy="1874850"/>
          </a:xfrm>
          <a:prstGeom prst="rect">
            <a:avLst/>
          </a:prstGeom>
          <a:noFill/>
          <a:ln>
            <a:noFill/>
          </a:ln>
        </p:spPr>
      </p:pic>
      <p:sp>
        <p:nvSpPr>
          <p:cNvPr id="116" name="Google Shape;116;g370f3ae631c_0_48"/>
          <p:cNvSpPr txBox="1"/>
          <p:nvPr/>
        </p:nvSpPr>
        <p:spPr>
          <a:xfrm>
            <a:off x="2251725" y="2731475"/>
            <a:ext cx="1858500" cy="446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800"/>
              <a:buFont typeface="Arial"/>
              <a:buNone/>
            </a:pPr>
            <a:r>
              <a:rPr b="0" i="0" lang="pt-BR" sz="800" u="none" cap="none" strike="noStrike">
                <a:solidFill>
                  <a:srgbClr val="000000"/>
                </a:solidFill>
                <a:latin typeface="Tahoma"/>
                <a:ea typeface="Tahoma"/>
                <a:cs typeface="Tahoma"/>
                <a:sym typeface="Tahoma"/>
              </a:rPr>
              <a:t>Total de janelas vazias: 235</a:t>
            </a:r>
            <a:endParaRPr b="0" i="0" sz="8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800"/>
              <a:buFont typeface="Arial"/>
              <a:buNone/>
            </a:pPr>
            <a:r>
              <a:rPr b="0" i="0" lang="pt-BR" sz="800" u="none" cap="none" strike="noStrike">
                <a:solidFill>
                  <a:srgbClr val="000000"/>
                </a:solidFill>
                <a:latin typeface="Tahoma"/>
                <a:ea typeface="Tahoma"/>
                <a:cs typeface="Tahoma"/>
                <a:sym typeface="Tahoma"/>
              </a:rPr>
              <a:t>Percentual de janelas vazias: 0.06%</a:t>
            </a:r>
            <a:endParaRPr b="0" i="0" sz="800" u="none" cap="none" strike="noStrike">
              <a:solidFill>
                <a:srgbClr val="000000"/>
              </a:solidFill>
              <a:latin typeface="Tahoma"/>
              <a:ea typeface="Tahoma"/>
              <a:cs typeface="Tahoma"/>
              <a:sym typeface="Tahoma"/>
            </a:endParaRPr>
          </a:p>
        </p:txBody>
      </p:sp>
      <p:pic>
        <p:nvPicPr>
          <p:cNvPr id="117" name="Google Shape;117;g370f3ae631c_0_48"/>
          <p:cNvPicPr preferRelativeResize="0"/>
          <p:nvPr/>
        </p:nvPicPr>
        <p:blipFill rotWithShape="1">
          <a:blip r:embed="rId4">
            <a:alphaModFix/>
          </a:blip>
          <a:srcRect b="0" l="0" r="0" t="0"/>
          <a:stretch/>
        </p:blipFill>
        <p:spPr>
          <a:xfrm>
            <a:off x="267213" y="2792825"/>
            <a:ext cx="2038577" cy="2825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g370f3ae631c_0_28"/>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b="1" lang="pt-BR"/>
              <a:t>Estatísticas do intervalo de coleta pacientes em geral</a:t>
            </a:r>
            <a:endParaRPr b="1"/>
          </a:p>
        </p:txBody>
      </p:sp>
      <p:pic>
        <p:nvPicPr>
          <p:cNvPr id="124" name="Google Shape;124;g370f3ae631c_0_28"/>
          <p:cNvPicPr preferRelativeResize="0"/>
          <p:nvPr/>
        </p:nvPicPr>
        <p:blipFill rotWithShape="1">
          <a:blip r:embed="rId3">
            <a:alphaModFix/>
          </a:blip>
          <a:srcRect b="0" l="0" r="0" t="0"/>
          <a:stretch/>
        </p:blipFill>
        <p:spPr>
          <a:xfrm>
            <a:off x="144250" y="835262"/>
            <a:ext cx="4194650" cy="14884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g37141d4bbe3_0_0"/>
          <p:cNvSpPr txBox="1"/>
          <p:nvPr>
            <p:ph idx="1" type="body"/>
          </p:nvPr>
        </p:nvSpPr>
        <p:spPr>
          <a:xfrm>
            <a:off x="34875"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b="1" lang="pt-BR"/>
              <a:t>Estatísticas do intervalo de coleta com sepse vs sem sepse</a:t>
            </a:r>
            <a:endParaRPr b="1"/>
          </a:p>
          <a:p>
            <a:pPr indent="0" lvl="0" marL="0" rtl="0" algn="l">
              <a:lnSpc>
                <a:spcPct val="90000"/>
              </a:lnSpc>
              <a:spcBef>
                <a:spcPts val="1000"/>
              </a:spcBef>
              <a:spcAft>
                <a:spcPts val="0"/>
              </a:spcAft>
              <a:buSzPts val="1050"/>
              <a:buNone/>
            </a:pPr>
            <a:r>
              <a:t/>
            </a:r>
            <a:endParaRPr b="1"/>
          </a:p>
        </p:txBody>
      </p:sp>
      <p:pic>
        <p:nvPicPr>
          <p:cNvPr id="131" name="Google Shape;131;g37141d4bbe3_0_0"/>
          <p:cNvPicPr preferRelativeResize="0"/>
          <p:nvPr/>
        </p:nvPicPr>
        <p:blipFill rotWithShape="1">
          <a:blip r:embed="rId3">
            <a:alphaModFix/>
          </a:blip>
          <a:srcRect b="0" l="1709" r="0" t="1864"/>
          <a:stretch/>
        </p:blipFill>
        <p:spPr>
          <a:xfrm>
            <a:off x="140825" y="903250"/>
            <a:ext cx="3752475" cy="22749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g37141d4bbe3_0_7"/>
          <p:cNvSpPr txBox="1"/>
          <p:nvPr>
            <p:ph idx="1" type="body"/>
          </p:nvPr>
        </p:nvSpPr>
        <p:spPr>
          <a:xfrm>
            <a:off x="34875"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b="1" lang="pt-BR"/>
              <a:t>Estatísticas do intervalo de coleta com sepse vs sem sepse</a:t>
            </a:r>
            <a:endParaRPr b="1"/>
          </a:p>
          <a:p>
            <a:pPr indent="0" lvl="0" marL="0" rtl="0" algn="l">
              <a:lnSpc>
                <a:spcPct val="90000"/>
              </a:lnSpc>
              <a:spcBef>
                <a:spcPts val="1000"/>
              </a:spcBef>
              <a:spcAft>
                <a:spcPts val="0"/>
              </a:spcAft>
              <a:buSzPts val="1050"/>
              <a:buNone/>
            </a:pPr>
            <a:r>
              <a:t/>
            </a:r>
            <a:endParaRPr b="1"/>
          </a:p>
        </p:txBody>
      </p:sp>
      <p:pic>
        <p:nvPicPr>
          <p:cNvPr id="138" name="Google Shape;138;g37141d4bbe3_0_7"/>
          <p:cNvPicPr preferRelativeResize="0"/>
          <p:nvPr/>
        </p:nvPicPr>
        <p:blipFill rotWithShape="1">
          <a:blip r:embed="rId3">
            <a:alphaModFix/>
          </a:blip>
          <a:srcRect b="0" l="0" r="0" t="0"/>
          <a:stretch/>
        </p:blipFill>
        <p:spPr>
          <a:xfrm>
            <a:off x="166000" y="1115374"/>
            <a:ext cx="3697175" cy="1977750"/>
          </a:xfrm>
          <a:prstGeom prst="rect">
            <a:avLst/>
          </a:prstGeom>
          <a:noFill/>
          <a:ln>
            <a:noFill/>
          </a:ln>
        </p:spPr>
      </p:pic>
      <p:pic>
        <p:nvPicPr>
          <p:cNvPr id="139" name="Google Shape;139;g37141d4bbe3_0_7"/>
          <p:cNvPicPr preferRelativeResize="0"/>
          <p:nvPr/>
        </p:nvPicPr>
        <p:blipFill rotWithShape="1">
          <a:blip r:embed="rId4">
            <a:alphaModFix/>
          </a:blip>
          <a:srcRect b="8298" l="533" r="681" t="0"/>
          <a:stretch/>
        </p:blipFill>
        <p:spPr>
          <a:xfrm>
            <a:off x="166000" y="842850"/>
            <a:ext cx="3697174" cy="2926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g370f3ae631c_0_35"/>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135714"/>
              </a:lnSpc>
              <a:spcBef>
                <a:spcPts val="0"/>
              </a:spcBef>
              <a:spcAft>
                <a:spcPts val="0"/>
              </a:spcAft>
              <a:buClr>
                <a:schemeClr val="dk1"/>
              </a:buClr>
              <a:buSzPts val="1100"/>
              <a:buFont typeface="Arial"/>
              <a:buNone/>
            </a:pPr>
            <a:r>
              <a:rPr lang="pt-BR" sz="850"/>
              <a:t>Cada coluna (mean, median, std, mínimo, máximo) explica quanto tempo geralmente passa entre uma medição e a próxima de cada sinal.</a:t>
            </a:r>
            <a:endParaRPr sz="850"/>
          </a:p>
          <a:p>
            <a:pPr indent="0" lvl="0" marL="0" rtl="0" algn="l">
              <a:lnSpc>
                <a:spcPct val="135714"/>
              </a:lnSpc>
              <a:spcBef>
                <a:spcPts val="0"/>
              </a:spcBef>
              <a:spcAft>
                <a:spcPts val="0"/>
              </a:spcAft>
              <a:buClr>
                <a:schemeClr val="dk1"/>
              </a:buClr>
              <a:buSzPts val="1100"/>
              <a:buFont typeface="Arial"/>
              <a:buNone/>
            </a:pPr>
            <a:r>
              <a:t/>
            </a:r>
            <a:endParaRPr sz="850"/>
          </a:p>
          <a:p>
            <a:pPr indent="0" lvl="0" marL="0" rtl="0" algn="l">
              <a:lnSpc>
                <a:spcPct val="135714"/>
              </a:lnSpc>
              <a:spcBef>
                <a:spcPts val="0"/>
              </a:spcBef>
              <a:spcAft>
                <a:spcPts val="0"/>
              </a:spcAft>
              <a:buClr>
                <a:schemeClr val="dk1"/>
              </a:buClr>
              <a:buSzPts val="1100"/>
              <a:buFont typeface="Arial"/>
              <a:buNone/>
            </a:pPr>
            <a:r>
              <a:rPr lang="pt-BR" sz="850"/>
              <a:t>mean (média): é o “tempo médio” que se passa entre uma medida e outra.</a:t>
            </a:r>
            <a:endParaRPr sz="850"/>
          </a:p>
          <a:p>
            <a:pPr indent="0" lvl="0" marL="0" rtl="0" algn="l">
              <a:lnSpc>
                <a:spcPct val="135714"/>
              </a:lnSpc>
              <a:spcBef>
                <a:spcPts val="0"/>
              </a:spcBef>
              <a:spcAft>
                <a:spcPts val="0"/>
              </a:spcAft>
              <a:buClr>
                <a:schemeClr val="dk1"/>
              </a:buClr>
              <a:buSzPts val="1100"/>
              <a:buFont typeface="Arial"/>
              <a:buNone/>
            </a:pPr>
            <a:r>
              <a:t/>
            </a:r>
            <a:endParaRPr sz="850"/>
          </a:p>
          <a:p>
            <a:pPr indent="0" lvl="0" marL="0" rtl="0" algn="l">
              <a:lnSpc>
                <a:spcPct val="135714"/>
              </a:lnSpc>
              <a:spcBef>
                <a:spcPts val="0"/>
              </a:spcBef>
              <a:spcAft>
                <a:spcPts val="0"/>
              </a:spcAft>
              <a:buClr>
                <a:schemeClr val="dk1"/>
              </a:buClr>
              <a:buSzPts val="1100"/>
              <a:buFont typeface="Arial"/>
              <a:buNone/>
            </a:pPr>
            <a:r>
              <a:rPr lang="pt-BR" sz="850"/>
              <a:t>median (mediana): ordena todos os tempos e pega o do meio, metade das vezes o intervalo é menor que isso, metade é maior.</a:t>
            </a:r>
            <a:endParaRPr sz="850"/>
          </a:p>
          <a:p>
            <a:pPr indent="0" lvl="0" marL="0" rtl="0" algn="l">
              <a:lnSpc>
                <a:spcPct val="135714"/>
              </a:lnSpc>
              <a:spcBef>
                <a:spcPts val="0"/>
              </a:spcBef>
              <a:spcAft>
                <a:spcPts val="0"/>
              </a:spcAft>
              <a:buClr>
                <a:schemeClr val="dk1"/>
              </a:buClr>
              <a:buSzPts val="1100"/>
              <a:buFont typeface="Arial"/>
              <a:buNone/>
            </a:pPr>
            <a:r>
              <a:t/>
            </a:r>
            <a:endParaRPr sz="850"/>
          </a:p>
          <a:p>
            <a:pPr indent="0" lvl="0" marL="0" rtl="0" algn="l">
              <a:lnSpc>
                <a:spcPct val="135714"/>
              </a:lnSpc>
              <a:spcBef>
                <a:spcPts val="0"/>
              </a:spcBef>
              <a:spcAft>
                <a:spcPts val="0"/>
              </a:spcAft>
              <a:buClr>
                <a:schemeClr val="dk1"/>
              </a:buClr>
              <a:buSzPts val="1100"/>
              <a:buFont typeface="Arial"/>
              <a:buNone/>
            </a:pPr>
            <a:r>
              <a:rPr lang="pt-BR" sz="850"/>
              <a:t>std (desvio-padrão): mostra se estes tempos variam muito. Se for grande, às vezes medem rapidinho e às vezes demoram muito.</a:t>
            </a:r>
            <a:endParaRPr sz="850"/>
          </a:p>
          <a:p>
            <a:pPr indent="0" lvl="0" marL="0" rtl="0" algn="l">
              <a:lnSpc>
                <a:spcPct val="135714"/>
              </a:lnSpc>
              <a:spcBef>
                <a:spcPts val="0"/>
              </a:spcBef>
              <a:spcAft>
                <a:spcPts val="0"/>
              </a:spcAft>
              <a:buClr>
                <a:schemeClr val="dk1"/>
              </a:buClr>
              <a:buSzPts val="1100"/>
              <a:buFont typeface="Arial"/>
              <a:buNone/>
            </a:pPr>
            <a:r>
              <a:t/>
            </a:r>
            <a:endParaRPr sz="850"/>
          </a:p>
          <a:p>
            <a:pPr indent="0" lvl="0" marL="0" rtl="0" algn="l">
              <a:lnSpc>
                <a:spcPct val="135714"/>
              </a:lnSpc>
              <a:spcBef>
                <a:spcPts val="0"/>
              </a:spcBef>
              <a:spcAft>
                <a:spcPts val="0"/>
              </a:spcAft>
              <a:buSzPts val="1050"/>
              <a:buNone/>
            </a:pPr>
            <a:r>
              <a:rPr lang="pt-BR" sz="850"/>
              <a:t>mínimo: o menor intervalo registrado (o mais rápido que alguém mediu de novo).</a:t>
            </a:r>
            <a:endParaRPr sz="850"/>
          </a:p>
          <a:p>
            <a:pPr indent="0" lvl="0" marL="0" rtl="0" algn="l">
              <a:lnSpc>
                <a:spcPct val="135714"/>
              </a:lnSpc>
              <a:spcBef>
                <a:spcPts val="0"/>
              </a:spcBef>
              <a:spcAft>
                <a:spcPts val="0"/>
              </a:spcAft>
              <a:buClr>
                <a:schemeClr val="dk1"/>
              </a:buClr>
              <a:buSzPts val="1100"/>
              <a:buFont typeface="Arial"/>
              <a:buNone/>
            </a:pPr>
            <a:r>
              <a:t/>
            </a:r>
            <a:endParaRPr sz="850"/>
          </a:p>
          <a:p>
            <a:pPr indent="0" lvl="0" marL="0" rtl="0" algn="l">
              <a:lnSpc>
                <a:spcPct val="135714"/>
              </a:lnSpc>
              <a:spcBef>
                <a:spcPts val="0"/>
              </a:spcBef>
              <a:spcAft>
                <a:spcPts val="0"/>
              </a:spcAft>
              <a:buSzPts val="1050"/>
              <a:buNone/>
            </a:pPr>
            <a:r>
              <a:rPr lang="pt-BR" sz="850"/>
              <a:t>máximo: o maior intervalo registrado (o maior “vão” de tempo sem medir).</a:t>
            </a:r>
            <a:endParaRPr sz="85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g370f3ae631c_0_42"/>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lang="pt-BR"/>
              <a:t>Próximos passos:</a:t>
            </a:r>
            <a:endParaRPr/>
          </a:p>
          <a:p>
            <a:pPr indent="0" lvl="0" marL="0" rtl="0" algn="l">
              <a:lnSpc>
                <a:spcPct val="90000"/>
              </a:lnSpc>
              <a:spcBef>
                <a:spcPts val="1000"/>
              </a:spcBef>
              <a:spcAft>
                <a:spcPts val="0"/>
              </a:spcAft>
              <a:buSzPts val="1050"/>
              <a:buNone/>
            </a:pPr>
            <a:r>
              <a:t/>
            </a:r>
            <a:endParaRPr/>
          </a:p>
          <a:p>
            <a:pPr indent="0" lvl="0" marL="0" rtl="0" algn="l">
              <a:lnSpc>
                <a:spcPct val="135714"/>
              </a:lnSpc>
              <a:spcBef>
                <a:spcPts val="0"/>
              </a:spcBef>
              <a:spcAft>
                <a:spcPts val="0"/>
              </a:spcAft>
              <a:buSzPts val="1050"/>
              <a:buNone/>
            </a:pPr>
            <a:r>
              <a:rPr lang="pt-BR"/>
              <a:t>1. Desenvolver método para preenchimento de lacunas</a:t>
            </a:r>
            <a:endParaRPr/>
          </a:p>
          <a:p>
            <a:pPr indent="0" lvl="0" marL="0" rtl="0" algn="l">
              <a:lnSpc>
                <a:spcPct val="135714"/>
              </a:lnSpc>
              <a:spcBef>
                <a:spcPts val="0"/>
              </a:spcBef>
              <a:spcAft>
                <a:spcPts val="0"/>
              </a:spcAft>
              <a:buClr>
                <a:schemeClr val="dk1"/>
              </a:buClr>
              <a:buSzPts val="1100"/>
              <a:buFont typeface="Arial"/>
              <a:buNone/>
            </a:pPr>
            <a:r>
              <a:t/>
            </a:r>
            <a:endParaRPr/>
          </a:p>
          <a:p>
            <a:pPr indent="0" lvl="0" marL="0" rtl="0" algn="l">
              <a:lnSpc>
                <a:spcPct val="135714"/>
              </a:lnSpc>
              <a:spcBef>
                <a:spcPts val="0"/>
              </a:spcBef>
              <a:spcAft>
                <a:spcPts val="0"/>
              </a:spcAft>
              <a:buClr>
                <a:schemeClr val="dk1"/>
              </a:buClr>
              <a:buSzPts val="1100"/>
              <a:buFont typeface="Arial"/>
              <a:buNone/>
            </a:pPr>
            <a:r>
              <a:rPr lang="pt-BR"/>
              <a:t>2. Avaliar a necessidade de filtrar pacientes com muitos dados faltantes</a:t>
            </a:r>
            <a:endParaRPr/>
          </a:p>
          <a:p>
            <a:pPr indent="0" lvl="0" marL="0" rtl="0" algn="l">
              <a:lnSpc>
                <a:spcPct val="135714"/>
              </a:lnSpc>
              <a:spcBef>
                <a:spcPts val="0"/>
              </a:spcBef>
              <a:spcAft>
                <a:spcPts val="0"/>
              </a:spcAft>
              <a:buClr>
                <a:schemeClr val="dk1"/>
              </a:buClr>
              <a:buSzPts val="1100"/>
              <a:buFont typeface="Arial"/>
              <a:buNone/>
            </a:pPr>
            <a:r>
              <a:t/>
            </a:r>
            <a:endParaRPr/>
          </a:p>
          <a:p>
            <a:pPr indent="0" lvl="0" marL="0" rtl="0" algn="l">
              <a:lnSpc>
                <a:spcPct val="135714"/>
              </a:lnSpc>
              <a:spcBef>
                <a:spcPts val="0"/>
              </a:spcBef>
              <a:spcAft>
                <a:spcPts val="0"/>
              </a:spcAft>
              <a:buClr>
                <a:schemeClr val="dk1"/>
              </a:buClr>
              <a:buSzPts val="1100"/>
              <a:buFont typeface="Arial"/>
              <a:buNone/>
            </a:pPr>
            <a:r>
              <a:rPr lang="pt-BR"/>
              <a:t>3. Realizar o estudo para intervalos de tempo de 8 e 2 horas para comparar com os de 4 horas.</a:t>
            </a:r>
            <a:endParaRPr/>
          </a:p>
          <a:p>
            <a:pPr indent="0" lvl="0" marL="0" rtl="0" algn="l">
              <a:lnSpc>
                <a:spcPct val="135714"/>
              </a:lnSpc>
              <a:spcBef>
                <a:spcPts val="0"/>
              </a:spcBef>
              <a:spcAft>
                <a:spcPts val="0"/>
              </a:spcAft>
              <a:buClr>
                <a:schemeClr val="dk1"/>
              </a:buClr>
              <a:buSzPts val="1100"/>
              <a:buFont typeface="Arial"/>
              <a:buNone/>
            </a:pPr>
            <a:r>
              <a:t/>
            </a:r>
            <a:endParaRPr/>
          </a:p>
          <a:p>
            <a:pPr indent="0" lvl="0" marL="0" rtl="0" algn="l">
              <a:lnSpc>
                <a:spcPct val="135714"/>
              </a:lnSpc>
              <a:spcBef>
                <a:spcPts val="0"/>
              </a:spcBef>
              <a:spcAft>
                <a:spcPts val="0"/>
              </a:spcAft>
              <a:buClr>
                <a:schemeClr val="dk1"/>
              </a:buClr>
              <a:buSzPts val="1100"/>
              <a:buFont typeface="Arial"/>
              <a:buNone/>
            </a:pPr>
            <a:r>
              <a:t/>
            </a:r>
            <a:endParaRPr/>
          </a:p>
          <a:p>
            <a:pPr indent="0" lvl="0" marL="0" rtl="0" algn="l">
              <a:lnSpc>
                <a:spcPct val="135714"/>
              </a:lnSpc>
              <a:spcBef>
                <a:spcPts val="0"/>
              </a:spcBef>
              <a:spcAft>
                <a:spcPts val="0"/>
              </a:spcAft>
              <a:buClr>
                <a:schemeClr val="dk1"/>
              </a:buClr>
              <a:buSzPts val="1100"/>
              <a:buFont typeface="Arial"/>
              <a:buNone/>
            </a:pPr>
            <a:r>
              <a:t/>
            </a:r>
            <a:endParaRPr/>
          </a:p>
          <a:p>
            <a:pPr indent="0" lvl="0" marL="0" rtl="0" algn="l">
              <a:lnSpc>
                <a:spcPct val="135714"/>
              </a:lnSpc>
              <a:spcBef>
                <a:spcPts val="0"/>
              </a:spcBef>
              <a:spcAft>
                <a:spcPts val="0"/>
              </a:spcAft>
              <a:buClr>
                <a:schemeClr val="dk1"/>
              </a:buClr>
              <a:buSzPts val="1100"/>
              <a:buFont typeface="Arial"/>
              <a:buNone/>
            </a:pPr>
            <a:r>
              <a:t/>
            </a:r>
            <a:endParaRPr/>
          </a:p>
          <a:p>
            <a:pPr indent="0" lvl="0" marL="0" rtl="0" algn="l">
              <a:lnSpc>
                <a:spcPct val="90000"/>
              </a:lnSpc>
              <a:spcBef>
                <a:spcPts val="1000"/>
              </a:spcBef>
              <a:spcAft>
                <a:spcPts val="0"/>
              </a:spcAft>
              <a:buSzPts val="105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372364308bd_0_23"/>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rPr lang="pt-BR"/>
              <a:t>Remoção dos pacientes com janelas totalmente vazias</a:t>
            </a:r>
            <a:endParaRPr/>
          </a:p>
          <a:p>
            <a:pPr indent="0" lvl="0" marL="0" rtl="0" algn="ctr">
              <a:lnSpc>
                <a:spcPct val="90000"/>
              </a:lnSpc>
              <a:spcBef>
                <a:spcPts val="1000"/>
              </a:spcBef>
              <a:spcAft>
                <a:spcPts val="0"/>
              </a:spcAft>
              <a:buSzPts val="1050"/>
              <a:buNone/>
            </a:pPr>
            <a:r>
              <a:rPr lang="pt-BR"/>
              <a:t>antes da remoção</a:t>
            </a:r>
            <a:endParaRPr/>
          </a:p>
          <a:p>
            <a:pPr indent="0" lvl="0" marL="0" rtl="0" algn="ctr">
              <a:lnSpc>
                <a:spcPct val="90000"/>
              </a:lnSpc>
              <a:spcBef>
                <a:spcPts val="1000"/>
              </a:spcBef>
              <a:spcAft>
                <a:spcPts val="0"/>
              </a:spcAft>
              <a:buSzPts val="1050"/>
              <a:buNone/>
            </a:pPr>
            <a:r>
              <a:t/>
            </a:r>
            <a:endParaRPr/>
          </a:p>
        </p:txBody>
      </p:sp>
      <p:pic>
        <p:nvPicPr>
          <p:cNvPr id="158" name="Google Shape;158;g372364308bd_0_23"/>
          <p:cNvPicPr preferRelativeResize="0"/>
          <p:nvPr/>
        </p:nvPicPr>
        <p:blipFill rotWithShape="1">
          <a:blip r:embed="rId3">
            <a:alphaModFix/>
          </a:blip>
          <a:srcRect b="0" l="0" r="0" t="0"/>
          <a:stretch/>
        </p:blipFill>
        <p:spPr>
          <a:xfrm>
            <a:off x="504087" y="1078975"/>
            <a:ext cx="3601924" cy="1778175"/>
          </a:xfrm>
          <a:prstGeom prst="rect">
            <a:avLst/>
          </a:prstGeom>
          <a:noFill/>
          <a:ln>
            <a:noFill/>
          </a:ln>
        </p:spPr>
      </p:pic>
      <p:sp>
        <p:nvSpPr>
          <p:cNvPr id="159" name="Google Shape;159;g372364308bd_0_23"/>
          <p:cNvSpPr txBox="1"/>
          <p:nvPr/>
        </p:nvSpPr>
        <p:spPr>
          <a:xfrm>
            <a:off x="216300" y="2912475"/>
            <a:ext cx="2696100" cy="382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pt-BR" sz="1000" u="none" cap="none" strike="noStrike">
                <a:solidFill>
                  <a:schemeClr val="dk1"/>
                </a:solidFill>
                <a:latin typeface="Arial"/>
                <a:ea typeface="Arial"/>
                <a:cs typeface="Arial"/>
                <a:sym typeface="Arial"/>
              </a:rPr>
              <a:t>número de linhas 2265817</a:t>
            </a:r>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g372364308bd_0_17"/>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lang="pt-BR"/>
              <a:t>Remoção dos pacientes com janelas totalmente vazias</a:t>
            </a:r>
            <a:endParaRPr/>
          </a:p>
          <a:p>
            <a:pPr indent="0" lvl="0" marL="0" rtl="0" algn="ctr">
              <a:lnSpc>
                <a:spcPct val="90000"/>
              </a:lnSpc>
              <a:spcBef>
                <a:spcPts val="1000"/>
              </a:spcBef>
              <a:spcAft>
                <a:spcPts val="0"/>
              </a:spcAft>
              <a:buClr>
                <a:schemeClr val="dk1"/>
              </a:buClr>
              <a:buSzPts val="1100"/>
              <a:buFont typeface="Arial"/>
              <a:buNone/>
            </a:pPr>
            <a:r>
              <a:rPr lang="pt-BR"/>
              <a:t>Após remoção</a:t>
            </a:r>
            <a:endParaRPr/>
          </a:p>
          <a:p>
            <a:pPr indent="0" lvl="0" marL="0" rtl="0" algn="ctr">
              <a:lnSpc>
                <a:spcPct val="90000"/>
              </a:lnSpc>
              <a:spcBef>
                <a:spcPts val="1000"/>
              </a:spcBef>
              <a:spcAft>
                <a:spcPts val="0"/>
              </a:spcAft>
              <a:buSzPts val="1050"/>
              <a:buNone/>
            </a:pPr>
            <a:r>
              <a:t/>
            </a:r>
            <a:endParaRPr/>
          </a:p>
          <a:p>
            <a:pPr indent="0" lvl="0" marL="0" rtl="0" algn="ctr">
              <a:lnSpc>
                <a:spcPct val="90000"/>
              </a:lnSpc>
              <a:spcBef>
                <a:spcPts val="1000"/>
              </a:spcBef>
              <a:spcAft>
                <a:spcPts val="0"/>
              </a:spcAft>
              <a:buSzPts val="1050"/>
              <a:buNone/>
            </a:pPr>
            <a:r>
              <a:t/>
            </a:r>
            <a:endParaRPr/>
          </a:p>
        </p:txBody>
      </p:sp>
      <p:pic>
        <p:nvPicPr>
          <p:cNvPr id="166" name="Google Shape;166;g372364308bd_0_17"/>
          <p:cNvPicPr preferRelativeResize="0"/>
          <p:nvPr/>
        </p:nvPicPr>
        <p:blipFill rotWithShape="1">
          <a:blip r:embed="rId3">
            <a:alphaModFix/>
          </a:blip>
          <a:srcRect b="0" l="0" r="0" t="0"/>
          <a:stretch/>
        </p:blipFill>
        <p:spPr>
          <a:xfrm>
            <a:off x="337025" y="1061302"/>
            <a:ext cx="3782674" cy="1867375"/>
          </a:xfrm>
          <a:prstGeom prst="rect">
            <a:avLst/>
          </a:prstGeom>
          <a:noFill/>
          <a:ln>
            <a:noFill/>
          </a:ln>
        </p:spPr>
      </p:pic>
      <p:sp>
        <p:nvSpPr>
          <p:cNvPr id="167" name="Google Shape;167;g372364308bd_0_17"/>
          <p:cNvSpPr txBox="1"/>
          <p:nvPr/>
        </p:nvSpPr>
        <p:spPr>
          <a:xfrm>
            <a:off x="316900" y="2967800"/>
            <a:ext cx="1810800" cy="216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000"/>
              <a:buFont typeface="Arial"/>
              <a:buNone/>
            </a:pPr>
            <a:r>
              <a:rPr b="0" i="0" lang="pt-BR" sz="1000" u="none" cap="none" strike="noStrike">
                <a:solidFill>
                  <a:schemeClr val="dk1"/>
                </a:solidFill>
                <a:latin typeface="Arial"/>
                <a:ea typeface="Arial"/>
                <a:cs typeface="Arial"/>
                <a:sym typeface="Arial"/>
              </a:rPr>
              <a:t>número de linhas = 2260979 </a:t>
            </a:r>
            <a:endParaRPr b="0" i="0" sz="1000" u="none" cap="none" strike="noStrike">
              <a:solidFill>
                <a:schemeClr val="dk1"/>
              </a:solidFill>
              <a:latin typeface="Arial"/>
              <a:ea typeface="Arial"/>
              <a:cs typeface="Arial"/>
              <a:sym typeface="Arial"/>
            </a:endParaRPr>
          </a:p>
        </p:txBody>
      </p:sp>
      <p:sp>
        <p:nvSpPr>
          <p:cNvPr id="168" name="Google Shape;168;g372364308bd_0_17"/>
          <p:cNvSpPr txBox="1"/>
          <p:nvPr/>
        </p:nvSpPr>
        <p:spPr>
          <a:xfrm>
            <a:off x="2575450" y="2987925"/>
            <a:ext cx="1272600" cy="1902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t-BR" sz="900" u="none" cap="none" strike="noStrike">
                <a:solidFill>
                  <a:srgbClr val="000000"/>
                </a:solidFill>
                <a:latin typeface="Arial"/>
                <a:ea typeface="Arial"/>
                <a:cs typeface="Arial"/>
                <a:sym typeface="Arial"/>
              </a:rPr>
              <a:t>diferença de 0,214% </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g372364308bd_0_0"/>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b="1" lang="pt-BR"/>
              <a:t>Duração dos pacientes no dataset sem limite de janelas</a:t>
            </a:r>
            <a:r>
              <a:rPr lang="pt-BR"/>
              <a:t>.</a:t>
            </a:r>
            <a:endParaRPr/>
          </a:p>
          <a:p>
            <a:pPr indent="0" lvl="0" marL="0" rtl="0" algn="l">
              <a:lnSpc>
                <a:spcPct val="90000"/>
              </a:lnSpc>
              <a:spcBef>
                <a:spcPts val="1000"/>
              </a:spcBef>
              <a:spcAft>
                <a:spcPts val="0"/>
              </a:spcAft>
              <a:buSzPts val="1050"/>
              <a:buNone/>
            </a:pPr>
            <a:r>
              <a:rPr lang="pt-BR" sz="850"/>
              <a:t>Média = aproximadamente 9 dias. 8,93</a:t>
            </a:r>
            <a:endParaRPr sz="850"/>
          </a:p>
          <a:p>
            <a:pPr indent="0" lvl="0" marL="0" rtl="0" algn="l">
              <a:lnSpc>
                <a:spcPct val="90000"/>
              </a:lnSpc>
              <a:spcBef>
                <a:spcPts val="1000"/>
              </a:spcBef>
              <a:spcAft>
                <a:spcPts val="0"/>
              </a:spcAft>
              <a:buSzPts val="1050"/>
              <a:buNone/>
            </a:pPr>
            <a:r>
              <a:rPr lang="pt-BR" sz="850"/>
              <a:t>Mediana = aproximadamente 6 dias. 5,88</a:t>
            </a:r>
            <a:endParaRPr sz="850"/>
          </a:p>
          <a:p>
            <a:pPr indent="0" lvl="0" marL="0" rtl="0" algn="l">
              <a:lnSpc>
                <a:spcPct val="90000"/>
              </a:lnSpc>
              <a:spcBef>
                <a:spcPts val="1000"/>
              </a:spcBef>
              <a:spcAft>
                <a:spcPts val="0"/>
              </a:spcAft>
              <a:buSzPts val="1050"/>
              <a:buNone/>
            </a:pPr>
            <a:r>
              <a:rPr lang="pt-BR" sz="850"/>
              <a:t>Desvio padrão = 10,44 dias</a:t>
            </a:r>
            <a:endParaRPr sz="850"/>
          </a:p>
          <a:p>
            <a:pPr indent="0" lvl="0" marL="0" rtl="0" algn="l">
              <a:lnSpc>
                <a:spcPct val="90000"/>
              </a:lnSpc>
              <a:spcBef>
                <a:spcPts val="1000"/>
              </a:spcBef>
              <a:spcAft>
                <a:spcPts val="0"/>
              </a:spcAft>
              <a:buSzPts val="1050"/>
              <a:buNone/>
            </a:pPr>
            <a:r>
              <a:rPr b="1" lang="pt-BR"/>
              <a:t>pacientes com durações muito longas ( outliers usei média + 2 * desvio padrão)</a:t>
            </a:r>
            <a:endParaRPr b="1"/>
          </a:p>
          <a:p>
            <a:pPr indent="0" lvl="0" marL="0" rtl="0" algn="l">
              <a:lnSpc>
                <a:spcPct val="90000"/>
              </a:lnSpc>
              <a:spcBef>
                <a:spcPts val="1000"/>
              </a:spcBef>
              <a:spcAft>
                <a:spcPts val="0"/>
              </a:spcAft>
              <a:buSzPts val="1050"/>
              <a:buNone/>
            </a:pPr>
            <a:r>
              <a:rPr lang="pt-BR"/>
              <a:t>s</a:t>
            </a:r>
            <a:r>
              <a:rPr lang="pt-BR" sz="850"/>
              <a:t>ão 1828 pacientes com duração longa</a:t>
            </a:r>
            <a:endParaRPr sz="850"/>
          </a:p>
          <a:p>
            <a:pPr indent="0" lvl="0" marL="0" rtl="0" algn="l">
              <a:lnSpc>
                <a:spcPct val="90000"/>
              </a:lnSpc>
              <a:spcBef>
                <a:spcPts val="1000"/>
              </a:spcBef>
              <a:spcAft>
                <a:spcPts val="0"/>
              </a:spcAft>
              <a:buSzPts val="1050"/>
              <a:buNone/>
            </a:pPr>
            <a:r>
              <a:t/>
            </a:r>
            <a:endParaRPr sz="850"/>
          </a:p>
        </p:txBody>
      </p:sp>
      <p:pic>
        <p:nvPicPr>
          <p:cNvPr id="175" name="Google Shape;175;g372364308bd_0_0"/>
          <p:cNvPicPr preferRelativeResize="0"/>
          <p:nvPr/>
        </p:nvPicPr>
        <p:blipFill rotWithShape="1">
          <a:blip r:embed="rId3">
            <a:alphaModFix/>
          </a:blip>
          <a:srcRect b="0" l="0" r="0" t="0"/>
          <a:stretch/>
        </p:blipFill>
        <p:spPr>
          <a:xfrm>
            <a:off x="141775" y="2326575"/>
            <a:ext cx="3600626" cy="851600"/>
          </a:xfrm>
          <a:prstGeom prst="rect">
            <a:avLst/>
          </a:prstGeom>
          <a:noFill/>
          <a:ln>
            <a:noFill/>
          </a:ln>
        </p:spPr>
      </p:pic>
      <p:pic>
        <p:nvPicPr>
          <p:cNvPr id="176" name="Google Shape;176;g372364308bd_0_0"/>
          <p:cNvPicPr preferRelativeResize="0"/>
          <p:nvPr/>
        </p:nvPicPr>
        <p:blipFill rotWithShape="1">
          <a:blip r:embed="rId4">
            <a:alphaModFix/>
          </a:blip>
          <a:srcRect b="0" l="0" r="0" t="0"/>
          <a:stretch/>
        </p:blipFill>
        <p:spPr>
          <a:xfrm>
            <a:off x="1153425" y="2362300"/>
            <a:ext cx="441150" cy="121700"/>
          </a:xfrm>
          <a:prstGeom prst="rect">
            <a:avLst/>
          </a:prstGeom>
          <a:noFill/>
          <a:ln>
            <a:noFill/>
          </a:ln>
        </p:spPr>
      </p:pic>
      <p:pic>
        <p:nvPicPr>
          <p:cNvPr id="177" name="Google Shape;177;g372364308bd_0_0"/>
          <p:cNvPicPr preferRelativeResize="0"/>
          <p:nvPr/>
        </p:nvPicPr>
        <p:blipFill rotWithShape="1">
          <a:blip r:embed="rId5">
            <a:alphaModFix/>
          </a:blip>
          <a:srcRect b="0" l="0" r="0" t="0"/>
          <a:stretch/>
        </p:blipFill>
        <p:spPr>
          <a:xfrm>
            <a:off x="2410950" y="2337425"/>
            <a:ext cx="219075" cy="1714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pic>
        <p:nvPicPr>
          <p:cNvPr id="183" name="Google Shape;183;g372364308bd_0_10"/>
          <p:cNvPicPr preferRelativeResize="0"/>
          <p:nvPr/>
        </p:nvPicPr>
        <p:blipFill rotWithShape="1">
          <a:blip r:embed="rId3">
            <a:alphaModFix/>
          </a:blip>
          <a:srcRect b="0" l="0" r="0" t="0"/>
          <a:stretch/>
        </p:blipFill>
        <p:spPr>
          <a:xfrm>
            <a:off x="0" y="487838"/>
            <a:ext cx="4426949" cy="2193325"/>
          </a:xfrm>
          <a:prstGeom prst="rect">
            <a:avLst/>
          </a:prstGeom>
          <a:noFill/>
          <a:ln>
            <a:noFill/>
          </a:ln>
        </p:spPr>
      </p:pic>
      <p:sp>
        <p:nvSpPr>
          <p:cNvPr id="184" name="Google Shape;184;g372364308bd_0_10"/>
          <p:cNvSpPr txBox="1"/>
          <p:nvPr/>
        </p:nvSpPr>
        <p:spPr>
          <a:xfrm>
            <a:off x="155925" y="2681150"/>
            <a:ext cx="3797700" cy="5130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900"/>
              <a:buFont typeface="Arial"/>
              <a:buNone/>
            </a:pPr>
            <a:r>
              <a:rPr b="0" i="0" lang="pt-BR" sz="900" u="none" cap="none" strike="noStrike">
                <a:solidFill>
                  <a:srgbClr val="000000"/>
                </a:solidFill>
                <a:latin typeface="Arial"/>
                <a:ea typeface="Arial"/>
                <a:cs typeface="Arial"/>
                <a:sym typeface="Arial"/>
              </a:rPr>
              <a:t>Lembrando que há pacientes com mais de 100 dias mas são somente 1 por dia por isso praticamente não dá pra ver, mas o gráfico vai até 400 dias que seria pra mostrar o que tem 391 dias internado.</a:t>
            </a:r>
            <a:endParaRPr b="0" i="0" sz="9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2"/>
          <p:cNvSpPr txBox="1"/>
          <p:nvPr>
            <p:ph idx="1" type="body"/>
          </p:nvPr>
        </p:nvSpPr>
        <p:spPr>
          <a:xfrm>
            <a:off x="95250" y="587375"/>
            <a:ext cx="4352400" cy="28062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600"/>
              <a:buFont typeface="Arial"/>
              <a:buNone/>
            </a:pPr>
            <a:r>
              <a:rPr b="1" lang="pt-BR" sz="1600"/>
              <a:t>Histograma de cada sinal vital</a:t>
            </a:r>
            <a:endParaRPr b="1" sz="1600"/>
          </a:p>
        </p:txBody>
      </p:sp>
      <p:sp>
        <p:nvSpPr>
          <p:cNvPr id="56" name="Google Shape;56;p2"/>
          <p:cNvSpPr txBox="1"/>
          <p:nvPr/>
        </p:nvSpPr>
        <p:spPr>
          <a:xfrm>
            <a:off x="95251" y="23448"/>
            <a:ext cx="4514850" cy="422033"/>
          </a:xfrm>
          <a:prstGeom prst="rect">
            <a:avLst/>
          </a:prstGeom>
          <a:noFill/>
          <a:ln>
            <a:noFill/>
          </a:ln>
        </p:spPr>
        <p:txBody>
          <a:bodyPr anchorCtr="0" anchor="t" bIns="45700" lIns="91425" spcFirstLastPara="1" rIns="91425" wrap="square" tIns="45700">
            <a:noAutofit/>
          </a:bodyPr>
          <a:lstStyle/>
          <a:p>
            <a:pPr indent="0" lvl="0" marL="161925" marR="0" rtl="0" algn="r">
              <a:lnSpc>
                <a:spcPct val="90000"/>
              </a:lnSpc>
              <a:spcBef>
                <a:spcPts val="1000"/>
              </a:spcBef>
              <a:spcAft>
                <a:spcPts val="0"/>
              </a:spcAft>
              <a:buClr>
                <a:schemeClr val="dk1"/>
              </a:buClr>
              <a:buSzPts val="1050"/>
              <a:buFont typeface="Noto Sans"/>
              <a:buNone/>
            </a:pPr>
            <a:r>
              <a:rPr b="1" i="0" lang="pt-BR" sz="1600" u="none" cap="none" strike="noStrike">
                <a:solidFill>
                  <a:schemeClr val="lt1"/>
                </a:solidFill>
                <a:latin typeface="Calibri"/>
                <a:ea typeface="Calibri"/>
                <a:cs typeface="Calibri"/>
                <a:sym typeface="Calibri"/>
              </a:rPr>
              <a:t>MIMIC</a:t>
            </a:r>
            <a:endParaRPr b="1" i="0" sz="1200" u="none" cap="none" strike="noStrike">
              <a:solidFill>
                <a:schemeClr val="lt1"/>
              </a:solidFill>
              <a:latin typeface="Calibri"/>
              <a:ea typeface="Calibri"/>
              <a:cs typeface="Calibri"/>
              <a:sym typeface="Calibri"/>
            </a:endParaRPr>
          </a:p>
        </p:txBody>
      </p:sp>
      <p:pic>
        <p:nvPicPr>
          <p:cNvPr id="57" name="Google Shape;57;p2"/>
          <p:cNvPicPr preferRelativeResize="0"/>
          <p:nvPr/>
        </p:nvPicPr>
        <p:blipFill rotWithShape="1">
          <a:blip r:embed="rId3">
            <a:alphaModFix/>
          </a:blip>
          <a:srcRect b="0" l="0" r="0" t="0"/>
          <a:stretch/>
        </p:blipFill>
        <p:spPr>
          <a:xfrm>
            <a:off x="254464" y="858500"/>
            <a:ext cx="4196426" cy="1129450"/>
          </a:xfrm>
          <a:prstGeom prst="rect">
            <a:avLst/>
          </a:prstGeom>
          <a:noFill/>
          <a:ln>
            <a:noFill/>
          </a:ln>
        </p:spPr>
      </p:pic>
      <p:pic>
        <p:nvPicPr>
          <p:cNvPr id="58" name="Google Shape;58;p2"/>
          <p:cNvPicPr preferRelativeResize="0"/>
          <p:nvPr/>
        </p:nvPicPr>
        <p:blipFill rotWithShape="1">
          <a:blip r:embed="rId4">
            <a:alphaModFix/>
          </a:blip>
          <a:srcRect b="0" l="0" r="0" t="0"/>
          <a:stretch/>
        </p:blipFill>
        <p:spPr>
          <a:xfrm>
            <a:off x="254475" y="1902958"/>
            <a:ext cx="4196424" cy="1104792"/>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g372364308bd_0_39"/>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lang="pt-BR"/>
              <a:t>percentual de pacientes em faixa de dias</a:t>
            </a:r>
            <a:endParaRPr/>
          </a:p>
        </p:txBody>
      </p:sp>
      <p:pic>
        <p:nvPicPr>
          <p:cNvPr id="191" name="Google Shape;191;g372364308bd_0_39"/>
          <p:cNvPicPr preferRelativeResize="0"/>
          <p:nvPr/>
        </p:nvPicPr>
        <p:blipFill rotWithShape="1">
          <a:blip r:embed="rId3">
            <a:alphaModFix/>
          </a:blip>
          <a:srcRect b="0" l="0" r="0" t="0"/>
          <a:stretch/>
        </p:blipFill>
        <p:spPr>
          <a:xfrm>
            <a:off x="242738" y="912625"/>
            <a:ext cx="3762375" cy="1866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g3723de18db5_0_0"/>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lang="pt-BR" sz="1450"/>
              <a:t>Tratamento dos dados e ajustes no Pipeline</a:t>
            </a:r>
            <a:endParaRPr/>
          </a:p>
          <a:p>
            <a:pPr indent="-295275" lvl="0" marL="457200" rtl="0" algn="l">
              <a:lnSpc>
                <a:spcPct val="90000"/>
              </a:lnSpc>
              <a:spcBef>
                <a:spcPts val="1000"/>
              </a:spcBef>
              <a:spcAft>
                <a:spcPts val="0"/>
              </a:spcAft>
              <a:buSzPts val="1050"/>
              <a:buChar char="❑"/>
            </a:pPr>
            <a:r>
              <a:rPr lang="pt-BR"/>
              <a:t>Recordação do dataset e obtenção de insights</a:t>
            </a:r>
            <a:endParaRPr/>
          </a:p>
          <a:p>
            <a:pPr indent="0" lvl="0" marL="457200" rtl="0" algn="l">
              <a:lnSpc>
                <a:spcPct val="90000"/>
              </a:lnSpc>
              <a:spcBef>
                <a:spcPts val="1000"/>
              </a:spcBef>
              <a:spcAft>
                <a:spcPts val="0"/>
              </a:spcAft>
              <a:buSzPts val="1050"/>
              <a:buNone/>
            </a:pPr>
            <a:r>
              <a:t/>
            </a:r>
            <a:endParaRPr sz="250"/>
          </a:p>
          <a:p>
            <a:pPr indent="-295275" lvl="0" marL="457200" rtl="0" algn="l">
              <a:lnSpc>
                <a:spcPct val="90000"/>
              </a:lnSpc>
              <a:spcBef>
                <a:spcPts val="1000"/>
              </a:spcBef>
              <a:spcAft>
                <a:spcPts val="0"/>
              </a:spcAft>
              <a:buSzPts val="1050"/>
              <a:buChar char="❑"/>
            </a:pPr>
            <a:r>
              <a:rPr lang="pt-BR"/>
              <a:t>Tratamento de valores ausentes</a:t>
            </a:r>
            <a:endParaRPr/>
          </a:p>
          <a:p>
            <a:pPr indent="-276225" lvl="1" marL="914400" rtl="0" algn="l">
              <a:lnSpc>
                <a:spcPct val="90000"/>
              </a:lnSpc>
              <a:spcBef>
                <a:spcPts val="0"/>
              </a:spcBef>
              <a:spcAft>
                <a:spcPts val="0"/>
              </a:spcAft>
              <a:buSzPts val="750"/>
              <a:buChar char="❑"/>
            </a:pPr>
            <a:r>
              <a:rPr lang="pt-BR" sz="750"/>
              <a:t>Preenchimento das janelas</a:t>
            </a:r>
            <a:endParaRPr sz="750"/>
          </a:p>
          <a:p>
            <a:pPr indent="-276225" lvl="1" marL="914400" rtl="0" algn="l">
              <a:lnSpc>
                <a:spcPct val="90000"/>
              </a:lnSpc>
              <a:spcBef>
                <a:spcPts val="0"/>
              </a:spcBef>
              <a:spcAft>
                <a:spcPts val="0"/>
              </a:spcAft>
              <a:buSzPts val="750"/>
              <a:buChar char="❑"/>
            </a:pPr>
            <a:r>
              <a:rPr lang="pt-BR" sz="750"/>
              <a:t>Remoção de features ruidosas</a:t>
            </a:r>
            <a:endParaRPr sz="750"/>
          </a:p>
          <a:p>
            <a:pPr indent="-276225" lvl="1" marL="914400" rtl="0" algn="l">
              <a:lnSpc>
                <a:spcPct val="90000"/>
              </a:lnSpc>
              <a:spcBef>
                <a:spcPts val="0"/>
              </a:spcBef>
              <a:spcAft>
                <a:spcPts val="0"/>
              </a:spcAft>
              <a:buSzPts val="750"/>
              <a:buChar char="❑"/>
            </a:pPr>
            <a:r>
              <a:rPr lang="pt-BR" sz="750"/>
              <a:t>Remoção de entradas ruidosas</a:t>
            </a:r>
            <a:endParaRPr sz="750"/>
          </a:p>
          <a:p>
            <a:pPr indent="0" lvl="0" marL="914400" rtl="0" algn="l">
              <a:lnSpc>
                <a:spcPct val="90000"/>
              </a:lnSpc>
              <a:spcBef>
                <a:spcPts val="1000"/>
              </a:spcBef>
              <a:spcAft>
                <a:spcPts val="0"/>
              </a:spcAft>
              <a:buSzPts val="1050"/>
              <a:buNone/>
            </a:pPr>
            <a:r>
              <a:t/>
            </a:r>
            <a:endParaRPr sz="250"/>
          </a:p>
          <a:p>
            <a:pPr indent="-295275" lvl="0" marL="457200" rtl="0" algn="l">
              <a:lnSpc>
                <a:spcPct val="90000"/>
              </a:lnSpc>
              <a:spcBef>
                <a:spcPts val="1000"/>
              </a:spcBef>
              <a:spcAft>
                <a:spcPts val="0"/>
              </a:spcAft>
              <a:buSzPts val="1050"/>
              <a:buChar char="❑"/>
            </a:pPr>
            <a:r>
              <a:rPr lang="pt-BR"/>
              <a:t>Ajustes no Balanceamento e normalização dos dados</a:t>
            </a:r>
            <a:endParaRPr/>
          </a:p>
          <a:p>
            <a:pPr indent="0" lvl="0" marL="457200" rtl="0" algn="l">
              <a:lnSpc>
                <a:spcPct val="90000"/>
              </a:lnSpc>
              <a:spcBef>
                <a:spcPts val="1000"/>
              </a:spcBef>
              <a:spcAft>
                <a:spcPts val="0"/>
              </a:spcAft>
              <a:buSzPts val="1050"/>
              <a:buNone/>
            </a:pPr>
            <a:r>
              <a:t/>
            </a:r>
            <a:endParaRPr sz="250"/>
          </a:p>
          <a:p>
            <a:pPr indent="-295275" lvl="0" marL="457200" rtl="0" algn="l">
              <a:lnSpc>
                <a:spcPct val="90000"/>
              </a:lnSpc>
              <a:spcBef>
                <a:spcPts val="1000"/>
              </a:spcBef>
              <a:spcAft>
                <a:spcPts val="0"/>
              </a:spcAft>
              <a:buSzPts val="1050"/>
              <a:buChar char="❑"/>
            </a:pPr>
            <a:r>
              <a:rPr lang="pt-BR"/>
              <a:t>Resultados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3723de18db5_0_6"/>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lang="pt-BR" sz="1450"/>
              <a:t>Recordação do dataset e obtenção de insights</a:t>
            </a:r>
            <a:endParaRPr/>
          </a:p>
          <a:p>
            <a:pPr indent="0" lvl="0" marL="457200" rtl="0" algn="l">
              <a:lnSpc>
                <a:spcPct val="90000"/>
              </a:lnSpc>
              <a:spcBef>
                <a:spcPts val="1000"/>
              </a:spcBef>
              <a:spcAft>
                <a:spcPts val="0"/>
              </a:spcAft>
              <a:buSzPts val="1050"/>
              <a:buNone/>
            </a:pPr>
            <a:r>
              <a:t/>
            </a:r>
            <a:endParaRPr/>
          </a:p>
        </p:txBody>
      </p:sp>
      <p:pic>
        <p:nvPicPr>
          <p:cNvPr id="204" name="Google Shape;204;g3723de18db5_0_6"/>
          <p:cNvPicPr preferRelativeResize="0"/>
          <p:nvPr/>
        </p:nvPicPr>
        <p:blipFill rotWithShape="1">
          <a:blip r:embed="rId3">
            <a:alphaModFix/>
          </a:blip>
          <a:srcRect b="0" l="0" r="0" t="0"/>
          <a:stretch/>
        </p:blipFill>
        <p:spPr>
          <a:xfrm>
            <a:off x="291275" y="938776"/>
            <a:ext cx="4027550" cy="1804725"/>
          </a:xfrm>
          <a:prstGeom prst="rect">
            <a:avLst/>
          </a:prstGeom>
          <a:noFill/>
          <a:ln>
            <a:noFill/>
          </a:ln>
        </p:spPr>
      </p:pic>
      <p:sp>
        <p:nvSpPr>
          <p:cNvPr id="205" name="Google Shape;205;g3723de18db5_0_6"/>
          <p:cNvSpPr/>
          <p:nvPr/>
        </p:nvSpPr>
        <p:spPr>
          <a:xfrm>
            <a:off x="1801950" y="1046625"/>
            <a:ext cx="948000" cy="2814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g3723de18db5_0_6"/>
          <p:cNvSpPr txBox="1"/>
          <p:nvPr/>
        </p:nvSpPr>
        <p:spPr>
          <a:xfrm>
            <a:off x="291275" y="2779450"/>
            <a:ext cx="28437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600"/>
              <a:buFont typeface="Arial"/>
              <a:buNone/>
            </a:pPr>
            <a:r>
              <a:rPr b="1" i="0" lang="pt-BR" sz="600" u="none" cap="none" strike="noStrike">
                <a:solidFill>
                  <a:srgbClr val="000000"/>
                </a:solidFill>
                <a:latin typeface="Tahoma"/>
                <a:ea typeface="Tahoma"/>
                <a:cs typeface="Tahoma"/>
                <a:sym typeface="Tahoma"/>
              </a:rPr>
              <a:t>OBS:</a:t>
            </a:r>
            <a:r>
              <a:rPr b="0" i="0" lang="pt-BR" sz="600" u="none" cap="none" strike="noStrike">
                <a:solidFill>
                  <a:srgbClr val="000000"/>
                </a:solidFill>
                <a:latin typeface="Tahoma"/>
                <a:ea typeface="Tahoma"/>
                <a:cs typeface="Tahoma"/>
                <a:sym typeface="Tahoma"/>
              </a:rPr>
              <a:t> esse dataset é o primeiro apresentado, sem as mudanças feitas pelo Renan ou pela Ana Beatriz. Com isso, os resultados devem ser comparados com os primeiros resultados obtidos.</a:t>
            </a:r>
            <a:endParaRPr b="0" i="0" sz="600" u="none" cap="none" strike="noStrike">
              <a:solidFill>
                <a:srgbClr val="000000"/>
              </a:solidFill>
              <a:latin typeface="Tahoma"/>
              <a:ea typeface="Tahoma"/>
              <a:cs typeface="Tahoma"/>
              <a:sym typeface="Tahoma"/>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3723de18db5_0_12"/>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lang="pt-BR" sz="1450"/>
              <a:t>Preenchimento das janelas</a:t>
            </a:r>
            <a:endParaRPr/>
          </a:p>
          <a:p>
            <a:pPr indent="0" lvl="0" marL="457200" rtl="0" algn="l">
              <a:lnSpc>
                <a:spcPct val="90000"/>
              </a:lnSpc>
              <a:spcBef>
                <a:spcPts val="1000"/>
              </a:spcBef>
              <a:spcAft>
                <a:spcPts val="0"/>
              </a:spcAft>
              <a:buSzPts val="1050"/>
              <a:buNone/>
            </a:pPr>
            <a:r>
              <a:rPr lang="pt-BR" sz="1100">
                <a:latin typeface="Arial"/>
                <a:ea typeface="Arial"/>
                <a:cs typeface="Arial"/>
                <a:sym typeface="Arial"/>
              </a:rPr>
              <a:t>🔹 1. </a:t>
            </a:r>
            <a:r>
              <a:rPr lang="pt-BR" sz="1100"/>
              <a:t>Forward fill limitado dentro da janela</a:t>
            </a:r>
            <a:endParaRPr sz="1100"/>
          </a:p>
          <a:p>
            <a:pPr indent="0" lvl="0" marL="457200" rtl="0" algn="l">
              <a:lnSpc>
                <a:spcPct val="90000"/>
              </a:lnSpc>
              <a:spcBef>
                <a:spcPts val="1000"/>
              </a:spcBef>
              <a:spcAft>
                <a:spcPts val="0"/>
              </a:spcAft>
              <a:buSzPts val="1050"/>
              <a:buNone/>
            </a:pPr>
            <a:r>
              <a:rPr lang="pt-BR" sz="700"/>
              <a:t>O método de </a:t>
            </a:r>
            <a:r>
              <a:rPr i="1" lang="pt-BR" sz="700"/>
              <a:t>forward fill</a:t>
            </a:r>
            <a:r>
              <a:rPr lang="pt-BR" sz="700"/>
              <a:t> limitado dentro da janela preenche valores ausentes usando o valor anterior disponível na mesma sequência temporal, mas com um limite de propagação de no máximo duas posições. Essa abordagem assume que, para variáveis fisiológicas em ambientes clínicos, o último valor medido pode continuar sendo uma estimativa razoável por um curto intervalo de tempo. Ao restringir o preenchimento a duas ocorrências consecutivas por janela, tentei evitar que lacunas extensas sejam artificialmente completadas com dados antigos, o que contribui para manter a fidelidade temporal da série ao mesmo tempo em que melhora a continuidade dos dados para a LSTM.</a:t>
            </a:r>
            <a:endParaRPr sz="700"/>
          </a:p>
        </p:txBody>
      </p:sp>
      <p:pic>
        <p:nvPicPr>
          <p:cNvPr id="213" name="Google Shape;213;g3723de18db5_0_12"/>
          <p:cNvPicPr preferRelativeResize="0"/>
          <p:nvPr/>
        </p:nvPicPr>
        <p:blipFill rotWithShape="1">
          <a:blip r:embed="rId3">
            <a:alphaModFix/>
          </a:blip>
          <a:srcRect b="0" l="0" r="0" t="0"/>
          <a:stretch/>
        </p:blipFill>
        <p:spPr>
          <a:xfrm>
            <a:off x="631925" y="2066475"/>
            <a:ext cx="3752026" cy="7587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g3723de18db5_0_22"/>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lang="pt-BR" sz="1450"/>
              <a:t>Preenchimento das janelas</a:t>
            </a:r>
            <a:endParaRPr/>
          </a:p>
          <a:p>
            <a:pPr indent="0" lvl="0" marL="457200" rtl="0" algn="l">
              <a:lnSpc>
                <a:spcPct val="90000"/>
              </a:lnSpc>
              <a:spcBef>
                <a:spcPts val="1000"/>
              </a:spcBef>
              <a:spcAft>
                <a:spcPts val="0"/>
              </a:spcAft>
              <a:buSzPts val="1050"/>
              <a:buNone/>
            </a:pPr>
            <a:r>
              <a:rPr lang="pt-BR" sz="1100">
                <a:latin typeface="Arial"/>
                <a:ea typeface="Arial"/>
                <a:cs typeface="Arial"/>
                <a:sym typeface="Arial"/>
              </a:rPr>
              <a:t>🔹 2. </a:t>
            </a:r>
            <a:r>
              <a:rPr lang="pt-BR" sz="1100"/>
              <a:t>Preenchimento com a média da janela</a:t>
            </a:r>
            <a:endParaRPr sz="1100"/>
          </a:p>
          <a:p>
            <a:pPr indent="0" lvl="0" marL="457200" rtl="0" algn="l">
              <a:lnSpc>
                <a:spcPct val="90000"/>
              </a:lnSpc>
              <a:spcBef>
                <a:spcPts val="1000"/>
              </a:spcBef>
              <a:spcAft>
                <a:spcPts val="0"/>
              </a:spcAft>
              <a:buSzPts val="1050"/>
              <a:buNone/>
            </a:pPr>
            <a:r>
              <a:rPr lang="pt-BR" sz="700"/>
              <a:t>No segundo passo, os valores ausentes que não foram preenchidos pelo forward fill são imputados com a média da variável dentro de cada janela temporal (subject_id, stay_id, janela_index). Isso permite uma imputação contextualizada ao intervalo temporal específico, mantendo a coerência com os padrões intra-janela. Usei essa técnica para tentar preservar as características estatísticas locais, tentando mitigar o efeito de diluir os dados usando a média global.</a:t>
            </a:r>
            <a:endParaRPr sz="700"/>
          </a:p>
        </p:txBody>
      </p:sp>
      <p:pic>
        <p:nvPicPr>
          <p:cNvPr id="220" name="Google Shape;220;g3723de18db5_0_22"/>
          <p:cNvPicPr preferRelativeResize="0"/>
          <p:nvPr/>
        </p:nvPicPr>
        <p:blipFill rotWithShape="1">
          <a:blip r:embed="rId3">
            <a:alphaModFix/>
          </a:blip>
          <a:srcRect b="0" l="0" r="0" t="0"/>
          <a:stretch/>
        </p:blipFill>
        <p:spPr>
          <a:xfrm>
            <a:off x="656600" y="1975100"/>
            <a:ext cx="3717476" cy="6013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g3723de18db5_0_31"/>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lang="pt-BR" sz="1450"/>
              <a:t>Preenchimento das janelas</a:t>
            </a:r>
            <a:endParaRPr/>
          </a:p>
          <a:p>
            <a:pPr indent="0" lvl="0" marL="457200" rtl="0" algn="l">
              <a:lnSpc>
                <a:spcPct val="90000"/>
              </a:lnSpc>
              <a:spcBef>
                <a:spcPts val="1000"/>
              </a:spcBef>
              <a:spcAft>
                <a:spcPts val="0"/>
              </a:spcAft>
              <a:buSzPts val="1050"/>
              <a:buNone/>
            </a:pPr>
            <a:r>
              <a:rPr lang="pt-BR" sz="1100">
                <a:latin typeface="Arial"/>
                <a:ea typeface="Arial"/>
                <a:cs typeface="Arial"/>
                <a:sym typeface="Arial"/>
              </a:rPr>
              <a:t>🔹 3. </a:t>
            </a:r>
            <a:r>
              <a:rPr lang="pt-BR" sz="1100"/>
              <a:t>Preenchimento com a média do paciente</a:t>
            </a:r>
            <a:endParaRPr sz="1100"/>
          </a:p>
          <a:p>
            <a:pPr indent="0" lvl="0" marL="457200" rtl="0" algn="l">
              <a:lnSpc>
                <a:spcPct val="90000"/>
              </a:lnSpc>
              <a:spcBef>
                <a:spcPts val="1000"/>
              </a:spcBef>
              <a:spcAft>
                <a:spcPts val="0"/>
              </a:spcAft>
              <a:buSzPts val="1050"/>
              <a:buNone/>
            </a:pPr>
            <a:r>
              <a:rPr lang="pt-BR" sz="700"/>
              <a:t>Como último recurso, os valores restantes são preenchidos com a média da variável para o paciente ao longo de toda a internação. Esta etapa garante que nenhuma célula permaneça vazia, o que é indispensável para alimentar modelos como LSTMs que não lidam com NaN. Fiz isso para lidar com as janelas que não continham nenhuma coleta daquela feature, sendo impossíveis de preencher com os métodos anteriores. Ao usar a média individual do paciente, preservamos características específicas do seu perfil fisiológico.</a:t>
            </a:r>
            <a:endParaRPr sz="700"/>
          </a:p>
        </p:txBody>
      </p:sp>
      <p:pic>
        <p:nvPicPr>
          <p:cNvPr id="227" name="Google Shape;227;g3723de18db5_0_31"/>
          <p:cNvPicPr preferRelativeResize="0"/>
          <p:nvPr/>
        </p:nvPicPr>
        <p:blipFill rotWithShape="1">
          <a:blip r:embed="rId3">
            <a:alphaModFix/>
          </a:blip>
          <a:srcRect b="0" l="0" r="0" t="0"/>
          <a:stretch/>
        </p:blipFill>
        <p:spPr>
          <a:xfrm>
            <a:off x="641800" y="1975225"/>
            <a:ext cx="3717450" cy="6382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3723de18db5_0_39"/>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lang="pt-BR" sz="1450"/>
              <a:t>Preenchimento das janelas</a:t>
            </a:r>
            <a:endParaRPr/>
          </a:p>
          <a:p>
            <a:pPr indent="0" lvl="0" marL="457200" rtl="0" algn="l">
              <a:lnSpc>
                <a:spcPct val="90000"/>
              </a:lnSpc>
              <a:spcBef>
                <a:spcPts val="1000"/>
              </a:spcBef>
              <a:spcAft>
                <a:spcPts val="0"/>
              </a:spcAft>
              <a:buSzPts val="1050"/>
              <a:buNone/>
            </a:pPr>
            <a:r>
              <a:t/>
            </a:r>
            <a:endParaRPr sz="700"/>
          </a:p>
        </p:txBody>
      </p:sp>
      <p:pic>
        <p:nvPicPr>
          <p:cNvPr id="234" name="Google Shape;234;g3723de18db5_0_39"/>
          <p:cNvPicPr preferRelativeResize="0"/>
          <p:nvPr/>
        </p:nvPicPr>
        <p:blipFill rotWithShape="1">
          <a:blip r:embed="rId3">
            <a:alphaModFix/>
          </a:blip>
          <a:srcRect b="0" l="0" r="0" t="0"/>
          <a:stretch/>
        </p:blipFill>
        <p:spPr>
          <a:xfrm>
            <a:off x="241900" y="883750"/>
            <a:ext cx="4126275" cy="1902125"/>
          </a:xfrm>
          <a:prstGeom prst="rect">
            <a:avLst/>
          </a:prstGeom>
          <a:noFill/>
          <a:ln>
            <a:noFill/>
          </a:ln>
        </p:spPr>
      </p:pic>
      <p:sp>
        <p:nvSpPr>
          <p:cNvPr id="235" name="Google Shape;235;g3723de18db5_0_39"/>
          <p:cNvSpPr/>
          <p:nvPr/>
        </p:nvSpPr>
        <p:spPr>
          <a:xfrm>
            <a:off x="3638475" y="639650"/>
            <a:ext cx="138300" cy="212400"/>
          </a:xfrm>
          <a:prstGeom prst="downArrow">
            <a:avLst>
              <a:gd fmla="val 50000" name="adj1"/>
              <a:gd fmla="val 5000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6" name="Google Shape;236;g3723de18db5_0_39"/>
          <p:cNvSpPr/>
          <p:nvPr/>
        </p:nvSpPr>
        <p:spPr>
          <a:xfrm>
            <a:off x="1471200" y="987375"/>
            <a:ext cx="873900" cy="651600"/>
          </a:xfrm>
          <a:prstGeom prst="rect">
            <a:avLst/>
          </a:prstGeom>
          <a:noFill/>
          <a:ln cap="flat" cmpd="sng" w="9525">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g3723de18db5_0_50"/>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lang="pt-BR" sz="1450"/>
              <a:t>Remoção de features ruidosas após preenchimento</a:t>
            </a:r>
            <a:endParaRPr/>
          </a:p>
          <a:p>
            <a:pPr indent="0" lvl="0" marL="457200" rtl="0" algn="l">
              <a:lnSpc>
                <a:spcPct val="90000"/>
              </a:lnSpc>
              <a:spcBef>
                <a:spcPts val="1000"/>
              </a:spcBef>
              <a:spcAft>
                <a:spcPts val="0"/>
              </a:spcAft>
              <a:buSzPts val="1050"/>
              <a:buNone/>
            </a:pPr>
            <a:r>
              <a:t/>
            </a:r>
            <a:endParaRPr sz="700"/>
          </a:p>
        </p:txBody>
      </p:sp>
      <p:sp>
        <p:nvSpPr>
          <p:cNvPr id="243" name="Google Shape;243;g3723de18db5_0_50"/>
          <p:cNvSpPr/>
          <p:nvPr/>
        </p:nvSpPr>
        <p:spPr>
          <a:xfrm rot="-5400000">
            <a:off x="281400" y="2451475"/>
            <a:ext cx="138300" cy="212400"/>
          </a:xfrm>
          <a:prstGeom prst="downArrow">
            <a:avLst>
              <a:gd fmla="val 50000" name="adj1"/>
              <a:gd fmla="val 5000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4" name="Google Shape;244;g3723de18db5_0_50"/>
          <p:cNvPicPr preferRelativeResize="0"/>
          <p:nvPr/>
        </p:nvPicPr>
        <p:blipFill rotWithShape="1">
          <a:blip r:embed="rId3">
            <a:alphaModFix/>
          </a:blip>
          <a:srcRect b="0" l="0" r="0" t="0"/>
          <a:stretch/>
        </p:blipFill>
        <p:spPr>
          <a:xfrm>
            <a:off x="493525" y="938025"/>
            <a:ext cx="1127400" cy="2142600"/>
          </a:xfrm>
          <a:prstGeom prst="rect">
            <a:avLst/>
          </a:prstGeom>
          <a:noFill/>
          <a:ln>
            <a:noFill/>
          </a:ln>
        </p:spPr>
      </p:pic>
      <p:sp>
        <p:nvSpPr>
          <p:cNvPr id="245" name="Google Shape;245;g3723de18db5_0_50"/>
          <p:cNvSpPr/>
          <p:nvPr/>
        </p:nvSpPr>
        <p:spPr>
          <a:xfrm rot="-5400000">
            <a:off x="281400" y="2761850"/>
            <a:ext cx="138300" cy="212400"/>
          </a:xfrm>
          <a:prstGeom prst="downArrow">
            <a:avLst>
              <a:gd fmla="val 50000" name="adj1"/>
              <a:gd fmla="val 50000" name="adj2"/>
            </a:avLst>
          </a:prstGeom>
          <a:solidFill>
            <a:srgbClr val="98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id="246" name="Google Shape;246;g3723de18db5_0_50"/>
          <p:cNvPicPr preferRelativeResize="0"/>
          <p:nvPr/>
        </p:nvPicPr>
        <p:blipFill rotWithShape="1">
          <a:blip r:embed="rId4">
            <a:alphaModFix/>
          </a:blip>
          <a:srcRect b="0" l="0" r="0" t="0"/>
          <a:stretch/>
        </p:blipFill>
        <p:spPr>
          <a:xfrm>
            <a:off x="2340104" y="938025"/>
            <a:ext cx="2177800" cy="1944825"/>
          </a:xfrm>
          <a:prstGeom prst="rect">
            <a:avLst/>
          </a:prstGeom>
          <a:noFill/>
          <a:ln>
            <a:noFill/>
          </a:ln>
        </p:spPr>
      </p:pic>
      <p:sp>
        <p:nvSpPr>
          <p:cNvPr id="247" name="Google Shape;247;g3723de18db5_0_50"/>
          <p:cNvSpPr/>
          <p:nvPr/>
        </p:nvSpPr>
        <p:spPr>
          <a:xfrm rot="-5400000">
            <a:off x="1930346" y="1757475"/>
            <a:ext cx="138300" cy="503700"/>
          </a:xfrm>
          <a:prstGeom prst="downArrow">
            <a:avLst>
              <a:gd fmla="val 50000" name="adj1"/>
              <a:gd fmla="val 50000" name="adj2"/>
            </a:avLst>
          </a:prstGeom>
          <a:solidFill>
            <a:srgbClr val="0000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8" name="Google Shape;248;g3723de18db5_0_50"/>
          <p:cNvSpPr txBox="1"/>
          <p:nvPr/>
        </p:nvSpPr>
        <p:spPr>
          <a:xfrm>
            <a:off x="1591300" y="2423975"/>
            <a:ext cx="503700" cy="843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700"/>
              <a:buFont typeface="Arial"/>
              <a:buNone/>
            </a:pPr>
            <a:r>
              <a:rPr b="0" i="0" lang="pt-BR" sz="700" u="none" cap="none" strike="noStrike">
                <a:solidFill>
                  <a:srgbClr val="FF0000"/>
                </a:solidFill>
                <a:latin typeface="Tahoma"/>
                <a:ea typeface="Tahoma"/>
                <a:cs typeface="Tahoma"/>
                <a:sym typeface="Tahoma"/>
              </a:rPr>
              <a:t>80,5%</a:t>
            </a:r>
            <a:endParaRPr b="0" i="0" sz="700" u="none" cap="none" strike="noStrike">
              <a:solidFill>
                <a:srgbClr val="FF0000"/>
              </a:solidFill>
              <a:latin typeface="Tahoma"/>
              <a:ea typeface="Tahoma"/>
              <a:cs typeface="Tahoma"/>
              <a:sym typeface="Tahoma"/>
            </a:endParaRPr>
          </a:p>
        </p:txBody>
      </p:sp>
      <p:sp>
        <p:nvSpPr>
          <p:cNvPr id="249" name="Google Shape;249;g3723de18db5_0_50"/>
          <p:cNvSpPr txBox="1"/>
          <p:nvPr/>
        </p:nvSpPr>
        <p:spPr>
          <a:xfrm>
            <a:off x="1667013" y="1727775"/>
            <a:ext cx="627000" cy="21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
              <a:buFont typeface="Arial"/>
              <a:buNone/>
            </a:pPr>
            <a:r>
              <a:rPr b="0" i="0" lang="pt-BR" sz="500" u="none" cap="none" strike="noStrike">
                <a:solidFill>
                  <a:srgbClr val="000000"/>
                </a:solidFill>
                <a:latin typeface="Arial"/>
                <a:ea typeface="Arial"/>
                <a:cs typeface="Arial"/>
                <a:sym typeface="Arial"/>
              </a:rPr>
              <a:t>Solução trivial</a:t>
            </a:r>
            <a:endParaRPr b="0" i="0" sz="500" u="none" cap="none" strike="noStrik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g3723de18db5_0_64"/>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lang="pt-BR" sz="1450"/>
              <a:t>Remoção de entradas ruidosas</a:t>
            </a:r>
            <a:endParaRPr/>
          </a:p>
          <a:p>
            <a:pPr indent="0" lvl="0" marL="457200" rtl="0" algn="l">
              <a:lnSpc>
                <a:spcPct val="90000"/>
              </a:lnSpc>
              <a:spcBef>
                <a:spcPts val="1000"/>
              </a:spcBef>
              <a:spcAft>
                <a:spcPts val="0"/>
              </a:spcAft>
              <a:buSzPts val="1050"/>
              <a:buNone/>
            </a:pPr>
            <a:r>
              <a:t/>
            </a:r>
            <a:endParaRPr sz="700"/>
          </a:p>
        </p:txBody>
      </p:sp>
      <p:sp>
        <p:nvSpPr>
          <p:cNvPr id="256" name="Google Shape;256;g3723de18db5_0_64"/>
          <p:cNvSpPr txBox="1"/>
          <p:nvPr/>
        </p:nvSpPr>
        <p:spPr>
          <a:xfrm>
            <a:off x="1667013" y="1727775"/>
            <a:ext cx="627000" cy="21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257" name="Google Shape;257;g3723de18db5_0_64"/>
          <p:cNvPicPr preferRelativeResize="0"/>
          <p:nvPr/>
        </p:nvPicPr>
        <p:blipFill rotWithShape="1">
          <a:blip r:embed="rId3">
            <a:alphaModFix/>
          </a:blip>
          <a:srcRect b="0" l="0" r="0" t="0"/>
          <a:stretch/>
        </p:blipFill>
        <p:spPr>
          <a:xfrm>
            <a:off x="2294021" y="933700"/>
            <a:ext cx="2037150" cy="1954125"/>
          </a:xfrm>
          <a:prstGeom prst="rect">
            <a:avLst/>
          </a:prstGeom>
          <a:noFill/>
          <a:ln>
            <a:noFill/>
          </a:ln>
        </p:spPr>
      </p:pic>
      <p:sp>
        <p:nvSpPr>
          <p:cNvPr id="258" name="Google Shape;258;g3723de18db5_0_64"/>
          <p:cNvSpPr txBox="1"/>
          <p:nvPr/>
        </p:nvSpPr>
        <p:spPr>
          <a:xfrm>
            <a:off x="207350" y="928475"/>
            <a:ext cx="2037300" cy="20319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pt-BR" sz="800" u="none" cap="none" strike="noStrike">
                <a:solidFill>
                  <a:srgbClr val="000000"/>
                </a:solidFill>
                <a:latin typeface="Tahoma"/>
                <a:ea typeface="Tahoma"/>
                <a:cs typeface="Tahoma"/>
                <a:sym typeface="Tahoma"/>
              </a:rPr>
              <a:t>Esses valores ausentes remanescentes são decorrentes de pacientes que não tiveram esses dados coletados em nenhum momento durante sua estadia. Caso optasse por preenchê-los com dados padrão, estaria violando a individualidade de cada paciente, desrespeitando sua condição de saúde ao imputar uma medida saudável em um paciente que pode estar doente, além de introduzir ainda mais valores artificiais. Por esse motivo, após constatar que representavam apenas 1,15% do total de registros, optei por remover essas entradas.</a:t>
            </a:r>
            <a:endParaRPr b="0" i="0" sz="800" u="none" cap="none" strike="noStrike">
              <a:solidFill>
                <a:srgbClr val="000000"/>
              </a:solidFill>
              <a:latin typeface="Tahoma"/>
              <a:ea typeface="Tahoma"/>
              <a:cs typeface="Tahoma"/>
              <a:sym typeface="Tahoma"/>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g3723de18db5_0_79"/>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lang="pt-BR" sz="1450"/>
              <a:t>Dataset tratado</a:t>
            </a:r>
            <a:endParaRPr/>
          </a:p>
          <a:p>
            <a:pPr indent="0" lvl="0" marL="457200" rtl="0" algn="l">
              <a:lnSpc>
                <a:spcPct val="90000"/>
              </a:lnSpc>
              <a:spcBef>
                <a:spcPts val="1000"/>
              </a:spcBef>
              <a:spcAft>
                <a:spcPts val="0"/>
              </a:spcAft>
              <a:buSzPts val="1050"/>
              <a:buNone/>
            </a:pPr>
            <a:r>
              <a:t/>
            </a:r>
            <a:endParaRPr sz="700"/>
          </a:p>
        </p:txBody>
      </p:sp>
      <p:sp>
        <p:nvSpPr>
          <p:cNvPr id="265" name="Google Shape;265;g3723de18db5_0_79"/>
          <p:cNvSpPr txBox="1"/>
          <p:nvPr/>
        </p:nvSpPr>
        <p:spPr>
          <a:xfrm>
            <a:off x="1667013" y="1727775"/>
            <a:ext cx="627000" cy="21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266" name="Google Shape;266;g3723de18db5_0_79"/>
          <p:cNvPicPr preferRelativeResize="0"/>
          <p:nvPr/>
        </p:nvPicPr>
        <p:blipFill rotWithShape="1">
          <a:blip r:embed="rId3">
            <a:alphaModFix/>
          </a:blip>
          <a:srcRect b="0" l="0" r="0" t="0"/>
          <a:stretch/>
        </p:blipFill>
        <p:spPr>
          <a:xfrm>
            <a:off x="198150" y="911600"/>
            <a:ext cx="4147200" cy="1844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g370f3ae631c_0_2"/>
          <p:cNvSpPr txBox="1"/>
          <p:nvPr>
            <p:ph idx="1" type="body"/>
          </p:nvPr>
        </p:nvSpPr>
        <p:spPr>
          <a:xfrm>
            <a:off x="90225" y="516950"/>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b="1" lang="pt-BR"/>
              <a:t>Continuação</a:t>
            </a:r>
            <a:endParaRPr b="1"/>
          </a:p>
        </p:txBody>
      </p:sp>
      <p:pic>
        <p:nvPicPr>
          <p:cNvPr id="65" name="Google Shape;65;g370f3ae631c_0_2"/>
          <p:cNvPicPr preferRelativeResize="0"/>
          <p:nvPr/>
        </p:nvPicPr>
        <p:blipFill rotWithShape="1">
          <a:blip r:embed="rId3">
            <a:alphaModFix/>
          </a:blip>
          <a:srcRect b="0" l="0" r="0" t="0"/>
          <a:stretch/>
        </p:blipFill>
        <p:spPr>
          <a:xfrm>
            <a:off x="301825" y="824950"/>
            <a:ext cx="4029151" cy="1059400"/>
          </a:xfrm>
          <a:prstGeom prst="rect">
            <a:avLst/>
          </a:prstGeom>
          <a:noFill/>
          <a:ln>
            <a:noFill/>
          </a:ln>
        </p:spPr>
      </p:pic>
      <p:pic>
        <p:nvPicPr>
          <p:cNvPr id="66" name="Google Shape;66;g370f3ae631c_0_2"/>
          <p:cNvPicPr preferRelativeResize="0"/>
          <p:nvPr/>
        </p:nvPicPr>
        <p:blipFill rotWithShape="1">
          <a:blip r:embed="rId4">
            <a:alphaModFix/>
          </a:blip>
          <a:srcRect b="0" l="0" r="0" t="0"/>
          <a:stretch/>
        </p:blipFill>
        <p:spPr>
          <a:xfrm>
            <a:off x="281700" y="1884350"/>
            <a:ext cx="1464475" cy="120185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g3723de18db5_0_88"/>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lang="pt-BR" sz="1450"/>
              <a:t>Ajustes no balanceamento</a:t>
            </a:r>
            <a:endParaRPr/>
          </a:p>
          <a:p>
            <a:pPr indent="0" lvl="0" marL="457200" rtl="0" algn="l">
              <a:lnSpc>
                <a:spcPct val="90000"/>
              </a:lnSpc>
              <a:spcBef>
                <a:spcPts val="1000"/>
              </a:spcBef>
              <a:spcAft>
                <a:spcPts val="0"/>
              </a:spcAft>
              <a:buSzPts val="1050"/>
              <a:buNone/>
            </a:pPr>
            <a:r>
              <a:t/>
            </a:r>
            <a:endParaRPr sz="700"/>
          </a:p>
        </p:txBody>
      </p:sp>
      <p:sp>
        <p:nvSpPr>
          <p:cNvPr id="273" name="Google Shape;273;g3723de18db5_0_88"/>
          <p:cNvSpPr txBox="1"/>
          <p:nvPr/>
        </p:nvSpPr>
        <p:spPr>
          <a:xfrm>
            <a:off x="1667013" y="1727775"/>
            <a:ext cx="627000" cy="21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pic>
        <p:nvPicPr>
          <p:cNvPr id="274" name="Google Shape;274;g3723de18db5_0_88"/>
          <p:cNvPicPr preferRelativeResize="0"/>
          <p:nvPr/>
        </p:nvPicPr>
        <p:blipFill rotWithShape="1">
          <a:blip r:embed="rId3">
            <a:alphaModFix/>
          </a:blip>
          <a:srcRect b="0" l="0" r="0" t="0"/>
          <a:stretch/>
        </p:blipFill>
        <p:spPr>
          <a:xfrm>
            <a:off x="498625" y="1603428"/>
            <a:ext cx="3489425" cy="1363050"/>
          </a:xfrm>
          <a:prstGeom prst="rect">
            <a:avLst/>
          </a:prstGeom>
          <a:noFill/>
          <a:ln>
            <a:noFill/>
          </a:ln>
        </p:spPr>
      </p:pic>
      <p:sp>
        <p:nvSpPr>
          <p:cNvPr id="275" name="Google Shape;275;g3723de18db5_0_88"/>
          <p:cNvSpPr txBox="1"/>
          <p:nvPr/>
        </p:nvSpPr>
        <p:spPr>
          <a:xfrm>
            <a:off x="0" y="908375"/>
            <a:ext cx="3987900" cy="600300"/>
          </a:xfrm>
          <a:prstGeom prst="rect">
            <a:avLst/>
          </a:prstGeom>
          <a:noFill/>
          <a:ln>
            <a:noFill/>
          </a:ln>
        </p:spPr>
        <p:txBody>
          <a:bodyPr anchorCtr="0" anchor="t" bIns="91425" lIns="91425" spcFirstLastPara="1" rIns="91425" wrap="square" tIns="91425">
            <a:spAutoFit/>
          </a:bodyPr>
          <a:lstStyle/>
          <a:p>
            <a:pPr indent="-285750" lvl="0" marL="457200" marR="0" rtl="0" algn="l">
              <a:lnSpc>
                <a:spcPct val="100000"/>
              </a:lnSpc>
              <a:spcBef>
                <a:spcPts val="0"/>
              </a:spcBef>
              <a:spcAft>
                <a:spcPts val="0"/>
              </a:spcAft>
              <a:buClr>
                <a:srgbClr val="000000"/>
              </a:buClr>
              <a:buSzPts val="900"/>
              <a:buFont typeface="Tahoma"/>
              <a:buChar char="●"/>
            </a:pPr>
            <a:r>
              <a:rPr b="0" i="0" lang="pt-BR" sz="900" u="none" cap="none" strike="noStrike">
                <a:solidFill>
                  <a:srgbClr val="000000"/>
                </a:solidFill>
                <a:latin typeface="Tahoma"/>
                <a:ea typeface="Tahoma"/>
                <a:cs typeface="Tahoma"/>
                <a:sym typeface="Tahoma"/>
              </a:rPr>
              <a:t>Mantive o mesmo balanceamento, onde os pacientes sem sepse são cortados para ter a mesma quantidade de amostras. Apenas mudei para balancear antes de normalizar.</a:t>
            </a:r>
            <a:endParaRPr b="0" i="0" sz="900" u="none" cap="none" strike="noStrike">
              <a:solidFill>
                <a:srgbClr val="000000"/>
              </a:solidFill>
              <a:latin typeface="Tahoma"/>
              <a:ea typeface="Tahoma"/>
              <a:cs typeface="Tahoma"/>
              <a:sym typeface="Tahoma"/>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g3723de18db5_0_97"/>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lang="pt-BR" sz="1450"/>
              <a:t>Ajustes na normalização</a:t>
            </a:r>
            <a:endParaRPr/>
          </a:p>
          <a:p>
            <a:pPr indent="0" lvl="0" marL="457200" rtl="0" algn="l">
              <a:lnSpc>
                <a:spcPct val="90000"/>
              </a:lnSpc>
              <a:spcBef>
                <a:spcPts val="1000"/>
              </a:spcBef>
              <a:spcAft>
                <a:spcPts val="0"/>
              </a:spcAft>
              <a:buSzPts val="1050"/>
              <a:buNone/>
            </a:pPr>
            <a:r>
              <a:t/>
            </a:r>
            <a:endParaRPr sz="700"/>
          </a:p>
        </p:txBody>
      </p:sp>
      <p:sp>
        <p:nvSpPr>
          <p:cNvPr id="282" name="Google Shape;282;g3723de18db5_0_97"/>
          <p:cNvSpPr txBox="1"/>
          <p:nvPr/>
        </p:nvSpPr>
        <p:spPr>
          <a:xfrm>
            <a:off x="1667013" y="1727775"/>
            <a:ext cx="627000" cy="21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83" name="Google Shape;283;g3723de18db5_0_97"/>
          <p:cNvSpPr txBox="1"/>
          <p:nvPr/>
        </p:nvSpPr>
        <p:spPr>
          <a:xfrm>
            <a:off x="0" y="908375"/>
            <a:ext cx="3987900" cy="1569900"/>
          </a:xfrm>
          <a:prstGeom prst="rect">
            <a:avLst/>
          </a:prstGeom>
          <a:noFill/>
          <a:ln>
            <a:noFill/>
          </a:ln>
        </p:spPr>
        <p:txBody>
          <a:bodyPr anchorCtr="0" anchor="t" bIns="91425" lIns="91425" spcFirstLastPara="1" rIns="91425" wrap="square" tIns="91425">
            <a:spAutoFit/>
          </a:bodyPr>
          <a:lstStyle/>
          <a:p>
            <a:pPr indent="-285750" lvl="0" marL="457200" marR="0" rtl="0" algn="l">
              <a:lnSpc>
                <a:spcPct val="100000"/>
              </a:lnSpc>
              <a:spcBef>
                <a:spcPts val="0"/>
              </a:spcBef>
              <a:spcAft>
                <a:spcPts val="0"/>
              </a:spcAft>
              <a:buClr>
                <a:srgbClr val="000000"/>
              </a:buClr>
              <a:buSzPts val="900"/>
              <a:buFont typeface="Tahoma"/>
              <a:buChar char="●"/>
            </a:pPr>
            <a:r>
              <a:rPr b="0" i="0" lang="pt-BR" sz="900" u="none" cap="none" strike="noStrike">
                <a:solidFill>
                  <a:srgbClr val="000000"/>
                </a:solidFill>
                <a:latin typeface="Tahoma"/>
                <a:ea typeface="Tahoma"/>
                <a:cs typeface="Tahoma"/>
                <a:sym typeface="Tahoma"/>
              </a:rPr>
              <a:t>Com a nova forma de tratamento de dados, resolvemos o problema anterior de normalização que ocorria devido ao preenchimento com zeros.</a:t>
            </a:r>
            <a:endParaRPr b="0" i="0" sz="900" u="none" cap="none" strike="noStrike">
              <a:solidFill>
                <a:srgbClr val="000000"/>
              </a:solidFill>
              <a:latin typeface="Tahoma"/>
              <a:ea typeface="Tahoma"/>
              <a:cs typeface="Tahoma"/>
              <a:sym typeface="Tahoma"/>
            </a:endParaRPr>
          </a:p>
          <a:p>
            <a:pPr indent="-285750" lvl="0" marL="457200" marR="0" rtl="0" algn="l">
              <a:lnSpc>
                <a:spcPct val="100000"/>
              </a:lnSpc>
              <a:spcBef>
                <a:spcPts val="0"/>
              </a:spcBef>
              <a:spcAft>
                <a:spcPts val="0"/>
              </a:spcAft>
              <a:buClr>
                <a:srgbClr val="000000"/>
              </a:buClr>
              <a:buSzPts val="900"/>
              <a:buFont typeface="Tahoma"/>
              <a:buChar char="●"/>
            </a:pPr>
            <a:r>
              <a:rPr b="0" i="0" lang="pt-BR" sz="900" u="none" cap="none" strike="noStrike">
                <a:solidFill>
                  <a:srgbClr val="000000"/>
                </a:solidFill>
                <a:latin typeface="Tahoma"/>
                <a:ea typeface="Tahoma"/>
                <a:cs typeface="Tahoma"/>
                <a:sym typeface="Tahoma"/>
              </a:rPr>
              <a:t>Entretanto ainda sobrou um problema que poderia estar interferindo na qualidade do treinamento. A normalização antiga normalizava o dataset inteiro, isso é perigoso pois pode acabar “vazando” dados de treinamento/teste.</a:t>
            </a:r>
            <a:endParaRPr b="0" i="0" sz="900" u="none" cap="none" strike="noStrike">
              <a:solidFill>
                <a:srgbClr val="000000"/>
              </a:solidFill>
              <a:latin typeface="Tahoma"/>
              <a:ea typeface="Tahoma"/>
              <a:cs typeface="Tahoma"/>
              <a:sym typeface="Tahoma"/>
            </a:endParaRPr>
          </a:p>
          <a:p>
            <a:pPr indent="0" lvl="0" marL="45720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Tahoma"/>
              <a:ea typeface="Tahoma"/>
              <a:cs typeface="Tahoma"/>
              <a:sym typeface="Tahoma"/>
            </a:endParaRPr>
          </a:p>
          <a:p>
            <a:pPr indent="0" lvl="0" marL="0" marR="0" rtl="0" algn="l">
              <a:lnSpc>
                <a:spcPct val="100000"/>
              </a:lnSpc>
              <a:spcBef>
                <a:spcPts val="0"/>
              </a:spcBef>
              <a:spcAft>
                <a:spcPts val="0"/>
              </a:spcAft>
              <a:buClr>
                <a:srgbClr val="000000"/>
              </a:buClr>
              <a:buSzPts val="900"/>
              <a:buFont typeface="Arial"/>
              <a:buNone/>
            </a:pPr>
            <a:r>
              <a:t/>
            </a:r>
            <a:endParaRPr b="0" i="0" sz="900" u="none" cap="none" strike="noStrike">
              <a:solidFill>
                <a:srgbClr val="000000"/>
              </a:solidFill>
              <a:latin typeface="Tahoma"/>
              <a:ea typeface="Tahoma"/>
              <a:cs typeface="Tahoma"/>
              <a:sym typeface="Tahoma"/>
            </a:endParaRPr>
          </a:p>
          <a:p>
            <a:pPr indent="-285750" lvl="0" marL="457200" marR="0" rtl="0" algn="l">
              <a:lnSpc>
                <a:spcPct val="100000"/>
              </a:lnSpc>
              <a:spcBef>
                <a:spcPts val="0"/>
              </a:spcBef>
              <a:spcAft>
                <a:spcPts val="0"/>
              </a:spcAft>
              <a:buClr>
                <a:srgbClr val="000000"/>
              </a:buClr>
              <a:buSzPts val="900"/>
              <a:buFont typeface="Tahoma"/>
              <a:buChar char="●"/>
            </a:pPr>
            <a:r>
              <a:rPr b="0" i="0" lang="pt-BR" sz="900" u="none" cap="none" strike="noStrike">
                <a:solidFill>
                  <a:srgbClr val="000000"/>
                </a:solidFill>
                <a:latin typeface="Tahoma"/>
                <a:ea typeface="Tahoma"/>
                <a:cs typeface="Tahoma"/>
                <a:sym typeface="Tahoma"/>
              </a:rPr>
              <a:t>Como assim?</a:t>
            </a:r>
            <a:endParaRPr b="0" i="0" sz="900" u="none" cap="none" strike="noStrike">
              <a:solidFill>
                <a:srgbClr val="000000"/>
              </a:solidFill>
              <a:latin typeface="Tahoma"/>
              <a:ea typeface="Tahoma"/>
              <a:cs typeface="Tahoma"/>
              <a:sym typeface="Tahoma"/>
            </a:endParaRPr>
          </a:p>
        </p:txBody>
      </p:sp>
      <p:sp>
        <p:nvSpPr>
          <p:cNvPr id="284" name="Google Shape;284;g3723de18db5_0_97"/>
          <p:cNvSpPr txBox="1"/>
          <p:nvPr/>
        </p:nvSpPr>
        <p:spPr>
          <a:xfrm>
            <a:off x="592425" y="2343225"/>
            <a:ext cx="31497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800"/>
              <a:buFont typeface="Arial"/>
              <a:buNone/>
            </a:pPr>
            <a:r>
              <a:rPr b="0" i="0" lang="pt-BR" sz="800" u="none" cap="none" strike="noStrike">
                <a:solidFill>
                  <a:srgbClr val="000000"/>
                </a:solidFill>
                <a:latin typeface="Tahoma"/>
                <a:ea typeface="Tahoma"/>
                <a:cs typeface="Tahoma"/>
                <a:sym typeface="Tahoma"/>
              </a:rPr>
              <a:t>Imagine que o máximo de fc é 200 e normalizamos o dataset inteiro. Após separar os dados em treino e teste esse valor fica de fora dos dados de treinamento, ou seja, fc_norm é maior ou igual a 0 e menor que 1 nos dados de treino. Com isso, mesmo sem ter visto os dados de teste, o modelo acaba sendo influenciado indiretamente por eles.</a:t>
            </a:r>
            <a:endParaRPr b="0" i="0" sz="800" u="none" cap="none" strike="noStrike">
              <a:solidFill>
                <a:srgbClr val="000000"/>
              </a:solidFill>
              <a:latin typeface="Tahoma"/>
              <a:ea typeface="Tahoma"/>
              <a:cs typeface="Tahoma"/>
              <a:sym typeface="Tahoma"/>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3723de18db5_0_106"/>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lang="pt-BR" sz="1450"/>
              <a:t>Ajustes na normalização</a:t>
            </a:r>
            <a:endParaRPr/>
          </a:p>
          <a:p>
            <a:pPr indent="0" lvl="0" marL="457200" rtl="0" algn="l">
              <a:lnSpc>
                <a:spcPct val="90000"/>
              </a:lnSpc>
              <a:spcBef>
                <a:spcPts val="1000"/>
              </a:spcBef>
              <a:spcAft>
                <a:spcPts val="0"/>
              </a:spcAft>
              <a:buSzPts val="1050"/>
              <a:buNone/>
            </a:pPr>
            <a:r>
              <a:t/>
            </a:r>
            <a:endParaRPr sz="700"/>
          </a:p>
        </p:txBody>
      </p:sp>
      <p:sp>
        <p:nvSpPr>
          <p:cNvPr id="291" name="Google Shape;291;g3723de18db5_0_106"/>
          <p:cNvSpPr txBox="1"/>
          <p:nvPr/>
        </p:nvSpPr>
        <p:spPr>
          <a:xfrm>
            <a:off x="1667013" y="1727775"/>
            <a:ext cx="627000" cy="21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292" name="Google Shape;292;g3723de18db5_0_106"/>
          <p:cNvSpPr txBox="1"/>
          <p:nvPr/>
        </p:nvSpPr>
        <p:spPr>
          <a:xfrm>
            <a:off x="0" y="908375"/>
            <a:ext cx="3987900" cy="461700"/>
          </a:xfrm>
          <a:prstGeom prst="rect">
            <a:avLst/>
          </a:prstGeom>
          <a:noFill/>
          <a:ln>
            <a:noFill/>
          </a:ln>
        </p:spPr>
        <p:txBody>
          <a:bodyPr anchorCtr="0" anchor="t" bIns="91425" lIns="91425" spcFirstLastPara="1" rIns="91425" wrap="square" tIns="91425">
            <a:spAutoFit/>
          </a:bodyPr>
          <a:lstStyle/>
          <a:p>
            <a:pPr indent="-285750" lvl="0" marL="457200" marR="0" rtl="0" algn="l">
              <a:lnSpc>
                <a:spcPct val="100000"/>
              </a:lnSpc>
              <a:spcBef>
                <a:spcPts val="0"/>
              </a:spcBef>
              <a:spcAft>
                <a:spcPts val="0"/>
              </a:spcAft>
              <a:buClr>
                <a:srgbClr val="000000"/>
              </a:buClr>
              <a:buSzPts val="900"/>
              <a:buFont typeface="Tahoma"/>
              <a:buChar char="●"/>
            </a:pPr>
            <a:r>
              <a:rPr b="0" i="0" lang="pt-BR" sz="900" u="none" cap="none" strike="noStrike">
                <a:solidFill>
                  <a:srgbClr val="000000"/>
                </a:solidFill>
                <a:latin typeface="Tahoma"/>
                <a:ea typeface="Tahoma"/>
                <a:cs typeface="Tahoma"/>
                <a:sym typeface="Tahoma"/>
              </a:rPr>
              <a:t>A solução é normalizar cada conjunto separadamente, com seus máximos e mínimos.</a:t>
            </a:r>
            <a:endParaRPr b="0" i="0" sz="900" u="none" cap="none" strike="noStrike">
              <a:solidFill>
                <a:srgbClr val="000000"/>
              </a:solidFill>
              <a:latin typeface="Tahoma"/>
              <a:ea typeface="Tahoma"/>
              <a:cs typeface="Tahoma"/>
              <a:sym typeface="Tahoma"/>
            </a:endParaRPr>
          </a:p>
        </p:txBody>
      </p:sp>
      <p:pic>
        <p:nvPicPr>
          <p:cNvPr id="293" name="Google Shape;293;g3723de18db5_0_106"/>
          <p:cNvPicPr preferRelativeResize="0"/>
          <p:nvPr/>
        </p:nvPicPr>
        <p:blipFill rotWithShape="1">
          <a:blip r:embed="rId3">
            <a:alphaModFix/>
          </a:blip>
          <a:srcRect b="0" l="0" r="0" t="0"/>
          <a:stretch/>
        </p:blipFill>
        <p:spPr>
          <a:xfrm>
            <a:off x="562287" y="1303075"/>
            <a:ext cx="2902875" cy="1875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g3723de18db5_0_115"/>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lang="pt-BR" sz="1450"/>
              <a:t>Resultados</a:t>
            </a:r>
            <a:endParaRPr/>
          </a:p>
          <a:p>
            <a:pPr indent="0" lvl="0" marL="457200" rtl="0" algn="l">
              <a:lnSpc>
                <a:spcPct val="90000"/>
              </a:lnSpc>
              <a:spcBef>
                <a:spcPts val="1000"/>
              </a:spcBef>
              <a:spcAft>
                <a:spcPts val="0"/>
              </a:spcAft>
              <a:buSzPts val="1050"/>
              <a:buNone/>
            </a:pPr>
            <a:r>
              <a:t/>
            </a:r>
            <a:endParaRPr sz="700"/>
          </a:p>
        </p:txBody>
      </p:sp>
      <p:sp>
        <p:nvSpPr>
          <p:cNvPr id="300" name="Google Shape;300;g3723de18db5_0_115"/>
          <p:cNvSpPr txBox="1"/>
          <p:nvPr/>
        </p:nvSpPr>
        <p:spPr>
          <a:xfrm>
            <a:off x="1667013" y="1727775"/>
            <a:ext cx="627000" cy="2124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500"/>
              <a:buFont typeface="Arial"/>
              <a:buNone/>
            </a:pPr>
            <a:r>
              <a:t/>
            </a:r>
            <a:endParaRPr b="0" i="0" sz="500" u="none" cap="none" strike="noStrike">
              <a:solidFill>
                <a:srgbClr val="000000"/>
              </a:solidFill>
              <a:latin typeface="Arial"/>
              <a:ea typeface="Arial"/>
              <a:cs typeface="Arial"/>
              <a:sym typeface="Arial"/>
            </a:endParaRPr>
          </a:p>
        </p:txBody>
      </p:sp>
      <p:sp>
        <p:nvSpPr>
          <p:cNvPr id="301" name="Google Shape;301;g3723de18db5_0_115"/>
          <p:cNvSpPr txBox="1"/>
          <p:nvPr/>
        </p:nvSpPr>
        <p:spPr>
          <a:xfrm>
            <a:off x="0" y="908375"/>
            <a:ext cx="1900800" cy="1847100"/>
          </a:xfrm>
          <a:prstGeom prst="rect">
            <a:avLst/>
          </a:prstGeom>
          <a:noFill/>
          <a:ln>
            <a:noFill/>
          </a:ln>
        </p:spPr>
        <p:txBody>
          <a:bodyPr anchorCtr="0" anchor="t" bIns="91425" lIns="91425" spcFirstLastPara="1" rIns="91425" wrap="square" tIns="91425">
            <a:spAutoFit/>
          </a:bodyPr>
          <a:lstStyle/>
          <a:p>
            <a:pPr indent="-285750" lvl="0" marL="457200" marR="0" rtl="0" algn="l">
              <a:lnSpc>
                <a:spcPct val="100000"/>
              </a:lnSpc>
              <a:spcBef>
                <a:spcPts val="0"/>
              </a:spcBef>
              <a:spcAft>
                <a:spcPts val="0"/>
              </a:spcAft>
              <a:buClr>
                <a:srgbClr val="000000"/>
              </a:buClr>
              <a:buSzPts val="900"/>
              <a:buFont typeface="Tahoma"/>
              <a:buChar char="●"/>
            </a:pPr>
            <a:r>
              <a:rPr b="0" i="0" lang="pt-BR" sz="900" u="none" cap="none" strike="noStrike">
                <a:solidFill>
                  <a:srgbClr val="000000"/>
                </a:solidFill>
                <a:latin typeface="Tahoma"/>
                <a:ea typeface="Tahoma"/>
                <a:cs typeface="Tahoma"/>
                <a:sym typeface="Tahoma"/>
              </a:rPr>
              <a:t>Usando o primeiro modelo LSTM, sem as alterações feitas pela Ana Beatriz, e com o mesmo conjunto de dados separados original, o modelo atingiu uma acurácia de 69,2% se aproximando da casa dos 70. Uma melhoria de aprox. 6% da primeira versão.</a:t>
            </a:r>
            <a:endParaRPr b="0" i="0" sz="900" u="none" cap="none" strike="noStrike">
              <a:solidFill>
                <a:srgbClr val="000000"/>
              </a:solidFill>
              <a:latin typeface="Tahoma"/>
              <a:ea typeface="Tahoma"/>
              <a:cs typeface="Tahoma"/>
              <a:sym typeface="Tahoma"/>
            </a:endParaRPr>
          </a:p>
        </p:txBody>
      </p:sp>
      <p:pic>
        <p:nvPicPr>
          <p:cNvPr id="302" name="Google Shape;302;g3723de18db5_0_115"/>
          <p:cNvPicPr preferRelativeResize="0"/>
          <p:nvPr/>
        </p:nvPicPr>
        <p:blipFill rotWithShape="1">
          <a:blip r:embed="rId3">
            <a:alphaModFix/>
          </a:blip>
          <a:srcRect b="0" l="0" r="0" t="0"/>
          <a:stretch/>
        </p:blipFill>
        <p:spPr>
          <a:xfrm>
            <a:off x="1958425" y="962062"/>
            <a:ext cx="2064050" cy="184142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37353012337_2_0"/>
          <p:cNvSpPr txBox="1"/>
          <p:nvPr>
            <p:ph idx="1" type="body"/>
          </p:nvPr>
        </p:nvSpPr>
        <p:spPr>
          <a:xfrm>
            <a:off x="95250" y="587375"/>
            <a:ext cx="4353000" cy="259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pt-BR"/>
              <a:t>Já Usando o dataset novo vamos ver a diferença entre um dataset com os dados de Graus Celsius vs Graus </a:t>
            </a:r>
            <a:r>
              <a:rPr lang="pt-BR"/>
              <a:t>Fahrenheit</a:t>
            </a:r>
            <a:r>
              <a:rPr lang="pt-BR"/>
              <a:t> vs merge entre os dois</a:t>
            </a:r>
            <a:endParaRPr/>
          </a:p>
          <a:p>
            <a:pPr indent="0" lvl="0" marL="0" rtl="0" algn="l">
              <a:spcBef>
                <a:spcPts val="1000"/>
              </a:spcBef>
              <a:spcAft>
                <a:spcPts val="0"/>
              </a:spcAft>
              <a:buNone/>
            </a:pPr>
            <a:r>
              <a:t/>
            </a:r>
            <a:endParaRPr/>
          </a:p>
        </p:txBody>
      </p:sp>
      <p:pic>
        <p:nvPicPr>
          <p:cNvPr id="309" name="Google Shape;309;g37353012337_2_0"/>
          <p:cNvPicPr preferRelativeResize="0"/>
          <p:nvPr/>
        </p:nvPicPr>
        <p:blipFill>
          <a:blip r:embed="rId3">
            <a:alphaModFix/>
          </a:blip>
          <a:stretch>
            <a:fillRect/>
          </a:stretch>
        </p:blipFill>
        <p:spPr>
          <a:xfrm>
            <a:off x="182350" y="1172000"/>
            <a:ext cx="4084825" cy="860150"/>
          </a:xfrm>
          <a:prstGeom prst="rect">
            <a:avLst/>
          </a:prstGeom>
          <a:noFill/>
          <a:ln>
            <a:noFill/>
          </a:ln>
        </p:spPr>
      </p:pic>
      <p:sp>
        <p:nvSpPr>
          <p:cNvPr id="310" name="Google Shape;310;g37353012337_2_0"/>
          <p:cNvSpPr txBox="1"/>
          <p:nvPr/>
        </p:nvSpPr>
        <p:spPr>
          <a:xfrm>
            <a:off x="105625" y="2323925"/>
            <a:ext cx="4084800" cy="58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coluna de temperatura em F adicionada já sem outliers.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g37353012337_2_7"/>
          <p:cNvSpPr txBox="1"/>
          <p:nvPr>
            <p:ph idx="1" type="body"/>
          </p:nvPr>
        </p:nvSpPr>
        <p:spPr>
          <a:xfrm>
            <a:off x="95250" y="587375"/>
            <a:ext cx="4353000" cy="259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pt-BR"/>
              <a:t>Porcentagem de preenchimento das colunas de temperatura:</a:t>
            </a:r>
            <a:endParaRPr/>
          </a:p>
          <a:p>
            <a:pPr indent="0" lvl="0" marL="0" rtl="0" algn="l">
              <a:spcBef>
                <a:spcPts val="1000"/>
              </a:spcBef>
              <a:spcAft>
                <a:spcPts val="0"/>
              </a:spcAft>
              <a:buNone/>
            </a:pPr>
            <a:r>
              <a:rPr lang="pt-BR"/>
              <a:t>0 sem sepse e 1 com sepse</a:t>
            </a:r>
            <a:endParaRPr/>
          </a:p>
        </p:txBody>
      </p:sp>
      <p:pic>
        <p:nvPicPr>
          <p:cNvPr id="317" name="Google Shape;317;g37353012337_2_7"/>
          <p:cNvPicPr preferRelativeResize="0"/>
          <p:nvPr/>
        </p:nvPicPr>
        <p:blipFill rotWithShape="1">
          <a:blip r:embed="rId3">
            <a:alphaModFix/>
          </a:blip>
          <a:srcRect b="0" l="0" r="0" t="16254"/>
          <a:stretch/>
        </p:blipFill>
        <p:spPr>
          <a:xfrm>
            <a:off x="176075" y="1192150"/>
            <a:ext cx="3712825" cy="570825"/>
          </a:xfrm>
          <a:prstGeom prst="rect">
            <a:avLst/>
          </a:prstGeom>
          <a:noFill/>
          <a:ln>
            <a:noFill/>
          </a:ln>
        </p:spPr>
      </p:pic>
      <p:pic>
        <p:nvPicPr>
          <p:cNvPr id="318" name="Google Shape;318;g37353012337_2_7"/>
          <p:cNvPicPr preferRelativeResize="0"/>
          <p:nvPr/>
        </p:nvPicPr>
        <p:blipFill>
          <a:blip r:embed="rId4">
            <a:alphaModFix/>
          </a:blip>
          <a:stretch>
            <a:fillRect/>
          </a:stretch>
        </p:blipFill>
        <p:spPr>
          <a:xfrm>
            <a:off x="202313" y="2385800"/>
            <a:ext cx="3947725" cy="416000"/>
          </a:xfrm>
          <a:prstGeom prst="rect">
            <a:avLst/>
          </a:prstGeom>
          <a:noFill/>
          <a:ln>
            <a:noFill/>
          </a:ln>
        </p:spPr>
      </p:pic>
      <p:sp>
        <p:nvSpPr>
          <p:cNvPr id="319" name="Google Shape;319;g37353012337_2_7"/>
          <p:cNvSpPr txBox="1"/>
          <p:nvPr/>
        </p:nvSpPr>
        <p:spPr>
          <a:xfrm>
            <a:off x="202325" y="1680075"/>
            <a:ext cx="3192600" cy="19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Em </a:t>
            </a:r>
            <a:r>
              <a:rPr lang="pt-BR"/>
              <a:t>números totais:</a:t>
            </a:r>
            <a:endParaRPr/>
          </a:p>
        </p:txBody>
      </p:sp>
      <p:pic>
        <p:nvPicPr>
          <p:cNvPr id="320" name="Google Shape;320;g37353012337_2_7"/>
          <p:cNvPicPr preferRelativeResize="0"/>
          <p:nvPr/>
        </p:nvPicPr>
        <p:blipFill>
          <a:blip r:embed="rId5">
            <a:alphaModFix/>
          </a:blip>
          <a:stretch>
            <a:fillRect/>
          </a:stretch>
        </p:blipFill>
        <p:spPr>
          <a:xfrm>
            <a:off x="1282675" y="2128625"/>
            <a:ext cx="2867350" cy="2571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g37353012337_2_16"/>
          <p:cNvSpPr txBox="1"/>
          <p:nvPr>
            <p:ph idx="1" type="body"/>
          </p:nvPr>
        </p:nvSpPr>
        <p:spPr>
          <a:xfrm>
            <a:off x="95250" y="587375"/>
            <a:ext cx="4353000" cy="259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pt-BR"/>
              <a:t>Agora criaremos uma coluna para o merge entre as temperaturas:</a:t>
            </a:r>
            <a:endParaRPr/>
          </a:p>
        </p:txBody>
      </p:sp>
      <p:pic>
        <p:nvPicPr>
          <p:cNvPr id="327" name="Google Shape;327;g37353012337_2_16"/>
          <p:cNvPicPr preferRelativeResize="0"/>
          <p:nvPr/>
        </p:nvPicPr>
        <p:blipFill>
          <a:blip r:embed="rId3">
            <a:alphaModFix/>
          </a:blip>
          <a:stretch>
            <a:fillRect/>
          </a:stretch>
        </p:blipFill>
        <p:spPr>
          <a:xfrm>
            <a:off x="166725" y="929425"/>
            <a:ext cx="4210050" cy="800100"/>
          </a:xfrm>
          <a:prstGeom prst="rect">
            <a:avLst/>
          </a:prstGeom>
          <a:noFill/>
          <a:ln>
            <a:noFill/>
          </a:ln>
        </p:spPr>
      </p:pic>
      <p:sp>
        <p:nvSpPr>
          <p:cNvPr id="328" name="Google Shape;328;g37353012337_2_16"/>
          <p:cNvSpPr txBox="1"/>
          <p:nvPr/>
        </p:nvSpPr>
        <p:spPr>
          <a:xfrm>
            <a:off x="160975" y="1981875"/>
            <a:ext cx="3813000" cy="50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SUCESSO!!! tivemos um aumento </a:t>
            </a:r>
            <a:r>
              <a:rPr lang="pt-BR"/>
              <a:t>considerável</a:t>
            </a:r>
            <a:r>
              <a:rPr lang="pt-BR"/>
              <a:t> em relação ao dataset antigo.</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g37353012337_2_24"/>
          <p:cNvSpPr txBox="1"/>
          <p:nvPr>
            <p:ph idx="1" type="body"/>
          </p:nvPr>
        </p:nvSpPr>
        <p:spPr>
          <a:xfrm>
            <a:off x="95250" y="587375"/>
            <a:ext cx="4353000" cy="259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pt-BR"/>
              <a:t>No dataset total isso seria:</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Estamos agora com 20% das linhas preenchidas com valores de temp.</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aumento de 3% em relação a F</a:t>
            </a:r>
            <a:r>
              <a:rPr lang="pt-BR">
                <a:latin typeface="Arial"/>
                <a:ea typeface="Arial"/>
                <a:cs typeface="Arial"/>
                <a:sym typeface="Arial"/>
              </a:rPr>
              <a:t>°</a:t>
            </a:r>
            <a:r>
              <a:rPr lang="pt-BR"/>
              <a:t> e 19% em relação a C</a:t>
            </a:r>
            <a:r>
              <a:rPr lang="pt-BR">
                <a:latin typeface="Arial"/>
                <a:ea typeface="Arial"/>
                <a:cs typeface="Arial"/>
                <a:sym typeface="Arial"/>
              </a:rPr>
              <a:t>°</a:t>
            </a:r>
            <a:endParaRPr/>
          </a:p>
        </p:txBody>
      </p:sp>
      <p:pic>
        <p:nvPicPr>
          <p:cNvPr id="335" name="Google Shape;335;g37353012337_2_24"/>
          <p:cNvPicPr preferRelativeResize="0"/>
          <p:nvPr/>
        </p:nvPicPr>
        <p:blipFill>
          <a:blip r:embed="rId3">
            <a:alphaModFix/>
          </a:blip>
          <a:stretch>
            <a:fillRect/>
          </a:stretch>
        </p:blipFill>
        <p:spPr>
          <a:xfrm>
            <a:off x="152400" y="1671525"/>
            <a:ext cx="4305299" cy="194336"/>
          </a:xfrm>
          <a:prstGeom prst="rect">
            <a:avLst/>
          </a:prstGeom>
          <a:noFill/>
          <a:ln>
            <a:noFill/>
          </a:ln>
        </p:spPr>
      </p:pic>
      <p:pic>
        <p:nvPicPr>
          <p:cNvPr id="336" name="Google Shape;336;g37353012337_2_24"/>
          <p:cNvPicPr preferRelativeResize="0"/>
          <p:nvPr/>
        </p:nvPicPr>
        <p:blipFill>
          <a:blip r:embed="rId4">
            <a:alphaModFix/>
          </a:blip>
          <a:stretch>
            <a:fillRect/>
          </a:stretch>
        </p:blipFill>
        <p:spPr>
          <a:xfrm>
            <a:off x="1564375" y="1439500"/>
            <a:ext cx="2893325" cy="257175"/>
          </a:xfrm>
          <a:prstGeom prst="rect">
            <a:avLst/>
          </a:prstGeom>
          <a:noFill/>
          <a:ln>
            <a:noFill/>
          </a:ln>
        </p:spPr>
      </p:pic>
      <p:pic>
        <p:nvPicPr>
          <p:cNvPr id="337" name="Google Shape;337;g37353012337_2_24"/>
          <p:cNvPicPr preferRelativeResize="0"/>
          <p:nvPr/>
        </p:nvPicPr>
        <p:blipFill>
          <a:blip r:embed="rId5">
            <a:alphaModFix/>
          </a:blip>
          <a:stretch>
            <a:fillRect/>
          </a:stretch>
        </p:blipFill>
        <p:spPr>
          <a:xfrm>
            <a:off x="224850" y="2429775"/>
            <a:ext cx="2228850" cy="7239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37353012337_2_33"/>
          <p:cNvSpPr txBox="1"/>
          <p:nvPr>
            <p:ph idx="1" type="body"/>
          </p:nvPr>
        </p:nvSpPr>
        <p:spPr>
          <a:xfrm>
            <a:off x="69763" y="486775"/>
            <a:ext cx="4353000" cy="259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pt-BR"/>
              <a:t>Realizei a relação de dias de pacientes </a:t>
            </a:r>
            <a:r>
              <a:rPr lang="pt-BR"/>
              <a:t>neste</a:t>
            </a:r>
            <a:r>
              <a:rPr lang="pt-BR"/>
              <a:t> dataset novamente</a:t>
            </a:r>
            <a:endParaRPr/>
          </a:p>
        </p:txBody>
      </p:sp>
      <p:pic>
        <p:nvPicPr>
          <p:cNvPr id="344" name="Google Shape;344;g37353012337_2_33"/>
          <p:cNvPicPr preferRelativeResize="0"/>
          <p:nvPr/>
        </p:nvPicPr>
        <p:blipFill>
          <a:blip r:embed="rId3">
            <a:alphaModFix/>
          </a:blip>
          <a:stretch>
            <a:fillRect/>
          </a:stretch>
        </p:blipFill>
        <p:spPr>
          <a:xfrm>
            <a:off x="189500" y="916438"/>
            <a:ext cx="1866900" cy="733425"/>
          </a:xfrm>
          <a:prstGeom prst="rect">
            <a:avLst/>
          </a:prstGeom>
          <a:noFill/>
          <a:ln>
            <a:noFill/>
          </a:ln>
        </p:spPr>
      </p:pic>
      <p:pic>
        <p:nvPicPr>
          <p:cNvPr id="345" name="Google Shape;345;g37353012337_2_33"/>
          <p:cNvPicPr preferRelativeResize="0"/>
          <p:nvPr/>
        </p:nvPicPr>
        <p:blipFill>
          <a:blip r:embed="rId4">
            <a:alphaModFix/>
          </a:blip>
          <a:stretch>
            <a:fillRect/>
          </a:stretch>
        </p:blipFill>
        <p:spPr>
          <a:xfrm>
            <a:off x="189513" y="1870201"/>
            <a:ext cx="4113525" cy="1250500"/>
          </a:xfrm>
          <a:prstGeom prst="rect">
            <a:avLst/>
          </a:prstGeom>
          <a:noFill/>
          <a:ln>
            <a:noFill/>
          </a:ln>
        </p:spPr>
      </p:pic>
      <p:pic>
        <p:nvPicPr>
          <p:cNvPr id="346" name="Google Shape;346;g37353012337_2_33"/>
          <p:cNvPicPr preferRelativeResize="0"/>
          <p:nvPr/>
        </p:nvPicPr>
        <p:blipFill>
          <a:blip r:embed="rId5">
            <a:alphaModFix/>
          </a:blip>
          <a:stretch>
            <a:fillRect/>
          </a:stretch>
        </p:blipFill>
        <p:spPr>
          <a:xfrm>
            <a:off x="2086595" y="904870"/>
            <a:ext cx="2314600" cy="756600"/>
          </a:xfrm>
          <a:prstGeom prst="rect">
            <a:avLst/>
          </a:prstGeom>
          <a:noFill/>
          <a:ln>
            <a:noFill/>
          </a:ln>
        </p:spPr>
      </p:pic>
      <p:sp>
        <p:nvSpPr>
          <p:cNvPr id="347" name="Google Shape;347;g37353012337_2_33"/>
          <p:cNvSpPr txBox="1"/>
          <p:nvPr/>
        </p:nvSpPr>
        <p:spPr>
          <a:xfrm>
            <a:off x="231625" y="583500"/>
            <a:ext cx="4029300" cy="33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pt-BR"/>
              <a:t>       Agora                  vs                antes</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g37353012337_2_40"/>
          <p:cNvSpPr txBox="1"/>
          <p:nvPr>
            <p:ph idx="1" type="body"/>
          </p:nvPr>
        </p:nvSpPr>
        <p:spPr>
          <a:xfrm>
            <a:off x="95250" y="587375"/>
            <a:ext cx="4353000" cy="259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pt-BR"/>
              <a:t>Gráfico dos dias</a:t>
            </a:r>
            <a:endParaRPr/>
          </a:p>
          <a:p>
            <a:pPr indent="0" lvl="0" marL="0" rtl="0" algn="l">
              <a:spcBef>
                <a:spcPts val="1000"/>
              </a:spcBef>
              <a:spcAft>
                <a:spcPts val="0"/>
              </a:spcAft>
              <a:buNone/>
            </a:pPr>
            <a:r>
              <a:t/>
            </a:r>
            <a:endParaRPr/>
          </a:p>
        </p:txBody>
      </p:sp>
      <p:pic>
        <p:nvPicPr>
          <p:cNvPr id="354" name="Google Shape;354;g37353012337_2_40"/>
          <p:cNvPicPr preferRelativeResize="0"/>
          <p:nvPr/>
        </p:nvPicPr>
        <p:blipFill>
          <a:blip r:embed="rId3">
            <a:alphaModFix/>
          </a:blip>
          <a:stretch>
            <a:fillRect/>
          </a:stretch>
        </p:blipFill>
        <p:spPr>
          <a:xfrm>
            <a:off x="118838" y="768801"/>
            <a:ext cx="4205226" cy="2083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370f3ae631c_0_60"/>
          <p:cNvSpPr txBox="1"/>
          <p:nvPr>
            <p:ph idx="1" type="body"/>
          </p:nvPr>
        </p:nvSpPr>
        <p:spPr>
          <a:xfrm>
            <a:off x="47550" y="487925"/>
            <a:ext cx="4515000" cy="26853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100"/>
              <a:buFont typeface="Arial"/>
              <a:buNone/>
            </a:pPr>
            <a:r>
              <a:t/>
            </a:r>
            <a:endParaRPr sz="550"/>
          </a:p>
          <a:p>
            <a:pPr indent="0" lvl="0" marL="0" rtl="0" algn="l">
              <a:lnSpc>
                <a:spcPct val="90000"/>
              </a:lnSpc>
              <a:spcBef>
                <a:spcPts val="1000"/>
              </a:spcBef>
              <a:spcAft>
                <a:spcPts val="0"/>
              </a:spcAft>
              <a:buSzPts val="1050"/>
              <a:buNone/>
            </a:pPr>
            <a:r>
              <a:rPr lang="pt-BR" sz="550"/>
              <a:t>   - </a:t>
            </a:r>
            <a:r>
              <a:rPr b="1" lang="pt-BR" sz="550"/>
              <a:t>FC</a:t>
            </a:r>
            <a:r>
              <a:rPr lang="pt-BR" sz="550"/>
              <a:t> (Frequência Cardíaca): centrada em torno de 80-90 bpm</a:t>
            </a:r>
            <a:endParaRPr sz="550"/>
          </a:p>
          <a:p>
            <a:pPr indent="0" lvl="0" marL="0" rtl="0" algn="l">
              <a:lnSpc>
                <a:spcPct val="90000"/>
              </a:lnSpc>
              <a:spcBef>
                <a:spcPts val="1000"/>
              </a:spcBef>
              <a:spcAft>
                <a:spcPts val="0"/>
              </a:spcAft>
              <a:buSzPts val="1050"/>
              <a:buNone/>
            </a:pPr>
            <a:r>
              <a:rPr lang="pt-BR" sz="550"/>
              <a:t>   - </a:t>
            </a:r>
            <a:r>
              <a:rPr b="1" lang="pt-BR" sz="550"/>
              <a:t>PAS </a:t>
            </a:r>
            <a:r>
              <a:rPr lang="pt-BR" sz="550"/>
              <a:t>(Pressão Arterial Sistólica): Distribuição com pico entre 110-130 mmHg</a:t>
            </a:r>
            <a:endParaRPr sz="550"/>
          </a:p>
          <a:p>
            <a:pPr indent="0" lvl="0" marL="0" rtl="0" algn="l">
              <a:lnSpc>
                <a:spcPct val="90000"/>
              </a:lnSpc>
              <a:spcBef>
                <a:spcPts val="1000"/>
              </a:spcBef>
              <a:spcAft>
                <a:spcPts val="0"/>
              </a:spcAft>
              <a:buClr>
                <a:schemeClr val="dk1"/>
              </a:buClr>
              <a:buSzPts val="1100"/>
              <a:buFont typeface="Arial"/>
              <a:buNone/>
            </a:pPr>
            <a:r>
              <a:rPr lang="pt-BR" sz="550"/>
              <a:t>   - </a:t>
            </a:r>
            <a:r>
              <a:rPr b="1" lang="pt-BR" sz="550"/>
              <a:t>PAD </a:t>
            </a:r>
            <a:r>
              <a:rPr lang="pt-BR" sz="550"/>
              <a:t>(Pressão Arterial Diastólica): centrada em torno de 60-70 mmHg</a:t>
            </a:r>
            <a:endParaRPr sz="550"/>
          </a:p>
          <a:p>
            <a:pPr indent="0" lvl="0" marL="0" rtl="0" algn="l">
              <a:lnSpc>
                <a:spcPct val="90000"/>
              </a:lnSpc>
              <a:spcBef>
                <a:spcPts val="1000"/>
              </a:spcBef>
              <a:spcAft>
                <a:spcPts val="0"/>
              </a:spcAft>
              <a:buClr>
                <a:schemeClr val="dk1"/>
              </a:buClr>
              <a:buSzPts val="1100"/>
              <a:buFont typeface="Arial"/>
              <a:buNone/>
            </a:pPr>
            <a:r>
              <a:rPr lang="pt-BR" sz="550"/>
              <a:t>   - </a:t>
            </a:r>
            <a:r>
              <a:rPr b="1" lang="pt-BR" sz="550"/>
              <a:t>PAM </a:t>
            </a:r>
            <a:r>
              <a:rPr lang="pt-BR" sz="550"/>
              <a:t>(Pressão Arterial Média): pico entre 70-80 mmHg</a:t>
            </a:r>
            <a:endParaRPr sz="550"/>
          </a:p>
          <a:p>
            <a:pPr indent="0" lvl="0" marL="0" rtl="0" algn="l">
              <a:lnSpc>
                <a:spcPct val="90000"/>
              </a:lnSpc>
              <a:spcBef>
                <a:spcPts val="1000"/>
              </a:spcBef>
              <a:spcAft>
                <a:spcPts val="0"/>
              </a:spcAft>
              <a:buClr>
                <a:schemeClr val="dk1"/>
              </a:buClr>
              <a:buSzPts val="1100"/>
              <a:buFont typeface="Arial"/>
              <a:buNone/>
            </a:pPr>
            <a:r>
              <a:rPr lang="pt-BR" sz="550"/>
              <a:t>   - </a:t>
            </a:r>
            <a:r>
              <a:rPr b="1" lang="pt-BR" sz="550"/>
              <a:t>FR </a:t>
            </a:r>
            <a:r>
              <a:rPr lang="pt-BR" sz="550"/>
              <a:t>(Frequência Respiratória): pico em torno de 16-20 rpm</a:t>
            </a:r>
            <a:endParaRPr sz="550"/>
          </a:p>
          <a:p>
            <a:pPr indent="0" lvl="0" marL="0" rtl="0" algn="l">
              <a:lnSpc>
                <a:spcPct val="90000"/>
              </a:lnSpc>
              <a:spcBef>
                <a:spcPts val="1000"/>
              </a:spcBef>
              <a:spcAft>
                <a:spcPts val="0"/>
              </a:spcAft>
              <a:buClr>
                <a:schemeClr val="dk1"/>
              </a:buClr>
              <a:buSzPts val="1100"/>
              <a:buFont typeface="Arial"/>
              <a:buNone/>
            </a:pPr>
            <a:r>
              <a:rPr lang="pt-BR" sz="550"/>
              <a:t>   - </a:t>
            </a:r>
            <a:r>
              <a:rPr b="1" lang="pt-BR" sz="550"/>
              <a:t>SpO2 </a:t>
            </a:r>
            <a:r>
              <a:rPr lang="pt-BR" sz="550"/>
              <a:t>(Saturação de Oxigênio): concentração próxima a 98-100%</a:t>
            </a:r>
            <a:endParaRPr sz="550"/>
          </a:p>
          <a:p>
            <a:pPr indent="0" lvl="0" marL="0" rtl="0" algn="l">
              <a:lnSpc>
                <a:spcPct val="90000"/>
              </a:lnSpc>
              <a:spcBef>
                <a:spcPts val="1000"/>
              </a:spcBef>
              <a:spcAft>
                <a:spcPts val="0"/>
              </a:spcAft>
              <a:buClr>
                <a:schemeClr val="dk1"/>
              </a:buClr>
              <a:buSzPts val="1100"/>
              <a:buFont typeface="Arial"/>
              <a:buNone/>
            </a:pPr>
            <a:r>
              <a:rPr lang="pt-BR" sz="550"/>
              <a:t>   - </a:t>
            </a:r>
            <a:r>
              <a:rPr b="1" lang="pt-BR" sz="550"/>
              <a:t>TEM </a:t>
            </a:r>
            <a:r>
              <a:rPr lang="pt-BR" sz="550"/>
              <a:t>(Temperatura): centrada próxima a 36.5-37°C</a:t>
            </a:r>
            <a:endParaRPr sz="550"/>
          </a:p>
          <a:p>
            <a:pPr indent="0" lvl="0" marL="0" rtl="0" algn="l">
              <a:lnSpc>
                <a:spcPct val="90000"/>
              </a:lnSpc>
              <a:spcBef>
                <a:spcPts val="1000"/>
              </a:spcBef>
              <a:spcAft>
                <a:spcPts val="0"/>
              </a:spcAft>
              <a:buClr>
                <a:schemeClr val="dk1"/>
              </a:buClr>
              <a:buSzPts val="1100"/>
              <a:buFont typeface="Arial"/>
              <a:buNone/>
            </a:pPr>
            <a:r>
              <a:rPr lang="pt-BR" sz="550"/>
              <a:t>   - </a:t>
            </a:r>
            <a:r>
              <a:rPr b="1" lang="pt-BR" sz="550"/>
              <a:t>IDA </a:t>
            </a:r>
            <a:r>
              <a:rPr lang="pt-BR" sz="550"/>
              <a:t>(Idade): Bem distribuído , temos grupos de todas as idades</a:t>
            </a:r>
            <a:endParaRPr sz="550"/>
          </a:p>
          <a:p>
            <a:pPr indent="0" lvl="0" marL="0" rtl="0" algn="l">
              <a:lnSpc>
                <a:spcPct val="90000"/>
              </a:lnSpc>
              <a:spcBef>
                <a:spcPts val="1000"/>
              </a:spcBef>
              <a:spcAft>
                <a:spcPts val="0"/>
              </a:spcAft>
              <a:buClr>
                <a:schemeClr val="dk1"/>
              </a:buClr>
              <a:buSzPts val="1100"/>
              <a:buFont typeface="Arial"/>
              <a:buNone/>
            </a:pPr>
            <a:r>
              <a:rPr lang="pt-BR" sz="550"/>
              <a:t>   - </a:t>
            </a:r>
            <a:r>
              <a:rPr b="1" lang="pt-BR" sz="550"/>
              <a:t>PES </a:t>
            </a:r>
            <a:r>
              <a:rPr lang="pt-BR" sz="550"/>
              <a:t>(Peso): Distribuição assimétrica à direita, típica para medidas de peso populacional</a:t>
            </a:r>
            <a:endParaRPr sz="550"/>
          </a:p>
          <a:p>
            <a:pPr indent="0" lvl="0" marL="0" rtl="0" algn="l">
              <a:lnSpc>
                <a:spcPct val="90000"/>
              </a:lnSpc>
              <a:spcBef>
                <a:spcPts val="1000"/>
              </a:spcBef>
              <a:spcAft>
                <a:spcPts val="0"/>
              </a:spcAft>
              <a:buClr>
                <a:schemeClr val="dk1"/>
              </a:buClr>
              <a:buSzPts val="1100"/>
              <a:buFont typeface="Arial"/>
              <a:buNone/>
            </a:pPr>
            <a:r>
              <a:rPr lang="pt-BR" sz="550"/>
              <a:t>   - </a:t>
            </a:r>
            <a:r>
              <a:rPr b="1" lang="pt-BR" sz="550"/>
              <a:t>ALT </a:t>
            </a:r>
            <a:r>
              <a:rPr lang="pt-BR" sz="550"/>
              <a:t>(Altura): Distribuição possivelmente bimodal, refletindo a diferença entre alturas de homens e mulheres</a:t>
            </a:r>
            <a:endParaRPr sz="550"/>
          </a:p>
          <a:p>
            <a:pPr indent="0" lvl="0" marL="0" rtl="0" algn="l">
              <a:lnSpc>
                <a:spcPct val="90000"/>
              </a:lnSpc>
              <a:spcBef>
                <a:spcPts val="1000"/>
              </a:spcBef>
              <a:spcAft>
                <a:spcPts val="0"/>
              </a:spcAft>
              <a:buSzPts val="1050"/>
              <a:buNone/>
            </a:pPr>
            <a:r>
              <a:t/>
            </a:r>
            <a:endParaRPr sz="550"/>
          </a:p>
          <a:p>
            <a:pPr indent="0" lvl="0" marL="0" rtl="0" algn="l">
              <a:lnSpc>
                <a:spcPct val="90000"/>
              </a:lnSpc>
              <a:spcBef>
                <a:spcPts val="1000"/>
              </a:spcBef>
              <a:spcAft>
                <a:spcPts val="0"/>
              </a:spcAft>
              <a:buSzPts val="1050"/>
              <a:buNone/>
            </a:pPr>
            <a:r>
              <a:rPr lang="pt-BR" sz="550"/>
              <a:t>A presença de assimetrias e valores extremos sugere a necessidade de considerar transformações ou normalização dos dados</a:t>
            </a:r>
            <a:endParaRPr sz="55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g37353012337_2_48"/>
          <p:cNvSpPr txBox="1"/>
          <p:nvPr>
            <p:ph idx="1" type="body"/>
          </p:nvPr>
        </p:nvSpPr>
        <p:spPr>
          <a:xfrm>
            <a:off x="95250" y="587375"/>
            <a:ext cx="4353000" cy="259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pt-BR"/>
              <a:t>fiz a remoção dos pacientes que passaram mais de 20 dias que seria os outliers + 6 dias.</a:t>
            </a:r>
            <a:endParaRPr/>
          </a:p>
        </p:txBody>
      </p:sp>
      <p:pic>
        <p:nvPicPr>
          <p:cNvPr id="361" name="Google Shape;361;g37353012337_2_48"/>
          <p:cNvPicPr preferRelativeResize="0"/>
          <p:nvPr/>
        </p:nvPicPr>
        <p:blipFill>
          <a:blip r:embed="rId3">
            <a:alphaModFix/>
          </a:blip>
          <a:stretch>
            <a:fillRect/>
          </a:stretch>
        </p:blipFill>
        <p:spPr>
          <a:xfrm>
            <a:off x="0" y="980674"/>
            <a:ext cx="4435408" cy="2197501"/>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g37353012337_2_55"/>
          <p:cNvSpPr txBox="1"/>
          <p:nvPr>
            <p:ph idx="1" type="body"/>
          </p:nvPr>
        </p:nvSpPr>
        <p:spPr>
          <a:xfrm>
            <a:off x="95250" y="587375"/>
            <a:ext cx="4353000" cy="259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pt-BR"/>
              <a:t>Após fazer essa remoção vou comparar a quantidade de dados de temperatura.</a:t>
            </a:r>
            <a:endParaRPr/>
          </a:p>
        </p:txBody>
      </p:sp>
      <p:pic>
        <p:nvPicPr>
          <p:cNvPr id="368" name="Google Shape;368;g37353012337_2_55"/>
          <p:cNvPicPr preferRelativeResize="0"/>
          <p:nvPr/>
        </p:nvPicPr>
        <p:blipFill>
          <a:blip r:embed="rId3">
            <a:alphaModFix/>
          </a:blip>
          <a:stretch>
            <a:fillRect/>
          </a:stretch>
        </p:blipFill>
        <p:spPr>
          <a:xfrm>
            <a:off x="195838" y="964725"/>
            <a:ext cx="1933575" cy="857250"/>
          </a:xfrm>
          <a:prstGeom prst="rect">
            <a:avLst/>
          </a:prstGeom>
          <a:noFill/>
          <a:ln>
            <a:noFill/>
          </a:ln>
        </p:spPr>
      </p:pic>
      <p:pic>
        <p:nvPicPr>
          <p:cNvPr id="369" name="Google Shape;369;g37353012337_2_55"/>
          <p:cNvPicPr preferRelativeResize="0"/>
          <p:nvPr/>
        </p:nvPicPr>
        <p:blipFill rotWithShape="1">
          <a:blip r:embed="rId4">
            <a:alphaModFix/>
          </a:blip>
          <a:srcRect b="0" l="0" r="6112" t="0"/>
          <a:stretch/>
        </p:blipFill>
        <p:spPr>
          <a:xfrm>
            <a:off x="2137774" y="964725"/>
            <a:ext cx="2424575" cy="857250"/>
          </a:xfrm>
          <a:prstGeom prst="rect">
            <a:avLst/>
          </a:prstGeom>
          <a:noFill/>
          <a:ln>
            <a:noFill/>
          </a:ln>
        </p:spPr>
      </p:pic>
      <p:pic>
        <p:nvPicPr>
          <p:cNvPr id="370" name="Google Shape;370;g37353012337_2_55"/>
          <p:cNvPicPr preferRelativeResize="0"/>
          <p:nvPr/>
        </p:nvPicPr>
        <p:blipFill>
          <a:blip r:embed="rId5">
            <a:alphaModFix/>
          </a:blip>
          <a:stretch>
            <a:fillRect/>
          </a:stretch>
        </p:blipFill>
        <p:spPr>
          <a:xfrm>
            <a:off x="195838" y="1849013"/>
            <a:ext cx="4257675" cy="7143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37353012337_2_63"/>
          <p:cNvSpPr txBox="1"/>
          <p:nvPr>
            <p:ph idx="1" type="body"/>
          </p:nvPr>
        </p:nvSpPr>
        <p:spPr>
          <a:xfrm>
            <a:off x="95250" y="587375"/>
            <a:ext cx="4353000" cy="25908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pt-BR"/>
              <a:t>tivemos uma </a:t>
            </a:r>
            <a:r>
              <a:rPr lang="pt-BR"/>
              <a:t>média</a:t>
            </a:r>
            <a:r>
              <a:rPr lang="pt-BR"/>
              <a:t> menor, mediana igual e desvio padrão menor</a:t>
            </a:r>
            <a:endParaRPr/>
          </a:p>
          <a:p>
            <a:pPr indent="0" lvl="0" marL="0" rtl="0" algn="l">
              <a:spcBef>
                <a:spcPts val="1000"/>
              </a:spcBef>
              <a:spcAft>
                <a:spcPts val="0"/>
              </a:spcAft>
              <a:buNone/>
            </a:pPr>
            <a:r>
              <a:rPr lang="pt-BR"/>
              <a:t>percentualmente perdemos mas perdemos pouco apenas 0,33%</a:t>
            </a:r>
            <a:endParaRPr/>
          </a:p>
        </p:txBody>
      </p:sp>
      <p:pic>
        <p:nvPicPr>
          <p:cNvPr id="377" name="Google Shape;377;g37353012337_2_63"/>
          <p:cNvPicPr preferRelativeResize="0"/>
          <p:nvPr/>
        </p:nvPicPr>
        <p:blipFill>
          <a:blip r:embed="rId3">
            <a:alphaModFix/>
          </a:blip>
          <a:stretch>
            <a:fillRect/>
          </a:stretch>
        </p:blipFill>
        <p:spPr>
          <a:xfrm>
            <a:off x="182575" y="1076450"/>
            <a:ext cx="4205175" cy="535600"/>
          </a:xfrm>
          <a:prstGeom prst="rect">
            <a:avLst/>
          </a:prstGeom>
          <a:noFill/>
          <a:ln>
            <a:noFill/>
          </a:ln>
        </p:spPr>
      </p:pic>
      <p:pic>
        <p:nvPicPr>
          <p:cNvPr id="378" name="Google Shape;378;g37353012337_2_63"/>
          <p:cNvPicPr preferRelativeResize="0"/>
          <p:nvPr/>
        </p:nvPicPr>
        <p:blipFill>
          <a:blip r:embed="rId4">
            <a:alphaModFix/>
          </a:blip>
          <a:stretch>
            <a:fillRect/>
          </a:stretch>
        </p:blipFill>
        <p:spPr>
          <a:xfrm>
            <a:off x="1468800" y="819275"/>
            <a:ext cx="2918950" cy="25717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37160c6444d_0_0"/>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lang="pt-BR"/>
              <a:t>Média, Mediana e desvio padrão</a:t>
            </a:r>
            <a:endParaRPr/>
          </a:p>
        </p:txBody>
      </p:sp>
      <p:pic>
        <p:nvPicPr>
          <p:cNvPr id="79" name="Google Shape;79;g37160c6444d_0_0"/>
          <p:cNvPicPr preferRelativeResize="0"/>
          <p:nvPr/>
        </p:nvPicPr>
        <p:blipFill rotWithShape="1">
          <a:blip r:embed="rId3">
            <a:alphaModFix/>
          </a:blip>
          <a:srcRect b="0" l="724" r="0" t="0"/>
          <a:stretch/>
        </p:blipFill>
        <p:spPr>
          <a:xfrm>
            <a:off x="33300" y="967925"/>
            <a:ext cx="4576800" cy="1524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7160c6444d_0_11"/>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lang="pt-BR"/>
              <a:t>Média, Mediana e desvio padrão</a:t>
            </a:r>
            <a:endParaRPr/>
          </a:p>
        </p:txBody>
      </p:sp>
      <p:pic>
        <p:nvPicPr>
          <p:cNvPr id="86" name="Google Shape;86;g37160c6444d_0_11"/>
          <p:cNvPicPr preferRelativeResize="0"/>
          <p:nvPr/>
        </p:nvPicPr>
        <p:blipFill rotWithShape="1">
          <a:blip r:embed="rId3">
            <a:alphaModFix/>
          </a:blip>
          <a:srcRect b="0" l="0" r="0" t="0"/>
          <a:stretch/>
        </p:blipFill>
        <p:spPr>
          <a:xfrm>
            <a:off x="0" y="958533"/>
            <a:ext cx="4610100" cy="154368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37160c6444d_0_17"/>
          <p:cNvSpPr txBox="1"/>
          <p:nvPr>
            <p:ph idx="1" type="body"/>
          </p:nvPr>
        </p:nvSpPr>
        <p:spPr>
          <a:xfrm>
            <a:off x="95250" y="587375"/>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lang="pt-BR"/>
              <a:t>Média, Mediana e desvio padrão</a:t>
            </a:r>
            <a:endParaRPr/>
          </a:p>
        </p:txBody>
      </p:sp>
      <p:pic>
        <p:nvPicPr>
          <p:cNvPr id="93" name="Google Shape;93;g37160c6444d_0_17"/>
          <p:cNvPicPr preferRelativeResize="0"/>
          <p:nvPr/>
        </p:nvPicPr>
        <p:blipFill rotWithShape="1">
          <a:blip r:embed="rId3">
            <a:alphaModFix/>
          </a:blip>
          <a:srcRect b="0" l="0" r="0" t="0"/>
          <a:stretch/>
        </p:blipFill>
        <p:spPr>
          <a:xfrm>
            <a:off x="0" y="931642"/>
            <a:ext cx="4579600" cy="1787758"/>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g370f3ae631c_0_9"/>
          <p:cNvSpPr txBox="1"/>
          <p:nvPr>
            <p:ph idx="1" type="body"/>
          </p:nvPr>
        </p:nvSpPr>
        <p:spPr>
          <a:xfrm>
            <a:off x="90225" y="516950"/>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b="1" lang="pt-BR"/>
              <a:t>Distribuição de janelas por paciente </a:t>
            </a:r>
            <a:endParaRPr b="1"/>
          </a:p>
        </p:txBody>
      </p:sp>
      <p:pic>
        <p:nvPicPr>
          <p:cNvPr id="100" name="Google Shape;100;g370f3ae631c_0_9"/>
          <p:cNvPicPr preferRelativeResize="0"/>
          <p:nvPr/>
        </p:nvPicPr>
        <p:blipFill rotWithShape="1">
          <a:blip r:embed="rId3">
            <a:alphaModFix/>
          </a:blip>
          <a:srcRect b="0" l="0" r="0" t="0"/>
          <a:stretch/>
        </p:blipFill>
        <p:spPr>
          <a:xfrm>
            <a:off x="189863" y="709013"/>
            <a:ext cx="3288524" cy="1972325"/>
          </a:xfrm>
          <a:prstGeom prst="rect">
            <a:avLst/>
          </a:prstGeom>
          <a:noFill/>
          <a:ln>
            <a:noFill/>
          </a:ln>
        </p:spPr>
      </p:pic>
      <p:pic>
        <p:nvPicPr>
          <p:cNvPr id="101" name="Google Shape;101;g370f3ae631c_0_9"/>
          <p:cNvPicPr preferRelativeResize="0"/>
          <p:nvPr/>
        </p:nvPicPr>
        <p:blipFill rotWithShape="1">
          <a:blip r:embed="rId4">
            <a:alphaModFix/>
          </a:blip>
          <a:srcRect b="0" l="0" r="0" t="0"/>
          <a:stretch/>
        </p:blipFill>
        <p:spPr>
          <a:xfrm>
            <a:off x="189875" y="2681350"/>
            <a:ext cx="2901151" cy="212150"/>
          </a:xfrm>
          <a:prstGeom prst="rect">
            <a:avLst/>
          </a:prstGeom>
          <a:noFill/>
          <a:ln>
            <a:noFill/>
          </a:ln>
        </p:spPr>
      </p:pic>
      <p:pic>
        <p:nvPicPr>
          <p:cNvPr id="102" name="Google Shape;102;g370f3ae631c_0_9"/>
          <p:cNvPicPr preferRelativeResize="0"/>
          <p:nvPr/>
        </p:nvPicPr>
        <p:blipFill rotWithShape="1">
          <a:blip r:embed="rId5">
            <a:alphaModFix/>
          </a:blip>
          <a:srcRect b="0" l="0" r="0" t="0"/>
          <a:stretch/>
        </p:blipFill>
        <p:spPr>
          <a:xfrm>
            <a:off x="189875" y="2893500"/>
            <a:ext cx="2179325" cy="2954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370f3ae631c_0_20"/>
          <p:cNvSpPr txBox="1"/>
          <p:nvPr>
            <p:ph idx="1" type="body"/>
          </p:nvPr>
        </p:nvSpPr>
        <p:spPr>
          <a:xfrm>
            <a:off x="90225" y="516950"/>
            <a:ext cx="4353000" cy="2590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SzPts val="1050"/>
              <a:buNone/>
            </a:pPr>
            <a:r>
              <a:rPr b="1" lang="pt-BR"/>
              <a:t>Distribuição de janelas por paciente </a:t>
            </a:r>
            <a:endParaRPr b="1"/>
          </a:p>
          <a:p>
            <a:pPr indent="0" lvl="0" marL="0" rtl="0" algn="l">
              <a:lnSpc>
                <a:spcPct val="90000"/>
              </a:lnSpc>
              <a:spcBef>
                <a:spcPts val="1000"/>
              </a:spcBef>
              <a:spcAft>
                <a:spcPts val="0"/>
              </a:spcAft>
              <a:buSzPts val="1050"/>
              <a:buNone/>
            </a:pPr>
            <a:r>
              <a:t/>
            </a:r>
            <a:endParaRPr/>
          </a:p>
          <a:p>
            <a:pPr indent="0" lvl="0" marL="0" rtl="0" algn="l">
              <a:lnSpc>
                <a:spcPct val="90000"/>
              </a:lnSpc>
              <a:spcBef>
                <a:spcPts val="1000"/>
              </a:spcBef>
              <a:spcAft>
                <a:spcPts val="0"/>
              </a:spcAft>
              <a:buSzPts val="1050"/>
              <a:buNone/>
            </a:pPr>
            <a:r>
              <a:rPr lang="pt-BR"/>
              <a:t>Grande parte dos pacientes tem as 10 janelas ou seja 40 horas de internação</a:t>
            </a:r>
            <a:endParaRPr/>
          </a:p>
          <a:p>
            <a:pPr indent="0" lvl="0" marL="0" rtl="0" algn="l">
              <a:lnSpc>
                <a:spcPct val="90000"/>
              </a:lnSpc>
              <a:spcBef>
                <a:spcPts val="1000"/>
              </a:spcBef>
              <a:spcAft>
                <a:spcPts val="0"/>
              </a:spcAft>
              <a:buSzPts val="1050"/>
              <a:buNone/>
            </a:pPr>
            <a:r>
              <a:t/>
            </a:r>
            <a:endParaRPr/>
          </a:p>
          <a:p>
            <a:pPr indent="0" lvl="0" marL="0" rtl="0" algn="l">
              <a:lnSpc>
                <a:spcPct val="90000"/>
              </a:lnSpc>
              <a:spcBef>
                <a:spcPts val="1000"/>
              </a:spcBef>
              <a:spcAft>
                <a:spcPts val="0"/>
              </a:spcAft>
              <a:buSzPts val="1050"/>
              <a:buNone/>
            </a:pPr>
            <a:r>
              <a:rPr lang="pt-BR"/>
              <a:t>Apenas 770 só tem a primeira janela, aproximadamente 1,6% do dataset </a:t>
            </a:r>
            <a:endParaRPr/>
          </a:p>
          <a:p>
            <a:pPr indent="0" lvl="0" marL="0" rtl="0" algn="l">
              <a:lnSpc>
                <a:spcPct val="90000"/>
              </a:lnSpc>
              <a:spcBef>
                <a:spcPts val="1000"/>
              </a:spcBef>
              <a:spcAft>
                <a:spcPts val="0"/>
              </a:spcAft>
              <a:buSzPts val="1050"/>
              <a:buNone/>
            </a:pPr>
            <a:r>
              <a:t/>
            </a:r>
            <a:endParaRPr/>
          </a:p>
          <a:p>
            <a:pPr indent="0" lvl="0" marL="0" rtl="0" algn="l">
              <a:lnSpc>
                <a:spcPct val="90000"/>
              </a:lnSpc>
              <a:spcBef>
                <a:spcPts val="1000"/>
              </a:spcBef>
              <a:spcAft>
                <a:spcPts val="0"/>
              </a:spcAft>
              <a:buSzPts val="1050"/>
              <a:buNone/>
            </a:pPr>
            <a:r>
              <a:rPr lang="pt-BR"/>
              <a:t>a média de janelas ficou em 8 e a mediana em 9.</a:t>
            </a:r>
            <a:endParaRPr/>
          </a:p>
        </p:txBody>
      </p:sp>
    </p:spTree>
  </p:cSld>
  <p:clrMapOvr>
    <a:masterClrMapping/>
  </p:clrMapOvr>
</p:sld>
</file>

<file path=ppt/theme/theme1.xml><?xml version="1.0" encoding="utf-8"?>
<a:theme xmlns:a="http://schemas.openxmlformats.org/drawingml/2006/main" xmlns:r="http://schemas.openxmlformats.org/officeDocument/2006/relationships" name="Personalizar design">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lourival silva</dc:creator>
</cp:coreProperties>
</file>