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56" r:id="rId3"/>
    <p:sldId id="262" r:id="rId4"/>
    <p:sldId id="273" r:id="rId5"/>
    <p:sldId id="274" r:id="rId6"/>
    <p:sldId id="275" r:id="rId7"/>
    <p:sldId id="276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26/09/2023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AD-intro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AD-intro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AD-intro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AD-intro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AD-intro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AD-intro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0C4B-C2D6-4869-9E83-8A96ED80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ASP.NET?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670B-E354-4E3E-8CA8-F54E7887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9E1B5-0DC4-4BCE-A983-5470E8E3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7EC480-4974-4E0F-BB42-DB282BCAC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3BB9B5-614C-421D-B0C5-CA9E1A1D3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10" y="1314721"/>
            <a:ext cx="8063779" cy="4582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E6BD4C-D32B-4253-84B2-9AB030E719EE}"/>
              </a:ext>
            </a:extLst>
          </p:cNvPr>
          <p:cNvSpPr txBox="1"/>
          <p:nvPr/>
        </p:nvSpPr>
        <p:spPr>
          <a:xfrm>
            <a:off x="2128766" y="5838874"/>
            <a:ext cx="7860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dirty="0"/>
              <a:t>Bron: https://miro.medium.com/max/739/1*lQF8l_LbIPOJfmc5T5SkGQ.png</a:t>
            </a:r>
          </a:p>
        </p:txBody>
      </p:sp>
    </p:spTree>
    <p:extLst>
      <p:ext uri="{BB962C8B-B14F-4D97-AF65-F5344CB8AC3E}">
        <p14:creationId xmlns:p14="http://schemas.microsoft.com/office/powerpoint/2010/main" val="59650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CB65-36CC-4F3C-B272-8CC5FEB0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ASP.NET: programmeermodellen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5A8E-CB46-45E1-A68E-A7D8C77C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1710763"/>
            <a:ext cx="9281274" cy="37386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ASP.NET Web Forms</a:t>
            </a:r>
          </a:p>
          <a:p>
            <a:pPr marL="815363" lvl="1" indent="-457200">
              <a:buFont typeface="Wingdings" panose="05000000000000000000" pitchFamily="2" charset="2"/>
              <a:buChar char="§"/>
            </a:pPr>
            <a:r>
              <a:rPr lang="nl-BE" sz="2400" dirty="0"/>
              <a:t>Framework</a:t>
            </a:r>
          </a:p>
          <a:p>
            <a:pPr marL="815363" lvl="1" indent="-457200">
              <a:buFont typeface="Wingdings" panose="05000000000000000000" pitchFamily="2" charset="2"/>
              <a:buChar char="§"/>
            </a:pPr>
            <a:r>
              <a:rPr lang="nl-BE" sz="2400" dirty="0"/>
              <a:t>Modulaire pagina’s op basis van componenten</a:t>
            </a:r>
          </a:p>
          <a:p>
            <a:pPr marL="815363" lvl="1" indent="-457200">
              <a:buFont typeface="Wingdings" panose="05000000000000000000" pitchFamily="2" charset="2"/>
              <a:buChar char="§"/>
            </a:pPr>
            <a:r>
              <a:rPr lang="nl-BE" sz="2400" dirty="0"/>
              <a:t>UI-events worden server-side afgehandeld</a:t>
            </a:r>
          </a:p>
          <a:p>
            <a:pPr lvl="1"/>
            <a:endParaRPr lang="nl-B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ASP.NET MVC</a:t>
            </a:r>
          </a:p>
          <a:p>
            <a:pPr marL="701063" lvl="1" indent="-342900">
              <a:buFont typeface="Wingdings" panose="05000000000000000000" pitchFamily="2" charset="2"/>
              <a:buChar char="§"/>
            </a:pPr>
            <a:r>
              <a:rPr lang="nl-BE" sz="2400" dirty="0"/>
              <a:t>Web Applicaties op basis van </a:t>
            </a:r>
            <a:r>
              <a:rPr lang="nl-BE" sz="2400" b="1" dirty="0"/>
              <a:t>Model-View-Controller</a:t>
            </a:r>
            <a:r>
              <a:rPr lang="nl-BE" sz="2400" dirty="0"/>
              <a:t> </a:t>
            </a:r>
            <a:r>
              <a:rPr lang="nl-BE" sz="2400" dirty="0" err="1"/>
              <a:t>pattern</a:t>
            </a:r>
            <a:endParaRPr lang="nl-BE" sz="2400" dirty="0"/>
          </a:p>
          <a:p>
            <a:pPr marL="701063" lvl="1" indent="-342900">
              <a:buFont typeface="Wingdings" panose="05000000000000000000" pitchFamily="2" charset="2"/>
              <a:buChar char="§"/>
            </a:pPr>
            <a:r>
              <a:rPr lang="nl-BE" sz="2400" dirty="0"/>
              <a:t>Duidelijke afscheiding business logica en weergave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93B15-775A-486A-AD2E-F629C951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CF3DC-D0A6-471B-83C9-01AF503D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329517-E837-4060-BF3F-F8A4A3707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57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CB65-36CC-4F3C-B272-8CC5FEB0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ASP.NET: programmeermodellen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5A8E-CB46-45E1-A68E-A7D8C77C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1710763"/>
            <a:ext cx="10868936" cy="37386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ASP.NET Web API</a:t>
            </a:r>
          </a:p>
          <a:p>
            <a:pPr marL="815363" lvl="1" indent="-457200">
              <a:buFont typeface="Wingdings" panose="05000000000000000000" pitchFamily="2" charset="2"/>
              <a:buChar char="§"/>
            </a:pPr>
            <a:r>
              <a:rPr lang="nl-BE" sz="2400" dirty="0"/>
              <a:t>Framework</a:t>
            </a:r>
          </a:p>
          <a:p>
            <a:pPr marL="815363" lvl="1" indent="-457200">
              <a:buFont typeface="Wingdings" panose="05000000000000000000" pitchFamily="2" charset="2"/>
              <a:buChar char="§"/>
            </a:pPr>
            <a:r>
              <a:rPr lang="nl-BE" sz="2400" dirty="0"/>
              <a:t>Ontwikkelen van HTTP-services (</a:t>
            </a:r>
            <a:r>
              <a:rPr lang="nl-BE" sz="2400" dirty="0" err="1"/>
              <a:t>API’s</a:t>
            </a:r>
            <a:r>
              <a:rPr lang="nl-BE" sz="2400" dirty="0"/>
              <a:t>)</a:t>
            </a:r>
          </a:p>
          <a:p>
            <a:pPr marL="815363" lvl="1" indent="-457200">
              <a:buFont typeface="Wingdings" panose="05000000000000000000" pitchFamily="2" charset="2"/>
              <a:buChar char="§"/>
            </a:pPr>
            <a:endParaRPr lang="nl-B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Andere programmeermodellen (</a:t>
            </a:r>
            <a:r>
              <a:rPr lang="nl-BE" i="1" dirty="0"/>
              <a:t>ASP. NET </a:t>
            </a:r>
            <a:r>
              <a:rPr lang="nl-BE" i="1" dirty="0" err="1"/>
              <a:t>WebPages</a:t>
            </a:r>
            <a:r>
              <a:rPr lang="nl-BE" i="1" dirty="0"/>
              <a:t>, ASP.NET </a:t>
            </a:r>
            <a:r>
              <a:rPr lang="nl-BE" i="1" dirty="0" err="1"/>
              <a:t>WebHooks</a:t>
            </a:r>
            <a:r>
              <a:rPr lang="nl-BE" i="1" dirty="0"/>
              <a:t>, </a:t>
            </a:r>
            <a:r>
              <a:rPr lang="nl-BE" i="1" dirty="0" err="1"/>
              <a:t>SignalR</a:t>
            </a:r>
            <a:r>
              <a:rPr lang="nl-BE" i="1" dirty="0"/>
              <a:t>)</a:t>
            </a:r>
            <a:r>
              <a:rPr lang="nl-BE" dirty="0"/>
              <a:t> vallen buiten de scope van deze cursus</a:t>
            </a:r>
          </a:p>
          <a:p>
            <a:pPr lvl="1"/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93B15-775A-486A-AD2E-F629C951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CF3DC-D0A6-471B-83C9-01AF503D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329517-E837-4060-BF3F-F8A4A3707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517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CB65-36CC-4F3C-B272-8CC5FEB0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ASP.NET en .NET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5A8E-CB46-45E1-A68E-A7D8C77C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1710763"/>
            <a:ext cx="10868936" cy="3738692"/>
          </a:xfrm>
        </p:spPr>
        <p:txBody>
          <a:bodyPr/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nl-BE" dirty="0"/>
              <a:t>ASP.NET maakt gebruikt van het .NET Framework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nl-BE" b="1" dirty="0"/>
              <a:t>MAAR: </a:t>
            </a:r>
            <a:r>
              <a:rPr lang="nl-BE" dirty="0"/>
              <a:t>.NET Framework is sterk gebonden aan Windows-besturingssysteem</a:t>
            </a:r>
          </a:p>
          <a:p>
            <a:pPr marL="1062900" lvl="2" indent="-342900">
              <a:buFont typeface="Wingdings" panose="05000000000000000000" pitchFamily="2" charset="2"/>
              <a:buChar char="à"/>
            </a:pPr>
            <a:r>
              <a:rPr lang="nl-BE" sz="2400" dirty="0">
                <a:sym typeface="Wingdings" panose="05000000000000000000" pitchFamily="2" charset="2"/>
              </a:rPr>
              <a:t>Niet mogelijk om ASP.NET-applicaties te hosten op Linux/Mac (Docker)</a:t>
            </a:r>
          </a:p>
          <a:p>
            <a:pPr marL="1062900" lvl="2" indent="-342900">
              <a:buFont typeface="Wingdings" panose="05000000000000000000" pitchFamily="2" charset="2"/>
              <a:buChar char="à"/>
            </a:pPr>
            <a:r>
              <a:rPr lang="nl-BE" sz="2400" dirty="0">
                <a:sym typeface="Wingdings" panose="05000000000000000000" pitchFamily="2" charset="2"/>
              </a:rPr>
              <a:t>.NET Framework applicaties waren moeilijk schaalbaar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b="1" dirty="0">
                <a:sym typeface="Wingdings" panose="05000000000000000000" pitchFamily="2" charset="2"/>
              </a:rPr>
              <a:t>Daarom:</a:t>
            </a:r>
            <a:r>
              <a:rPr lang="nl-BE" dirty="0">
                <a:sym typeface="Wingdings" panose="05000000000000000000" pitchFamily="2" charset="2"/>
              </a:rPr>
              <a:t> in 2016 release van opvolger van .NET Framework: </a:t>
            </a:r>
            <a:r>
              <a:rPr lang="nl-BE" b="1" dirty="0">
                <a:sym typeface="Wingdings" panose="05000000000000000000" pitchFamily="2" charset="2"/>
              </a:rPr>
              <a:t>.NET </a:t>
            </a:r>
            <a:r>
              <a:rPr lang="nl-BE" b="1" dirty="0" err="1">
                <a:sym typeface="Wingdings" panose="05000000000000000000" pitchFamily="2" charset="2"/>
              </a:rPr>
              <a:t>Core</a:t>
            </a:r>
            <a:endParaRPr lang="nl-BE" b="1" dirty="0">
              <a:sym typeface="Wingdings" panose="05000000000000000000" pitchFamily="2" charset="2"/>
            </a:endParaRP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815363" lvl="1" indent="-457200">
              <a:buFont typeface="Wingdings" panose="05000000000000000000" pitchFamily="2" charset="2"/>
              <a:buChar char="§"/>
            </a:pPr>
            <a:endParaRPr lang="nl-BE" sz="2400" dirty="0"/>
          </a:p>
          <a:p>
            <a:pPr lvl="1"/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93B15-775A-486A-AD2E-F629C951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CF3DC-D0A6-471B-83C9-01AF503D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329517-E837-4060-BF3F-F8A4A3707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600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CB65-36CC-4F3C-B272-8CC5FEB0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ASP.NET en .NET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5A8E-CB46-45E1-A68E-A7D8C77C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1555302"/>
            <a:ext cx="10868936" cy="4228219"/>
          </a:xfrm>
        </p:spPr>
        <p:txBody>
          <a:bodyPr/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nl-BE" b="1" dirty="0">
                <a:sym typeface="Wingdings" panose="05000000000000000000" pitchFamily="2" charset="2"/>
              </a:rPr>
              <a:t>Kenmerken van .NET </a:t>
            </a:r>
            <a:r>
              <a:rPr lang="nl-BE" b="1" dirty="0" err="1">
                <a:sym typeface="Wingdings" panose="05000000000000000000" pitchFamily="2" charset="2"/>
              </a:rPr>
              <a:t>Core</a:t>
            </a:r>
            <a:r>
              <a:rPr lang="nl-BE" b="1" dirty="0">
                <a:sym typeface="Wingdings" panose="05000000000000000000" pitchFamily="2" charset="2"/>
              </a:rPr>
              <a:t>:</a:t>
            </a:r>
          </a:p>
          <a:p>
            <a:pPr marL="718526" lvl="1" indent="-360363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Opvolger van .NET Framework</a:t>
            </a:r>
          </a:p>
          <a:p>
            <a:pPr marL="718526" lvl="1" indent="-360363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Gratis en open-source</a:t>
            </a:r>
          </a:p>
          <a:p>
            <a:pPr marL="718526" lvl="1" indent="-360363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Cross-platform (zowel Windows, Linux als </a:t>
            </a:r>
            <a:r>
              <a:rPr lang="nl-BE" sz="2400" dirty="0" err="1">
                <a:sym typeface="Wingdings" panose="05000000000000000000" pitchFamily="2" charset="2"/>
              </a:rPr>
              <a:t>macOS</a:t>
            </a:r>
            <a:r>
              <a:rPr lang="nl-BE" sz="2400" dirty="0">
                <a:sym typeface="Wingdings" panose="05000000000000000000" pitchFamily="2" charset="2"/>
              </a:rPr>
              <a:t>)</a:t>
            </a:r>
          </a:p>
          <a:p>
            <a:pPr marL="718526" lvl="1" indent="-360363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Betere </a:t>
            </a:r>
            <a:r>
              <a:rPr lang="nl-BE" sz="2400" dirty="0" err="1">
                <a:sym typeface="Wingdings" panose="05000000000000000000" pitchFamily="2" charset="2"/>
              </a:rPr>
              <a:t>performantie</a:t>
            </a:r>
            <a:r>
              <a:rPr lang="nl-BE" sz="2400" dirty="0">
                <a:sym typeface="Wingdings" panose="05000000000000000000" pitchFamily="2" charset="2"/>
              </a:rPr>
              <a:t> en schaalbaarheid</a:t>
            </a:r>
          </a:p>
          <a:p>
            <a:pPr marL="718526" lvl="1" indent="-360363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Geschikt voor ontwikkelen van microservices</a:t>
            </a:r>
          </a:p>
          <a:p>
            <a:pPr marL="718526" lvl="1" indent="-360363">
              <a:buFont typeface="Arial" panose="020B0604020202020204" pitchFamily="34" charset="0"/>
              <a:buChar char="•"/>
            </a:pPr>
            <a:endParaRPr lang="nl-BE" sz="2400" dirty="0">
              <a:sym typeface="Wingdings" panose="05000000000000000000" pitchFamily="2" charset="2"/>
            </a:endParaRP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nl-BE" dirty="0">
                <a:sym typeface="Wingdings" panose="05000000000000000000" pitchFamily="2" charset="2"/>
              </a:rPr>
              <a:t>Is tevens </a:t>
            </a:r>
            <a:r>
              <a:rPr lang="nl-BE" dirty="0" err="1">
                <a:sym typeface="Wingdings" panose="05000000000000000000" pitchFamily="2" charset="2"/>
              </a:rPr>
              <a:t>deprecated</a:t>
            </a:r>
            <a:r>
              <a:rPr lang="nl-BE" dirty="0">
                <a:sym typeface="Wingdings" panose="05000000000000000000" pitchFamily="2" charset="2"/>
              </a:rPr>
              <a:t> (laatste release: </a:t>
            </a:r>
            <a:r>
              <a:rPr lang="nl-BE" b="1" dirty="0">
                <a:sym typeface="Wingdings" panose="05000000000000000000" pitchFamily="2" charset="2"/>
              </a:rPr>
              <a:t>.NET </a:t>
            </a:r>
            <a:r>
              <a:rPr lang="nl-BE" b="1" dirty="0" err="1">
                <a:sym typeface="Wingdings" panose="05000000000000000000" pitchFamily="2" charset="2"/>
              </a:rPr>
              <a:t>Core</a:t>
            </a:r>
            <a:r>
              <a:rPr lang="nl-BE" b="1" dirty="0">
                <a:sym typeface="Wingdings" panose="05000000000000000000" pitchFamily="2" charset="2"/>
              </a:rPr>
              <a:t> 3.1</a:t>
            </a:r>
            <a:r>
              <a:rPr lang="nl-BE" dirty="0">
                <a:sym typeface="Wingdings" panose="05000000000000000000" pitchFamily="2" charset="2"/>
              </a:rPr>
              <a:t>)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endParaRPr lang="nl-BE" dirty="0">
              <a:sym typeface="Wingdings" panose="05000000000000000000" pitchFamily="2" charset="2"/>
            </a:endParaRPr>
          </a:p>
          <a:p>
            <a:pPr marL="718526" lvl="1" indent="-360363">
              <a:buFont typeface="Arial" panose="020B0604020202020204" pitchFamily="34" charset="0"/>
              <a:buChar char="•"/>
            </a:pPr>
            <a:endParaRPr lang="nl-BE" b="1" dirty="0">
              <a:sym typeface="Wingdings" panose="05000000000000000000" pitchFamily="2" charset="2"/>
            </a:endParaRP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815363" lvl="1" indent="-457200">
              <a:buFont typeface="Wingdings" panose="05000000000000000000" pitchFamily="2" charset="2"/>
              <a:buChar char="§"/>
            </a:pPr>
            <a:endParaRPr lang="nl-BE" sz="2400" dirty="0"/>
          </a:p>
          <a:p>
            <a:pPr lvl="1"/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93B15-775A-486A-AD2E-F629C951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CF3DC-D0A6-471B-83C9-01AF503D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329517-E837-4060-BF3F-F8A4A3707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8F26B-E70D-4F50-96AB-0ECD3E7EFF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2" r="31382"/>
          <a:stretch/>
        </p:blipFill>
        <p:spPr>
          <a:xfrm>
            <a:off x="9354172" y="1555302"/>
            <a:ext cx="1976582" cy="19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4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CB65-36CC-4F3C-B272-8CC5FEB0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ASP.NET en .NET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5A8E-CB46-45E1-A68E-A7D8C77C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04320"/>
            <a:ext cx="10868936" cy="4228219"/>
          </a:xfrm>
        </p:spPr>
        <p:txBody>
          <a:bodyPr/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nl-BE" dirty="0">
                <a:sym typeface="Wingdings" panose="05000000000000000000" pitchFamily="2" charset="2"/>
              </a:rPr>
              <a:t>Voor veel .NET-technologieën werden versies uitgebracht die compatibel waren met het .NET </a:t>
            </a:r>
            <a:r>
              <a:rPr lang="nl-BE" dirty="0" err="1">
                <a:sym typeface="Wingdings" panose="05000000000000000000" pitchFamily="2" charset="2"/>
              </a:rPr>
              <a:t>Core-framework</a:t>
            </a:r>
            <a:endParaRPr lang="nl-BE" dirty="0">
              <a:sym typeface="Wingdings" panose="05000000000000000000" pitchFamily="2" charset="2"/>
            </a:endParaRP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nl-BE" dirty="0">
                <a:sym typeface="Wingdings" panose="05000000000000000000" pitchFamily="2" charset="2"/>
              </a:rPr>
              <a:t>Zo ook voor ASP.NET  ASP.NET </a:t>
            </a:r>
            <a:r>
              <a:rPr lang="nl-BE" dirty="0" err="1">
                <a:sym typeface="Wingdings" panose="05000000000000000000" pitchFamily="2" charset="2"/>
              </a:rPr>
              <a:t>Core</a:t>
            </a:r>
            <a:r>
              <a:rPr lang="nl-BE" dirty="0">
                <a:sym typeface="Wingdings" panose="05000000000000000000" pitchFamily="2" charset="2"/>
              </a:rPr>
              <a:t> </a:t>
            </a:r>
          </a:p>
          <a:p>
            <a:pPr marL="718526" lvl="1" indent="-360363">
              <a:buFont typeface="Arial" panose="020B0604020202020204" pitchFamily="34" charset="0"/>
              <a:buChar char="•"/>
            </a:pPr>
            <a:endParaRPr lang="nl-BE" b="1" dirty="0">
              <a:sym typeface="Wingdings" panose="05000000000000000000" pitchFamily="2" charset="2"/>
            </a:endParaRP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815363" lvl="1" indent="-457200">
              <a:buFont typeface="Wingdings" panose="05000000000000000000" pitchFamily="2" charset="2"/>
              <a:buChar char="§"/>
            </a:pPr>
            <a:endParaRPr lang="nl-BE" sz="2400" dirty="0"/>
          </a:p>
          <a:p>
            <a:pPr lvl="1"/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93B15-775A-486A-AD2E-F629C951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CF3DC-D0A6-471B-83C9-01AF503D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329517-E837-4060-BF3F-F8A4A3707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32BB12-F006-4756-A6A6-858438E59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26" y="2942642"/>
            <a:ext cx="7353666" cy="3082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71AE9E-A502-468E-9455-B26EF861B3D1}"/>
              </a:ext>
            </a:extLst>
          </p:cNvPr>
          <p:cNvSpPr txBox="1"/>
          <p:nvPr/>
        </p:nvSpPr>
        <p:spPr>
          <a:xfrm>
            <a:off x="2439054" y="5956434"/>
            <a:ext cx="705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dirty="0"/>
              <a:t>Bron: https://u-learnonline.co.za/wp-content/uploads/2008/09/aspnetcore-architecture.png</a:t>
            </a:r>
          </a:p>
        </p:txBody>
      </p:sp>
    </p:spTree>
    <p:extLst>
      <p:ext uri="{BB962C8B-B14F-4D97-AF65-F5344CB8AC3E}">
        <p14:creationId xmlns:p14="http://schemas.microsoft.com/office/powerpoint/2010/main" val="342390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A868-450D-4645-873F-6C0DC565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Toekomst van .NET Framework en .NET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3A51-940D-475A-BCD0-D933F662B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051" y="1810992"/>
            <a:ext cx="9281274" cy="39382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25/07/2019: laatste major release .NET Framework (4.8)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03/12/2019: laatste major release .NET </a:t>
            </a:r>
            <a:r>
              <a:rPr lang="nl-BE" sz="2000" dirty="0" err="1"/>
              <a:t>Core</a:t>
            </a:r>
            <a:r>
              <a:rPr lang="nl-BE" sz="2000" dirty="0"/>
              <a:t> (3.1)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Vanaf november 2020: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1800" dirty="0"/>
              <a:t>Beide </a:t>
            </a:r>
            <a:r>
              <a:rPr lang="nl-BE" sz="1800" dirty="0" err="1"/>
              <a:t>frameworks</a:t>
            </a:r>
            <a:r>
              <a:rPr lang="nl-BE" sz="1800" dirty="0"/>
              <a:t> samenvoegen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1800" dirty="0"/>
              <a:t>Opvolger van .NET </a:t>
            </a:r>
            <a:r>
              <a:rPr lang="nl-BE" sz="1800" dirty="0" err="1"/>
              <a:t>Core</a:t>
            </a:r>
            <a:r>
              <a:rPr lang="nl-BE" sz="1800" dirty="0"/>
              <a:t> 3.1: </a:t>
            </a:r>
            <a:r>
              <a:rPr lang="nl-BE" sz="1800" b="1" dirty="0"/>
              <a:t>.NET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1800" dirty="0"/>
              <a:t>8/11/2021: release .NET 6 (LTS) (end-of-life: 12/11/2024)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1800" dirty="0"/>
              <a:t>8/11/2022: release .NET 7 (end-of-life: 14/5/2024)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1800" dirty="0"/>
              <a:t>November 2023: .NET 8 (LTS)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b="1" dirty="0">
                <a:solidFill>
                  <a:srgbClr val="FF0000"/>
                </a:solidFill>
              </a:rPr>
              <a:t>Tijdens de lessen zullen we gebruikmaken van .NET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F2D9E-7B72-40BD-80F2-7DA52944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536EF-D3B2-44DD-9D94-A9F0793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1B560E-4B5D-4565-8C11-ABB9AAFDD8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2322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A868-450D-4645-873F-6C0DC565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Toekomst van .NET Framework en .NET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F2D9E-7B72-40BD-80F2-7DA52944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536EF-D3B2-44DD-9D94-A9F0793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1B560E-4B5D-4565-8C11-ABB9AAFDD8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F31CA-9C9C-4958-8DFC-301BA6A2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8027" y="1474917"/>
            <a:ext cx="8002362" cy="44941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E4AFF9-2699-4EFA-8B8F-2A025AC539BC}"/>
              </a:ext>
            </a:extLst>
          </p:cNvPr>
          <p:cNvSpPr txBox="1"/>
          <p:nvPr/>
        </p:nvSpPr>
        <p:spPr>
          <a:xfrm>
            <a:off x="2497741" y="5938223"/>
            <a:ext cx="700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dirty="0"/>
              <a:t>Bron: https://www.c-sharpcorner.com/article/what-is-new-in-net-6-0/</a:t>
            </a:r>
          </a:p>
        </p:txBody>
      </p:sp>
    </p:spTree>
    <p:extLst>
      <p:ext uri="{BB962C8B-B14F-4D97-AF65-F5344CB8AC3E}">
        <p14:creationId xmlns:p14="http://schemas.microsoft.com/office/powerpoint/2010/main" val="113751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A868-450D-4645-873F-6C0DC565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Toekomst van .NET Framework en .NET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F2D9E-7B72-40BD-80F2-7DA52944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536EF-D3B2-44DD-9D94-A9F0793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1B560E-4B5D-4565-8C11-ABB9AAFDD8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FDE06-C834-4D18-9E81-3DC761F9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" y="3086614"/>
            <a:ext cx="11333018" cy="1702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CC140-8FC4-4BD9-A9EC-0F211431DBC6}"/>
              </a:ext>
            </a:extLst>
          </p:cNvPr>
          <p:cNvSpPr txBox="1"/>
          <p:nvPr/>
        </p:nvSpPr>
        <p:spPr>
          <a:xfrm>
            <a:off x="396000" y="1860673"/>
            <a:ext cx="7154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Tijdslijn .NET Framework, .NET </a:t>
            </a:r>
            <a:r>
              <a:rPr lang="nl-BE" sz="2800" dirty="0" err="1"/>
              <a:t>Core</a:t>
            </a:r>
            <a:r>
              <a:rPr lang="nl-BE" sz="2800" dirty="0"/>
              <a:t> en .NET:</a:t>
            </a:r>
          </a:p>
        </p:txBody>
      </p:sp>
    </p:spTree>
    <p:extLst>
      <p:ext uri="{BB962C8B-B14F-4D97-AF65-F5344CB8AC3E}">
        <p14:creationId xmlns:p14="http://schemas.microsoft.com/office/powerpoint/2010/main" val="221891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247" y="1424767"/>
            <a:ext cx="10287043" cy="1447247"/>
          </a:xfrm>
        </p:spPr>
        <p:txBody>
          <a:bodyPr/>
          <a:lstStyle/>
          <a:p>
            <a:r>
              <a:rPr lang="nl-BE" dirty="0"/>
              <a:t>Application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Intro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0603" y="3988604"/>
            <a:ext cx="6308725" cy="466613"/>
          </a:xfrm>
        </p:spPr>
        <p:txBody>
          <a:bodyPr/>
          <a:lstStyle/>
          <a:p>
            <a:r>
              <a:rPr lang="nl-BE" dirty="0"/>
              <a:t>Sam Van Buggenhout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03" y="4486230"/>
            <a:ext cx="4662487" cy="1617663"/>
          </a:xfrm>
        </p:spPr>
        <p:txBody>
          <a:bodyPr/>
          <a:lstStyle/>
          <a:p>
            <a:r>
              <a:rPr lang="nl-BE" dirty="0"/>
              <a:t>Academiejaar 2023-2024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384" y="1464297"/>
            <a:ext cx="6354671" cy="3689593"/>
          </a:xfrm>
        </p:spPr>
        <p:txBody>
          <a:bodyPr/>
          <a:lstStyle/>
          <a:p>
            <a:r>
              <a:rPr lang="nl-BE" dirty="0"/>
              <a:t>Wat zijn Business Applications?</a:t>
            </a:r>
          </a:p>
          <a:p>
            <a:r>
              <a:rPr lang="nl-BE" dirty="0"/>
              <a:t>Wat is ASP.NET?</a:t>
            </a:r>
          </a:p>
          <a:p>
            <a:r>
              <a:rPr lang="nl-BE" dirty="0"/>
              <a:t>.NET Framework en .NET </a:t>
            </a:r>
            <a:r>
              <a:rPr lang="nl-BE" dirty="0" err="1"/>
              <a:t>Core</a:t>
            </a:r>
            <a:endParaRPr lang="nl-BE" dirty="0"/>
          </a:p>
          <a:p>
            <a:r>
              <a:rPr lang="nl-BE" dirty="0"/>
              <a:t>Toekomst van het .NET Framework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740E662-A7E0-4313-9F07-59FA85CA3D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EF-141C-4601-B57F-6852C310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Business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656E-49A8-4530-9CBD-C319E88F7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819"/>
            <a:ext cx="10515600" cy="392657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Client-server model: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Client: </a:t>
            </a:r>
            <a:r>
              <a:rPr lang="nl-BE" sz="2400" dirty="0"/>
              <a:t>stuurt aanvraag voor (verwerking van) gegevens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Server: </a:t>
            </a:r>
            <a:r>
              <a:rPr lang="nl-BE" sz="2400" dirty="0"/>
              <a:t>handelt aanvraag van </a:t>
            </a:r>
            <a:r>
              <a:rPr lang="nl-BE" sz="2400" dirty="0" err="1"/>
              <a:t>client</a:t>
            </a:r>
            <a:r>
              <a:rPr lang="nl-BE" sz="2400" dirty="0"/>
              <a:t> af (validatie van gegevens, ophalen/wegschrijven van data, ...) en stuurt het resultaat terug naar de </a:t>
            </a:r>
            <a:r>
              <a:rPr lang="nl-BE" sz="2400" dirty="0" err="1"/>
              <a:t>client</a:t>
            </a:r>
            <a:endParaRPr lang="nl-B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Client maakt gebruik van diensten op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Resultaat is vaak dynamisch en vereist verwerking (business logica)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Voorbeelden:</a:t>
            </a:r>
            <a:r>
              <a:rPr lang="nl-BE" dirty="0"/>
              <a:t> webshop, online boeking, PC-banking, 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7639C-B704-4739-BC4B-5421BB57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1C40A-2C84-4EFC-A3AF-058CD8C6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8E80DB-E9FD-4B24-871D-C40F41100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269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EF-141C-4601-B57F-6852C310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Business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656E-49A8-4530-9CBD-C319E88F7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578933"/>
            <a:ext cx="9281274" cy="15116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Statische website: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Client stuurt aanvraag naar server voor bestand (bv.: HTML-pagina)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Server stuurt bestand rechtstreeks terug als response naar de </a:t>
            </a:r>
            <a:r>
              <a:rPr lang="nl-BE" sz="2400" dirty="0" err="1"/>
              <a:t>client</a:t>
            </a:r>
            <a:endParaRPr lang="nl-BE" sz="2400" dirty="0"/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7639C-B704-4739-BC4B-5421BB57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1C40A-2C84-4EFC-A3AF-058CD8C6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8E80DB-E9FD-4B24-871D-C40F41100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A2583-9C71-4C98-8BCA-3765227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12" y="3373472"/>
            <a:ext cx="6891575" cy="216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4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EF-141C-4601-B57F-6852C310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Business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656E-49A8-4530-9CBD-C319E88F7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10913345" cy="15116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Dynamische website: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Client stuurt aanvraag naar server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Statische bestanden (HTML, CSS, </a:t>
            </a:r>
            <a:r>
              <a:rPr lang="nl-BE" sz="2400" dirty="0" err="1"/>
              <a:t>JavaScript</a:t>
            </a:r>
            <a:r>
              <a:rPr lang="nl-BE" sz="2400" dirty="0"/>
              <a:t>, ...) worden meteen aangeleverd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Dynamische bestanden (bv.: ASPX, ...) worden door server gecompileerd. Het resultaat wordt teruggestuurd naar de server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Indien nodig communiceert server met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7639C-B704-4739-BC4B-5421BB57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1C40A-2C84-4EFC-A3AF-058CD8C6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8E80DB-E9FD-4B24-871D-C40F41100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A2583-9C71-4C98-8BCA-3765227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68" y="3881471"/>
            <a:ext cx="5881463" cy="216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2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340D-5A87-46CA-8F3C-37ECD5AC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Business Applications?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34E55-0168-4423-A4C9-0482120F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8882E-625F-45A8-9FE2-AA266BF7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E347B-62B8-4112-8E56-4CEF858CB7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AA7CCF-788B-4125-9687-E70B40346287}"/>
              </a:ext>
            </a:extLst>
          </p:cNvPr>
          <p:cNvGrpSpPr/>
          <p:nvPr/>
        </p:nvGrpSpPr>
        <p:grpSpPr>
          <a:xfrm>
            <a:off x="1484132" y="1296000"/>
            <a:ext cx="8339335" cy="2678400"/>
            <a:chOff x="396000" y="2090916"/>
            <a:chExt cx="8339335" cy="26784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20F43B-2080-41E6-95FC-BDBD7EA8C201}"/>
                </a:ext>
              </a:extLst>
            </p:cNvPr>
            <p:cNvSpPr txBox="1"/>
            <p:nvPr/>
          </p:nvSpPr>
          <p:spPr>
            <a:xfrm>
              <a:off x="396000" y="2090916"/>
              <a:ext cx="3545081" cy="26776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&lt;!DOCTYPE html&gt;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&lt;html&gt;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</a:t>
              </a:r>
              <a:r>
                <a:rPr lang="nl-BE" sz="1200" dirty="0" err="1">
                  <a:solidFill>
                    <a:srgbClr val="1C02FF"/>
                  </a:solidFill>
                  <a:latin typeface="Consolas" panose="020B0609020204030204" pitchFamily="49" charset="0"/>
                </a:rPr>
                <a:t>head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</a:t>
              </a:r>
              <a:r>
                <a:rPr lang="nl-BE" sz="1200" dirty="0" err="1">
                  <a:solidFill>
                    <a:srgbClr val="1C02FF"/>
                  </a:solidFill>
                  <a:latin typeface="Consolas" panose="020B0609020204030204" pitchFamily="49" charset="0"/>
                </a:rPr>
                <a:t>title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&gt;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Sample ASP Page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&lt;/</a:t>
              </a:r>
              <a:r>
                <a:rPr lang="nl-BE" sz="1200" dirty="0" err="1">
                  <a:solidFill>
                    <a:srgbClr val="1C02FF"/>
                  </a:solidFill>
                  <a:latin typeface="Consolas" panose="020B0609020204030204" pitchFamily="49" charset="0"/>
                </a:rPr>
                <a:t>title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&lt;meta </a:t>
              </a:r>
              <a:r>
                <a:rPr lang="nl-BE" sz="1200" i="1" dirty="0" err="1">
                  <a:solidFill>
                    <a:srgbClr val="1C02FF"/>
                  </a:solidFill>
                  <a:latin typeface="Consolas" panose="020B0609020204030204" pitchFamily="49" charset="0"/>
                </a:rPr>
                <a:t>charset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=</a:t>
              </a:r>
              <a:r>
                <a:rPr lang="nl-BE" sz="1200" dirty="0">
                  <a:solidFill>
                    <a:srgbClr val="D80800"/>
                  </a:solidFill>
                  <a:latin typeface="Consolas" panose="020B0609020204030204" pitchFamily="49" charset="0"/>
                </a:rPr>
                <a:t>"UTF-8"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 /&gt;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&lt;/</a:t>
              </a:r>
              <a:r>
                <a:rPr lang="nl-BE" sz="1200" dirty="0" err="1">
                  <a:solidFill>
                    <a:srgbClr val="1C02FF"/>
                  </a:solidFill>
                  <a:latin typeface="Consolas" panose="020B0609020204030204" pitchFamily="49" charset="0"/>
                </a:rPr>
                <a:t>head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&lt;body&gt;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&lt;%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nl-BE" sz="1200" dirty="0" err="1">
                  <a:solidFill>
                    <a:srgbClr val="6D79DE"/>
                  </a:solidFill>
                  <a:latin typeface="Consolas" panose="020B0609020204030204" pitchFamily="49" charset="0"/>
                </a:rPr>
                <a:t>Response</a:t>
              </a:r>
              <a:r>
                <a:rPr lang="nl-BE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nl-BE" sz="1200" i="1" dirty="0" err="1">
                  <a:solidFill>
                    <a:srgbClr val="0206FF"/>
                  </a:solidFill>
                  <a:latin typeface="Consolas" panose="020B0609020204030204" pitchFamily="49" charset="0"/>
                </a:rPr>
                <a:t>Write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>
                  <a:solidFill>
                    <a:srgbClr val="D80800"/>
                  </a:solidFill>
                  <a:latin typeface="Consolas" panose="020B0609020204030204" pitchFamily="49" charset="0"/>
                </a:rPr>
                <a:t>"Hallo vanuit ASP!"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%&gt;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&lt;/body&gt;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&lt;/html&gt;</a:t>
              </a:r>
              <a:endParaRPr lang="nl-BE" sz="1200" dirty="0"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FA088E-3D9F-4D61-8E6F-BAE487D79200}"/>
                </a:ext>
              </a:extLst>
            </p:cNvPr>
            <p:cNvSpPr txBox="1"/>
            <p:nvPr/>
          </p:nvSpPr>
          <p:spPr>
            <a:xfrm>
              <a:off x="5190254" y="2090916"/>
              <a:ext cx="3545081" cy="2678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/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&lt;!DOCTYPE html&gt;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&lt;html&gt;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</a:t>
              </a:r>
              <a:r>
                <a:rPr lang="nl-BE" sz="1200" dirty="0" err="1">
                  <a:solidFill>
                    <a:srgbClr val="1C02FF"/>
                  </a:solidFill>
                  <a:latin typeface="Consolas" panose="020B0609020204030204" pitchFamily="49" charset="0"/>
                </a:rPr>
                <a:t>head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</a:t>
              </a:r>
              <a:r>
                <a:rPr lang="nl-BE" sz="1200" dirty="0" err="1">
                  <a:solidFill>
                    <a:srgbClr val="1C02FF"/>
                  </a:solidFill>
                  <a:latin typeface="Consolas" panose="020B0609020204030204" pitchFamily="49" charset="0"/>
                </a:rPr>
                <a:t>title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&gt;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Sample ASP Page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&lt;/</a:t>
              </a:r>
              <a:r>
                <a:rPr lang="nl-BE" sz="1200" dirty="0" err="1">
                  <a:solidFill>
                    <a:srgbClr val="1C02FF"/>
                  </a:solidFill>
                  <a:latin typeface="Consolas" panose="020B0609020204030204" pitchFamily="49" charset="0"/>
                </a:rPr>
                <a:t>title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&lt;meta </a:t>
              </a:r>
              <a:r>
                <a:rPr lang="nl-BE" sz="1200" i="1" dirty="0" err="1">
                  <a:solidFill>
                    <a:srgbClr val="1C02FF"/>
                  </a:solidFill>
                  <a:latin typeface="Consolas" panose="020B0609020204030204" pitchFamily="49" charset="0"/>
                </a:rPr>
                <a:t>charset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=</a:t>
              </a:r>
              <a:r>
                <a:rPr lang="nl-BE" sz="1200" dirty="0">
                  <a:solidFill>
                    <a:srgbClr val="D80800"/>
                  </a:solidFill>
                  <a:latin typeface="Consolas" panose="020B0609020204030204" pitchFamily="49" charset="0"/>
                </a:rPr>
                <a:t>"UTF-8"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 /&gt;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&lt;/</a:t>
              </a:r>
              <a:r>
                <a:rPr lang="nl-BE" sz="1200" dirty="0" err="1">
                  <a:solidFill>
                    <a:srgbClr val="1C02FF"/>
                  </a:solidFill>
                  <a:latin typeface="Consolas" panose="020B0609020204030204" pitchFamily="49" charset="0"/>
                </a:rPr>
                <a:t>head</a:t>
              </a: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&lt;body&gt;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Hallo vanuit ASP!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&lt;/body&gt;</a:t>
              </a:r>
              <a:b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l-BE" sz="1200" dirty="0">
                  <a:solidFill>
                    <a:srgbClr val="1C02FF"/>
                  </a:solidFill>
                  <a:latin typeface="Consolas" panose="020B0609020204030204" pitchFamily="49" charset="0"/>
                </a:rPr>
                <a:t>&lt;/html&gt;</a:t>
              </a:r>
              <a:endParaRPr lang="nl-BE" sz="1200" dirty="0">
                <a:solidFill>
                  <a:srgbClr val="1F416B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DB869A1A-36A2-449F-9058-10C7F7B22F55}"/>
                </a:ext>
              </a:extLst>
            </p:cNvPr>
            <p:cNvSpPr/>
            <p:nvPr/>
          </p:nvSpPr>
          <p:spPr>
            <a:xfrm>
              <a:off x="4140108" y="3246437"/>
              <a:ext cx="851118" cy="365125"/>
            </a:xfrm>
            <a:prstGeom prst="rightArrow">
              <a:avLst/>
            </a:prstGeom>
            <a:solidFill>
              <a:schemeClr val="tx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nl-BE" sz="1600" b="1" dirty="0" err="1">
                <a:latin typeface="+mj-lt"/>
              </a:endParaRPr>
            </a:p>
          </p:txBody>
        </p:sp>
        <p:pic>
          <p:nvPicPr>
            <p:cNvPr id="18" name="Graphic 17" descr="Gears">
              <a:extLst>
                <a:ext uri="{FF2B5EF4-FFF2-40B4-BE49-F238E27FC236}">
                  <a16:creationId xmlns:a16="http://schemas.microsoft.com/office/drawing/2014/main" id="{131DF2DE-933A-4962-850C-718FBFCE8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4535" y="2408505"/>
              <a:ext cx="914400" cy="91440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0B15A74A-A8B7-4D76-B23F-30870ABF8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71" y="4543678"/>
            <a:ext cx="2849075" cy="20366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4E996D-45C7-4A01-AD46-216DF586A609}"/>
              </a:ext>
            </a:extLst>
          </p:cNvPr>
          <p:cNvSpPr txBox="1"/>
          <p:nvPr/>
        </p:nvSpPr>
        <p:spPr>
          <a:xfrm>
            <a:off x="1810327" y="938725"/>
            <a:ext cx="266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u="sng" dirty="0"/>
              <a:t>ASP-pagina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FB0BB5-7528-48B0-B768-7D2D52C8D358}"/>
              </a:ext>
            </a:extLst>
          </p:cNvPr>
          <p:cNvSpPr txBox="1"/>
          <p:nvPr/>
        </p:nvSpPr>
        <p:spPr>
          <a:xfrm>
            <a:off x="6716271" y="938725"/>
            <a:ext cx="266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u="sng" dirty="0"/>
              <a:t>Resultaat (HTML)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B09E42-CD25-46E7-9602-F191DB0CC896}"/>
              </a:ext>
            </a:extLst>
          </p:cNvPr>
          <p:cNvSpPr/>
          <p:nvPr/>
        </p:nvSpPr>
        <p:spPr>
          <a:xfrm>
            <a:off x="1126836" y="938725"/>
            <a:ext cx="9254837" cy="332847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46C074-8FC3-4B5B-8495-402A2D7C6345}"/>
              </a:ext>
            </a:extLst>
          </p:cNvPr>
          <p:cNvSpPr txBox="1"/>
          <p:nvPr/>
        </p:nvSpPr>
        <p:spPr>
          <a:xfrm rot="16200000">
            <a:off x="116336" y="2281767"/>
            <a:ext cx="15285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600" b="1" dirty="0">
                <a:solidFill>
                  <a:schemeClr val="accent2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948AD1-9C6A-4490-AB19-0926E4EC3B74}"/>
              </a:ext>
            </a:extLst>
          </p:cNvPr>
          <p:cNvSpPr/>
          <p:nvPr/>
        </p:nvSpPr>
        <p:spPr>
          <a:xfrm>
            <a:off x="7852925" y="3871921"/>
            <a:ext cx="396000" cy="828000"/>
          </a:xfrm>
          <a:prstGeom prst="down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786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FEC7-0C43-4C14-A401-CD2D0F97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Business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6782-0747-47C2-8203-4CE96F54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200" y="1883733"/>
            <a:ext cx="10673600" cy="37781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Voorbeeld: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400" b="1" dirty="0"/>
              <a:t>Client</a:t>
            </a:r>
            <a:r>
              <a:rPr lang="nl-BE" sz="2400" dirty="0"/>
              <a:t> stuurt HTML-formulier met bestelgegevens naar server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400" b="1" dirty="0"/>
              <a:t>Server</a:t>
            </a:r>
            <a:r>
              <a:rPr lang="nl-BE" sz="2400" dirty="0"/>
              <a:t> valideert de ontvangen gegevens op volledigheid en correctheid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400" b="1" dirty="0"/>
              <a:t>Server</a:t>
            </a:r>
            <a:r>
              <a:rPr lang="nl-BE" sz="2400" dirty="0"/>
              <a:t> haalt voor de bestelde producten de bijhorende gegevens op uit de databank en berekent de totaalprijs van de bestelling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400" b="1" dirty="0"/>
              <a:t>Server</a:t>
            </a:r>
            <a:r>
              <a:rPr lang="nl-BE" sz="2400" dirty="0"/>
              <a:t> genereert een overzichtspagina van de bestelling met de berekende totaalprijs en stuurt deze pagina (als HTML) terug naar de </a:t>
            </a:r>
            <a:r>
              <a:rPr lang="nl-BE" sz="2400" dirty="0" err="1"/>
              <a:t>client</a:t>
            </a:r>
            <a:r>
              <a:rPr lang="nl-BE" sz="2400" dirty="0"/>
              <a:t> als response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400" b="1" dirty="0"/>
              <a:t>Client</a:t>
            </a:r>
            <a:r>
              <a:rPr lang="nl-BE" sz="2400" dirty="0"/>
              <a:t> ontvangt de response van de webserver en toont de HTML-pagina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C9151-C7D2-4293-9357-CA98701D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0FB45-B65E-4C09-AFF4-1181FCD7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CF8A09-5E92-4E0E-9E6D-053492C31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023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0C4B-C2D6-4869-9E83-8A96ED80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ASP.NET?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335D-30D0-4255-924A-EEAAFF8AB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63" y="1960145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ASP = </a:t>
            </a:r>
            <a:r>
              <a:rPr lang="nl-BE" b="1" dirty="0">
                <a:solidFill>
                  <a:schemeClr val="accent6"/>
                </a:solidFill>
              </a:rPr>
              <a:t>A</a:t>
            </a:r>
            <a:r>
              <a:rPr lang="nl-BE" dirty="0"/>
              <a:t>ctive </a:t>
            </a:r>
            <a:r>
              <a:rPr lang="nl-BE" b="1" dirty="0">
                <a:solidFill>
                  <a:schemeClr val="accent6"/>
                </a:solidFill>
              </a:rPr>
              <a:t>S</a:t>
            </a:r>
            <a:r>
              <a:rPr lang="nl-BE" dirty="0"/>
              <a:t>erver </a:t>
            </a:r>
            <a:r>
              <a:rPr lang="nl-BE" b="1" dirty="0">
                <a:solidFill>
                  <a:schemeClr val="accent6"/>
                </a:solidFill>
              </a:rPr>
              <a:t>P</a:t>
            </a:r>
            <a:r>
              <a:rPr lang="nl-BE" dirty="0"/>
              <a:t>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Server-side web-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framework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Ontwikkeld door Microsoft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Doel: ontwikkelen van dynamische web pagina’s, -applicaties en –services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Onderdeel van het .NET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670B-E354-4E3E-8CA8-F54E7887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9E1B5-0DC4-4BCE-A983-5470E8E3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7EC480-4974-4E0F-BB42-DB282BCAC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69915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2282</TotalTime>
  <Words>870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Wingdings</vt:lpstr>
      <vt:lpstr>Kantoorthema</vt:lpstr>
      <vt:lpstr>PowerPoint Presentation</vt:lpstr>
      <vt:lpstr>Application Development</vt:lpstr>
      <vt:lpstr>PowerPoint Presentation</vt:lpstr>
      <vt:lpstr>Wat zijn Business Applications?</vt:lpstr>
      <vt:lpstr>Wat zijn Business Applications?</vt:lpstr>
      <vt:lpstr>Wat zijn Business Applications?</vt:lpstr>
      <vt:lpstr>Wat zijn Business Applications?</vt:lpstr>
      <vt:lpstr>Wat zijn Business Applications?</vt:lpstr>
      <vt:lpstr>Wat is ASP.NET?</vt:lpstr>
      <vt:lpstr>Wat is ASP.NET?</vt:lpstr>
      <vt:lpstr>ASP.NET: programmeermodellen</vt:lpstr>
      <vt:lpstr>ASP.NET: programmeermodellen</vt:lpstr>
      <vt:lpstr>ASP.NET en .NET Core</vt:lpstr>
      <vt:lpstr>ASP.NET en .NET Core</vt:lpstr>
      <vt:lpstr>ASP.NET en .NET Core</vt:lpstr>
      <vt:lpstr>Toekomst van .NET Framework en .NET Core</vt:lpstr>
      <vt:lpstr>Toekomst van .NET Framework en .NET Core</vt:lpstr>
      <vt:lpstr>Toekomst van .NET Framework en 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Sam Van Buggenhout</cp:lastModifiedBy>
  <cp:revision>127</cp:revision>
  <dcterms:created xsi:type="dcterms:W3CDTF">2019-09-02T13:39:39Z</dcterms:created>
  <dcterms:modified xsi:type="dcterms:W3CDTF">2023-09-26T08:10:56Z</dcterms:modified>
</cp:coreProperties>
</file>