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1" r:id="rId2"/>
    <p:sldId id="256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8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8" r:id="rId34"/>
    <p:sldId id="309" r:id="rId35"/>
    <p:sldId id="310" r:id="rId36"/>
    <p:sldId id="311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61F"/>
    <a:srgbClr val="4F8291"/>
    <a:srgbClr val="008000"/>
    <a:srgbClr val="33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2" autoAdjust="0"/>
    <p:restoredTop sz="93649" autoAdjust="0"/>
  </p:normalViewPr>
  <p:slideViewPr>
    <p:cSldViewPr snapToGrid="0">
      <p:cViewPr varScale="1">
        <p:scale>
          <a:sx n="107" d="100"/>
          <a:sy n="107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humb_up_icon_2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716-246C-4FDC-9BBF-1CDEDAB8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MVC-design </a:t>
            </a:r>
            <a:r>
              <a:rPr lang="nl-BE" dirty="0" err="1"/>
              <a:t>pattern</a:t>
            </a:r>
            <a:r>
              <a:rPr lang="nl-BE" dirty="0"/>
              <a:t>: 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C43A-6827-4CD0-9119-6CB58BC3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42" y="1883734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Voordelen:</a:t>
            </a:r>
          </a:p>
          <a:p>
            <a:pPr marL="815363" lvl="1" indent="-45720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l-BE" sz="2400" dirty="0"/>
              <a:t>Betere </a:t>
            </a:r>
            <a:r>
              <a:rPr lang="nl-BE" sz="2400" b="1" dirty="0" err="1">
                <a:solidFill>
                  <a:schemeClr val="accent6"/>
                </a:solidFill>
              </a:rPr>
              <a:t>SoC</a:t>
            </a:r>
            <a:r>
              <a:rPr lang="nl-BE" sz="2400" dirty="0"/>
              <a:t> (</a:t>
            </a:r>
            <a:r>
              <a:rPr lang="nl-BE" sz="2400" dirty="0" err="1"/>
              <a:t>separation</a:t>
            </a:r>
            <a:r>
              <a:rPr lang="nl-BE" sz="2400" dirty="0"/>
              <a:t> of concerns): designers werken aan views, </a:t>
            </a:r>
            <a:r>
              <a:rPr lang="nl-BE" sz="2400" dirty="0" err="1"/>
              <a:t>developers</a:t>
            </a:r>
            <a:r>
              <a:rPr lang="nl-BE" sz="2400" dirty="0"/>
              <a:t> aan controllers</a:t>
            </a:r>
          </a:p>
          <a:p>
            <a:pPr marL="815363" lvl="1" indent="-45720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l-BE" sz="2400" dirty="0"/>
              <a:t>Componenten kunnen </a:t>
            </a:r>
            <a:r>
              <a:rPr lang="nl-BE" sz="2400" b="1" dirty="0">
                <a:solidFill>
                  <a:schemeClr val="accent6"/>
                </a:solidFill>
              </a:rPr>
              <a:t>afzonderlijk gewijzigd </a:t>
            </a:r>
            <a:r>
              <a:rPr lang="nl-BE" sz="2400" dirty="0"/>
              <a:t>worden</a:t>
            </a:r>
          </a:p>
          <a:p>
            <a:pPr marL="815363" lvl="1" indent="-45720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l-BE" sz="2400" b="1" dirty="0">
                <a:solidFill>
                  <a:schemeClr val="accent6"/>
                </a:solidFill>
              </a:rPr>
              <a:t>Meerdere views </a:t>
            </a:r>
            <a:r>
              <a:rPr lang="nl-BE" sz="2400" dirty="0"/>
              <a:t>(HTML, JSON, mobiele app, ...) op eenzelfde applicatie mogelijk</a:t>
            </a:r>
          </a:p>
          <a:p>
            <a:pPr marL="815363" lvl="1" indent="-45720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l-BE" sz="2400" b="1" dirty="0">
                <a:solidFill>
                  <a:schemeClr val="accent6"/>
                </a:solidFill>
              </a:rPr>
              <a:t>Geen </a:t>
            </a:r>
            <a:r>
              <a:rPr lang="nl-BE" sz="2400" b="1" dirty="0" err="1">
                <a:solidFill>
                  <a:schemeClr val="accent6"/>
                </a:solidFill>
              </a:rPr>
              <a:t>dependencies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dirty="0"/>
              <a:t>tussen GUI en applicatie-logica </a:t>
            </a:r>
            <a:br>
              <a:rPr lang="nl-BE" sz="2400" dirty="0"/>
            </a:b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dirty="0"/>
              <a:t>Verhoogt </a:t>
            </a:r>
            <a:r>
              <a:rPr lang="nl-BE" sz="2400" b="1" dirty="0">
                <a:solidFill>
                  <a:schemeClr val="accent6"/>
                </a:solidFill>
              </a:rPr>
              <a:t>testbaarheid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E69C5-3E70-4A92-BEB2-0A5C4E8C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DE302-8E01-4215-90C0-0D612D60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BCADA-4736-4F3C-B483-0C228F141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60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7F71-EE70-48F4-80D6-6C2E3731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eerste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A906-910C-41A8-990B-11B9AA949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0535-33B0-486B-BD78-CB326995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73DC-0300-4EAE-967C-F424B136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B82F8-F12C-49A1-9ABE-215E527B5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1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086-0356-4EF9-BF0F-C996C63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nieuw project op basis van een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F5A35-ABE9-4DE2-80AB-88F3A3D2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0B6E-48A7-4FE3-AD70-1FF0DFB8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F2670-E7DB-49C2-A12F-0EF34A452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1EC74-2248-42CA-AABC-0E281900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8" y="1898941"/>
            <a:ext cx="6150785" cy="4097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45E77-FF55-483E-9E71-06750AAEAFF9}"/>
              </a:ext>
            </a:extLst>
          </p:cNvPr>
          <p:cNvSpPr txBox="1"/>
          <p:nvPr/>
        </p:nvSpPr>
        <p:spPr>
          <a:xfrm>
            <a:off x="298318" y="1280173"/>
            <a:ext cx="88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/>
              <a:t>Type project: </a:t>
            </a:r>
            <a:r>
              <a:rPr lang="nl-BE" sz="2400" dirty="0"/>
              <a:t>ASP.NET </a:t>
            </a:r>
            <a:r>
              <a:rPr lang="nl-BE" sz="2400" dirty="0" err="1"/>
              <a:t>Core</a:t>
            </a:r>
            <a:r>
              <a:rPr lang="nl-BE" sz="2400" dirty="0"/>
              <a:t> Web App </a:t>
            </a:r>
            <a:r>
              <a:rPr lang="nl-BE" sz="2400" b="1" dirty="0">
                <a:solidFill>
                  <a:srgbClr val="C00000"/>
                </a:solidFill>
              </a:rPr>
              <a:t>(Model-View-Controller)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7C29ED-3E46-4D4E-9252-5B3CF03C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75" y="3164577"/>
            <a:ext cx="4998308" cy="26415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29B31-4865-45EE-8860-3EEF8304C6D0}"/>
              </a:ext>
            </a:extLst>
          </p:cNvPr>
          <p:cNvCxnSpPr/>
          <p:nvPr/>
        </p:nvCxnSpPr>
        <p:spPr>
          <a:xfrm flipV="1">
            <a:off x="1700981" y="3323303"/>
            <a:ext cx="1307690" cy="491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474CD-4AF7-438E-A33E-FEC01C4237A3}"/>
              </a:ext>
            </a:extLst>
          </p:cNvPr>
          <p:cNvCxnSpPr>
            <a:cxnSpLocks/>
          </p:cNvCxnSpPr>
          <p:nvPr/>
        </p:nvCxnSpPr>
        <p:spPr>
          <a:xfrm flipH="1">
            <a:off x="8244348" y="3569109"/>
            <a:ext cx="771833" cy="31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1A0F-2CC7-436D-BEBC-E291E05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Projectstructuur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65BA2-9F3F-47BD-B6E0-5B9A82F3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078BA-2734-4B36-9A46-88C597C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4939-7719-4B2F-A489-D2D625E5A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359A2-DB4B-4DC4-B586-22FC9468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9" y="1418231"/>
            <a:ext cx="5162070" cy="42035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7FD3D-AA3B-4259-BD18-3D8E3D152277}"/>
              </a:ext>
            </a:extLst>
          </p:cNvPr>
          <p:cNvCxnSpPr/>
          <p:nvPr/>
        </p:nvCxnSpPr>
        <p:spPr>
          <a:xfrm flipH="1">
            <a:off x="2379406" y="4050891"/>
            <a:ext cx="75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BF73DD-263A-488A-8249-7580FDFE8C14}"/>
              </a:ext>
            </a:extLst>
          </p:cNvPr>
          <p:cNvSpPr txBox="1"/>
          <p:nvPr/>
        </p:nvSpPr>
        <p:spPr>
          <a:xfrm>
            <a:off x="3135406" y="3857679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6"/>
                </a:solidFill>
              </a:rPr>
              <a:t>(1)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5121685-26B0-443D-8DC2-BB587629D806}"/>
              </a:ext>
            </a:extLst>
          </p:cNvPr>
          <p:cNvSpPr/>
          <p:nvPr/>
        </p:nvSpPr>
        <p:spPr>
          <a:xfrm>
            <a:off x="2546555" y="4274888"/>
            <a:ext cx="157316" cy="70022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568E0-6419-4235-B00E-F565C622C474}"/>
              </a:ext>
            </a:extLst>
          </p:cNvPr>
          <p:cNvSpPr txBox="1"/>
          <p:nvPr/>
        </p:nvSpPr>
        <p:spPr>
          <a:xfrm>
            <a:off x="2826542" y="4427288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6"/>
                </a:solidFill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010CC-54E0-42A8-B152-1DDE9E17FC48}"/>
              </a:ext>
            </a:extLst>
          </p:cNvPr>
          <p:cNvSpPr txBox="1"/>
          <p:nvPr/>
        </p:nvSpPr>
        <p:spPr>
          <a:xfrm>
            <a:off x="3302555" y="5252463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6"/>
                </a:solidFill>
              </a:rPr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AA622-C3D8-4E87-A248-FF87DB5EA7B6}"/>
              </a:ext>
            </a:extLst>
          </p:cNvPr>
          <p:cNvSpPr txBox="1"/>
          <p:nvPr/>
        </p:nvSpPr>
        <p:spPr>
          <a:xfrm>
            <a:off x="6104285" y="1902444"/>
            <a:ext cx="5417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dirty="0" err="1"/>
              <a:t>wwwroot</a:t>
            </a:r>
            <a:r>
              <a:rPr lang="nl-BE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enige folder waar </a:t>
            </a:r>
            <a:r>
              <a:rPr lang="nl-BE" b="1" dirty="0"/>
              <a:t>browsers</a:t>
            </a:r>
            <a:r>
              <a:rPr lang="nl-BE" dirty="0"/>
              <a:t> </a:t>
            </a:r>
            <a:r>
              <a:rPr lang="nl-BE" b="1" dirty="0"/>
              <a:t>onmiddellijk</a:t>
            </a:r>
            <a:r>
              <a:rPr lang="nl-BE" dirty="0"/>
              <a:t> toegang tot hebben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Gebruikt voor </a:t>
            </a:r>
            <a:r>
              <a:rPr lang="nl-BE" b="1" dirty="0"/>
              <a:t>statische</a:t>
            </a:r>
            <a:r>
              <a:rPr lang="nl-BE" dirty="0"/>
              <a:t> files (CSS, </a:t>
            </a:r>
            <a:r>
              <a:rPr lang="nl-BE" dirty="0" err="1"/>
              <a:t>JavaScript</a:t>
            </a:r>
            <a:r>
              <a:rPr lang="nl-BE" dirty="0"/>
              <a:t>, afbeeldingen, ...)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MVC-folders: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Bevatten </a:t>
            </a:r>
            <a:r>
              <a:rPr lang="nl-BE" b="1" dirty="0"/>
              <a:t>applicatie-code</a:t>
            </a:r>
            <a:r>
              <a:rPr lang="nl-BE" dirty="0"/>
              <a:t> (ingedeeld in Models-, Views- en Controllers-folders)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Niet verplicht, maar </a:t>
            </a:r>
            <a:r>
              <a:rPr lang="nl-BE" b="1" dirty="0"/>
              <a:t>conventie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 err="1"/>
              <a:t>Program.cs</a:t>
            </a:r>
            <a:r>
              <a:rPr lang="nl-BE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b="1" dirty="0"/>
              <a:t>opstart</a:t>
            </a:r>
            <a:r>
              <a:rPr lang="nl-BE" dirty="0"/>
              <a:t> en </a:t>
            </a:r>
            <a:r>
              <a:rPr lang="nl-BE" b="1" dirty="0"/>
              <a:t>configuratie</a:t>
            </a:r>
            <a:r>
              <a:rPr lang="nl-BE" dirty="0"/>
              <a:t> van de </a:t>
            </a:r>
            <a:r>
              <a:rPr lang="nl-BE" dirty="0" err="1"/>
              <a:t>web-applicatie</a:t>
            </a:r>
            <a:endParaRPr lang="nl-BE" dirty="0"/>
          </a:p>
          <a:p>
            <a:pPr marL="342900" indent="-342900">
              <a:buFont typeface="+mj-lt"/>
              <a:buAutoNum type="arabicPeriod"/>
            </a:pPr>
            <a:endParaRPr lang="nl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B0F4E-AAA0-4606-B7DA-6A7842681D3B}"/>
              </a:ext>
            </a:extLst>
          </p:cNvPr>
          <p:cNvCxnSpPr/>
          <p:nvPr/>
        </p:nvCxnSpPr>
        <p:spPr>
          <a:xfrm flipH="1">
            <a:off x="2546555" y="5442155"/>
            <a:ext cx="75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5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56A-C9CC-4138-AF82-C5A4048B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Projectstructuur: </a:t>
            </a:r>
            <a:r>
              <a:rPr lang="nl-BE" dirty="0" err="1"/>
              <a:t>Program.cs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37F4-4C7B-4EFC-A1DA-1AB1085A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05" y="2207444"/>
            <a:ext cx="5355231" cy="22768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Bevat de configuratie van de applicatie: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Configuratie </a:t>
            </a:r>
            <a:r>
              <a:rPr lang="nl-BE" sz="2000" dirty="0" err="1"/>
              <a:t>WebHost</a:t>
            </a:r>
            <a:r>
              <a:rPr lang="nl-BE" sz="2000" dirty="0"/>
              <a:t> (server)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Dependency’s</a:t>
            </a:r>
            <a:r>
              <a:rPr lang="nl-BE" sz="2000" dirty="0"/>
              <a:t> (services)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Middleware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16E57-4508-4B17-9CDA-CF2C031E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646-CFC1-46AC-A8AB-133B62F8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82C46A-9EDF-45EB-B848-51F737559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B9E9E-53E4-4054-8BBC-C7546F33B3DB}"/>
              </a:ext>
            </a:extLst>
          </p:cNvPr>
          <p:cNvSpPr/>
          <p:nvPr/>
        </p:nvSpPr>
        <p:spPr>
          <a:xfrm>
            <a:off x="534291" y="1314721"/>
            <a:ext cx="5417709" cy="470898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1200" dirty="0" err="1">
                <a:solidFill>
                  <a:srgbClr val="4F8291"/>
                </a:solidFill>
                <a:latin typeface="Cascadia Mono" panose="020B0609020000020004" pitchFamily="49" charset="0"/>
              </a:rPr>
              <a:t>WebApplication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CreateBuilder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AddControllersWithViews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Build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IsDevelopment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UseExceptionHandler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"/Home/Error"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UseHsts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UseHttpsRedirection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UseStaticFiles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UseRouting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UseAuthorization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MapControllerRoute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"{controller=Home}/{action=Index}/{</a:t>
            </a:r>
            <a:r>
              <a:rPr lang="nl-BE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?}"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Run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nl-BE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23BA3-68E8-4F51-B9EC-0346BEB78ECC}"/>
              </a:ext>
            </a:extLst>
          </p:cNvPr>
          <p:cNvCxnSpPr>
            <a:cxnSpLocks/>
          </p:cNvCxnSpPr>
          <p:nvPr/>
        </p:nvCxnSpPr>
        <p:spPr>
          <a:xfrm flipH="1">
            <a:off x="4572923" y="1828800"/>
            <a:ext cx="619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FC949-1216-4A51-9C90-116BDADD29B9}"/>
              </a:ext>
            </a:extLst>
          </p:cNvPr>
          <p:cNvSpPr txBox="1"/>
          <p:nvPr/>
        </p:nvSpPr>
        <p:spPr>
          <a:xfrm>
            <a:off x="5175762" y="1659523"/>
            <a:ext cx="36477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600" b="1" dirty="0" err="1">
                <a:solidFill>
                  <a:srgbClr val="C00000"/>
                </a:solidFill>
              </a:rPr>
              <a:t>dependency’s</a:t>
            </a:r>
            <a:endParaRPr lang="nl-BE" sz="16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503E2-2A6D-4C86-BD21-5C50915C46E2}"/>
              </a:ext>
            </a:extLst>
          </p:cNvPr>
          <p:cNvSpPr txBox="1"/>
          <p:nvPr/>
        </p:nvSpPr>
        <p:spPr>
          <a:xfrm>
            <a:off x="5971664" y="3906194"/>
            <a:ext cx="36477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C00000"/>
                </a:solidFill>
              </a:rPr>
              <a:t>middleware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F66D58D-95FC-4CF1-969D-358CC7725108}"/>
              </a:ext>
            </a:extLst>
          </p:cNvPr>
          <p:cNvSpPr/>
          <p:nvPr/>
        </p:nvSpPr>
        <p:spPr>
          <a:xfrm>
            <a:off x="5505989" y="2477729"/>
            <a:ext cx="359799" cy="3234813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014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5F56-F9BF-45C1-9211-00FF514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6: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9E0C-CBE1-40F7-9CF5-6273D84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223483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Middleware</a:t>
            </a:r>
            <a:r>
              <a:rPr lang="nl-BE" dirty="0"/>
              <a:t> = klassen die HTTP-</a:t>
            </a:r>
            <a:r>
              <a:rPr lang="nl-BE" dirty="0" err="1"/>
              <a:t>requests</a:t>
            </a:r>
            <a:r>
              <a:rPr lang="nl-BE" dirty="0"/>
              <a:t>/responses afhandelen: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HTTP-</a:t>
            </a:r>
            <a:r>
              <a:rPr lang="nl-BE" sz="2400" dirty="0" err="1"/>
              <a:t>request</a:t>
            </a:r>
            <a:r>
              <a:rPr lang="nl-BE" sz="2400" dirty="0"/>
              <a:t> afhandelen door </a:t>
            </a:r>
            <a:r>
              <a:rPr lang="nl-BE" sz="2400" b="1" dirty="0">
                <a:solidFill>
                  <a:schemeClr val="accent6"/>
                </a:solidFill>
              </a:rPr>
              <a:t>HTTP-response</a:t>
            </a:r>
            <a:r>
              <a:rPr lang="nl-BE" sz="2400" dirty="0"/>
              <a:t> te </a:t>
            </a:r>
            <a:r>
              <a:rPr lang="nl-BE" sz="2400" b="1" dirty="0">
                <a:solidFill>
                  <a:schemeClr val="accent6"/>
                </a:solidFill>
              </a:rPr>
              <a:t>genereren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HTTP-</a:t>
            </a:r>
            <a:r>
              <a:rPr lang="nl-BE" sz="2400" dirty="0" err="1"/>
              <a:t>request</a:t>
            </a:r>
            <a:r>
              <a:rPr lang="nl-BE" sz="2400" dirty="0"/>
              <a:t> </a:t>
            </a:r>
            <a:r>
              <a:rPr lang="nl-BE" sz="2400" b="1" dirty="0">
                <a:solidFill>
                  <a:schemeClr val="accent6"/>
                </a:solidFill>
              </a:rPr>
              <a:t>aanpassen</a:t>
            </a:r>
            <a:r>
              <a:rPr lang="nl-BE" sz="2400" dirty="0"/>
              <a:t> en </a:t>
            </a:r>
            <a:r>
              <a:rPr lang="nl-BE" sz="2400" b="1" dirty="0">
                <a:solidFill>
                  <a:schemeClr val="accent6"/>
                </a:solidFill>
              </a:rPr>
              <a:t>doorsturen</a:t>
            </a:r>
            <a:r>
              <a:rPr lang="nl-BE" sz="2400" dirty="0"/>
              <a:t> naar volgende middleware-component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HTTP-response bewerken</a:t>
            </a:r>
            <a:r>
              <a:rPr lang="nl-BE" sz="2400" dirty="0"/>
              <a:t> en doorsturen naar </a:t>
            </a:r>
            <a:r>
              <a:rPr lang="nl-BE" sz="2400" b="1" dirty="0">
                <a:solidFill>
                  <a:schemeClr val="accent6"/>
                </a:solidFill>
              </a:rPr>
              <a:t>volgende middleware-component</a:t>
            </a:r>
            <a:r>
              <a:rPr lang="nl-BE" sz="2400" dirty="0">
                <a:solidFill>
                  <a:schemeClr val="accent6"/>
                </a:solidFill>
              </a:rPr>
              <a:t> </a:t>
            </a:r>
            <a:r>
              <a:rPr lang="nl-BE" sz="2400" dirty="0"/>
              <a:t>óf naar </a:t>
            </a:r>
            <a:r>
              <a:rPr lang="nl-BE" sz="2400" b="1" dirty="0">
                <a:solidFill>
                  <a:schemeClr val="accent6"/>
                </a:solidFill>
              </a:rPr>
              <a:t>webserver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BAD7A-58F3-457B-A2D5-815A8D54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552FB-3001-470E-9150-A0E695F0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AEA1D-7FF5-498C-B4AB-5CDB1BF52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171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BDDF-6182-4285-90BB-AA142826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6: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3F1A-9D80-4476-9DE6-96616FE1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995" y="1687087"/>
            <a:ext cx="9281274" cy="40254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Logging</a:t>
            </a:r>
            <a:r>
              <a:rPr lang="nl-BE" sz="2400" dirty="0"/>
              <a:t>-middleware (gegevens van </a:t>
            </a:r>
            <a:r>
              <a:rPr lang="nl-BE" sz="2400" dirty="0" err="1"/>
              <a:t>request</a:t>
            </a:r>
            <a:r>
              <a:rPr lang="nl-BE" sz="2400" dirty="0"/>
              <a:t> loggen, bv.: wegschrijven in log-bestand)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Image-</a:t>
            </a:r>
            <a:r>
              <a:rPr lang="nl-BE" sz="2400" dirty="0" err="1"/>
              <a:t>resizing</a:t>
            </a:r>
            <a:r>
              <a:rPr lang="nl-BE" sz="2400" dirty="0"/>
              <a:t> middleware: aanvragen voor afbeeldingen afhandelen en resultaat terugsturen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Requests</a:t>
            </a:r>
            <a:r>
              <a:rPr lang="nl-BE" sz="2400" dirty="0"/>
              <a:t> voor statische bestanden afhandelen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Foutafhandeling (tonen van gebruiksvriendelijke foutboodschap voor </a:t>
            </a:r>
            <a:r>
              <a:rPr lang="nl-BE" sz="2400" dirty="0" err="1"/>
              <a:t>Exceptions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Elke component heeft (typisch) één verantwoordelijkheid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395D-57F5-43B6-904A-412CEB96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146D0-4636-4C05-83BB-D3F8CAC9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D9A511-D42D-47BF-970B-8B5E82E27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36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BDDF-6182-4285-90BB-AA142826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6: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3F1A-9D80-4476-9DE6-96616FE1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995" y="1687087"/>
            <a:ext cx="9281274" cy="40254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Verschillende </a:t>
            </a:r>
            <a:r>
              <a:rPr lang="nl-BE" b="1" dirty="0">
                <a:solidFill>
                  <a:schemeClr val="accent6"/>
                </a:solidFill>
              </a:rPr>
              <a:t>middleware-componenten</a:t>
            </a:r>
            <a:r>
              <a:rPr lang="nl-BE" dirty="0"/>
              <a:t> kunnen </a:t>
            </a:r>
            <a:r>
              <a:rPr lang="nl-BE" b="1" dirty="0">
                <a:solidFill>
                  <a:schemeClr val="accent6"/>
                </a:solidFill>
              </a:rPr>
              <a:t>“</a:t>
            </a:r>
            <a:r>
              <a:rPr lang="nl-BE" b="1" dirty="0" err="1">
                <a:solidFill>
                  <a:schemeClr val="accent6"/>
                </a:solidFill>
              </a:rPr>
              <a:t>gechained</a:t>
            </a:r>
            <a:r>
              <a:rPr lang="nl-BE" b="1" dirty="0">
                <a:solidFill>
                  <a:schemeClr val="accent6"/>
                </a:solidFill>
              </a:rPr>
              <a:t>”</a:t>
            </a:r>
            <a:r>
              <a:rPr lang="nl-BE" dirty="0"/>
              <a:t> worden tot een </a:t>
            </a:r>
            <a:r>
              <a:rPr lang="nl-BE" b="1" dirty="0">
                <a:solidFill>
                  <a:schemeClr val="accent6"/>
                </a:solidFill>
              </a:rPr>
              <a:t>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Elke component bewerkt </a:t>
            </a:r>
            <a:r>
              <a:rPr lang="nl-BE" dirty="0" err="1"/>
              <a:t>request</a:t>
            </a:r>
            <a:r>
              <a:rPr lang="nl-BE" dirty="0"/>
              <a:t>/response en stuurt deze door naar volgende middleware-component in de pipeline of de webserver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Volgorde waarin middleware-componenten toegevoegd worden aan pipeline is </a:t>
            </a:r>
            <a:r>
              <a:rPr lang="nl-BE"/>
              <a:t>van belang!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395D-57F5-43B6-904A-412CEB96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146D0-4636-4C05-83BB-D3F8CAC9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D9A511-D42D-47BF-970B-8B5E82E27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82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DC6-D276-4D43-B153-C29A300E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6: Pipelines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E378-1131-49AF-887D-9E3D34B2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57CB-E93D-4E3D-86C1-70CD221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B33184-5FDE-4ECF-A53A-1617BC6D3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B7051-099A-4C91-B02B-FD0F3FCF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77" y="1181932"/>
            <a:ext cx="3431859" cy="3918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44715-33E5-4A96-A9B5-FD553B9451A3}"/>
              </a:ext>
            </a:extLst>
          </p:cNvPr>
          <p:cNvSpPr txBox="1"/>
          <p:nvPr/>
        </p:nvSpPr>
        <p:spPr>
          <a:xfrm>
            <a:off x="7516042" y="5289756"/>
            <a:ext cx="318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Bron: </a:t>
            </a:r>
            <a:r>
              <a:rPr lang="en-US" sz="1200" dirty="0"/>
              <a:t>Lock, A. (2021). </a:t>
            </a:r>
            <a:r>
              <a:rPr lang="en-US" sz="1200" i="1" dirty="0"/>
              <a:t>ASP.NET Core in Action, Second Edition</a:t>
            </a:r>
            <a:r>
              <a:rPr lang="en-US" sz="1200" dirty="0"/>
              <a:t>. Shelter Island, NY: Manning Publications.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3A221-C1E8-4ADB-9610-1AD0F8C94B2B}"/>
              </a:ext>
            </a:extLst>
          </p:cNvPr>
          <p:cNvGrpSpPr/>
          <p:nvPr/>
        </p:nvGrpSpPr>
        <p:grpSpPr>
          <a:xfrm>
            <a:off x="534291" y="2090172"/>
            <a:ext cx="6314792" cy="2677656"/>
            <a:chOff x="361940" y="1927099"/>
            <a:chExt cx="6314792" cy="26776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FEB109-4110-4F7C-8C7C-5AB940A68145}"/>
                </a:ext>
              </a:extLst>
            </p:cNvPr>
            <p:cNvGrpSpPr/>
            <p:nvPr/>
          </p:nvGrpSpPr>
          <p:grpSpPr>
            <a:xfrm>
              <a:off x="361940" y="1927099"/>
              <a:ext cx="5902132" cy="2677656"/>
              <a:chOff x="410178" y="2330222"/>
              <a:chExt cx="5902132" cy="26776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F5CF0F-C26D-420E-94A5-EF0CBFBC7B81}"/>
                  </a:ext>
                </a:extLst>
              </p:cNvPr>
              <p:cNvSpPr txBox="1"/>
              <p:nvPr/>
            </p:nvSpPr>
            <p:spPr>
              <a:xfrm>
                <a:off x="410178" y="2330222"/>
                <a:ext cx="5902132" cy="267765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if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(!</a:t>
                </a:r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app.Environment.IsDevelopment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())</a:t>
                </a:r>
              </a:p>
              <a:p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{</a:t>
                </a:r>
              </a:p>
              <a:p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app.UseExceptionHandler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</a:t>
                </a:r>
                <a:r>
                  <a:rPr lang="nl-BE" sz="105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"/Home/Error"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);</a:t>
                </a:r>
              </a:p>
              <a:p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app.UseHsts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}</a:t>
                </a:r>
              </a:p>
              <a:p>
                <a:endParaRPr lang="nl-BE" sz="105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app.UseHttpsRedirection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app.UseStaticFiles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endParaRPr lang="nl-BE" sz="105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app.UseRouting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endParaRPr lang="nl-BE" sz="105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app.UseAuthorization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endParaRPr lang="nl-BE" sz="105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app.MapControllerRoute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</a:t>
                </a:r>
              </a:p>
              <a:p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name: </a:t>
                </a:r>
                <a:r>
                  <a:rPr lang="nl-BE" sz="105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"default"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,</a:t>
                </a:r>
              </a:p>
              <a:p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nl-BE" sz="105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pattern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: </a:t>
                </a:r>
                <a:r>
                  <a:rPr lang="nl-BE" sz="105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"{controller=Home}/{action=Index}/{</a:t>
                </a:r>
                <a:r>
                  <a:rPr lang="nl-BE" sz="1050" dirty="0" err="1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id</a:t>
                </a:r>
                <a:r>
                  <a:rPr lang="nl-BE" sz="105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?}"</a:t>
                </a:r>
                <a:r>
                  <a:rPr lang="nl-BE" sz="105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);</a:t>
                </a:r>
                <a:endParaRPr lang="nl-BE" sz="1050" dirty="0">
                  <a:solidFill>
                    <a:schemeClr val="tx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52335D74-C933-4C80-AEEE-827B21CE0687}"/>
                  </a:ext>
                </a:extLst>
              </p:cNvPr>
              <p:cNvSpPr/>
              <p:nvPr/>
            </p:nvSpPr>
            <p:spPr>
              <a:xfrm>
                <a:off x="3935175" y="2381799"/>
                <a:ext cx="113367" cy="792000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E470EF7-76FA-47EF-82D8-018642A7F3CA}"/>
                  </a:ext>
                </a:extLst>
              </p:cNvPr>
              <p:cNvCxnSpPr/>
              <p:nvPr/>
            </p:nvCxnSpPr>
            <p:spPr>
              <a:xfrm flipH="1">
                <a:off x="2310581" y="3592288"/>
                <a:ext cx="8259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FEC1C37-D407-4F0D-AD26-60620C40C7DD}"/>
                  </a:ext>
                </a:extLst>
              </p:cNvPr>
              <p:cNvCxnSpPr/>
              <p:nvPr/>
            </p:nvCxnSpPr>
            <p:spPr>
              <a:xfrm flipH="1">
                <a:off x="1946787" y="3902881"/>
                <a:ext cx="8259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140FBF17-8845-46D8-89E9-0E7CBC6CE888}"/>
                  </a:ext>
                </a:extLst>
              </p:cNvPr>
              <p:cNvSpPr/>
              <p:nvPr/>
            </p:nvSpPr>
            <p:spPr>
              <a:xfrm>
                <a:off x="4874937" y="4474090"/>
                <a:ext cx="113367" cy="468000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B529F-8308-4BEF-BCEB-0D9F04D2D04E}"/>
                  </a:ext>
                </a:extLst>
              </p:cNvPr>
              <p:cNvSpPr txBox="1"/>
              <p:nvPr/>
            </p:nvSpPr>
            <p:spPr>
              <a:xfrm>
                <a:off x="4199044" y="2586969"/>
                <a:ext cx="114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200" b="1" dirty="0"/>
                  <a:t>Error-handling middleware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AA3B75-A96C-4A71-8595-09F5686747F6}"/>
                  </a:ext>
                </a:extLst>
              </p:cNvPr>
              <p:cNvSpPr txBox="1"/>
              <p:nvPr/>
            </p:nvSpPr>
            <p:spPr>
              <a:xfrm>
                <a:off x="3136490" y="3430546"/>
                <a:ext cx="16274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200" b="1" dirty="0" err="1"/>
                  <a:t>Static</a:t>
                </a:r>
                <a:r>
                  <a:rPr lang="nl-BE" sz="1200" b="1" dirty="0"/>
                  <a:t> file middleware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0A7391-2FA1-49C9-BEB4-8B51C23E6029}"/>
                  </a:ext>
                </a:extLst>
              </p:cNvPr>
              <p:cNvSpPr txBox="1"/>
              <p:nvPr/>
            </p:nvSpPr>
            <p:spPr>
              <a:xfrm>
                <a:off x="2792397" y="3772076"/>
                <a:ext cx="16274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b="1" dirty="0"/>
                  <a:t>Routing middleware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7E494F-58CB-4B87-9FB2-2C066368A88A}"/>
                </a:ext>
              </a:extLst>
            </p:cNvPr>
            <p:cNvSpPr txBox="1"/>
            <p:nvPr/>
          </p:nvSpPr>
          <p:spPr>
            <a:xfrm>
              <a:off x="5049271" y="4089523"/>
              <a:ext cx="16274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b="1" dirty="0" err="1"/>
                <a:t>Endpoint</a:t>
              </a:r>
              <a:r>
                <a:rPr lang="nl-BE" sz="1100" b="1" dirty="0"/>
                <a:t> </a:t>
              </a:r>
            </a:p>
            <a:p>
              <a:r>
                <a:rPr lang="nl-BE" sz="1100" b="1" dirty="0"/>
                <a:t>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94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EE90-E2FF-4C76-9D4D-0E146688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5: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219D-41F7-4ADB-B587-4EEDE318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080405"/>
            <a:ext cx="9281274" cy="5086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 afhandelen </a:t>
            </a:r>
            <a:r>
              <a:rPr lang="nl-BE" sz="2400" dirty="0" err="1"/>
              <a:t>request</a:t>
            </a:r>
            <a:r>
              <a:rPr lang="nl-BE" sz="2400" dirty="0"/>
              <a:t> statische file via pipeline: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A0544-4C7F-4705-95D7-8BCB01AC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B9A7-0196-458C-82ED-89F211F6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7C7678-66F4-460C-A997-C8930FAE1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295EB-C5B6-4D00-AACA-81BC61F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40" y="1723583"/>
            <a:ext cx="4385719" cy="438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0BAE6-7E3F-4F67-9759-6FFFCF75DCE3}"/>
              </a:ext>
            </a:extLst>
          </p:cNvPr>
          <p:cNvSpPr txBox="1"/>
          <p:nvPr/>
        </p:nvSpPr>
        <p:spPr>
          <a:xfrm>
            <a:off x="3750286" y="6186756"/>
            <a:ext cx="501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Bron: </a:t>
            </a:r>
            <a:r>
              <a:rPr lang="en-US" sz="1200" dirty="0"/>
              <a:t>Lock, A. (2021). </a:t>
            </a:r>
            <a:r>
              <a:rPr lang="en-US" sz="1200" i="1" dirty="0"/>
              <a:t>ASP.NET Core in Action, Second Edition</a:t>
            </a:r>
            <a:r>
              <a:rPr lang="en-US" sz="1200" dirty="0"/>
              <a:t>. Shelter Island, NY: Manning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7607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 MVC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2023-2024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6FCB-5AF6-4AC0-AD81-F0308AD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7FB6-762F-4929-8DF6-2ECFE01E3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77345-D8CA-45E4-A12A-7C65693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FDD0B-82FF-442D-9FD2-061F710A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0EB890-0DE6-4C46-917E-F7F8D6B2F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578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8994-5BAA-435C-8F86-BB36F54B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7E05-FBB6-4330-8567-9EBCE42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2" y="1838632"/>
            <a:ext cx="5211098" cy="39879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conventie: in folder </a:t>
            </a:r>
            <a:r>
              <a:rPr lang="nl-BE" i="1" dirty="0"/>
              <a:t>Controllers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Controller erft over van klasse </a:t>
            </a:r>
            <a:r>
              <a:rPr lang="nl-BE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Bevat één of meerdere </a:t>
            </a:r>
            <a:r>
              <a:rPr lang="nl-BE" b="1" dirty="0">
                <a:solidFill>
                  <a:schemeClr val="accent6"/>
                </a:solidFill>
              </a:rPr>
              <a:t>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115B0-211F-4133-A5BE-0F022F00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A9703-2FBA-400F-9C93-1FF3796C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632E8-EAF0-4698-8882-68094449C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01027-2C3B-4708-BA38-9778FEF46AF4}"/>
              </a:ext>
            </a:extLst>
          </p:cNvPr>
          <p:cNvSpPr txBox="1"/>
          <p:nvPr/>
        </p:nvSpPr>
        <p:spPr>
          <a:xfrm>
            <a:off x="262694" y="1605424"/>
            <a:ext cx="5931628" cy="36471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ILogger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_logger;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ILogger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logger)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 = logger;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Index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Privacy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ResponseCache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ResponseCacheLocation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.None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NoStore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Error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ErrorViewModel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RequestId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Activity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??</a:t>
            </a:r>
            <a:b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HttpContext.TraceIdentifier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5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CF43486-E4F6-40BC-93E2-DF455F4868DB}"/>
              </a:ext>
            </a:extLst>
          </p:cNvPr>
          <p:cNvSpPr/>
          <p:nvPr/>
        </p:nvSpPr>
        <p:spPr>
          <a:xfrm>
            <a:off x="3057832" y="2772697"/>
            <a:ext cx="78658" cy="4621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2DB29A5-45E1-491F-A37B-74A26DC8AA20}"/>
              </a:ext>
            </a:extLst>
          </p:cNvPr>
          <p:cNvSpPr/>
          <p:nvPr/>
        </p:nvSpPr>
        <p:spPr>
          <a:xfrm>
            <a:off x="3097161" y="3392130"/>
            <a:ext cx="78658" cy="4621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D92D6C4-6E37-42C0-A420-AA7D937FE146}"/>
              </a:ext>
            </a:extLst>
          </p:cNvPr>
          <p:cNvSpPr/>
          <p:nvPr/>
        </p:nvSpPr>
        <p:spPr>
          <a:xfrm>
            <a:off x="5963265" y="4424516"/>
            <a:ext cx="132735" cy="576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33CAB-B29A-4074-B0DE-7F5D2B5CE4D0}"/>
              </a:ext>
            </a:extLst>
          </p:cNvPr>
          <p:cNvSpPr txBox="1"/>
          <p:nvPr/>
        </p:nvSpPr>
        <p:spPr>
          <a:xfrm>
            <a:off x="3244647" y="2831690"/>
            <a:ext cx="63447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/>
              <a:t>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DE1D-3859-49E7-BE9F-C650CA143888}"/>
              </a:ext>
            </a:extLst>
          </p:cNvPr>
          <p:cNvSpPr txBox="1"/>
          <p:nvPr/>
        </p:nvSpPr>
        <p:spPr>
          <a:xfrm>
            <a:off x="3278763" y="3445914"/>
            <a:ext cx="63447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/>
              <a:t>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CFBB3-5C15-47CE-ACB7-9C5271B645E0}"/>
              </a:ext>
            </a:extLst>
          </p:cNvPr>
          <p:cNvSpPr txBox="1"/>
          <p:nvPr/>
        </p:nvSpPr>
        <p:spPr>
          <a:xfrm>
            <a:off x="6270374" y="4560116"/>
            <a:ext cx="63447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71816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13CD-2D57-4EBA-9A4B-891E2F8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Controller -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FAAE-95A1-4F18-A974-2E178B84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2018244"/>
            <a:ext cx="9559277" cy="18458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Action</a:t>
            </a:r>
            <a:r>
              <a:rPr lang="nl-BE" dirty="0"/>
              <a:t> = </a:t>
            </a:r>
            <a:r>
              <a:rPr lang="nl-BE" b="1" dirty="0">
                <a:solidFill>
                  <a:schemeClr val="accent6"/>
                </a:solidFill>
              </a:rPr>
              <a:t>methode</a:t>
            </a:r>
            <a:r>
              <a:rPr lang="nl-BE" dirty="0"/>
              <a:t> die uitgevoerd wordt als response op een HTTP-</a:t>
            </a:r>
            <a:r>
              <a:rPr lang="nl-BE" dirty="0" err="1"/>
              <a:t>request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Controller bevat actions die “</a:t>
            </a:r>
            <a:r>
              <a:rPr lang="nl-BE" b="1" dirty="0">
                <a:solidFill>
                  <a:schemeClr val="accent6"/>
                </a:solidFill>
              </a:rPr>
              <a:t>logisch bij elkaar horen</a:t>
            </a:r>
            <a:r>
              <a:rPr lang="nl-BE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Elke Action-methode </a:t>
            </a:r>
            <a:r>
              <a:rPr lang="nl-BE" dirty="0" err="1"/>
              <a:t>returnt</a:t>
            </a:r>
            <a:r>
              <a:rPr lang="nl-BE" dirty="0"/>
              <a:t> een </a:t>
            </a:r>
            <a:r>
              <a:rPr lang="nl-BE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IActionResult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bevat informatie om </a:t>
            </a:r>
            <a:r>
              <a:rPr lang="nl-BE" b="1" dirty="0">
                <a:solidFill>
                  <a:schemeClr val="accent6"/>
                </a:solidFill>
                <a:sym typeface="Wingdings" panose="05000000000000000000" pitchFamily="2" charset="2"/>
              </a:rPr>
              <a:t>HTTP-response</a:t>
            </a:r>
            <a:r>
              <a:rPr lang="nl-BE" dirty="0">
                <a:sym typeface="Wingdings" panose="05000000000000000000" pitchFamily="2" charset="2"/>
              </a:rPr>
              <a:t> te genereren (typisch een </a:t>
            </a:r>
            <a:r>
              <a:rPr lang="nl-BE" b="1" dirty="0">
                <a:solidFill>
                  <a:schemeClr val="accent6"/>
                </a:solidFill>
                <a:sym typeface="Wingdings" panose="05000000000000000000" pitchFamily="2" charset="2"/>
              </a:rPr>
              <a:t>View </a:t>
            </a:r>
            <a:r>
              <a:rPr lang="nl-BE" dirty="0">
                <a:sym typeface="Wingdings" panose="05000000000000000000" pitchFamily="2" charset="2"/>
              </a:rPr>
              <a:t>= HTML-pagina)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3F975-D4E7-4487-93CF-59229FD4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9AD7-D9A5-4BBC-A53C-54C4F955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0258FA-E87B-4F03-95B7-4C9C9EE0B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000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13CD-2D57-4EBA-9A4B-891E2F8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Controller -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FAAE-95A1-4F18-A974-2E178B84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35" y="1900257"/>
            <a:ext cx="7392562" cy="33698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View()</a:t>
            </a:r>
            <a:r>
              <a:rPr lang="nl-BE" sz="2400" b="1" dirty="0">
                <a:solidFill>
                  <a:schemeClr val="accent6"/>
                </a:solidFill>
              </a:rPr>
              <a:t>-methode</a:t>
            </a:r>
            <a:r>
              <a:rPr lang="nl-BE" sz="2400" dirty="0"/>
              <a:t>: selecteert view om HTML te genereren die teruggestuurd wordt als resultaat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Standaard locatie: /Views/</a:t>
            </a:r>
            <a:r>
              <a:rPr lang="nl-BE" sz="2000" i="1" dirty="0"/>
              <a:t>&lt;Controller naam&gt;</a:t>
            </a:r>
            <a:r>
              <a:rPr lang="nl-BE" sz="2000" dirty="0"/>
              <a:t>/</a:t>
            </a:r>
            <a:r>
              <a:rPr lang="nl-BE" sz="2000" i="1" dirty="0"/>
              <a:t>&lt;Action naam&gt;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i="1" dirty="0"/>
              <a:t>Voorbeeld: Views/Home/Index</a:t>
            </a:r>
            <a:r>
              <a:rPr lang="nl-BE" sz="2000" dirty="0"/>
              <a:t>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Kan ook expliciet meegegeven worden als parameter: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"Views/Home/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.cshtml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339933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339933"/>
                </a:solidFill>
                <a:latin typeface="+mj-lt"/>
                <a:sym typeface="Wingdings" panose="05000000000000000000" pitchFamily="2" charset="2"/>
              </a:rPr>
              <a:t>absoluut</a:t>
            </a:r>
            <a:r>
              <a:rPr lang="en-US" sz="1600" dirty="0">
                <a:solidFill>
                  <a:srgbClr val="339933"/>
                </a:solidFill>
                <a:latin typeface="+mj-lt"/>
                <a:sym typeface="Wingdings" panose="05000000000000000000" pitchFamily="2" charset="2"/>
              </a:rPr>
              <a:t> pad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"../Account/Login"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l-BE" sz="1600" dirty="0">
                <a:solidFill>
                  <a:srgbClr val="339933"/>
                </a:solidFill>
                <a:latin typeface="+mj-lt"/>
                <a:sym typeface="Wingdings" panose="05000000000000000000" pitchFamily="2" charset="2"/>
              </a:rPr>
              <a:t> view andere controller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About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l-BE" sz="1600" dirty="0">
                <a:solidFill>
                  <a:srgbClr val="339933"/>
                </a:solidFill>
                <a:latin typeface="+mj-lt"/>
                <a:sym typeface="Wingdings" panose="05000000000000000000" pitchFamily="2" charset="2"/>
              </a:rPr>
              <a:t> andere view, zelfde controller</a:t>
            </a:r>
            <a:endParaRPr lang="nl-BE" sz="1600" dirty="0">
              <a:solidFill>
                <a:srgbClr val="339933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3F975-D4E7-4487-93CF-59229FD4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9AD7-D9A5-4BBC-A53C-54C4F955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0258FA-E87B-4F03-95B7-4C9C9EE0B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BA12D-E903-4D32-9966-6CD589A07D99}"/>
              </a:ext>
            </a:extLst>
          </p:cNvPr>
          <p:cNvSpPr txBox="1"/>
          <p:nvPr/>
        </p:nvSpPr>
        <p:spPr>
          <a:xfrm>
            <a:off x="396000" y="1269301"/>
            <a:ext cx="3630880" cy="15465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Index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79151-A705-474B-BF69-65115C3FC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1" y="2999722"/>
            <a:ext cx="3080644" cy="30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0DC-A1A0-4E57-B028-3C4243A6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Controller -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5EFE-65BC-4B5C-9A16-291046B0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78" y="3287551"/>
            <a:ext cx="9871722" cy="22343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Controller kan </a:t>
            </a:r>
            <a:r>
              <a:rPr lang="nl-BE" sz="2400" b="1" dirty="0">
                <a:solidFill>
                  <a:schemeClr val="accent6"/>
                </a:solidFill>
              </a:rPr>
              <a:t>data doorgeven </a:t>
            </a:r>
            <a:r>
              <a:rPr lang="nl-BE" sz="2400" dirty="0"/>
              <a:t>aan view (wordt in view weergegeven)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ViewModel</a:t>
            </a:r>
            <a:r>
              <a:rPr lang="nl-BE" sz="2400" dirty="0"/>
              <a:t>: overkoepelende klasse die alle gegevens bevat die nodig zijn om view te genereren (bv.: alle </a:t>
            </a:r>
            <a:r>
              <a:rPr lang="nl-BE" sz="2400" dirty="0" err="1"/>
              <a:t>properties</a:t>
            </a:r>
            <a:r>
              <a:rPr lang="nl-BE" sz="2400" dirty="0"/>
              <a:t> voor velden van zoekformulier,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Controller kan </a:t>
            </a:r>
            <a:r>
              <a:rPr lang="nl-BE" sz="2400" b="1" dirty="0">
                <a:solidFill>
                  <a:schemeClr val="accent6"/>
                </a:solidFill>
              </a:rPr>
              <a:t>data bv. ophalen</a:t>
            </a:r>
            <a:r>
              <a:rPr lang="nl-BE" sz="2400" dirty="0"/>
              <a:t> uit databank om door te geven aan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Controllers kunnen </a:t>
            </a:r>
            <a:r>
              <a:rPr lang="nl-BE" sz="2400" b="1" dirty="0">
                <a:solidFill>
                  <a:schemeClr val="accent6"/>
                </a:solidFill>
              </a:rPr>
              <a:t>data ontvangen </a:t>
            </a:r>
            <a:r>
              <a:rPr lang="nl-BE" sz="2400" dirty="0"/>
              <a:t>(bv.: van POST-</a:t>
            </a:r>
            <a:r>
              <a:rPr lang="nl-BE" sz="2400" dirty="0" err="1"/>
              <a:t>request</a:t>
            </a:r>
            <a:r>
              <a:rPr lang="nl-BE" sz="2400" dirty="0"/>
              <a:t>/GET-parameters) en verwerken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F8B89-286E-48BF-B815-949F793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3BCDC-8A58-4F84-831F-E86D5491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07449-72F0-4CB1-85EA-37FDD959E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24D0-F96F-4B38-818D-9DDA6AA18CE1}"/>
              </a:ext>
            </a:extLst>
          </p:cNvPr>
          <p:cNvSpPr txBox="1"/>
          <p:nvPr/>
        </p:nvSpPr>
        <p:spPr>
          <a:xfrm>
            <a:off x="1881488" y="1605423"/>
            <a:ext cx="8429023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ResponseCache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ResponseCacheLocation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.None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NoStore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Error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ErrorViewModel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nl-BE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RequestId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050" b="1" dirty="0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Activity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nl-BE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?.</a:t>
            </a:r>
            <a:r>
              <a:rPr lang="nl-BE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?? </a:t>
            </a:r>
            <a:r>
              <a:rPr lang="nl-BE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HttpContext.TraceIdentifier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}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72312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334B-1E8C-45CB-AEEB-CCE7D5D8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Controller -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43BED-A38D-4D4F-905B-BF1FDEDC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6AA20-6EA0-4718-8536-5ED115A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215167-0F91-43EE-AEB9-27853D4E6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271BF1-289E-4C3B-82F2-F1D9D456B188}"/>
              </a:ext>
            </a:extLst>
          </p:cNvPr>
          <p:cNvGrpSpPr/>
          <p:nvPr/>
        </p:nvGrpSpPr>
        <p:grpSpPr>
          <a:xfrm>
            <a:off x="1181169" y="1454885"/>
            <a:ext cx="9500282" cy="4336146"/>
            <a:chOff x="620730" y="1248407"/>
            <a:chExt cx="9500282" cy="4336146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5E7F3063-8D4B-49B4-9273-C279F26D5A4A}"/>
                </a:ext>
              </a:extLst>
            </p:cNvPr>
            <p:cNvSpPr/>
            <p:nvPr/>
          </p:nvSpPr>
          <p:spPr>
            <a:xfrm>
              <a:off x="1343352" y="1912417"/>
              <a:ext cx="1980000" cy="46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dirty="0" err="1">
                  <a:solidFill>
                    <a:schemeClr val="tx2"/>
                  </a:solidFill>
                  <a:latin typeface="+mj-lt"/>
                </a:rPr>
                <a:t>Request</a:t>
              </a:r>
              <a:endParaRPr lang="nl-BE" sz="16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A01BE0-DFFB-4441-832D-9A839565B217}"/>
                </a:ext>
              </a:extLst>
            </p:cNvPr>
            <p:cNvSpPr/>
            <p:nvPr/>
          </p:nvSpPr>
          <p:spPr>
            <a:xfrm>
              <a:off x="1130710" y="3901834"/>
              <a:ext cx="1838632" cy="39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dirty="0">
                  <a:latin typeface="+mj-lt"/>
                </a:rPr>
                <a:t>Index-action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086F8A-4164-4260-81CB-179DB502A6A9}"/>
                </a:ext>
              </a:extLst>
            </p:cNvPr>
            <p:cNvSpPr/>
            <p:nvPr/>
          </p:nvSpPr>
          <p:spPr>
            <a:xfrm>
              <a:off x="822291" y="3628105"/>
              <a:ext cx="3022122" cy="12093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nl-BE" sz="1600" b="1" dirty="0" err="1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43306-F2C5-419E-966A-BD20CE921413}"/>
                </a:ext>
              </a:extLst>
            </p:cNvPr>
            <p:cNvSpPr txBox="1"/>
            <p:nvPr/>
          </p:nvSpPr>
          <p:spPr>
            <a:xfrm>
              <a:off x="2497393" y="4529695"/>
              <a:ext cx="1347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err="1"/>
                <a:t>HomeController</a:t>
              </a:r>
              <a:endParaRPr lang="nl-BE" sz="1400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6811F6-C4D9-48B9-9CF7-871F99017030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2333352" y="2380417"/>
              <a:ext cx="0" cy="1247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C337662-B6E9-44D3-88BD-1C350999EAFB}"/>
                </a:ext>
              </a:extLst>
            </p:cNvPr>
            <p:cNvSpPr/>
            <p:nvPr/>
          </p:nvSpPr>
          <p:spPr>
            <a:xfrm>
              <a:off x="7564065" y="4034788"/>
              <a:ext cx="1838632" cy="39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dirty="0">
                  <a:latin typeface="+mj-lt"/>
                </a:rPr>
                <a:t>View</a:t>
              </a: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ACF4C208-67CD-436D-B401-19B268AEC5D8}"/>
                </a:ext>
              </a:extLst>
            </p:cNvPr>
            <p:cNvSpPr/>
            <p:nvPr/>
          </p:nvSpPr>
          <p:spPr>
            <a:xfrm>
              <a:off x="7493381" y="1912417"/>
              <a:ext cx="1980000" cy="468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dirty="0">
                  <a:solidFill>
                    <a:schemeClr val="tx2"/>
                  </a:solidFill>
                  <a:latin typeface="+mj-lt"/>
                </a:rPr>
                <a:t>HTML Response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D1721-541B-48F6-AF52-4AC9759AB644}"/>
                </a:ext>
              </a:extLst>
            </p:cNvPr>
            <p:cNvCxnSpPr>
              <a:stCxn id="14" idx="0"/>
              <a:endCxn id="15" idx="2"/>
            </p:cNvCxnSpPr>
            <p:nvPr/>
          </p:nvCxnSpPr>
          <p:spPr>
            <a:xfrm flipV="1">
              <a:off x="8483381" y="2380417"/>
              <a:ext cx="0" cy="16543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86168A-6EC6-431A-928F-E8DB0B3B8C93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3844413" y="4232788"/>
              <a:ext cx="371965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4365FC39-9616-416F-B424-2F017C2F41BF}"/>
                </a:ext>
              </a:extLst>
            </p:cNvPr>
            <p:cNvSpPr/>
            <p:nvPr/>
          </p:nvSpPr>
          <p:spPr>
            <a:xfrm>
              <a:off x="4861800" y="3730875"/>
              <a:ext cx="1584000" cy="396000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dirty="0" err="1">
                  <a:solidFill>
                    <a:schemeClr val="tx2"/>
                  </a:solidFill>
                  <a:latin typeface="+mj-lt"/>
                </a:rPr>
                <a:t>ViewResult</a:t>
              </a:r>
              <a:endParaRPr lang="nl-BE" sz="16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102E10-ABBA-4B21-80B7-D41142B2BD98}"/>
                </a:ext>
              </a:extLst>
            </p:cNvPr>
            <p:cNvSpPr txBox="1"/>
            <p:nvPr/>
          </p:nvSpPr>
          <p:spPr>
            <a:xfrm>
              <a:off x="822291" y="1474863"/>
              <a:ext cx="3022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b="1" dirty="0"/>
                <a:t>1. HTTP-</a:t>
              </a:r>
              <a:r>
                <a:rPr lang="nl-BE" sz="1600" b="1" dirty="0" err="1"/>
                <a:t>request</a:t>
              </a:r>
              <a:r>
                <a:rPr lang="nl-BE" sz="1600" b="1" dirty="0"/>
                <a:t> naar /Home/Index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F7CD85-3CA5-4EB5-ADE7-1A5F67DC7BFC}"/>
                </a:ext>
              </a:extLst>
            </p:cNvPr>
            <p:cNvSpPr txBox="1"/>
            <p:nvPr/>
          </p:nvSpPr>
          <p:spPr>
            <a:xfrm>
              <a:off x="620730" y="4999778"/>
              <a:ext cx="3425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b="1" dirty="0"/>
                <a:t>2. Controller handelt </a:t>
              </a:r>
              <a:r>
                <a:rPr lang="nl-BE" sz="1600" b="1" dirty="0" err="1"/>
                <a:t>request</a:t>
              </a:r>
              <a:r>
                <a:rPr lang="nl-BE" sz="1600" b="1" dirty="0"/>
                <a:t> af door Index-action (methode) aan te roepen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16F703-5972-4634-A131-9B4E1E5C810F}"/>
                </a:ext>
              </a:extLst>
            </p:cNvPr>
            <p:cNvSpPr txBox="1"/>
            <p:nvPr/>
          </p:nvSpPr>
          <p:spPr>
            <a:xfrm>
              <a:off x="4447985" y="4261511"/>
              <a:ext cx="2556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b="1" dirty="0"/>
                <a:t>3. Action </a:t>
              </a:r>
              <a:r>
                <a:rPr lang="nl-BE" sz="1600" b="1" dirty="0" err="1"/>
                <a:t>returnt</a:t>
              </a:r>
              <a:r>
                <a:rPr lang="nl-BE" sz="1600" b="1" dirty="0"/>
                <a:t> </a:t>
              </a:r>
              <a:r>
                <a:rPr lang="nl-BE" sz="1600" b="1" dirty="0" err="1"/>
                <a:t>ViewResult</a:t>
              </a:r>
              <a:endParaRPr lang="nl-BE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6C98B-AB7D-489B-8644-3E72F0F56A88}"/>
                </a:ext>
              </a:extLst>
            </p:cNvPr>
            <p:cNvSpPr txBox="1"/>
            <p:nvPr/>
          </p:nvSpPr>
          <p:spPr>
            <a:xfrm>
              <a:off x="7564065" y="4486208"/>
              <a:ext cx="25569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b="1" dirty="0"/>
                <a:t>4. </a:t>
              </a:r>
              <a:r>
                <a:rPr lang="nl-BE" sz="1600" b="1" dirty="0" err="1"/>
                <a:t>Razor</a:t>
              </a:r>
              <a:r>
                <a:rPr lang="nl-BE" sz="1600" b="1" dirty="0"/>
                <a:t> view-engine voert template uit en genereert HTML-code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B9D07C-73EC-446A-BC9C-23B703AC2057}"/>
                </a:ext>
              </a:extLst>
            </p:cNvPr>
            <p:cNvSpPr txBox="1"/>
            <p:nvPr/>
          </p:nvSpPr>
          <p:spPr>
            <a:xfrm>
              <a:off x="7493381" y="1248407"/>
              <a:ext cx="25569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b="1" dirty="0"/>
                <a:t>5. HTML-response gaat verder door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0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1A31-AC5F-4EC8-BD96-73BF8093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0F727-4A0C-432F-97AA-8CDF32578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99752-9A03-46E4-A10A-2EDCF4CE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BDDE5-85F5-428D-A434-4271AF8D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B57000-F0F9-40C0-8D64-83F554513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42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E30E-7FEA-4611-B72E-6B8CC4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5A4D-8630-4856-AE5F-E0CDC047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928" y="1927123"/>
            <a:ext cx="6437429" cy="391813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Views hebben </a:t>
            </a:r>
            <a:r>
              <a:rPr lang="nl-BE" sz="2400" b="1" dirty="0">
                <a:solidFill>
                  <a:schemeClr val="accent6"/>
                </a:solidFill>
              </a:rPr>
              <a:t>zelfde naam</a:t>
            </a:r>
            <a:r>
              <a:rPr lang="nl-BE" sz="2400" dirty="0"/>
              <a:t> als de bijhorende </a:t>
            </a:r>
            <a:r>
              <a:rPr lang="nl-BE" sz="2400" b="1" dirty="0">
                <a:solidFill>
                  <a:schemeClr val="accent6"/>
                </a:solidFill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Views voor actions in </a:t>
            </a:r>
            <a:r>
              <a:rPr lang="nl-BE" sz="2400" b="1" i="1" dirty="0" err="1">
                <a:solidFill>
                  <a:schemeClr val="accent6"/>
                </a:solidFill>
              </a:rPr>
              <a:t>Home</a:t>
            </a:r>
            <a:r>
              <a:rPr lang="nl-BE" sz="2400" b="1" i="1" dirty="0" err="1"/>
              <a:t>Controller</a:t>
            </a:r>
            <a:r>
              <a:rPr lang="nl-BE" sz="2400" dirty="0"/>
              <a:t>, zitten in </a:t>
            </a:r>
            <a:r>
              <a:rPr lang="nl-BE" sz="2400" b="1" i="1" dirty="0">
                <a:solidFill>
                  <a:schemeClr val="accent6"/>
                </a:solidFill>
              </a:rPr>
              <a:t>Home</a:t>
            </a:r>
            <a:r>
              <a:rPr lang="nl-BE" sz="2400" b="1" dirty="0"/>
              <a:t>-folder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Views in </a:t>
            </a:r>
            <a:r>
              <a:rPr lang="nl-BE" sz="2400" b="1" i="1" dirty="0">
                <a:solidFill>
                  <a:schemeClr val="accent6"/>
                </a:solidFill>
              </a:rPr>
              <a:t>Shared</a:t>
            </a:r>
            <a:r>
              <a:rPr lang="nl-BE" sz="2400" dirty="0"/>
              <a:t>-folder kunnen door </a:t>
            </a:r>
            <a:r>
              <a:rPr lang="nl-BE" sz="2400" b="1" dirty="0">
                <a:solidFill>
                  <a:schemeClr val="accent6"/>
                </a:solidFill>
              </a:rPr>
              <a:t>alle controllers</a:t>
            </a:r>
            <a:r>
              <a:rPr lang="nl-BE" sz="2400" dirty="0"/>
              <a:t> gebruikt worden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148CB-A105-409B-90B8-6956C21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55D6C-0D64-40BB-BA6A-2F8D9EE2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7A17E-C267-4F57-BEC2-39AE098B5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AF5D7-A8B9-4C9B-973E-A770CBFAD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7"/>
          <a:stretch/>
        </p:blipFill>
        <p:spPr>
          <a:xfrm>
            <a:off x="678291" y="1422349"/>
            <a:ext cx="3687232" cy="42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49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8206-9905-4111-9CAA-2ED8DC0B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4595-D95C-4207-B3BE-2E4ABB5B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9" y="1601515"/>
            <a:ext cx="6767370" cy="36549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Views worden gebruikt om data van model</a:t>
            </a:r>
            <a:br>
              <a:rPr lang="nl-BE" sz="2400" dirty="0"/>
            </a:br>
            <a:r>
              <a:rPr lang="nl-BE" sz="2400" b="1" dirty="0">
                <a:solidFill>
                  <a:schemeClr val="accent6"/>
                </a:solidFill>
              </a:rPr>
              <a:t>weer te geven </a:t>
            </a:r>
            <a:r>
              <a:rPr lang="nl-BE" sz="2400" dirty="0"/>
              <a:t>(bv.: lijst van studenten, zoekresultaten,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Worden ook gebruikt voor </a:t>
            </a:r>
            <a:r>
              <a:rPr lang="nl-BE" sz="2400" b="1" dirty="0">
                <a:solidFill>
                  <a:schemeClr val="accent6"/>
                </a:solidFill>
              </a:rPr>
              <a:t>interactie</a:t>
            </a:r>
            <a:r>
              <a:rPr lang="nl-BE" sz="2400" dirty="0"/>
              <a:t> met gebruiker </a:t>
            </a:r>
            <a:br>
              <a:rPr lang="nl-BE" sz="2400" dirty="0"/>
            </a:br>
            <a:r>
              <a:rPr lang="nl-BE" sz="2400" dirty="0"/>
              <a:t>(bv.: formulieren, links/knoppen,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HTML wordt </a:t>
            </a:r>
            <a:r>
              <a:rPr lang="nl-BE" sz="2400" b="1" dirty="0">
                <a:solidFill>
                  <a:schemeClr val="accent6"/>
                </a:solidFill>
              </a:rPr>
              <a:t>dynamisch</a:t>
            </a:r>
            <a:r>
              <a:rPr lang="nl-BE" sz="2400" dirty="0"/>
              <a:t> gegenereerd </a:t>
            </a:r>
            <a:r>
              <a:rPr lang="nl-BE" sz="2400" dirty="0" err="1"/>
              <a:t>mbv</a:t>
            </a:r>
            <a:r>
              <a:rPr lang="nl-BE" sz="2400" dirty="0"/>
              <a:t> een </a:t>
            </a:r>
            <a:br>
              <a:rPr lang="nl-BE" sz="2400" dirty="0"/>
            </a:br>
            <a:r>
              <a:rPr lang="nl-BE" sz="2400" b="1" dirty="0">
                <a:solidFill>
                  <a:schemeClr val="accent6"/>
                </a:solidFill>
              </a:rPr>
              <a:t>view-engine</a:t>
            </a:r>
            <a:r>
              <a:rPr lang="nl-BE" sz="2400" dirty="0"/>
              <a:t> (</a:t>
            </a:r>
            <a:r>
              <a:rPr lang="nl-BE" sz="2400" b="1" dirty="0" err="1">
                <a:solidFill>
                  <a:schemeClr val="accent6"/>
                </a:solidFill>
              </a:rPr>
              <a:t>Razor</a:t>
            </a:r>
            <a:r>
              <a:rPr lang="nl-BE" sz="2400" dirty="0"/>
              <a:t>):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chemeClr val="accent6"/>
                </a:solidFill>
              </a:rPr>
              <a:t>Template</a:t>
            </a:r>
            <a:r>
              <a:rPr lang="nl-BE" sz="2000" dirty="0"/>
              <a:t>-gebaseerd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Pagina’s bevatten combinatie van </a:t>
            </a:r>
            <a:r>
              <a:rPr lang="nl-BE" sz="2000" b="1" dirty="0">
                <a:solidFill>
                  <a:schemeClr val="accent6"/>
                </a:solidFill>
              </a:rPr>
              <a:t>HTML- en C#-code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Extensie: </a:t>
            </a:r>
            <a:r>
              <a:rPr lang="nl-BE" sz="2000" b="1" i="1" dirty="0">
                <a:solidFill>
                  <a:schemeClr val="accent6"/>
                </a:solidFill>
              </a:rPr>
              <a:t>.</a:t>
            </a:r>
            <a:r>
              <a:rPr lang="nl-BE" sz="2000" b="1" i="1" dirty="0" err="1">
                <a:solidFill>
                  <a:schemeClr val="accent6"/>
                </a:solidFill>
              </a:rPr>
              <a:t>cshtml</a:t>
            </a:r>
            <a:endParaRPr lang="nl-BE" sz="2000" b="1" i="1" dirty="0">
              <a:solidFill>
                <a:schemeClr val="accent6"/>
              </a:solidFill>
            </a:endParaRP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67C8D-FE79-4916-994E-63B27EC2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3E5B-FAEE-4595-9BF4-9FC3A5A0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2945E-4761-4C86-B7A5-CF9171C17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715B1-BC95-498D-B649-9C7A486B42AB}"/>
              </a:ext>
            </a:extLst>
          </p:cNvPr>
          <p:cNvSpPr txBox="1"/>
          <p:nvPr/>
        </p:nvSpPr>
        <p:spPr>
          <a:xfrm>
            <a:off x="7419362" y="2788374"/>
            <a:ext cx="4497335" cy="1708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Home Page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6400"/>
                </a:solidFill>
                <a:latin typeface="Consolas" panose="020B0609020204030204" pitchFamily="49" charset="0"/>
              </a:rPr>
              <a:t>&lt;!-- Storing a string --&gt;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"Welcome to our website"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6400"/>
                </a:solidFill>
                <a:latin typeface="Consolas" panose="020B0609020204030204" pitchFamily="49" charset="0"/>
              </a:rPr>
              <a:t>&lt;!-- Storing a date --&gt;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date =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05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dirty="0" err="1">
                <a:latin typeface="Consolas" panose="020B0609020204030204" pitchFamily="49" charset="0"/>
              </a:rPr>
              <a:t>message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The current date is </a:t>
            </a:r>
            <a:r>
              <a:rPr lang="en-US" sz="105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050" dirty="0">
                <a:latin typeface="Consolas" panose="020B0609020204030204" pitchFamily="49" charset="0"/>
              </a:rPr>
              <a:t>date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547230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502-7D55-4247-BA29-78306733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96E6-40B6-42C9-BE4A-4B97C537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532117"/>
            <a:ext cx="9281274" cy="38264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_</a:t>
            </a:r>
            <a:r>
              <a:rPr lang="nl-BE" b="1" dirty="0" err="1"/>
              <a:t>ViewStart.cshtml</a:t>
            </a:r>
            <a:r>
              <a:rPr lang="nl-BE" dirty="0"/>
              <a:t>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Wordt uitgevoerd  </a:t>
            </a:r>
            <a:r>
              <a:rPr lang="nl-BE" sz="2400" b="1" dirty="0">
                <a:solidFill>
                  <a:schemeClr val="accent6"/>
                </a:solidFill>
              </a:rPr>
              <a:t>vóór</a:t>
            </a:r>
            <a:r>
              <a:rPr lang="nl-BE" sz="2400" dirty="0"/>
              <a:t> het genereren van een view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Instellen van </a:t>
            </a:r>
            <a:r>
              <a:rPr lang="nl-BE" sz="2400" b="1" dirty="0" err="1">
                <a:solidFill>
                  <a:schemeClr val="accent6"/>
                </a:solidFill>
              </a:rPr>
              <a:t>Layout</a:t>
            </a:r>
            <a:r>
              <a:rPr lang="nl-BE" sz="2400" b="1" dirty="0">
                <a:solidFill>
                  <a:schemeClr val="accent6"/>
                </a:solidFill>
              </a:rPr>
              <a:t>-property </a:t>
            </a:r>
            <a:r>
              <a:rPr lang="nl-BE" sz="2400" dirty="0"/>
              <a:t>voor de pagina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Van toepassing op alle views in </a:t>
            </a:r>
            <a:r>
              <a:rPr lang="nl-BE" sz="2400" b="1" dirty="0">
                <a:solidFill>
                  <a:schemeClr val="accent6"/>
                </a:solidFill>
              </a:rPr>
              <a:t>zelfde folder </a:t>
            </a:r>
            <a:r>
              <a:rPr lang="nl-BE" sz="2400" dirty="0"/>
              <a:t>(</a:t>
            </a:r>
            <a:r>
              <a:rPr lang="nl-BE" sz="2400" b="1" dirty="0">
                <a:solidFill>
                  <a:schemeClr val="accent6"/>
                </a:solidFill>
              </a:rPr>
              <a:t>en sub-folders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_</a:t>
            </a:r>
            <a:r>
              <a:rPr lang="nl-BE" b="1" dirty="0" err="1"/>
              <a:t>ViewImports.cshtml</a:t>
            </a:r>
            <a:r>
              <a:rPr lang="nl-BE" b="1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Bevat </a:t>
            </a:r>
            <a:r>
              <a:rPr lang="nl-BE" sz="2400" dirty="0" err="1"/>
              <a:t>using’s</a:t>
            </a:r>
            <a:r>
              <a:rPr lang="nl-BE" sz="2400" dirty="0"/>
              <a:t> die voor alle pagina’s geïmporteerd moeten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Doel: deze </a:t>
            </a:r>
            <a:r>
              <a:rPr lang="nl-BE" sz="2400" dirty="0" err="1"/>
              <a:t>using’s</a:t>
            </a:r>
            <a:r>
              <a:rPr lang="nl-BE" sz="2400" dirty="0"/>
              <a:t> niet in alle afzonderlijke pagina’s importeren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Van toepassing op alle views in </a:t>
            </a:r>
            <a:r>
              <a:rPr lang="nl-BE" sz="2400" b="1" dirty="0">
                <a:solidFill>
                  <a:schemeClr val="accent6"/>
                </a:solidFill>
              </a:rPr>
              <a:t>zelfde folder </a:t>
            </a:r>
            <a:r>
              <a:rPr lang="nl-BE" sz="2400" dirty="0"/>
              <a:t>(</a:t>
            </a:r>
            <a:r>
              <a:rPr lang="nl-BE" sz="2400" b="1" dirty="0">
                <a:solidFill>
                  <a:schemeClr val="accent6"/>
                </a:solidFill>
              </a:rPr>
              <a:t>en sub-folders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b="1" dirty="0">
              <a:solidFill>
                <a:schemeClr val="accent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B66D7-DEA8-4215-B375-76298F07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E1F4-30D5-41BF-8529-C7F0B67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DD092-7BFA-4627-82A7-4FB2A66AD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37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384" y="1464297"/>
            <a:ext cx="6354671" cy="368959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nl-BE" dirty="0"/>
              <a:t>Wat is ASP.NET </a:t>
            </a:r>
            <a:r>
              <a:rPr lang="nl-BE" dirty="0" err="1"/>
              <a:t>Core</a:t>
            </a:r>
            <a:r>
              <a:rPr lang="nl-BE" dirty="0"/>
              <a:t> MVC?</a:t>
            </a:r>
          </a:p>
          <a:p>
            <a:pPr>
              <a:spcBef>
                <a:spcPts val="600"/>
              </a:spcBef>
            </a:pPr>
            <a:r>
              <a:rPr lang="nl-BE" dirty="0"/>
              <a:t>MVC Design-</a:t>
            </a:r>
            <a:r>
              <a:rPr lang="nl-BE" dirty="0" err="1"/>
              <a:t>pattern</a:t>
            </a:r>
            <a:endParaRPr lang="nl-BE" dirty="0"/>
          </a:p>
          <a:p>
            <a:pPr>
              <a:spcBef>
                <a:spcPts val="600"/>
              </a:spcBef>
            </a:pPr>
            <a:r>
              <a:rPr lang="nl-BE" dirty="0"/>
              <a:t>Een eerste project</a:t>
            </a:r>
          </a:p>
          <a:p>
            <a:pPr>
              <a:spcBef>
                <a:spcPts val="600"/>
              </a:spcBef>
            </a:pPr>
            <a:r>
              <a:rPr lang="nl-BE" dirty="0"/>
              <a:t>MVC Controllers</a:t>
            </a:r>
          </a:p>
          <a:p>
            <a:pPr>
              <a:spcBef>
                <a:spcPts val="600"/>
              </a:spcBef>
            </a:pPr>
            <a:r>
              <a:rPr lang="nl-BE" dirty="0"/>
              <a:t>MVC Views</a:t>
            </a:r>
          </a:p>
          <a:p>
            <a:pPr>
              <a:spcBef>
                <a:spcPts val="600"/>
              </a:spcBef>
            </a:pPr>
            <a:r>
              <a:rPr lang="nl-BE" dirty="0"/>
              <a:t>MVC Model</a:t>
            </a:r>
          </a:p>
          <a:p>
            <a:pPr>
              <a:spcBef>
                <a:spcPts val="600"/>
              </a:spcBef>
            </a:pPr>
            <a:r>
              <a:rPr lang="nl-BE" dirty="0" err="1"/>
              <a:t>Razor</a:t>
            </a:r>
            <a:r>
              <a:rPr lang="nl-BE" dirty="0"/>
              <a:t>: basis-syntax</a:t>
            </a:r>
          </a:p>
          <a:p>
            <a:pPr>
              <a:spcBef>
                <a:spcPts val="600"/>
              </a:spcBef>
            </a:pPr>
            <a:endParaRPr lang="nl-BE" dirty="0"/>
          </a:p>
          <a:p>
            <a:pPr>
              <a:spcBef>
                <a:spcPts val="600"/>
              </a:spcBef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502-7D55-4247-BA29-78306733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96E6-40B6-42C9-BE4A-4B97C537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532117"/>
            <a:ext cx="9281274" cy="38264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_</a:t>
            </a:r>
            <a:r>
              <a:rPr lang="nl-BE" b="1" dirty="0" err="1"/>
              <a:t>ViewStart.cshtml</a:t>
            </a:r>
            <a:r>
              <a:rPr lang="nl-BE" dirty="0"/>
              <a:t>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Wordt uitgevoerd  </a:t>
            </a:r>
            <a:r>
              <a:rPr lang="nl-BE" sz="2400" b="1" dirty="0">
                <a:solidFill>
                  <a:schemeClr val="accent6"/>
                </a:solidFill>
              </a:rPr>
              <a:t>vóór</a:t>
            </a:r>
            <a:r>
              <a:rPr lang="nl-BE" sz="2400" dirty="0"/>
              <a:t> het genereren van een view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Instellen van </a:t>
            </a:r>
            <a:r>
              <a:rPr lang="nl-BE" sz="2400" b="1" dirty="0" err="1">
                <a:solidFill>
                  <a:schemeClr val="accent6"/>
                </a:solidFill>
              </a:rPr>
              <a:t>Layout</a:t>
            </a:r>
            <a:r>
              <a:rPr lang="nl-BE" sz="2400" b="1" dirty="0">
                <a:solidFill>
                  <a:schemeClr val="accent6"/>
                </a:solidFill>
              </a:rPr>
              <a:t>-property </a:t>
            </a:r>
            <a:r>
              <a:rPr lang="nl-BE" sz="2400" dirty="0"/>
              <a:t>voor de pagina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Van toepassing op alle views in </a:t>
            </a:r>
            <a:r>
              <a:rPr lang="nl-BE" sz="2400" b="1" dirty="0">
                <a:solidFill>
                  <a:schemeClr val="accent6"/>
                </a:solidFill>
              </a:rPr>
              <a:t>zelfde folder </a:t>
            </a:r>
            <a:r>
              <a:rPr lang="nl-BE" sz="2400" dirty="0"/>
              <a:t>(</a:t>
            </a:r>
            <a:r>
              <a:rPr lang="nl-BE" sz="2400" b="1" dirty="0">
                <a:solidFill>
                  <a:schemeClr val="accent6"/>
                </a:solidFill>
              </a:rPr>
              <a:t>en sub-folders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_</a:t>
            </a:r>
            <a:r>
              <a:rPr lang="nl-BE" b="1" dirty="0" err="1"/>
              <a:t>ViewImports.cshtml</a:t>
            </a:r>
            <a:r>
              <a:rPr lang="nl-BE" b="1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Bevat </a:t>
            </a:r>
            <a:r>
              <a:rPr lang="nl-BE" sz="2400" dirty="0" err="1"/>
              <a:t>using’s</a:t>
            </a:r>
            <a:r>
              <a:rPr lang="nl-BE" sz="2400" dirty="0"/>
              <a:t> die voor alle pagina’s geïmporteerd moeten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Doel: deze </a:t>
            </a:r>
            <a:r>
              <a:rPr lang="nl-BE" sz="2400" dirty="0" err="1"/>
              <a:t>using’s</a:t>
            </a:r>
            <a:r>
              <a:rPr lang="nl-BE" sz="2400" dirty="0"/>
              <a:t> niet in alle afzonderlijke pagina’s importeren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Van toepassing op alle views in </a:t>
            </a:r>
            <a:r>
              <a:rPr lang="nl-BE" sz="2400" b="1" dirty="0">
                <a:solidFill>
                  <a:schemeClr val="accent6"/>
                </a:solidFill>
              </a:rPr>
              <a:t>zelfde folder </a:t>
            </a:r>
            <a:r>
              <a:rPr lang="nl-BE" sz="2400" dirty="0"/>
              <a:t>(</a:t>
            </a:r>
            <a:r>
              <a:rPr lang="nl-BE" sz="2400" b="1" dirty="0">
                <a:solidFill>
                  <a:schemeClr val="accent6"/>
                </a:solidFill>
              </a:rPr>
              <a:t>en sub-folders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b="1" dirty="0">
              <a:solidFill>
                <a:schemeClr val="accent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B66D7-DEA8-4215-B375-76298F07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E1F4-30D5-41BF-8529-C7F0B67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DD092-7BFA-4627-82A7-4FB2A66AD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545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502-7D55-4247-BA29-78306733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96E6-40B6-42C9-BE4A-4B97C537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994233"/>
            <a:ext cx="9281274" cy="26662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_</a:t>
            </a:r>
            <a:r>
              <a:rPr lang="nl-BE" b="1" dirty="0" err="1"/>
              <a:t>Layout.cshtml</a:t>
            </a:r>
            <a:r>
              <a:rPr lang="nl-BE" dirty="0"/>
              <a:t>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Template</a:t>
            </a:r>
            <a:r>
              <a:rPr lang="nl-BE" sz="2400" dirty="0"/>
              <a:t> voor verschillende content-pages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Doel: </a:t>
            </a:r>
            <a:r>
              <a:rPr lang="nl-BE" sz="2400" b="1" dirty="0">
                <a:solidFill>
                  <a:schemeClr val="accent6"/>
                </a:solidFill>
              </a:rPr>
              <a:t>gemeenschappelijke lay-out </a:t>
            </a:r>
            <a:r>
              <a:rPr lang="nl-BE" sz="2400" dirty="0"/>
              <a:t>van verschillende pagina’s vastleggen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Bevat </a:t>
            </a:r>
            <a:r>
              <a:rPr lang="nl-BE" sz="2400" b="1" dirty="0">
                <a:solidFill>
                  <a:schemeClr val="accent6"/>
                </a:solidFill>
              </a:rPr>
              <a:t>“</a:t>
            </a:r>
            <a:r>
              <a:rPr lang="nl-BE" sz="2400" b="1" dirty="0" err="1">
                <a:solidFill>
                  <a:schemeClr val="accent6"/>
                </a:solidFill>
              </a:rPr>
              <a:t>placeholders</a:t>
            </a:r>
            <a:r>
              <a:rPr lang="nl-BE" sz="2400" b="1" dirty="0">
                <a:solidFill>
                  <a:schemeClr val="accent6"/>
                </a:solidFill>
              </a:rPr>
              <a:t>“</a:t>
            </a:r>
            <a:r>
              <a:rPr lang="nl-BE" sz="2400" dirty="0"/>
              <a:t> die door specifieke pagina’s ingevuld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Analoog aan </a:t>
            </a:r>
            <a:r>
              <a:rPr lang="nl-BE" sz="2400" b="1" dirty="0">
                <a:solidFill>
                  <a:schemeClr val="accent6"/>
                </a:solidFill>
              </a:rPr>
              <a:t>Master-page</a:t>
            </a:r>
            <a:r>
              <a:rPr lang="nl-BE" sz="2400" dirty="0"/>
              <a:t> in ASP.NET </a:t>
            </a:r>
            <a:r>
              <a:rPr lang="nl-BE" sz="2400" dirty="0" err="1"/>
              <a:t>WebForms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B66D7-DEA8-4215-B375-76298F07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E1F4-30D5-41BF-8529-C7F0B67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DD092-7BFA-4627-82A7-4FB2A66AD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534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502-7D55-4247-BA29-78306733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B66D7-DEA8-4215-B375-76298F07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E1F4-30D5-41BF-8529-C7F0B67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DD092-7BFA-4627-82A7-4FB2A66AD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85BF-8D7D-455F-8FB5-ABCD58A0E7CC}"/>
              </a:ext>
            </a:extLst>
          </p:cNvPr>
          <p:cNvSpPr txBox="1"/>
          <p:nvPr/>
        </p:nvSpPr>
        <p:spPr>
          <a:xfrm>
            <a:off x="450373" y="1932855"/>
            <a:ext cx="5086896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nl-BE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="/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/site.css"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stylesheet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6310-D8D1-4F9A-A7B6-A1B371C3E475}"/>
              </a:ext>
            </a:extLst>
          </p:cNvPr>
          <p:cNvSpPr txBox="1"/>
          <p:nvPr/>
        </p:nvSpPr>
        <p:spPr>
          <a:xfrm>
            <a:off x="6678698" y="1559257"/>
            <a:ext cx="4957779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nl-BE" sz="10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Layout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</a:t>
            </a:r>
            <a:r>
              <a:rPr lang="nl-BE" sz="105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Layout</a:t>
            </a:r>
            <a:r>
              <a:rPr lang="nl-BE" sz="105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05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our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home page.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nl-BE" sz="105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A886-1E2E-47E4-83BA-0E841E0FB2EF}"/>
              </a:ext>
            </a:extLst>
          </p:cNvPr>
          <p:cNvSpPr txBox="1"/>
          <p:nvPr/>
        </p:nvSpPr>
        <p:spPr>
          <a:xfrm>
            <a:off x="450373" y="1413782"/>
            <a:ext cx="43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/Views/Shared/</a:t>
            </a:r>
            <a:r>
              <a:rPr lang="nl-BE" b="1" u="sng" dirty="0" err="1"/>
              <a:t>Layout.cshtml</a:t>
            </a:r>
            <a:r>
              <a:rPr lang="nl-BE" b="1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04EF-EDF4-4800-AC85-98EA05D172DF}"/>
              </a:ext>
            </a:extLst>
          </p:cNvPr>
          <p:cNvSpPr txBox="1"/>
          <p:nvPr/>
        </p:nvSpPr>
        <p:spPr>
          <a:xfrm>
            <a:off x="6678698" y="1040184"/>
            <a:ext cx="43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/Views/Home/</a:t>
            </a:r>
            <a:r>
              <a:rPr lang="nl-BE" b="1" u="sng" dirty="0" err="1"/>
              <a:t>Index.cshtml</a:t>
            </a:r>
            <a:r>
              <a:rPr lang="nl-BE" b="1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DA7FB-0A8D-44CB-9F0C-0B3AE24766E8}"/>
              </a:ext>
            </a:extLst>
          </p:cNvPr>
          <p:cNvSpPr txBox="1"/>
          <p:nvPr/>
        </p:nvSpPr>
        <p:spPr>
          <a:xfrm>
            <a:off x="6678698" y="3476210"/>
            <a:ext cx="4957779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nl-BE" sz="10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Layout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"_</a:t>
            </a:r>
            <a:r>
              <a:rPr lang="nl-BE" sz="105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Layout</a:t>
            </a:r>
            <a:r>
              <a:rPr lang="nl-BE" sz="105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05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About Us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our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page.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nl-BE" sz="105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16671-9486-4C1C-B5D9-802E7850612C}"/>
              </a:ext>
            </a:extLst>
          </p:cNvPr>
          <p:cNvSpPr txBox="1"/>
          <p:nvPr/>
        </p:nvSpPr>
        <p:spPr>
          <a:xfrm>
            <a:off x="6678698" y="2957137"/>
            <a:ext cx="43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/Views/Home/</a:t>
            </a:r>
            <a:r>
              <a:rPr lang="nl-BE" b="1" u="sng" dirty="0" err="1"/>
              <a:t>About.cshtml</a:t>
            </a:r>
            <a:r>
              <a:rPr lang="nl-BE" b="1" u="sng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EB36-580C-4B2A-8425-D21F504E95CC}"/>
              </a:ext>
            </a:extLst>
          </p:cNvPr>
          <p:cNvSpPr txBox="1"/>
          <p:nvPr/>
        </p:nvSpPr>
        <p:spPr>
          <a:xfrm>
            <a:off x="450373" y="5258024"/>
            <a:ext cx="113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In plaats van </a:t>
            </a:r>
            <a:r>
              <a:rPr lang="nl-BE" sz="1600" b="1" dirty="0">
                <a:latin typeface="Consolas" panose="020B0609020204030204" pitchFamily="49" charset="0"/>
              </a:rPr>
              <a:t>@{</a:t>
            </a:r>
            <a:r>
              <a:rPr lang="nl-BE" sz="1600" b="1" dirty="0" err="1">
                <a:latin typeface="Consolas" panose="020B0609020204030204" pitchFamily="49" charset="0"/>
              </a:rPr>
              <a:t>Layout</a:t>
            </a:r>
            <a:r>
              <a:rPr lang="nl-BE" sz="1600" b="1" dirty="0">
                <a:latin typeface="Consolas" panose="020B0609020204030204" pitchFamily="49" charset="0"/>
              </a:rPr>
              <a:t>= “_</a:t>
            </a:r>
            <a:r>
              <a:rPr lang="nl-BE" sz="1600" b="1" dirty="0" err="1">
                <a:latin typeface="Consolas" panose="020B0609020204030204" pitchFamily="49" charset="0"/>
              </a:rPr>
              <a:t>Layout</a:t>
            </a:r>
            <a:r>
              <a:rPr lang="nl-BE" sz="1600" b="1" dirty="0">
                <a:latin typeface="Consolas" panose="020B0609020204030204" pitchFamily="49" charset="0"/>
              </a:rPr>
              <a:t>”;}</a:t>
            </a:r>
            <a:r>
              <a:rPr lang="nl-BE" b="1" dirty="0"/>
              <a:t> toe te voegen aan elke pagina afzonderlijk </a:t>
            </a:r>
            <a:r>
              <a:rPr lang="nl-BE" b="1" dirty="0">
                <a:sym typeface="Wingdings" panose="05000000000000000000" pitchFamily="2" charset="2"/>
              </a:rPr>
              <a:t> centraliseren in </a:t>
            </a:r>
            <a:r>
              <a:rPr lang="nl-BE" b="1" i="1" dirty="0">
                <a:sym typeface="Wingdings" panose="05000000000000000000" pitchFamily="2" charset="2"/>
              </a:rPr>
              <a:t>_</a:t>
            </a:r>
            <a:r>
              <a:rPr lang="nl-BE" b="1" i="1" dirty="0" err="1">
                <a:sym typeface="Wingdings" panose="05000000000000000000" pitchFamily="2" charset="2"/>
              </a:rPr>
              <a:t>ViewStart.cshtml</a:t>
            </a:r>
            <a:endParaRPr lang="nl-BE" b="1" i="1" dirty="0"/>
          </a:p>
        </p:txBody>
      </p:sp>
    </p:spTree>
    <p:extLst>
      <p:ext uri="{BB962C8B-B14F-4D97-AF65-F5344CB8AC3E}">
        <p14:creationId xmlns:p14="http://schemas.microsoft.com/office/powerpoint/2010/main" val="3291641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A096-FFB2-4E9F-BB53-5C027448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27CA-0C1F-45EA-B4D7-588EDAFEB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4AB7C-FCB2-4E0B-8F10-BFC507FF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E59C-0417-404E-B957-D285F23D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8303DC-C8BC-4BB6-A56F-A94ACA8EC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336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627C-6ACC-439C-B316-9DB0FB8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6EE3-B90E-4910-B0E6-3B808F16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408645"/>
            <a:ext cx="10199670" cy="48373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Bevat </a:t>
            </a:r>
            <a:r>
              <a:rPr lang="nl-BE" b="1" dirty="0">
                <a:solidFill>
                  <a:schemeClr val="accent6"/>
                </a:solidFill>
              </a:rPr>
              <a:t>data</a:t>
            </a:r>
            <a:r>
              <a:rPr lang="nl-BE" dirty="0"/>
              <a:t> die in de applicatie moet weergegeven worden (in de view), bevat de </a:t>
            </a:r>
            <a:r>
              <a:rPr lang="nl-BE" b="1" dirty="0">
                <a:solidFill>
                  <a:schemeClr val="accent6"/>
                </a:solidFill>
              </a:rPr>
              <a:t>business logica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Application Model </a:t>
            </a:r>
            <a:r>
              <a:rPr lang="nl-BE" dirty="0"/>
              <a:t>bevat typisch: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Domain Model (objecten die in database bewaard worden </a:t>
            </a:r>
            <a:r>
              <a:rPr lang="nl-BE" sz="2400" b="1" dirty="0">
                <a:solidFill>
                  <a:schemeClr val="accent6"/>
                </a:solidFill>
              </a:rPr>
              <a:t>= </a:t>
            </a:r>
            <a:r>
              <a:rPr lang="nl-BE" sz="2400" b="1" dirty="0" err="1">
                <a:solidFill>
                  <a:schemeClr val="accent6"/>
                </a:solidFill>
              </a:rPr>
              <a:t>Entities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Database-interactie code (</a:t>
            </a:r>
            <a:r>
              <a:rPr lang="nl-BE" sz="2400" dirty="0" err="1"/>
              <a:t>repository’s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 </a:t>
            </a:r>
            <a:r>
              <a:rPr lang="nl-BE" b="1" dirty="0">
                <a:solidFill>
                  <a:schemeClr val="accent6"/>
                </a:solidFill>
              </a:rPr>
              <a:t>response</a:t>
            </a:r>
            <a:r>
              <a:rPr lang="nl-BE" dirty="0"/>
              <a:t> wordt vaak </a:t>
            </a:r>
            <a:r>
              <a:rPr lang="nl-BE" b="1" dirty="0">
                <a:solidFill>
                  <a:schemeClr val="accent6"/>
                </a:solidFill>
              </a:rPr>
              <a:t>View </a:t>
            </a:r>
            <a:r>
              <a:rPr lang="nl-BE" b="1">
                <a:solidFill>
                  <a:schemeClr val="accent6"/>
                </a:solidFill>
              </a:rPr>
              <a:t>Model </a:t>
            </a:r>
            <a:r>
              <a:rPr lang="nl-BE"/>
              <a:t>aangemaakt</a:t>
            </a:r>
            <a:endParaRPr lang="nl-BE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Bevat </a:t>
            </a:r>
            <a:r>
              <a:rPr lang="nl-BE" sz="2400" b="1" dirty="0">
                <a:solidFill>
                  <a:schemeClr val="accent6"/>
                </a:solidFill>
              </a:rPr>
              <a:t>alle data</a:t>
            </a:r>
            <a:r>
              <a:rPr lang="nl-BE" sz="2400" dirty="0"/>
              <a:t> die nodig is om </a:t>
            </a:r>
            <a:r>
              <a:rPr lang="nl-BE" sz="2400" b="1" dirty="0">
                <a:solidFill>
                  <a:schemeClr val="accent6"/>
                </a:solidFill>
              </a:rPr>
              <a:t>view</a:t>
            </a:r>
            <a:r>
              <a:rPr lang="nl-BE" sz="2400" dirty="0"/>
              <a:t> te </a:t>
            </a:r>
            <a:r>
              <a:rPr lang="nl-BE" sz="2400" b="1" dirty="0">
                <a:solidFill>
                  <a:schemeClr val="accent6"/>
                </a:solidFill>
              </a:rPr>
              <a:t>genereren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Controller</a:t>
            </a:r>
            <a:r>
              <a:rPr lang="nl-BE" sz="2400" dirty="0"/>
              <a:t> maakt </a:t>
            </a:r>
            <a:r>
              <a:rPr lang="nl-BE" sz="2400" b="1" dirty="0">
                <a:solidFill>
                  <a:schemeClr val="accent6"/>
                </a:solidFill>
              </a:rPr>
              <a:t>View Model</a:t>
            </a:r>
            <a:r>
              <a:rPr lang="nl-BE" sz="2400" dirty="0"/>
              <a:t> en </a:t>
            </a:r>
            <a:r>
              <a:rPr lang="nl-BE" sz="2400" b="1" dirty="0">
                <a:solidFill>
                  <a:schemeClr val="accent6"/>
                </a:solidFill>
              </a:rPr>
              <a:t>geeft</a:t>
            </a:r>
            <a:r>
              <a:rPr lang="nl-BE" sz="2400" dirty="0"/>
              <a:t> dit </a:t>
            </a:r>
            <a:r>
              <a:rPr lang="nl-BE" sz="2400" b="1" dirty="0">
                <a:solidFill>
                  <a:schemeClr val="accent6"/>
                </a:solidFill>
              </a:rPr>
              <a:t>door</a:t>
            </a:r>
            <a:r>
              <a:rPr lang="nl-BE" sz="2400" dirty="0"/>
              <a:t> aan view om te renderen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CEF2C-0640-4855-A785-7C1C77E5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3BA5-D793-4302-83F0-6F51201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89EB51-5A39-4C40-8539-5A3FA55B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9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627C-6ACC-439C-B316-9DB0FB8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6EE3-B90E-4910-B0E6-3B808F16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29115"/>
            <a:ext cx="10199670" cy="1046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Wordt typisch geïmplementeerd als </a:t>
            </a:r>
            <a:r>
              <a:rPr lang="nl-BE" sz="2400" b="1" dirty="0">
                <a:solidFill>
                  <a:schemeClr val="accent6"/>
                </a:solidFill>
              </a:rPr>
              <a:t>POCO</a:t>
            </a:r>
            <a:r>
              <a:rPr lang="nl-BE" sz="2400" dirty="0"/>
              <a:t> (= </a:t>
            </a:r>
            <a:r>
              <a:rPr lang="nl-BE" sz="2400" b="1" dirty="0" err="1">
                <a:solidFill>
                  <a:schemeClr val="accent6"/>
                </a:solidFill>
              </a:rPr>
              <a:t>p</a:t>
            </a:r>
            <a:r>
              <a:rPr lang="nl-BE" sz="2400" dirty="0" err="1"/>
              <a:t>lain</a:t>
            </a:r>
            <a:r>
              <a:rPr lang="nl-BE" sz="2400" dirty="0"/>
              <a:t> </a:t>
            </a:r>
            <a:r>
              <a:rPr lang="nl-BE" sz="2400" b="1" dirty="0" err="1">
                <a:solidFill>
                  <a:schemeClr val="accent6"/>
                </a:solidFill>
              </a:rPr>
              <a:t>o</a:t>
            </a:r>
            <a:r>
              <a:rPr lang="nl-BE" sz="2400" dirty="0" err="1"/>
              <a:t>ld</a:t>
            </a:r>
            <a:r>
              <a:rPr lang="nl-BE" sz="2400" dirty="0"/>
              <a:t> </a:t>
            </a:r>
            <a:r>
              <a:rPr lang="nl-BE" sz="2400" b="1" dirty="0">
                <a:solidFill>
                  <a:schemeClr val="accent6"/>
                </a:solidFill>
              </a:rPr>
              <a:t>C</a:t>
            </a:r>
            <a:r>
              <a:rPr lang="nl-BE" sz="2400" dirty="0"/>
              <a:t>#-</a:t>
            </a:r>
            <a:r>
              <a:rPr lang="nl-BE" sz="2400" b="1" dirty="0">
                <a:solidFill>
                  <a:schemeClr val="accent6"/>
                </a:solidFill>
              </a:rPr>
              <a:t>o</a:t>
            </a:r>
            <a:r>
              <a:rPr lang="nl-BE" sz="2400" dirty="0"/>
              <a:t>bject)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Bij conventie in folder </a:t>
            </a:r>
            <a:r>
              <a:rPr lang="nl-BE" sz="2400" b="1" i="1" dirty="0" err="1">
                <a:solidFill>
                  <a:schemeClr val="accent6"/>
                </a:solidFill>
              </a:rPr>
              <a:t>Models</a:t>
            </a:r>
            <a:endParaRPr lang="nl-BE" sz="2400" b="1" i="1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 </a:t>
            </a:r>
            <a:r>
              <a:rPr lang="nl-BE" sz="2400" dirty="0"/>
              <a:t>samenhang tussen Controller, Model, </a:t>
            </a:r>
            <a:r>
              <a:rPr lang="nl-BE" sz="2400" dirty="0" err="1"/>
              <a:t>ViewModel</a:t>
            </a:r>
            <a:r>
              <a:rPr lang="nl-BE" sz="2400" dirty="0"/>
              <a:t> en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CEF2C-0640-4855-A785-7C1C77E5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3BA5-D793-4302-83F0-6F51201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89EB51-5A39-4C40-8539-5A3FA55B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A4CAC-6204-457F-B93C-EA9358B56FB8}"/>
              </a:ext>
            </a:extLst>
          </p:cNvPr>
          <p:cNvSpPr txBox="1"/>
          <p:nvPr/>
        </p:nvSpPr>
        <p:spPr>
          <a:xfrm>
            <a:off x="542589" y="3317427"/>
            <a:ext cx="4513141" cy="1708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2B91AF"/>
                </a:solidFill>
                <a:latin typeface="Consolas" panose="020B0609020204030204" pitchFamily="49" charset="0"/>
              </a:rPr>
              <a:t>Course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F296B-74D0-400C-B8EE-022D0AC26B1B}"/>
              </a:ext>
            </a:extLst>
          </p:cNvPr>
          <p:cNvSpPr txBox="1"/>
          <p:nvPr/>
        </p:nvSpPr>
        <p:spPr>
          <a:xfrm>
            <a:off x="534291" y="2829681"/>
            <a:ext cx="45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Application Model (</a:t>
            </a:r>
            <a:r>
              <a:rPr lang="nl-BE" b="1" u="sng" dirty="0" err="1"/>
              <a:t>entities</a:t>
            </a:r>
            <a:r>
              <a:rPr lang="nl-BE" b="1" u="sng" dirty="0"/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B5522-4933-4C05-B6FF-8C2607BF9650}"/>
              </a:ext>
            </a:extLst>
          </p:cNvPr>
          <p:cNvSpPr txBox="1"/>
          <p:nvPr/>
        </p:nvSpPr>
        <p:spPr>
          <a:xfrm>
            <a:off x="6508820" y="4514047"/>
            <a:ext cx="4513141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StudentRepository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Student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CourseRepository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Course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4E168-234D-414A-B0AC-345FCFE0F5BD}"/>
              </a:ext>
            </a:extLst>
          </p:cNvPr>
          <p:cNvSpPr txBox="1"/>
          <p:nvPr/>
        </p:nvSpPr>
        <p:spPr>
          <a:xfrm>
            <a:off x="6508820" y="4032070"/>
            <a:ext cx="45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DB-access (</a:t>
            </a:r>
            <a:r>
              <a:rPr lang="nl-BE" b="1" u="sng" dirty="0" err="1"/>
              <a:t>Repository</a:t>
            </a:r>
            <a:r>
              <a:rPr lang="nl-BE" b="1" u="sng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818331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C231-F8FB-4DDE-BC02-1D732759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7740-E623-4C09-8C8C-9311403C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46850"/>
            <a:ext cx="9799412" cy="835911"/>
          </a:xfrm>
        </p:spPr>
        <p:txBody>
          <a:bodyPr/>
          <a:lstStyle/>
          <a:p>
            <a:r>
              <a:rPr lang="nl-BE" sz="2400" b="1" dirty="0"/>
              <a:t>Voorbeeld (vervolg): </a:t>
            </a:r>
            <a:r>
              <a:rPr lang="nl-BE" sz="2400" dirty="0"/>
              <a:t>samenhang tussen Controller, Model, </a:t>
            </a:r>
            <a:r>
              <a:rPr lang="nl-BE" sz="2400" dirty="0" err="1"/>
              <a:t>ViewModel</a:t>
            </a:r>
            <a:r>
              <a:rPr lang="nl-BE" sz="2400" dirty="0"/>
              <a:t> en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29427-ED3B-4F0D-BD58-ED6315B8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58735-D1AB-4D60-98E2-8DA24FF2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3BBEB-11E9-49B8-8A4D-3FD134F6D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E35C3-F34E-4298-8B27-1468A921FBC9}"/>
              </a:ext>
            </a:extLst>
          </p:cNvPr>
          <p:cNvSpPr txBox="1"/>
          <p:nvPr/>
        </p:nvSpPr>
        <p:spPr>
          <a:xfrm>
            <a:off x="534290" y="3899254"/>
            <a:ext cx="5759888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StudentsController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studentsRepo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Register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RegistrationViewModel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RegistrationViewModel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viewModel.Students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studentsRepo.</a:t>
            </a:r>
            <a:r>
              <a:rPr lang="nl-BE" sz="1050" dirty="0" err="1">
                <a:solidFill>
                  <a:srgbClr val="74561F"/>
                </a:solidFill>
                <a:latin typeface="Consolas" panose="020B0609020204030204" pitchFamily="49" charset="0"/>
              </a:rPr>
              <a:t>GetAll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viewModel.Courses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courseRepo.</a:t>
            </a:r>
            <a:r>
              <a:rPr lang="nl-BE" sz="1050" dirty="0" err="1">
                <a:solidFill>
                  <a:srgbClr val="74561F"/>
                </a:solidFill>
                <a:latin typeface="Consolas" panose="020B0609020204030204" pitchFamily="49" charset="0"/>
              </a:rPr>
              <a:t>GetAll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46AE6-0B5A-4B50-BC8B-F1221B5BE92B}"/>
              </a:ext>
            </a:extLst>
          </p:cNvPr>
          <p:cNvSpPr txBox="1"/>
          <p:nvPr/>
        </p:nvSpPr>
        <p:spPr>
          <a:xfrm>
            <a:off x="534290" y="3484643"/>
            <a:ext cx="45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Controller: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F695A-A3EC-4AD0-87C3-D470BE287968}"/>
              </a:ext>
            </a:extLst>
          </p:cNvPr>
          <p:cNvSpPr txBox="1"/>
          <p:nvPr/>
        </p:nvSpPr>
        <p:spPr>
          <a:xfrm>
            <a:off x="6949591" y="2648828"/>
            <a:ext cx="4601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dirty="0"/>
              <a:t>Controller haalt data op die getoond moet worden in view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Controller maakt </a:t>
            </a:r>
            <a:r>
              <a:rPr lang="nl-BE" dirty="0" err="1"/>
              <a:t>ViewModel</a:t>
            </a:r>
            <a:r>
              <a:rPr lang="nl-BE" dirty="0"/>
              <a:t> aan dat alle data bevat die in view getoond wordt (</a:t>
            </a:r>
            <a:r>
              <a:rPr lang="nl-BE" dirty="0" err="1"/>
              <a:t>ViewModel</a:t>
            </a:r>
            <a:r>
              <a:rPr lang="nl-BE" dirty="0"/>
              <a:t> “groepeert” deze data in één object)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Controller geeft dit object door aan view om deze data weer te geven (bv.: door HTML-pagina te genereren/als JSON/...)</a:t>
            </a:r>
          </a:p>
          <a:p>
            <a:pPr marL="342900" indent="-342900">
              <a:buFont typeface="+mj-lt"/>
              <a:buAutoNum type="arabicPeriod"/>
            </a:pP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B6111-9EED-41C1-8628-ADC10E22B8F1}"/>
              </a:ext>
            </a:extLst>
          </p:cNvPr>
          <p:cNvSpPr txBox="1"/>
          <p:nvPr/>
        </p:nvSpPr>
        <p:spPr>
          <a:xfrm>
            <a:off x="534289" y="2520031"/>
            <a:ext cx="451314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RegistrationViewModel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Student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Students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Course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Courses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F886-3DCB-4F08-8EF5-25D5D24C1AC9}"/>
              </a:ext>
            </a:extLst>
          </p:cNvPr>
          <p:cNvSpPr txBox="1"/>
          <p:nvPr/>
        </p:nvSpPr>
        <p:spPr>
          <a:xfrm>
            <a:off x="534289" y="2105420"/>
            <a:ext cx="45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View Model:</a:t>
            </a:r>
          </a:p>
        </p:txBody>
      </p:sp>
    </p:spTree>
    <p:extLst>
      <p:ext uri="{BB962C8B-B14F-4D97-AF65-F5344CB8AC3E}">
        <p14:creationId xmlns:p14="http://schemas.microsoft.com/office/powerpoint/2010/main" val="1682493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CCE3-2141-4B6F-B92B-EB0A7B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E195-0C1F-4C8C-BB83-95FBF7A38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9B4C6-5656-4697-84C6-6A96BE0D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A55AA-6AED-4C7D-BE90-4EAD83A2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D6B19-E726-41F1-8586-1538EC517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96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D6CF-48D9-424C-953E-0E16A110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279-C261-43F8-A4B1-0AA1B83B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9281274" cy="547974"/>
          </a:xfrm>
        </p:spPr>
        <p:txBody>
          <a:bodyPr/>
          <a:lstStyle/>
          <a:p>
            <a:r>
              <a:rPr lang="nl-BE" sz="2400" b="1" dirty="0" err="1"/>
              <a:t>Inline</a:t>
            </a:r>
            <a:r>
              <a:rPr lang="nl-BE" sz="2400" b="1" dirty="0"/>
              <a:t>-expressie:  </a:t>
            </a:r>
            <a:r>
              <a:rPr lang="nl-BE" sz="2400" dirty="0"/>
              <a:t>begin de expressie met een </a:t>
            </a:r>
            <a:r>
              <a:rPr lang="nl-BE" sz="2400" b="1" dirty="0">
                <a:solidFill>
                  <a:schemeClr val="accent6"/>
                </a:solidFill>
              </a:rPr>
              <a:t>@-karakter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F258C-1578-4F5D-A642-C359F5E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BA2F2-4F97-4E57-BB6A-C176B6E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D93E87-FAB8-4B84-B646-6F1FAC990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88EEE-0D4D-4097-ADFA-B10D94EF89DA}"/>
              </a:ext>
            </a:extLst>
          </p:cNvPr>
          <p:cNvSpPr txBox="1"/>
          <p:nvPr/>
        </p:nvSpPr>
        <p:spPr>
          <a:xfrm>
            <a:off x="534291" y="2147705"/>
            <a:ext cx="3978715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ToShortDateString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()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75EB2-96B1-4C29-964A-3A5071BA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1898437"/>
            <a:ext cx="4572396" cy="96020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174770A-EE76-42E5-AA2C-0249A1BC9EFA}"/>
              </a:ext>
            </a:extLst>
          </p:cNvPr>
          <p:cNvSpPr/>
          <p:nvPr/>
        </p:nvSpPr>
        <p:spPr>
          <a:xfrm>
            <a:off x="5006980" y="2104551"/>
            <a:ext cx="737419" cy="547974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E55B23-AEDF-489B-B2F0-4C13266A1564}"/>
              </a:ext>
            </a:extLst>
          </p:cNvPr>
          <p:cNvSpPr txBox="1">
            <a:spLocks/>
          </p:cNvSpPr>
          <p:nvPr/>
        </p:nvSpPr>
        <p:spPr>
          <a:xfrm>
            <a:off x="534291" y="3559335"/>
            <a:ext cx="9281274" cy="5479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/>
              <a:t>Code-blokken:  </a:t>
            </a:r>
            <a:r>
              <a:rPr lang="nl-BE" sz="2400" dirty="0"/>
              <a:t>meerdere regels code plaats je tussen</a:t>
            </a:r>
            <a:r>
              <a:rPr lang="nl-BE" sz="2400" b="1" dirty="0">
                <a:solidFill>
                  <a:schemeClr val="accent6"/>
                </a:solidFill>
              </a:rPr>
              <a:t>@{...}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75E34-BCDA-46E0-B055-474E919740FE}"/>
              </a:ext>
            </a:extLst>
          </p:cNvPr>
          <p:cNvSpPr txBox="1"/>
          <p:nvPr/>
        </p:nvSpPr>
        <p:spPr>
          <a:xfrm>
            <a:off x="534291" y="4248120"/>
            <a:ext cx="435234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date =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, World!"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Example Code Block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Today's date is: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ToShortDateString</a:t>
            </a:r>
            <a:r>
              <a:rPr lang="en-US" sz="1200" dirty="0">
                <a:solidFill>
                  <a:srgbClr val="74561F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1F706-4F65-4228-AE66-6DC0E3AA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04" y="4478513"/>
            <a:ext cx="4572396" cy="9242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04C765-3926-42A1-A8A3-1CAD61AB09B2}"/>
              </a:ext>
            </a:extLst>
          </p:cNvPr>
          <p:cNvSpPr/>
          <p:nvPr/>
        </p:nvSpPr>
        <p:spPr>
          <a:xfrm>
            <a:off x="5244208" y="4666630"/>
            <a:ext cx="737419" cy="547974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9754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2A66-A483-4084-9D8E-9754BCD6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BF4C-E687-42CC-83C2-7B60285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9281274" cy="789382"/>
          </a:xfrm>
        </p:spPr>
        <p:txBody>
          <a:bodyPr/>
          <a:lstStyle/>
          <a:p>
            <a:r>
              <a:rPr lang="nl-BE" sz="2400" dirty="0"/>
              <a:t>Om tekst te tonen vanuit een </a:t>
            </a:r>
            <a:r>
              <a:rPr lang="nl-BE" sz="2400" b="1" dirty="0"/>
              <a:t>code-block</a:t>
            </a:r>
            <a:r>
              <a:rPr lang="nl-BE" sz="2400" dirty="0"/>
              <a:t>, zet je deze tekst tussen </a:t>
            </a:r>
            <a:r>
              <a:rPr lang="nl-BE" sz="2000" b="1" dirty="0">
                <a:latin typeface="Consolas" panose="020B0609020204030204" pitchFamily="49" charset="0"/>
              </a:rPr>
              <a:t>&lt;</a:t>
            </a:r>
            <a:r>
              <a:rPr lang="nl-BE" sz="2000" b="1" dirty="0" err="1">
                <a:latin typeface="Consolas" panose="020B0609020204030204" pitchFamily="49" charset="0"/>
              </a:rPr>
              <a:t>text</a:t>
            </a:r>
            <a:r>
              <a:rPr lang="nl-BE" sz="2000" b="1" dirty="0">
                <a:latin typeface="Consolas" panose="020B0609020204030204" pitchFamily="49" charset="0"/>
              </a:rPr>
              <a:t>&gt;</a:t>
            </a:r>
            <a:r>
              <a:rPr lang="nl-BE" sz="2400" dirty="0"/>
              <a:t>-tags, of begin je de regel met </a:t>
            </a:r>
            <a:r>
              <a:rPr lang="nl-BE" sz="2000" b="1" dirty="0">
                <a:latin typeface="Consolas" panose="020B0609020204030204" pitchFamily="49" charset="0"/>
              </a:rPr>
              <a:t>@:</a:t>
            </a:r>
            <a:endParaRPr lang="nl-BE" sz="2400" b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705C9-6621-4575-8C87-3005B876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CB223-AD2C-4F6C-87AF-6A7B470D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BF6981-A7B9-4C38-A39A-2347EA099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22A3F-B7D9-4F6F-9D41-0681C12BF004}"/>
              </a:ext>
            </a:extLst>
          </p:cNvPr>
          <p:cNvSpPr txBox="1"/>
          <p:nvPr/>
        </p:nvSpPr>
        <p:spPr>
          <a:xfrm>
            <a:off x="534291" y="2255860"/>
            <a:ext cx="6879232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10;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The sum of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nl-BE" sz="12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nl-BE" sz="12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nl-BE" sz="12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nl-BE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04FF1-3653-419C-BB6C-7796425875E8}"/>
              </a:ext>
            </a:extLst>
          </p:cNvPr>
          <p:cNvSpPr txBox="1"/>
          <p:nvPr/>
        </p:nvSpPr>
        <p:spPr>
          <a:xfrm>
            <a:off x="534291" y="4482966"/>
            <a:ext cx="6879232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10;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The sum of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CDE012D8-4841-4AFB-85D9-831DA4C899DC}"/>
              </a:ext>
            </a:extLst>
          </p:cNvPr>
          <p:cNvSpPr/>
          <p:nvPr/>
        </p:nvSpPr>
        <p:spPr>
          <a:xfrm>
            <a:off x="3492126" y="3824157"/>
            <a:ext cx="963562" cy="720000"/>
          </a:xfrm>
          <a:prstGeom prst="mathEqual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C983B5-0275-4B59-A694-22B3E5A4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17" y="3824157"/>
            <a:ext cx="4003190" cy="4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C40C-1DF4-472C-BA32-98D6757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MVC-design </a:t>
            </a:r>
            <a:r>
              <a:rPr lang="nl-BE"/>
              <a:t>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BE49-B76C-4BBF-9776-23AB2CF21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21D4A-30B3-444B-AC33-5266968E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77EF-2C55-4AF6-BCD2-2FF18F5F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8E45B-0CF5-4AA9-AF3C-6AE216C35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7906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6A73-CC71-4515-A354-80F5035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B1BB-9638-455E-AE01-5458AF53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19924"/>
            <a:ext cx="9281274" cy="970761"/>
          </a:xfrm>
        </p:spPr>
        <p:txBody>
          <a:bodyPr/>
          <a:lstStyle/>
          <a:p>
            <a:r>
              <a:rPr lang="nl-BE" sz="2400" b="1" dirty="0"/>
              <a:t>Condities:</a:t>
            </a:r>
            <a:r>
              <a:rPr lang="nl-BE" sz="2400" dirty="0"/>
              <a:t> begin </a:t>
            </a:r>
            <a:r>
              <a:rPr lang="nl-BE" sz="2400" b="1" dirty="0" err="1"/>
              <a:t>if</a:t>
            </a:r>
            <a:r>
              <a:rPr lang="nl-BE" sz="2400" b="1" dirty="0"/>
              <a:t>-statement</a:t>
            </a:r>
            <a:r>
              <a:rPr lang="nl-BE" sz="2400" dirty="0"/>
              <a:t> met </a:t>
            </a:r>
            <a:r>
              <a:rPr lang="nl-BE" sz="2400" b="1" dirty="0">
                <a:solidFill>
                  <a:schemeClr val="accent6"/>
                </a:solidFill>
              </a:rPr>
              <a:t>@-karakter</a:t>
            </a:r>
            <a:r>
              <a:rPr lang="nl-BE" sz="2400" dirty="0"/>
              <a:t>. </a:t>
            </a:r>
            <a:br>
              <a:rPr lang="nl-BE" sz="2400" dirty="0"/>
            </a:br>
            <a:r>
              <a:rPr lang="nl-BE" sz="2400" dirty="0"/>
              <a:t>Accolades zijn verplicht! (ook indien slechts één statement)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50DFA-6ED8-44A2-BB03-20B00ABF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92F8-AAB1-4571-8C6B-F60D9B1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E746FE-8FFE-46BC-9370-E4304A9B3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B3864-ADFD-4792-B0C3-1F4B0AA090C4}"/>
              </a:ext>
            </a:extLst>
          </p:cNvPr>
          <p:cNvSpPr txBox="1"/>
          <p:nvPr/>
        </p:nvSpPr>
        <p:spPr>
          <a:xfrm>
            <a:off x="534291" y="3361750"/>
            <a:ext cx="6426948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IsLeapYear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.Now.Year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The year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.Now.Year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a leap year.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The year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.Now.Year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leap year.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404A2-A28D-49B4-92B7-5F8FA858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00" y="3925094"/>
            <a:ext cx="3492329" cy="4236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1DF50B3-1491-413F-A2C1-0F380094F557}"/>
              </a:ext>
            </a:extLst>
          </p:cNvPr>
          <p:cNvSpPr/>
          <p:nvPr/>
        </p:nvSpPr>
        <p:spPr>
          <a:xfrm>
            <a:off x="7305367" y="3925093"/>
            <a:ext cx="589936" cy="423659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010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9D38-3FBF-4C66-B0CE-195C941D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F4E9-B5CD-4B39-A72C-B14DEA6F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9281274" cy="941265"/>
          </a:xfrm>
        </p:spPr>
        <p:txBody>
          <a:bodyPr/>
          <a:lstStyle/>
          <a:p>
            <a:r>
              <a:rPr lang="nl-BE" sz="2400" b="1" dirty="0"/>
              <a:t>Variabelen:</a:t>
            </a:r>
            <a:r>
              <a:rPr lang="nl-BE" sz="2400" dirty="0"/>
              <a:t> het is mogelijk om een </a:t>
            </a:r>
            <a:r>
              <a:rPr lang="nl-BE" sz="2400" b="1" dirty="0">
                <a:solidFill>
                  <a:schemeClr val="accent6"/>
                </a:solidFill>
              </a:rPr>
              <a:t>variabele</a:t>
            </a:r>
            <a:r>
              <a:rPr lang="nl-BE" sz="2400" dirty="0"/>
              <a:t> te declareren en deze op een </a:t>
            </a:r>
            <a:r>
              <a:rPr lang="nl-BE" sz="2400" b="1" dirty="0"/>
              <a:t>later punt </a:t>
            </a:r>
            <a:r>
              <a:rPr lang="nl-BE" sz="2400" dirty="0"/>
              <a:t>in de code te gebruiken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73C69-59D8-4370-90AC-6F5B78B9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61F43-289A-44B2-8893-7BD56457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629D8-2293-45E3-A6E7-3272C055A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B8787-D1E8-4FA1-9B7B-7963103EE1D3}"/>
              </a:ext>
            </a:extLst>
          </p:cNvPr>
          <p:cNvSpPr txBox="1"/>
          <p:nvPr/>
        </p:nvSpPr>
        <p:spPr>
          <a:xfrm>
            <a:off x="534291" y="2516176"/>
            <a:ext cx="6426948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.Now.Hour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morning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.Now.Hour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20)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day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evening!"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greeting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And welcome to my web page!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D6A66-8364-4F4E-95CB-520FEB7B6F5F}"/>
              </a:ext>
            </a:extLst>
          </p:cNvPr>
          <p:cNvCxnSpPr/>
          <p:nvPr/>
        </p:nvCxnSpPr>
        <p:spPr>
          <a:xfrm flipH="1">
            <a:off x="2918646" y="2664543"/>
            <a:ext cx="7487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3A8C47-70F2-480F-B488-780911460298}"/>
              </a:ext>
            </a:extLst>
          </p:cNvPr>
          <p:cNvSpPr txBox="1"/>
          <p:nvPr/>
        </p:nvSpPr>
        <p:spPr>
          <a:xfrm>
            <a:off x="3667432" y="2495266"/>
            <a:ext cx="192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declaratie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6AC35C2-15CE-4DF5-A525-B0661AD4A067}"/>
              </a:ext>
            </a:extLst>
          </p:cNvPr>
          <p:cNvSpPr/>
          <p:nvPr/>
        </p:nvSpPr>
        <p:spPr>
          <a:xfrm>
            <a:off x="3834580" y="2998839"/>
            <a:ext cx="144000" cy="1908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2EE89-82A4-4830-8C98-EC32818AC87D}"/>
              </a:ext>
            </a:extLst>
          </p:cNvPr>
          <p:cNvSpPr txBox="1"/>
          <p:nvPr/>
        </p:nvSpPr>
        <p:spPr>
          <a:xfrm>
            <a:off x="4124928" y="3778060"/>
            <a:ext cx="192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toekenning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3677E7-4A81-44A2-86D3-07E84FAA971F}"/>
              </a:ext>
            </a:extLst>
          </p:cNvPr>
          <p:cNvCxnSpPr/>
          <p:nvPr/>
        </p:nvCxnSpPr>
        <p:spPr>
          <a:xfrm flipH="1">
            <a:off x="4467226" y="5230131"/>
            <a:ext cx="7487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15640A-87A0-4DE0-AED8-D53086E566B9}"/>
              </a:ext>
            </a:extLst>
          </p:cNvPr>
          <p:cNvSpPr txBox="1"/>
          <p:nvPr/>
        </p:nvSpPr>
        <p:spPr>
          <a:xfrm>
            <a:off x="5216012" y="5060854"/>
            <a:ext cx="192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waarde opvragen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840DCD-5FFC-44EE-ACA7-DE914430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53" y="3814146"/>
            <a:ext cx="4068690" cy="30246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FC6A31-0317-4242-84A7-0BDAD9078B98}"/>
              </a:ext>
            </a:extLst>
          </p:cNvPr>
          <p:cNvSpPr/>
          <p:nvPr/>
        </p:nvSpPr>
        <p:spPr>
          <a:xfrm>
            <a:off x="7105765" y="3796103"/>
            <a:ext cx="658761" cy="338554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237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0AB1-5341-45E2-AC99-419E7C5E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C76F-ACEE-4F69-8C83-B482C932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37811"/>
            <a:ext cx="9281274" cy="488981"/>
          </a:xfrm>
        </p:spPr>
        <p:txBody>
          <a:bodyPr/>
          <a:lstStyle/>
          <a:p>
            <a:r>
              <a:rPr lang="nl-BE" sz="2400" b="1" dirty="0"/>
              <a:t>Iteraties (</a:t>
            </a:r>
            <a:r>
              <a:rPr lang="nl-BE" sz="2400" b="1" dirty="0" err="1"/>
              <a:t>for</a:t>
            </a:r>
            <a:r>
              <a:rPr lang="nl-BE" sz="2400" b="1" dirty="0"/>
              <a:t>): </a:t>
            </a:r>
            <a:r>
              <a:rPr lang="nl-BE" sz="2400" dirty="0"/>
              <a:t>begin </a:t>
            </a:r>
            <a:r>
              <a:rPr lang="nl-BE" sz="2400" b="1" dirty="0" err="1"/>
              <a:t>for</a:t>
            </a:r>
            <a:r>
              <a:rPr lang="nl-BE" sz="2400" b="1" dirty="0"/>
              <a:t>-statement</a:t>
            </a:r>
            <a:r>
              <a:rPr lang="nl-BE" sz="2400" dirty="0"/>
              <a:t> met een </a:t>
            </a:r>
            <a:r>
              <a:rPr lang="nl-BE" sz="2400" b="1" dirty="0">
                <a:solidFill>
                  <a:schemeClr val="accent6"/>
                </a:solidFill>
              </a:rPr>
              <a:t>@-karakter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2D389-4CD1-4F3E-9E18-817B3720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EC98C-10F7-48A5-B294-03501755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5BC67-98B7-44E8-A5B3-D78F00127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31A48-5A3F-4ACD-8786-5A3DA4C729E3}"/>
              </a:ext>
            </a:extLst>
          </p:cNvPr>
          <p:cNvSpPr txBox="1"/>
          <p:nvPr/>
        </p:nvSpPr>
        <p:spPr>
          <a:xfrm>
            <a:off x="1146756" y="3071697"/>
            <a:ext cx="411480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5; i++)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it-IT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74561F"/>
                </a:solidFill>
                <a:latin typeface="Consolas" panose="020B0609020204030204" pitchFamily="49" charset="0"/>
              </a:rPr>
              <a:t>ToString()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65AC1-B8D7-4C41-8A7A-E815B416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76" y="2785023"/>
            <a:ext cx="1231403" cy="177367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AECC5A1-BC98-477A-BDE0-4E9451487DA3}"/>
              </a:ext>
            </a:extLst>
          </p:cNvPr>
          <p:cNvSpPr/>
          <p:nvPr/>
        </p:nvSpPr>
        <p:spPr>
          <a:xfrm>
            <a:off x="6204155" y="3427370"/>
            <a:ext cx="796413" cy="488981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53A4D-D2B4-417B-898A-87E57E83FDD0}"/>
              </a:ext>
            </a:extLst>
          </p:cNvPr>
          <p:cNvSpPr txBox="1"/>
          <p:nvPr/>
        </p:nvSpPr>
        <p:spPr>
          <a:xfrm>
            <a:off x="534291" y="5068063"/>
            <a:ext cx="773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i="1" dirty="0"/>
              <a:t>Opmerking: </a:t>
            </a:r>
            <a:r>
              <a:rPr lang="nl-BE" sz="2000" i="1" dirty="0" err="1"/>
              <a:t>for</a:t>
            </a:r>
            <a:r>
              <a:rPr lang="nl-BE" sz="2000" i="1" dirty="0"/>
              <a:t>-iteratie kan tussen &lt;</a:t>
            </a:r>
            <a:r>
              <a:rPr lang="nl-BE" sz="2000" i="1" dirty="0" err="1"/>
              <a:t>ul</a:t>
            </a:r>
            <a:r>
              <a:rPr lang="nl-BE" sz="2000" i="1" dirty="0"/>
              <a:t>&gt;-tags (of andere tags) staan</a:t>
            </a:r>
          </a:p>
        </p:txBody>
      </p:sp>
    </p:spTree>
    <p:extLst>
      <p:ext uri="{BB962C8B-B14F-4D97-AF65-F5344CB8AC3E}">
        <p14:creationId xmlns:p14="http://schemas.microsoft.com/office/powerpoint/2010/main" val="303844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692D-FD23-4272-913A-B7E9140C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336D6-64AC-4708-A99C-BC865E4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E955B-5D6B-4B8B-BEDE-B2F01388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0F16E-A7C9-446F-BB5B-426A61A3D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3F3AAE-D853-4072-B5C8-37521C6C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37811"/>
            <a:ext cx="9573270" cy="488981"/>
          </a:xfrm>
        </p:spPr>
        <p:txBody>
          <a:bodyPr/>
          <a:lstStyle/>
          <a:p>
            <a:r>
              <a:rPr lang="nl-BE" sz="2400" b="1" dirty="0"/>
              <a:t>Iteraties (</a:t>
            </a:r>
            <a:r>
              <a:rPr lang="nl-BE" sz="2400" b="1" dirty="0" err="1"/>
              <a:t>foreach</a:t>
            </a:r>
            <a:r>
              <a:rPr lang="nl-BE" sz="2400" b="1" dirty="0"/>
              <a:t>): </a:t>
            </a:r>
            <a:r>
              <a:rPr lang="nl-BE" sz="2400" dirty="0"/>
              <a:t>op een gelijkaardige manier kan je tevens gebruik maken van een </a:t>
            </a:r>
            <a:r>
              <a:rPr lang="nl-BE" sz="2400" b="1" dirty="0" err="1"/>
              <a:t>foreach</a:t>
            </a:r>
            <a:r>
              <a:rPr lang="nl-BE" sz="2400" b="1" dirty="0"/>
              <a:t>-iteratie</a:t>
            </a:r>
            <a:endParaRPr lang="nl-BE" sz="2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CB908-7F2E-4A88-97FC-A440BECF5F08}"/>
              </a:ext>
            </a:extLst>
          </p:cNvPr>
          <p:cNvSpPr txBox="1"/>
          <p:nvPr/>
        </p:nvSpPr>
        <p:spPr>
          <a:xfrm>
            <a:off x="534291" y="3287086"/>
            <a:ext cx="5216282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"Jan"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"Piet"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"Joris"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"Corneel"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70177B-AF50-41BF-A9A2-D4BA6975FC28}"/>
              </a:ext>
            </a:extLst>
          </p:cNvPr>
          <p:cNvSpPr/>
          <p:nvPr/>
        </p:nvSpPr>
        <p:spPr>
          <a:xfrm>
            <a:off x="6626212" y="3806904"/>
            <a:ext cx="796413" cy="488981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6DD23-ABFA-4FB5-9068-C7250921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65" y="3065247"/>
            <a:ext cx="1809296" cy="19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19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56FC-2041-4A4E-A08C-AAEAA51B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basis-syntax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915D-E3BE-4414-8F06-5D736B9C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126A-ADC6-44B8-9174-082D11AD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AE419E-A98B-4CE5-857B-939CAE6E91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577B30-8FC6-4636-910B-FD8AEF807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761100"/>
            <a:ext cx="9573270" cy="797234"/>
          </a:xfrm>
        </p:spPr>
        <p:txBody>
          <a:bodyPr/>
          <a:lstStyle/>
          <a:p>
            <a:r>
              <a:rPr lang="nl-BE" sz="2400" b="1" dirty="0"/>
              <a:t>Objecten en </a:t>
            </a:r>
            <a:r>
              <a:rPr lang="nl-BE" sz="2400" b="1" dirty="0" err="1"/>
              <a:t>property’s</a:t>
            </a:r>
            <a:r>
              <a:rPr lang="nl-BE" sz="2400" b="1" dirty="0"/>
              <a:t>: </a:t>
            </a:r>
            <a:r>
              <a:rPr lang="nl-BE" sz="2400" dirty="0"/>
              <a:t>je kunt gebruik maken van </a:t>
            </a:r>
            <a:r>
              <a:rPr lang="nl-BE" sz="2400" b="1" dirty="0" err="1">
                <a:solidFill>
                  <a:schemeClr val="accent6"/>
                </a:solidFill>
              </a:rPr>
              <a:t>inline</a:t>
            </a:r>
            <a:r>
              <a:rPr lang="nl-BE" sz="2400" b="1" dirty="0">
                <a:solidFill>
                  <a:schemeClr val="accent6"/>
                </a:solidFill>
              </a:rPr>
              <a:t>-expressies</a:t>
            </a:r>
            <a:r>
              <a:rPr lang="nl-BE" sz="2400" dirty="0"/>
              <a:t> om de waarde van een property van een object op te vragen en weer te geven</a:t>
            </a:r>
            <a:endParaRPr lang="nl-BE" sz="24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70AB9-2E63-457F-84AC-E3192A4669B7}"/>
              </a:ext>
            </a:extLst>
          </p:cNvPr>
          <p:cNvSpPr txBox="1"/>
          <p:nvPr/>
        </p:nvSpPr>
        <p:spPr>
          <a:xfrm>
            <a:off x="2445242" y="3346080"/>
            <a:ext cx="6417115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Person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Person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Joske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"Vermeulen"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21);</a:t>
            </a:r>
          </a:p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Hello, my name is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 I am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years old.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BB417-0D09-45A7-A03C-3E25FA42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87" y="5340749"/>
            <a:ext cx="5070024" cy="3651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B2C54E-51F9-417F-8AE3-19150B20876D}"/>
              </a:ext>
            </a:extLst>
          </p:cNvPr>
          <p:cNvSpPr/>
          <p:nvPr/>
        </p:nvSpPr>
        <p:spPr>
          <a:xfrm>
            <a:off x="5407993" y="4556278"/>
            <a:ext cx="491613" cy="589936"/>
          </a:xfrm>
          <a:prstGeom prst="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28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9F05-DCB7-4E51-9EFB-9AB75796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MVC-design </a:t>
            </a:r>
            <a:r>
              <a:rPr lang="nl-BE" dirty="0" err="1"/>
              <a:t>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54B2-7A24-4646-A46E-56E5D531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1838632"/>
            <a:ext cx="10225108" cy="39034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MVC</a:t>
            </a:r>
            <a:r>
              <a:rPr lang="nl-BE" dirty="0"/>
              <a:t> is een veelgebruikt </a:t>
            </a:r>
            <a:r>
              <a:rPr lang="nl-BE" b="1" dirty="0">
                <a:solidFill>
                  <a:schemeClr val="accent6"/>
                </a:solidFill>
              </a:rPr>
              <a:t>design </a:t>
            </a:r>
            <a:r>
              <a:rPr lang="nl-BE" b="1" dirty="0" err="1">
                <a:solidFill>
                  <a:schemeClr val="accent6"/>
                </a:solidFill>
              </a:rPr>
              <a:t>pattern</a:t>
            </a:r>
            <a:r>
              <a:rPr lang="nl-BE" dirty="0"/>
              <a:t> voor de ontwikkeling van applicaties met een </a:t>
            </a:r>
            <a:r>
              <a:rPr lang="nl-BE" b="1" dirty="0">
                <a:solidFill>
                  <a:schemeClr val="accent6"/>
                </a:solidFill>
              </a:rPr>
              <a:t>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Oorspronkelijk voor </a:t>
            </a:r>
            <a:r>
              <a:rPr lang="nl-BE" b="1" dirty="0" err="1">
                <a:solidFill>
                  <a:schemeClr val="accent6"/>
                </a:solidFill>
              </a:rPr>
              <a:t>rich-client</a:t>
            </a:r>
            <a:r>
              <a:rPr lang="nl-BE" dirty="0"/>
              <a:t> toepassingen (</a:t>
            </a:r>
            <a:r>
              <a:rPr lang="nl-BE" dirty="0" err="1"/>
              <a:t>desktop-applicaties</a:t>
            </a:r>
            <a:r>
              <a:rPr lang="nl-B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Nadien ook nut bewezen voor </a:t>
            </a:r>
            <a:r>
              <a:rPr lang="nl-BE" b="1" dirty="0">
                <a:solidFill>
                  <a:schemeClr val="accent6"/>
                </a:solidFill>
              </a:rPr>
              <a:t>andere toepassingen</a:t>
            </a:r>
            <a:r>
              <a:rPr lang="nl-BE" dirty="0"/>
              <a:t> (web-toepassingen en mobiele applicaties)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Doel: </a:t>
            </a:r>
            <a:r>
              <a:rPr lang="nl-BE" dirty="0"/>
              <a:t>duidelijke </a:t>
            </a:r>
            <a:r>
              <a:rPr lang="nl-BE" b="1" dirty="0">
                <a:solidFill>
                  <a:schemeClr val="accent6"/>
                </a:solidFill>
              </a:rPr>
              <a:t>afscheiding</a:t>
            </a:r>
            <a:r>
              <a:rPr lang="nl-BE" dirty="0"/>
              <a:t> tussen </a:t>
            </a:r>
            <a:r>
              <a:rPr lang="nl-BE" b="1" dirty="0">
                <a:solidFill>
                  <a:schemeClr val="accent6"/>
                </a:solidFill>
              </a:rPr>
              <a:t>manipulatie/verwerking</a:t>
            </a:r>
            <a:r>
              <a:rPr lang="nl-BE" dirty="0"/>
              <a:t> van data en de </a:t>
            </a:r>
            <a:r>
              <a:rPr lang="nl-BE" b="1" dirty="0">
                <a:solidFill>
                  <a:schemeClr val="accent6"/>
                </a:solidFill>
              </a:rPr>
              <a:t>visuele weergave</a:t>
            </a:r>
            <a:r>
              <a:rPr lang="nl-BE" dirty="0"/>
              <a:t> ervan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F0C7B-9C8D-40AA-A769-94117D1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460F-4D78-4FB1-AD9B-CD1D0917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1EABF8-EB38-47F4-BEC5-9E6A75910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7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9F05-DCB7-4E51-9EFB-9AB75796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MVC-design </a:t>
            </a:r>
            <a:r>
              <a:rPr lang="nl-BE" dirty="0" err="1"/>
              <a:t>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54B2-7A24-4646-A46E-56E5D531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46" y="1658084"/>
            <a:ext cx="10225108" cy="39034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</a:t>
            </a:r>
            <a:r>
              <a:rPr lang="nl-BE" b="1" dirty="0">
                <a:solidFill>
                  <a:schemeClr val="accent6"/>
                </a:solidFill>
              </a:rPr>
              <a:t>MVC </a:t>
            </a:r>
            <a:r>
              <a:rPr lang="nl-BE" dirty="0"/>
              <a:t>wordt de applicatie</a:t>
            </a:r>
            <a:r>
              <a:rPr lang="nl-BE" b="1" dirty="0">
                <a:solidFill>
                  <a:schemeClr val="accent6"/>
                </a:solidFill>
              </a:rPr>
              <a:t> opgedeeld </a:t>
            </a:r>
            <a:r>
              <a:rPr lang="nl-BE" dirty="0"/>
              <a:t>in</a:t>
            </a:r>
            <a:r>
              <a:rPr lang="nl-BE" b="1" dirty="0">
                <a:solidFill>
                  <a:schemeClr val="accent6"/>
                </a:solidFill>
              </a:rPr>
              <a:t> drie componenten: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M</a:t>
            </a:r>
            <a:r>
              <a:rPr lang="nl-BE" sz="2400" b="1" dirty="0"/>
              <a:t>odel: </a:t>
            </a:r>
            <a:r>
              <a:rPr lang="nl-BE" sz="2400" dirty="0"/>
              <a:t>de data van de applicatie (ophalen/persisteren van data), business </a:t>
            </a:r>
            <a:r>
              <a:rPr lang="nl-BE" sz="2400" dirty="0" err="1"/>
              <a:t>rules</a:t>
            </a:r>
            <a:r>
              <a:rPr lang="nl-BE" sz="2400" dirty="0"/>
              <a:t>, validatie, 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V</a:t>
            </a:r>
            <a:r>
              <a:rPr lang="nl-BE" sz="2400" b="1" dirty="0"/>
              <a:t>iew:</a:t>
            </a:r>
            <a:r>
              <a:rPr lang="nl-BE" sz="2400" dirty="0"/>
              <a:t> weergave (representatie) van model (HTML, WPF, JSON, XML, ...)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C</a:t>
            </a:r>
            <a:r>
              <a:rPr lang="nl-BE" sz="2400" b="1" dirty="0"/>
              <a:t>ontroller:</a:t>
            </a:r>
            <a:r>
              <a:rPr lang="nl-BE" sz="2400" dirty="0"/>
              <a:t> coördinator tussen model en view. Update het model en geeft data door aan de juiste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Strikte </a:t>
            </a:r>
            <a:r>
              <a:rPr lang="nl-BE" b="1" dirty="0">
                <a:solidFill>
                  <a:schemeClr val="accent6"/>
                </a:solidFill>
              </a:rPr>
              <a:t>scheiding</a:t>
            </a:r>
            <a:r>
              <a:rPr lang="nl-BE" dirty="0"/>
              <a:t> tussen verschillende onderdelen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Vaak ook gewerkt met </a:t>
            </a:r>
            <a:r>
              <a:rPr lang="nl-BE" b="1" dirty="0" err="1">
                <a:solidFill>
                  <a:schemeClr val="accent6"/>
                </a:solidFill>
              </a:rPr>
              <a:t>ViewModel</a:t>
            </a:r>
            <a:r>
              <a:rPr lang="nl-BE" dirty="0"/>
              <a:t>: model dat specifieke </a:t>
            </a:r>
            <a:r>
              <a:rPr lang="nl-BE" dirty="0" err="1"/>
              <a:t>property’s</a:t>
            </a:r>
            <a:r>
              <a:rPr lang="nl-BE" dirty="0"/>
              <a:t> bevat die in View weergegeven moeten worden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F0C7B-9C8D-40AA-A769-94117D1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460F-4D78-4FB1-AD9B-CD1D0917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1EABF8-EB38-47F4-BEC5-9E6A75910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10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9F05-DCB7-4E51-9EFB-9AB75796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MVC-design </a:t>
            </a:r>
            <a:r>
              <a:rPr lang="nl-BE" dirty="0" err="1"/>
              <a:t>pattern</a:t>
            </a:r>
            <a:endParaRPr lang="nl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DFC58-90B3-4B26-B7FD-306DD601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879964"/>
            <a:ext cx="9281274" cy="5184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MVC-design </a:t>
            </a:r>
            <a:r>
              <a:rPr lang="nl-BE" dirty="0" err="1"/>
              <a:t>pattern</a:t>
            </a:r>
            <a:r>
              <a:rPr lang="nl-BE" dirty="0"/>
              <a:t> </a:t>
            </a:r>
            <a:r>
              <a:rPr lang="nl-BE"/>
              <a:t>in .</a:t>
            </a:r>
            <a:r>
              <a:rPr lang="nl-BE" dirty="0"/>
              <a:t>NET 6 MVC: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F0C7B-9C8D-40AA-A769-94117D1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460F-4D78-4FB1-AD9B-CD1D0917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D6A5F7-9C5F-43EE-85B8-EAC41FDE9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18904-8056-400F-8144-1C38F69B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97" y="2797382"/>
            <a:ext cx="6517405" cy="20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CF0A-17F8-4468-8030-65B92DA8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MVC-design </a:t>
            </a:r>
            <a:r>
              <a:rPr lang="nl-BE" dirty="0" err="1"/>
              <a:t>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90D5-A3A9-4C3C-91E2-F69C59F9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81" y="2047742"/>
            <a:ext cx="9281274" cy="30905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De controller ontvangt de </a:t>
            </a:r>
            <a:r>
              <a:rPr lang="nl-BE" dirty="0" err="1"/>
              <a:t>request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Afhankelijk van het type </a:t>
            </a:r>
            <a:r>
              <a:rPr lang="nl-BE" dirty="0" err="1"/>
              <a:t>request</a:t>
            </a:r>
            <a:r>
              <a:rPr lang="nl-BE" dirty="0"/>
              <a:t>, haalt de controller de nodige data op uit het model of update het model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Controller selecteert een view en geeft het model mee aan deze view om dit weer te geven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De view gebruikt de data in het model om de GUI (bv.: HTML) te genereren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14FBE-15CF-4303-B0F9-D4A217E4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59D3E-76FA-4258-B31E-1D74B9F1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B6BED5-DCEE-41B3-B18B-540D5EE08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73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CF0A-17F8-4468-8030-65B92DA8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MVC-design </a:t>
            </a:r>
            <a:r>
              <a:rPr lang="nl-BE" dirty="0" err="1"/>
              <a:t>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90D5-A3A9-4C3C-91E2-F69C59F9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62840"/>
            <a:ext cx="9281274" cy="557806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nl-BE" dirty="0"/>
              <a:t>Voorbeeld: opvragen TODO-list: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14FBE-15CF-4303-B0F9-D4A217E4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inleiding</a:t>
            </a:r>
            <a:r>
              <a:rPr lang="en-US" dirty="0"/>
              <a:t> MVC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59D3E-76FA-4258-B31E-1D74B9F1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B6BED5-DCEE-41B3-B18B-540D5EE08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47ACF-3564-4674-B195-82BDD8C6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2056882"/>
            <a:ext cx="6477561" cy="3452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96FEB-BB2D-4F83-B9CB-10CBF23902D4}"/>
              </a:ext>
            </a:extLst>
          </p:cNvPr>
          <p:cNvSpPr txBox="1"/>
          <p:nvPr/>
        </p:nvSpPr>
        <p:spPr>
          <a:xfrm>
            <a:off x="2433482" y="5839565"/>
            <a:ext cx="732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/>
              <a:t>Bron: </a:t>
            </a:r>
            <a:r>
              <a:rPr lang="en-US" sz="1600" i="1" dirty="0"/>
              <a:t>Lock, A. (2018). Asp.net Core in Action. Shelter Island, NY: Manning Publications.</a:t>
            </a:r>
          </a:p>
          <a:p>
            <a:endParaRPr lang="nl-BE" sz="1600" i="1" dirty="0"/>
          </a:p>
        </p:txBody>
      </p:sp>
    </p:spTree>
    <p:extLst>
      <p:ext uri="{BB962C8B-B14F-4D97-AF65-F5344CB8AC3E}">
        <p14:creationId xmlns:p14="http://schemas.microsoft.com/office/powerpoint/2010/main" val="21270486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7097</TotalTime>
  <Words>2925</Words>
  <Application>Microsoft Office PowerPoint</Application>
  <PresentationFormat>Widescreen</PresentationFormat>
  <Paragraphs>513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Cascadia Mono</vt:lpstr>
      <vt:lpstr>Consolas</vt:lpstr>
      <vt:lpstr>Kantoorthema</vt:lpstr>
      <vt:lpstr>PowerPoint Presentation</vt:lpstr>
      <vt:lpstr>Application Development</vt:lpstr>
      <vt:lpstr>PowerPoint Presentation</vt:lpstr>
      <vt:lpstr>MVC-design pattern</vt:lpstr>
      <vt:lpstr>Het MVC-design pattern</vt:lpstr>
      <vt:lpstr>Het MVC-design pattern</vt:lpstr>
      <vt:lpstr>Het MVC-design pattern</vt:lpstr>
      <vt:lpstr>Het MVC-design pattern</vt:lpstr>
      <vt:lpstr>Het MVC-design pattern</vt:lpstr>
      <vt:lpstr>Het MVC-design pattern: voordelen</vt:lpstr>
      <vt:lpstr>Een eerste project</vt:lpstr>
      <vt:lpstr>Een nieuw project op basis van een template</vt:lpstr>
      <vt:lpstr>Projectstructuur</vt:lpstr>
      <vt:lpstr>Projectstructuur: Program.cs</vt:lpstr>
      <vt:lpstr>ASP.NET 6: Middleware</vt:lpstr>
      <vt:lpstr>ASP.NET 6: Middleware</vt:lpstr>
      <vt:lpstr>ASP.NET 6: Middleware</vt:lpstr>
      <vt:lpstr>ASP.NET 6: Pipelines</vt:lpstr>
      <vt:lpstr>ASP.NET 5: Pipelines</vt:lpstr>
      <vt:lpstr>MVC: Controllers</vt:lpstr>
      <vt:lpstr>MVC: Controller</vt:lpstr>
      <vt:lpstr>MVC: Controller - Actions</vt:lpstr>
      <vt:lpstr>MVC: Controller - Actions</vt:lpstr>
      <vt:lpstr>MVC: Controller - Actions</vt:lpstr>
      <vt:lpstr>MVC: Controller - Actions</vt:lpstr>
      <vt:lpstr>MVC: Views </vt:lpstr>
      <vt:lpstr>MVC: Views</vt:lpstr>
      <vt:lpstr>MVC: Views</vt:lpstr>
      <vt:lpstr>MVC: Views</vt:lpstr>
      <vt:lpstr>MVC: Views</vt:lpstr>
      <vt:lpstr>MVC: Views</vt:lpstr>
      <vt:lpstr>MVC: Views</vt:lpstr>
      <vt:lpstr>MVC: Model</vt:lpstr>
      <vt:lpstr>MVC: Model</vt:lpstr>
      <vt:lpstr>MVC: Model</vt:lpstr>
      <vt:lpstr>MVC: Model</vt:lpstr>
      <vt:lpstr>Razor: basis-syntax</vt:lpstr>
      <vt:lpstr>Razor: basis-syntax</vt:lpstr>
      <vt:lpstr>Razor: basis-syntax</vt:lpstr>
      <vt:lpstr>Razor: basis-syntax</vt:lpstr>
      <vt:lpstr>Razor: basis-syntax</vt:lpstr>
      <vt:lpstr>Razor: basis-syntax</vt:lpstr>
      <vt:lpstr>Razor: basis-syntax</vt:lpstr>
      <vt:lpstr>Razor: basis-syntax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416</cp:revision>
  <dcterms:created xsi:type="dcterms:W3CDTF">2019-09-02T13:39:39Z</dcterms:created>
  <dcterms:modified xsi:type="dcterms:W3CDTF">2023-09-26T13:21:05Z</dcterms:modified>
</cp:coreProperties>
</file>