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61" r:id="rId2"/>
    <p:sldId id="256" r:id="rId3"/>
    <p:sldId id="262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87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02" r:id="rId21"/>
    <p:sldId id="298" r:id="rId22"/>
    <p:sldId id="312" r:id="rId23"/>
    <p:sldId id="313" r:id="rId24"/>
    <p:sldId id="314" r:id="rId25"/>
    <p:sldId id="315" r:id="rId26"/>
    <p:sldId id="316" r:id="rId27"/>
    <p:sldId id="263" r:id="rId28"/>
    <p:sldId id="264" r:id="rId29"/>
    <p:sldId id="265" r:id="rId30"/>
    <p:sldId id="266" r:id="rId31"/>
    <p:sldId id="267" r:id="rId32"/>
    <p:sldId id="268" r:id="rId33"/>
    <p:sldId id="269" r:id="rId34"/>
    <p:sldId id="270" r:id="rId35"/>
    <p:sldId id="271" r:id="rId36"/>
    <p:sldId id="272" r:id="rId37"/>
    <p:sldId id="273" r:id="rId38"/>
    <p:sldId id="274" r:id="rId39"/>
    <p:sldId id="275" r:id="rId40"/>
    <p:sldId id="276" r:id="rId41"/>
    <p:sldId id="277" r:id="rId42"/>
    <p:sldId id="278" r:id="rId43"/>
    <p:sldId id="279" r:id="rId44"/>
    <p:sldId id="280" r:id="rId45"/>
    <p:sldId id="281" r:id="rId46"/>
    <p:sldId id="282" r:id="rId47"/>
    <p:sldId id="283" r:id="rId48"/>
    <p:sldId id="284" r:id="rId49"/>
    <p:sldId id="285" r:id="rId50"/>
    <p:sldId id="286" r:id="rId51"/>
    <p:sldId id="288" r:id="rId5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561F"/>
    <a:srgbClr val="4F8291"/>
    <a:srgbClr val="339933"/>
    <a:srgbClr val="008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7" autoAdjust="0"/>
    <p:restoredTop sz="93649" autoAdjust="0"/>
  </p:normalViewPr>
  <p:slideViewPr>
    <p:cSldViewPr snapToGrid="0">
      <p:cViewPr varScale="1">
        <p:scale>
          <a:sx n="107" d="100"/>
          <a:sy n="107" d="100"/>
        </p:scale>
        <p:origin x="8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BF3A7-A7E5-42B6-9154-500A7CB5E3E8}" type="datetimeFigureOut">
              <a:rPr lang="nl-BE" smtClean="0"/>
              <a:t>26/09/2023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FAF20-346D-4074-B74A-C2F29A046F4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1578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EE442BF-C82A-418E-8E62-533CFEF9E15F}"/>
              </a:ext>
            </a:extLst>
          </p:cNvPr>
          <p:cNvSpPr/>
          <p:nvPr userDrawn="1"/>
        </p:nvSpPr>
        <p:spPr>
          <a:xfrm>
            <a:off x="1" y="6024716"/>
            <a:ext cx="12192000" cy="833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3F5AD292-FAF8-44FC-84B3-0842804A02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"/>
            <a:ext cx="12192000" cy="6857827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7D9DA8C5-1FD2-4AD1-983E-C005AF19C7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4236" y="5516542"/>
            <a:ext cx="1300725" cy="4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6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AD-views (basics)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B146321D-6FEB-4DB2-A1BE-8F6F0E01F7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89799" y="2727183"/>
            <a:ext cx="5162888" cy="2140319"/>
          </a:xfrm>
        </p:spPr>
        <p:txBody>
          <a:bodyPr/>
          <a:lstStyle>
            <a:lvl1pPr marL="0" indent="0">
              <a:buNone/>
              <a:defRPr sz="27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Quote groot: </a:t>
            </a:r>
            <a:r>
              <a:rPr lang="nl-NL" dirty="0" err="1"/>
              <a:t>occulpa</a:t>
            </a:r>
            <a:r>
              <a:rPr lang="nl-NL" dirty="0"/>
              <a:t> </a:t>
            </a:r>
            <a:r>
              <a:rPr lang="nl-NL" dirty="0" err="1"/>
              <a:t>etureicae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dolorae</a:t>
            </a:r>
            <a:r>
              <a:rPr lang="nl-NL" dirty="0"/>
              <a:t>. </a:t>
            </a:r>
            <a:r>
              <a:rPr lang="nl-NL" dirty="0" err="1"/>
              <a:t>Nemporese</a:t>
            </a:r>
            <a:r>
              <a:rPr lang="nl-NL" dirty="0"/>
              <a:t> </a:t>
            </a:r>
            <a:r>
              <a:rPr lang="nl-NL" dirty="0" err="1"/>
              <a:t>endae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, ad </a:t>
            </a:r>
            <a:r>
              <a:rPr lang="nl-NL" dirty="0" err="1"/>
              <a:t>quatecum</a:t>
            </a:r>
            <a:r>
              <a:rPr lang="nl-NL" dirty="0"/>
              <a:t> </a:t>
            </a:r>
            <a:r>
              <a:rPr lang="nl-NL" dirty="0" err="1"/>
              <a:t>fugiaeperunt</a:t>
            </a:r>
            <a:r>
              <a:rPr lang="nl-NL" dirty="0"/>
              <a:t> </a:t>
            </a:r>
            <a:r>
              <a:rPr lang="nl-NL" dirty="0" err="1"/>
              <a:t>unt</a:t>
            </a:r>
            <a:r>
              <a:rPr lang="nl-NL" dirty="0"/>
              <a:t>. </a:t>
            </a:r>
            <a:r>
              <a:rPr lang="nl-NL" dirty="0" err="1"/>
              <a:t>Atia</a:t>
            </a:r>
            <a:r>
              <a:rPr lang="nl-NL" dirty="0"/>
              <a:t> </a:t>
            </a:r>
            <a:r>
              <a:rPr lang="nl-NL" dirty="0" err="1"/>
              <a:t>sam</a:t>
            </a:r>
            <a:r>
              <a:rPr lang="nl-NL" dirty="0"/>
              <a:t> que </a:t>
            </a:r>
            <a:r>
              <a:rPr lang="nl-NL" dirty="0" err="1"/>
              <a:t>quamustrum</a:t>
            </a:r>
            <a:r>
              <a:rPr lang="nl-NL" dirty="0"/>
              <a:t> </a:t>
            </a:r>
            <a:r>
              <a:rPr lang="nl-NL" dirty="0" err="1"/>
              <a:t>fugiam</a:t>
            </a:r>
            <a:r>
              <a:rPr lang="nl-NL" dirty="0"/>
              <a:t> </a:t>
            </a:r>
            <a:r>
              <a:rPr lang="nl-NL" dirty="0" err="1"/>
              <a:t>quis</a:t>
            </a:r>
            <a:r>
              <a:rPr lang="nl-NL" dirty="0"/>
              <a:t> </a:t>
            </a:r>
            <a:r>
              <a:rPr lang="nl-NL" dirty="0" err="1"/>
              <a:t>corempo</a:t>
            </a:r>
            <a:r>
              <a:rPr lang="nl-NL" dirty="0"/>
              <a:t> </a:t>
            </a:r>
            <a:r>
              <a:rPr lang="nl-NL" dirty="0" err="1"/>
              <a:t>restium</a:t>
            </a:r>
            <a:r>
              <a:rPr lang="nl-NL" dirty="0"/>
              <a:t> </a:t>
            </a:r>
            <a:r>
              <a:rPr lang="nl-NL" dirty="0" err="1"/>
              <a:t>ero</a:t>
            </a:r>
            <a:r>
              <a:rPr lang="nl-NL" dirty="0"/>
              <a:t>.</a:t>
            </a:r>
            <a:endParaRPr lang="nl-BE" dirty="0"/>
          </a:p>
        </p:txBody>
      </p:sp>
      <p:sp>
        <p:nvSpPr>
          <p:cNvPr id="17" name="Gelijkbenige driehoek 16">
            <a:extLst>
              <a:ext uri="{FF2B5EF4-FFF2-40B4-BE49-F238E27FC236}">
                <a16:creationId xmlns:a16="http://schemas.microsoft.com/office/drawing/2014/main" id="{C9E84D4C-76DA-4E4E-9F21-DB0F8DC87F65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7BE966C4-F2D9-4A05-8182-0E3CB210AD5F}"/>
              </a:ext>
            </a:extLst>
          </p:cNvPr>
          <p:cNvSpPr/>
          <p:nvPr userDrawn="1"/>
        </p:nvSpPr>
        <p:spPr>
          <a:xfrm>
            <a:off x="10179781" y="5632057"/>
            <a:ext cx="2012219" cy="12259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9" name="Afbeelding 18">
            <a:extLst>
              <a:ext uri="{FF2B5EF4-FFF2-40B4-BE49-F238E27FC236}">
                <a16:creationId xmlns:a16="http://schemas.microsoft.com/office/drawing/2014/main" id="{4F015E38-B67E-4A5F-B168-2C2166D851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5073" y="6073679"/>
            <a:ext cx="1153603" cy="37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2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quote met na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AD-views (basics)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73615" y="4537479"/>
            <a:ext cx="1008000" cy="1008000"/>
          </a:xfrm>
        </p:spPr>
        <p:txBody>
          <a:bodyPr anchor="ctr"/>
          <a:lstStyle>
            <a:lvl1pPr marL="0" indent="0" algn="ctr">
              <a:buNone/>
              <a:defRPr sz="2000" baseline="-25000"/>
            </a:lvl1pPr>
          </a:lstStyle>
          <a:p>
            <a:endParaRPr lang="nl-BE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B146321D-6FEB-4DB2-A1BE-8F6F0E01F7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89799" y="2185019"/>
            <a:ext cx="5162888" cy="2140319"/>
          </a:xfrm>
        </p:spPr>
        <p:txBody>
          <a:bodyPr/>
          <a:lstStyle>
            <a:lvl1pPr marL="0" indent="0">
              <a:buNone/>
              <a:defRPr sz="27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Quote groot: </a:t>
            </a:r>
            <a:r>
              <a:rPr lang="nl-NL" dirty="0" err="1"/>
              <a:t>occulpa</a:t>
            </a:r>
            <a:r>
              <a:rPr lang="nl-NL" dirty="0"/>
              <a:t> </a:t>
            </a:r>
            <a:r>
              <a:rPr lang="nl-NL" dirty="0" err="1"/>
              <a:t>etureicae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dolorae</a:t>
            </a:r>
            <a:r>
              <a:rPr lang="nl-NL" dirty="0"/>
              <a:t>. </a:t>
            </a:r>
            <a:r>
              <a:rPr lang="nl-NL" dirty="0" err="1"/>
              <a:t>Nemporese</a:t>
            </a:r>
            <a:r>
              <a:rPr lang="nl-NL" dirty="0"/>
              <a:t> </a:t>
            </a:r>
            <a:r>
              <a:rPr lang="nl-NL" dirty="0" err="1"/>
              <a:t>endae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, ad </a:t>
            </a:r>
            <a:r>
              <a:rPr lang="nl-NL" dirty="0" err="1"/>
              <a:t>quatecum</a:t>
            </a:r>
            <a:r>
              <a:rPr lang="nl-NL" dirty="0"/>
              <a:t> </a:t>
            </a:r>
            <a:r>
              <a:rPr lang="nl-NL" dirty="0" err="1"/>
              <a:t>fugiaeperunt</a:t>
            </a:r>
            <a:r>
              <a:rPr lang="nl-NL" dirty="0"/>
              <a:t> </a:t>
            </a:r>
            <a:r>
              <a:rPr lang="nl-NL" dirty="0" err="1"/>
              <a:t>unt</a:t>
            </a:r>
            <a:r>
              <a:rPr lang="nl-NL" dirty="0"/>
              <a:t>. </a:t>
            </a:r>
            <a:r>
              <a:rPr lang="nl-NL" dirty="0" err="1"/>
              <a:t>Atia</a:t>
            </a:r>
            <a:r>
              <a:rPr lang="nl-NL" dirty="0"/>
              <a:t> </a:t>
            </a:r>
            <a:r>
              <a:rPr lang="nl-NL" dirty="0" err="1"/>
              <a:t>sam</a:t>
            </a:r>
            <a:r>
              <a:rPr lang="nl-NL" dirty="0"/>
              <a:t> que </a:t>
            </a:r>
            <a:r>
              <a:rPr lang="nl-NL" dirty="0" err="1"/>
              <a:t>quamustrum</a:t>
            </a:r>
            <a:r>
              <a:rPr lang="nl-NL" dirty="0"/>
              <a:t> </a:t>
            </a:r>
            <a:r>
              <a:rPr lang="nl-NL" dirty="0" err="1"/>
              <a:t>fugiam</a:t>
            </a:r>
            <a:r>
              <a:rPr lang="nl-NL" dirty="0"/>
              <a:t> </a:t>
            </a:r>
            <a:r>
              <a:rPr lang="nl-NL" dirty="0" err="1"/>
              <a:t>quis</a:t>
            </a:r>
            <a:r>
              <a:rPr lang="nl-NL" dirty="0"/>
              <a:t> </a:t>
            </a:r>
            <a:r>
              <a:rPr lang="nl-NL" dirty="0" err="1"/>
              <a:t>corempo</a:t>
            </a:r>
            <a:r>
              <a:rPr lang="nl-NL" dirty="0"/>
              <a:t> </a:t>
            </a:r>
            <a:r>
              <a:rPr lang="nl-NL" dirty="0" err="1"/>
              <a:t>restium</a:t>
            </a:r>
            <a:r>
              <a:rPr lang="nl-NL" dirty="0"/>
              <a:t> </a:t>
            </a:r>
            <a:r>
              <a:rPr lang="nl-NL" dirty="0" err="1"/>
              <a:t>ero</a:t>
            </a:r>
            <a:r>
              <a:rPr lang="nl-NL" dirty="0"/>
              <a:t>.</a:t>
            </a:r>
            <a:endParaRPr lang="nl-BE" dirty="0"/>
          </a:p>
        </p:txBody>
      </p:sp>
      <p:sp>
        <p:nvSpPr>
          <p:cNvPr id="11" name="Tijdelijke aanduiding voor tekst 9">
            <a:extLst>
              <a:ext uri="{FF2B5EF4-FFF2-40B4-BE49-F238E27FC236}">
                <a16:creationId xmlns:a16="http://schemas.microsoft.com/office/drawing/2014/main" id="{65E274DD-5F46-4B35-A5AC-31E6BE89C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55982" y="4574866"/>
            <a:ext cx="6308725" cy="466613"/>
          </a:xfrm>
        </p:spPr>
        <p:txBody>
          <a:bodyPr anchor="b"/>
          <a:lstStyle>
            <a:lvl1pPr marL="0" indent="0">
              <a:buFontTx/>
              <a:buNone/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Naam Achternaam</a:t>
            </a:r>
            <a:endParaRPr lang="nl-BE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DA29B528-8ACF-4D4D-B37B-A6AAB88026F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55982" y="5041479"/>
            <a:ext cx="1909500" cy="466613"/>
          </a:xfrm>
        </p:spPr>
        <p:txBody>
          <a:bodyPr/>
          <a:lstStyle>
            <a:lvl1pPr marL="0" indent="0">
              <a:buNone/>
              <a:defRPr sz="2100">
                <a:solidFill>
                  <a:schemeClr val="tx1"/>
                </a:solidFill>
                <a:latin typeface="+mj-lt"/>
              </a:defRPr>
            </a:lvl1pPr>
            <a:lvl2pPr marL="358163" indent="0">
              <a:buNone/>
              <a:defRPr sz="2200">
                <a:latin typeface="+mj-lt"/>
              </a:defRPr>
            </a:lvl2pPr>
            <a:lvl3pPr marL="720000" indent="0">
              <a:buNone/>
              <a:defRPr sz="2200">
                <a:latin typeface="+mj-lt"/>
              </a:defRPr>
            </a:lvl3pPr>
            <a:lvl4pPr marL="1080000" indent="0">
              <a:buNone/>
              <a:defRPr sz="2200">
                <a:latin typeface="+mj-lt"/>
              </a:defRPr>
            </a:lvl4pPr>
            <a:lvl5pPr marL="1440000" indent="0">
              <a:buNone/>
              <a:defRPr sz="2200">
                <a:latin typeface="+mj-lt"/>
              </a:defRPr>
            </a:lvl5pPr>
          </a:lstStyle>
          <a:p>
            <a:pPr lvl="0"/>
            <a:r>
              <a:rPr lang="nl-NL" dirty="0"/>
              <a:t>Datum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96691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en titel en inhou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5843A7B-9F3B-480D-AD2E-C3AACED19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4671" y="1769806"/>
            <a:ext cx="4036181" cy="1269552"/>
          </a:xfrm>
        </p:spPr>
        <p:txBody>
          <a:bodyPr anchor="b"/>
          <a:lstStyle>
            <a:lvl1pPr marL="0" indent="0">
              <a:lnSpc>
                <a:spcPct val="80000"/>
              </a:lnSpc>
              <a:buNone/>
              <a:defRPr sz="2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DDAC10B-1AED-4A32-B7C4-E04362F3B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44672" y="3047450"/>
            <a:ext cx="4036182" cy="2549854"/>
          </a:xfrm>
        </p:spPr>
        <p:txBody>
          <a:bodyPr/>
          <a:lstStyle>
            <a:lvl1pPr marL="0" indent="0">
              <a:buNone/>
              <a:defRPr/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4202EC0-7C3F-449D-A78C-41C97D42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CE90316-0261-473A-89DB-C2297363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AD-views (basics)</a:t>
            </a:r>
            <a:endParaRPr lang="nl-BE" dirty="0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9AAC146-4636-4E5A-A84D-9EC96FAB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DC69D467-5BA6-489C-BF11-65D772B5B4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11" name="Tijdelijke aanduiding voor tekst 7">
            <a:extLst>
              <a:ext uri="{FF2B5EF4-FFF2-40B4-BE49-F238E27FC236}">
                <a16:creationId xmlns:a16="http://schemas.microsoft.com/office/drawing/2014/main" id="{602B1D0A-36A5-4B59-853B-DAA887AFB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3" name="Tijdelijke aanduiding voor grafiek 12">
            <a:extLst>
              <a:ext uri="{FF2B5EF4-FFF2-40B4-BE49-F238E27FC236}">
                <a16:creationId xmlns:a16="http://schemas.microsoft.com/office/drawing/2014/main" id="{FF732A83-4257-4217-8FBA-FB64E012720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96001" y="1295400"/>
            <a:ext cx="6401310" cy="461168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9662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en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4202EC0-7C3F-449D-A78C-41C97D42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CE90316-0261-473A-89DB-C2297363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AD-views (basics)</a:t>
            </a:r>
            <a:endParaRPr lang="nl-BE" dirty="0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9AAC146-4636-4E5A-A84D-9EC96FAB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DC69D467-5BA6-489C-BF11-65D772B5B4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11" name="Tijdelijke aanduiding voor tekst 7">
            <a:extLst>
              <a:ext uri="{FF2B5EF4-FFF2-40B4-BE49-F238E27FC236}">
                <a16:creationId xmlns:a16="http://schemas.microsoft.com/office/drawing/2014/main" id="{602B1D0A-36A5-4B59-853B-DAA887AFB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3" name="Tijdelijke aanduiding voor grafiek 12">
            <a:extLst>
              <a:ext uri="{FF2B5EF4-FFF2-40B4-BE49-F238E27FC236}">
                <a16:creationId xmlns:a16="http://schemas.microsoft.com/office/drawing/2014/main" id="{FF732A83-4257-4217-8FBA-FB64E012720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1280400" y="1295400"/>
            <a:ext cx="9301567" cy="461168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9133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CCE59-2411-4F31-B2FA-A0E3C2D3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E3473E5-12B3-4067-8FAB-0C045297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5205202-803B-40C0-8FCF-E7381AE4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AD-views (basics)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3488137-6613-43C0-B311-4B1FB099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6" name="Tijdelijke aanduiding voor tekst 7">
            <a:extLst>
              <a:ext uri="{FF2B5EF4-FFF2-40B4-BE49-F238E27FC236}">
                <a16:creationId xmlns:a16="http://schemas.microsoft.com/office/drawing/2014/main" id="{591161BA-2045-41AE-B361-A0AB563B575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93497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7DF97DE-814F-4A02-925B-4FA8DC174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39C6991-A2F7-45F1-A24C-12CAC083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AD-views (basics)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91E0077-B4BD-4C07-BC35-57BD3CDF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3358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4">
            <a:extLst>
              <a:ext uri="{FF2B5EF4-FFF2-40B4-BE49-F238E27FC236}">
                <a16:creationId xmlns:a16="http://schemas.microsoft.com/office/drawing/2014/main" id="{73CF8604-A629-44C9-BC34-FAB18A435DEF}"/>
              </a:ext>
            </a:extLst>
          </p:cNvPr>
          <p:cNvSpPr/>
          <p:nvPr userDrawn="1"/>
        </p:nvSpPr>
        <p:spPr>
          <a:xfrm>
            <a:off x="10164726" y="5684874"/>
            <a:ext cx="2027274" cy="11731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340FA-55B0-4685-ABAD-FAD25820F96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248" y="1424767"/>
            <a:ext cx="9806754" cy="1447247"/>
          </a:xfrm>
        </p:spPr>
        <p:txBody>
          <a:bodyPr anchor="b"/>
          <a:lstStyle>
            <a:lvl1pPr algn="l">
              <a:defRPr sz="56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AD34407-B861-42C6-BCDB-C4A7F1C446A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61248" y="2793963"/>
            <a:ext cx="9144000" cy="544660"/>
          </a:xfrm>
        </p:spPr>
        <p:txBody>
          <a:bodyPr/>
          <a:lstStyle>
            <a:lvl1pPr marL="0" indent="0" algn="l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C197536-820C-433C-9FB6-7C7030EE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AD-views (basics)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CCD3E8-9D74-4800-8114-49569A208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7" name="Gelijkbenige driehoek 6">
            <a:extLst>
              <a:ext uri="{FF2B5EF4-FFF2-40B4-BE49-F238E27FC236}">
                <a16:creationId xmlns:a16="http://schemas.microsoft.com/office/drawing/2014/main" id="{5EFC5DA7-42AD-4163-B81C-BC60400CFDEF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7D9DA8C5-1FD2-4AD1-983E-C005AF19C7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5073" y="6073679"/>
            <a:ext cx="1153603" cy="370306"/>
          </a:xfrm>
          <a:prstGeom prst="rect">
            <a:avLst/>
          </a:prstGeom>
        </p:spPr>
      </p:pic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9D3931E4-AE84-4614-95BF-CFF1449B84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33051" y="3999147"/>
            <a:ext cx="6308725" cy="466613"/>
          </a:xfrm>
        </p:spPr>
        <p:txBody>
          <a:bodyPr anchor="b"/>
          <a:lstStyle>
            <a:lvl1pPr marL="0" indent="0">
              <a:buFontTx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Naam Achternaam</a:t>
            </a:r>
            <a:endParaRPr lang="nl-BE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3622B796-191D-402D-B39A-CDE2C6DA4F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40603" y="4493298"/>
            <a:ext cx="4662487" cy="1617663"/>
          </a:xfrm>
        </p:spPr>
        <p:txBody>
          <a:bodyPr/>
          <a:lstStyle>
            <a:lvl1pPr marL="0" indent="0">
              <a:buNone/>
              <a:defRPr sz="2200">
                <a:latin typeface="+mj-lt"/>
              </a:defRPr>
            </a:lvl1pPr>
            <a:lvl2pPr marL="358163" indent="0">
              <a:buNone/>
              <a:defRPr sz="2200">
                <a:latin typeface="+mj-lt"/>
              </a:defRPr>
            </a:lvl2pPr>
            <a:lvl3pPr marL="720000" indent="0">
              <a:buNone/>
              <a:defRPr sz="2200">
                <a:latin typeface="+mj-lt"/>
              </a:defRPr>
            </a:lvl3pPr>
            <a:lvl4pPr marL="1080000" indent="0">
              <a:buNone/>
              <a:defRPr sz="2200">
                <a:latin typeface="+mj-lt"/>
              </a:defRPr>
            </a:lvl4pPr>
            <a:lvl5pPr marL="1440000" indent="0">
              <a:buNone/>
              <a:defRPr sz="2200">
                <a:latin typeface="+mj-lt"/>
              </a:defRPr>
            </a:lvl5pPr>
          </a:lstStyle>
          <a:p>
            <a:pPr lvl="0"/>
            <a:r>
              <a:rPr lang="nl-NL" dirty="0"/>
              <a:t>Datum</a:t>
            </a:r>
            <a:endParaRPr lang="nl-BE" dirty="0"/>
          </a:p>
        </p:txBody>
      </p:sp>
      <p:sp>
        <p:nvSpPr>
          <p:cNvPr id="13" name="Rechthoekige driehoek 12">
            <a:extLst>
              <a:ext uri="{FF2B5EF4-FFF2-40B4-BE49-F238E27FC236}">
                <a16:creationId xmlns:a16="http://schemas.microsoft.com/office/drawing/2014/main" id="{2F4CE03C-2446-4EC5-B5DD-A041A68BBF35}"/>
              </a:ext>
            </a:extLst>
          </p:cNvPr>
          <p:cNvSpPr/>
          <p:nvPr userDrawn="1"/>
        </p:nvSpPr>
        <p:spPr>
          <a:xfrm rot="8100000">
            <a:off x="945998" y="4240087"/>
            <a:ext cx="309905" cy="30990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D6C2FF9A-F000-4BFA-9764-458F26D2BEB8}"/>
              </a:ext>
            </a:extLst>
          </p:cNvPr>
          <p:cNvSpPr/>
          <p:nvPr userDrawn="1"/>
        </p:nvSpPr>
        <p:spPr>
          <a:xfrm>
            <a:off x="945193" y="4401743"/>
            <a:ext cx="311510" cy="3115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225852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CCEBE6B7-490D-4A8D-9B9C-C75E430100F2}"/>
              </a:ext>
            </a:extLst>
          </p:cNvPr>
          <p:cNvSpPr/>
          <p:nvPr userDrawn="1"/>
        </p:nvSpPr>
        <p:spPr>
          <a:xfrm>
            <a:off x="0" y="1"/>
            <a:ext cx="4068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77031" y="1852225"/>
            <a:ext cx="5365733" cy="3090532"/>
          </a:xfrm>
        </p:spPr>
        <p:txBody>
          <a:bodyPr/>
          <a:lstStyle>
            <a:lvl1pPr marL="0" indent="0">
              <a:lnSpc>
                <a:spcPts val="3800"/>
              </a:lnSpc>
              <a:spcBef>
                <a:spcPts val="2200"/>
              </a:spcBef>
              <a:buFont typeface="Arial" panose="020B0604020202020204" pitchFamily="34" charset="0"/>
              <a:buNone/>
              <a:defRPr sz="3200" b="1">
                <a:solidFill>
                  <a:schemeClr val="tx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77031" y="6264004"/>
            <a:ext cx="2743200" cy="36512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AD-views (basics)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304FD9A2-98F2-4A5B-A452-66B8C41A893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2549883" y="1859599"/>
            <a:ext cx="1345923" cy="3090532"/>
          </a:xfrm>
        </p:spPr>
        <p:txBody>
          <a:bodyPr/>
          <a:lstStyle>
            <a:lvl1pPr marL="0" indent="0" algn="r">
              <a:lnSpc>
                <a:spcPts val="3800"/>
              </a:lnSpc>
              <a:spcBef>
                <a:spcPts val="2200"/>
              </a:spcBef>
              <a:buFont typeface="Arial" panose="020B0604020202020204" pitchFamily="34" charset="0"/>
              <a:buNone/>
              <a:defRPr sz="5400" b="1">
                <a:solidFill>
                  <a:schemeClr val="bg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1.</a:t>
            </a:r>
          </a:p>
          <a:p>
            <a:pPr lvl="0"/>
            <a:r>
              <a:rPr lang="nl-NL" dirty="0"/>
              <a:t>2.</a:t>
            </a:r>
          </a:p>
          <a:p>
            <a:pPr lvl="0"/>
            <a:r>
              <a:rPr lang="nl-NL" dirty="0"/>
              <a:t>3.</a:t>
            </a:r>
          </a:p>
          <a:p>
            <a:pPr lvl="0"/>
            <a:r>
              <a:rPr lang="nl-NL" dirty="0"/>
              <a:t>4.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8DC82B8D-FA17-4BE4-A52F-A63703B07994}"/>
              </a:ext>
            </a:extLst>
          </p:cNvPr>
          <p:cNvSpPr txBox="1"/>
          <p:nvPr userDrawn="1"/>
        </p:nvSpPr>
        <p:spPr>
          <a:xfrm>
            <a:off x="532389" y="285502"/>
            <a:ext cx="1846251" cy="3077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nl-BE" sz="1400" b="1" dirty="0">
                <a:solidFill>
                  <a:schemeClr val="bg1"/>
                </a:solidFill>
                <a:latin typeface="+mj-lt"/>
              </a:rPr>
              <a:t>INHOUDSTAFEL</a:t>
            </a:r>
          </a:p>
        </p:txBody>
      </p:sp>
      <p:sp>
        <p:nvSpPr>
          <p:cNvPr id="15" name="Gelijkbenige driehoek 14">
            <a:extLst>
              <a:ext uri="{FF2B5EF4-FFF2-40B4-BE49-F238E27FC236}">
                <a16:creationId xmlns:a16="http://schemas.microsoft.com/office/drawing/2014/main" id="{F826CAAD-37E1-417F-AE93-7A7F7F6D5FE8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12610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2736000"/>
            <a:ext cx="9281274" cy="309053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  <a:lvl2pPr marL="358163" indent="0">
              <a:lnSpc>
                <a:spcPct val="100000"/>
              </a:lnSpc>
              <a:buNone/>
              <a:defRPr/>
            </a:lvl2pPr>
            <a:lvl3pPr marL="720000" indent="0">
              <a:lnSpc>
                <a:spcPct val="100000"/>
              </a:lnSpc>
              <a:buNone/>
              <a:defRPr/>
            </a:lvl3pPr>
            <a:lvl4pPr marL="1080000" indent="0">
              <a:lnSpc>
                <a:spcPct val="100000"/>
              </a:lnSpc>
              <a:buNone/>
              <a:defRPr/>
            </a:lvl4pPr>
            <a:lvl5pPr marL="1440000"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AD-views (basics)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6181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1908000"/>
            <a:ext cx="9291600" cy="3132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1"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/>
            </a:lvl2pPr>
            <a:lvl3pPr marL="720000" indent="-180000" defTabSz="1436688">
              <a:buFont typeface="Arial" panose="020B0604020202020204" pitchFamily="34" charset="0"/>
              <a:buChar char="•"/>
              <a:defRPr/>
            </a:lvl3pPr>
            <a:lvl4pPr marL="1080000" indent="-180000">
              <a:buFont typeface="Arial" panose="020B0604020202020204" pitchFamily="34" charset="0"/>
              <a:buChar char="•"/>
              <a:defRPr/>
            </a:lvl4pPr>
            <a:lvl5pPr marL="144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AD-views (basics)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690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E5158C-C5F8-4FA4-8D48-8495226D3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CB0CE7-11E3-4438-919C-EA7601B23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0000" y="2736000"/>
            <a:ext cx="4392000" cy="2883505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C456A98-2404-4694-96D5-FDAB6BA76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2000" y="2736000"/>
            <a:ext cx="4392000" cy="2883505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09CE115-B374-4617-BCB4-65CE9967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30D3D96-5DFD-4E22-A20C-C1B8E4E8A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AD-views (basics)</a:t>
            </a:r>
            <a:endParaRPr lang="nl-BE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8F20995-02CF-40E9-A9E3-07D0889F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3D35A45E-59A3-4C31-A9F3-DD73EF3BB7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10415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4">
            <a:extLst>
              <a:ext uri="{FF2B5EF4-FFF2-40B4-BE49-F238E27FC236}">
                <a16:creationId xmlns:a16="http://schemas.microsoft.com/office/drawing/2014/main" id="{97EFFFE8-8662-44ED-9D46-72EA0C894BB5}"/>
              </a:ext>
            </a:extLst>
          </p:cNvPr>
          <p:cNvSpPr/>
          <p:nvPr userDrawn="1"/>
        </p:nvSpPr>
        <p:spPr>
          <a:xfrm>
            <a:off x="10164726" y="5684874"/>
            <a:ext cx="2027274" cy="11731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13" name="Afbeelding 12" descr="Afbeelding met bijl&#10;&#10;Automatisch gegenereerde beschrijving">
            <a:extLst>
              <a:ext uri="{FF2B5EF4-FFF2-40B4-BE49-F238E27FC236}">
                <a16:creationId xmlns:a16="http://schemas.microsoft.com/office/drawing/2014/main" id="{26190394-04D1-435B-872B-98D9438B95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9842"/>
            <a:ext cx="2485770" cy="495831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AD43DC2-455F-4EDF-A084-FEE83CFC4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74829" y="2226013"/>
            <a:ext cx="7759257" cy="1429415"/>
          </a:xfrm>
        </p:spPr>
        <p:txBody>
          <a:bodyPr anchor="b"/>
          <a:lstStyle>
            <a:lvl1pPr>
              <a:defRPr sz="4400" spc="17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C704646-7228-4188-9EAC-6994DE76A2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674829" y="3619988"/>
            <a:ext cx="77592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946962-0A67-44EB-A18D-73C07F936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316FD36-254F-49C1-A06F-1DBD00D9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AD-views (basics)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849368-50CE-404F-865E-EF0DB778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Gelijkbenige driehoek 7">
            <a:extLst>
              <a:ext uri="{FF2B5EF4-FFF2-40B4-BE49-F238E27FC236}">
                <a16:creationId xmlns:a16="http://schemas.microsoft.com/office/drawing/2014/main" id="{939230B4-815F-440B-888A-070C90C48BA5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9A854FE4-B9A5-46C1-BF2D-13E51D44B0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4293" y="1353110"/>
            <a:ext cx="1660525" cy="2808287"/>
          </a:xfrm>
        </p:spPr>
        <p:txBody>
          <a:bodyPr anchor="b"/>
          <a:lstStyle>
            <a:lvl1pPr marL="0" indent="0" algn="r">
              <a:buNone/>
              <a:defRPr sz="9000" b="1">
                <a:solidFill>
                  <a:schemeClr val="accent2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1.</a:t>
            </a:r>
            <a:endParaRPr lang="nl-BE" dirty="0"/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92DBF72E-0CB1-45B4-9813-C3B6894F6D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5073" y="6073679"/>
            <a:ext cx="1153603" cy="37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0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 en bee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1908000"/>
            <a:ext cx="4114800" cy="309053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1">
                <a:latin typeface="+mj-lt"/>
              </a:defRPr>
            </a:lvl1pPr>
            <a:lvl2pPr marL="36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720000" indent="-180000" defTabSz="1436688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08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144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AD-views (basics)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92000" y="0"/>
            <a:ext cx="5400000" cy="6858000"/>
          </a:xfrm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481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bee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E5744A9E-4C9D-4407-95E8-93A822A070AB}"/>
              </a:ext>
            </a:extLst>
          </p:cNvPr>
          <p:cNvSpPr/>
          <p:nvPr userDrawn="1"/>
        </p:nvSpPr>
        <p:spPr>
          <a:xfrm>
            <a:off x="0" y="1"/>
            <a:ext cx="4068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999" y="594002"/>
            <a:ext cx="3099759" cy="15180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AD-views (basics)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099759" cy="365125"/>
          </a:xfrm>
        </p:spPr>
        <p:txBody>
          <a:bodyPr anchor="b" anchorCtr="0"/>
          <a:lstStyle>
            <a:lvl1pPr marL="0" indent="0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68000" y="0"/>
            <a:ext cx="6858000" cy="6858000"/>
          </a:xfrm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endParaRPr lang="nl-BE"/>
          </a:p>
        </p:txBody>
      </p:sp>
      <p:sp>
        <p:nvSpPr>
          <p:cNvPr id="10" name="Gelijkbenige driehoek 9">
            <a:extLst>
              <a:ext uri="{FF2B5EF4-FFF2-40B4-BE49-F238E27FC236}">
                <a16:creationId xmlns:a16="http://schemas.microsoft.com/office/drawing/2014/main" id="{83AC5738-621C-4857-A498-30728DB03399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332897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A2C12ED-88A7-4813-9ECA-D67FA6D81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612000"/>
            <a:ext cx="10515600" cy="68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5F5B42-3528-42D1-A27E-87182BBDF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0328" y="2729021"/>
            <a:ext cx="9281274" cy="30905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4F6AD4E-0376-4AAB-8907-1E42C45378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98576" y="6264004"/>
            <a:ext cx="27432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141D534-2D3B-4E3E-93F0-6E17F620A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246" y="6264211"/>
            <a:ext cx="41148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AD-views (basics)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AC6B2CE-C5EC-498A-A0F1-8E7B718BB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4291" y="6264211"/>
            <a:ext cx="2880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C54CFD1D-AE9F-4E01-BB96-1FD87EDE6CC2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073" y="6073683"/>
            <a:ext cx="1153603" cy="370307"/>
          </a:xfrm>
          <a:prstGeom prst="rect">
            <a:avLst/>
          </a:prstGeom>
        </p:spPr>
      </p:pic>
      <p:sp>
        <p:nvSpPr>
          <p:cNvPr id="10" name="Gelijkbenige driehoek 9">
            <a:extLst>
              <a:ext uri="{FF2B5EF4-FFF2-40B4-BE49-F238E27FC236}">
                <a16:creationId xmlns:a16="http://schemas.microsoft.com/office/drawing/2014/main" id="{91F4572B-450D-4A18-A92E-3CDA65745A0D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385333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49" r:id="rId2"/>
    <p:sldLayoutId id="2147483667" r:id="rId3"/>
    <p:sldLayoutId id="2147483650" r:id="rId4"/>
    <p:sldLayoutId id="2147483661" r:id="rId5"/>
    <p:sldLayoutId id="2147483652" r:id="rId6"/>
    <p:sldLayoutId id="2147483651" r:id="rId7"/>
    <p:sldLayoutId id="2147483663" r:id="rId8"/>
    <p:sldLayoutId id="2147483666" r:id="rId9"/>
    <p:sldLayoutId id="2147483664" r:id="rId10"/>
    <p:sldLayoutId id="2147483665" r:id="rId11"/>
    <p:sldLayoutId id="2147483653" r:id="rId12"/>
    <p:sldLayoutId id="2147483669" r:id="rId13"/>
    <p:sldLayoutId id="2147483654" r:id="rId14"/>
    <p:sldLayoutId id="2147483655" r:id="rId15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6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0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ocs.microsoft.com/en-us/dotnet/csharp/language-reference/builtin-types/nullable-value-typ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1180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E270F-3292-4C0D-A64B-2960C8F9A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routing configureren?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83F43-9CB4-4A0A-92DC-F9326D1EA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574" y="1532118"/>
            <a:ext cx="9281274" cy="440656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Routing configureren kan op twee manieren: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b="1" dirty="0">
                <a:solidFill>
                  <a:schemeClr val="accent6"/>
                </a:solidFill>
              </a:rPr>
              <a:t>Globaal (= </a:t>
            </a:r>
            <a:r>
              <a:rPr lang="nl-BE" sz="2400" b="1" dirty="0" err="1">
                <a:solidFill>
                  <a:schemeClr val="accent6"/>
                </a:solidFill>
              </a:rPr>
              <a:t>conventional</a:t>
            </a:r>
            <a:r>
              <a:rPr lang="nl-BE" sz="2400" b="1" dirty="0">
                <a:solidFill>
                  <a:schemeClr val="accent6"/>
                </a:solidFill>
              </a:rPr>
              <a:t> routing): </a:t>
            </a:r>
            <a:r>
              <a:rPr lang="nl-BE" sz="2400" dirty="0"/>
              <a:t>“afspraken” vastleggen waaraan structuur van URL moet voldoen. Geldt voor volledige applicatie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b="1" dirty="0">
                <a:solidFill>
                  <a:schemeClr val="accent6"/>
                </a:solidFill>
              </a:rPr>
              <a:t>Via attributen: </a:t>
            </a:r>
            <a:r>
              <a:rPr lang="nl-BE" sz="2400" dirty="0"/>
              <a:t>per controller/action-</a:t>
            </a:r>
            <a:r>
              <a:rPr lang="nl-BE" sz="2400" dirty="0" err="1"/>
              <a:t>method</a:t>
            </a:r>
            <a:r>
              <a:rPr lang="nl-BE" sz="2400" dirty="0"/>
              <a:t> aangeven via een </a:t>
            </a:r>
            <a:r>
              <a:rPr lang="nl-BE" sz="2000" b="1" dirty="0">
                <a:latin typeface="Consolas" panose="020B0609020204030204" pitchFamily="49" charset="0"/>
              </a:rPr>
              <a:t>[Route]</a:t>
            </a:r>
            <a:r>
              <a:rPr lang="nl-BE" sz="2400" dirty="0"/>
              <a:t>-attribuut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Verwachte URL’s gespecificeerd via </a:t>
            </a:r>
            <a:r>
              <a:rPr lang="nl-BE" b="1" dirty="0">
                <a:solidFill>
                  <a:schemeClr val="accent6"/>
                </a:solidFill>
              </a:rPr>
              <a:t>route templates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Bepalen </a:t>
            </a:r>
            <a:r>
              <a:rPr lang="nl-BE" sz="2400" b="1" dirty="0">
                <a:solidFill>
                  <a:schemeClr val="accent6"/>
                </a:solidFill>
              </a:rPr>
              <a:t>structuur</a:t>
            </a:r>
            <a:r>
              <a:rPr lang="nl-BE" sz="2400" dirty="0"/>
              <a:t> van URL’s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 err="1"/>
              <a:t>String’s</a:t>
            </a:r>
            <a:r>
              <a:rPr lang="nl-BE" sz="2400" dirty="0"/>
              <a:t> met </a:t>
            </a:r>
            <a:r>
              <a:rPr lang="nl-BE" sz="2400" b="1" dirty="0" err="1">
                <a:solidFill>
                  <a:schemeClr val="accent6"/>
                </a:solidFill>
              </a:rPr>
              <a:t>placeholders</a:t>
            </a:r>
            <a:r>
              <a:rPr lang="nl-BE" sz="2400" dirty="0"/>
              <a:t> voor </a:t>
            </a:r>
            <a:r>
              <a:rPr lang="nl-BE" sz="2400" b="1" dirty="0">
                <a:solidFill>
                  <a:schemeClr val="accent6"/>
                </a:solidFill>
              </a:rPr>
              <a:t>variabelen</a:t>
            </a:r>
            <a:r>
              <a:rPr lang="nl-BE" sz="2400" dirty="0"/>
              <a:t>, kunnen </a:t>
            </a:r>
            <a:r>
              <a:rPr lang="nl-BE" sz="2400" b="1" dirty="0">
                <a:solidFill>
                  <a:schemeClr val="accent6"/>
                </a:solidFill>
              </a:rPr>
              <a:t>optionele waarden </a:t>
            </a:r>
            <a:r>
              <a:rPr lang="nl-BE" sz="2400" dirty="0"/>
              <a:t>bevatten en mappen naar </a:t>
            </a:r>
            <a:r>
              <a:rPr lang="nl-BE" sz="2400" b="1" dirty="0">
                <a:solidFill>
                  <a:schemeClr val="accent6"/>
                </a:solidFill>
              </a:rPr>
              <a:t>controllers</a:t>
            </a:r>
            <a:r>
              <a:rPr lang="nl-BE" sz="2400" dirty="0"/>
              <a:t> en </a:t>
            </a:r>
            <a:r>
              <a:rPr lang="nl-BE" sz="2400" b="1" dirty="0" err="1">
                <a:solidFill>
                  <a:schemeClr val="accent6"/>
                </a:solidFill>
              </a:rPr>
              <a:t>action’s</a:t>
            </a:r>
            <a:endParaRPr lang="nl-BE" sz="2400" b="1" dirty="0">
              <a:solidFill>
                <a:schemeClr val="accent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  <a:p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CA26C-360B-4436-BD89-D7CA466CE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AD-routing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F1EC2D-9282-48A3-B7C1-01ADAADF7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10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33628E-31B6-46B9-8293-CBFB256127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810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E270F-3292-4C0D-A64B-2960C8F9A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routing configureren?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83F43-9CB4-4A0A-92DC-F9326D1EA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574" y="1532118"/>
            <a:ext cx="9281274" cy="243028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URL wordt verdeeld in </a:t>
            </a:r>
            <a:r>
              <a:rPr lang="nl-BE" b="1" dirty="0">
                <a:solidFill>
                  <a:schemeClr val="accent6"/>
                </a:solidFill>
              </a:rPr>
              <a:t>segmenten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Aaneensluitend deel van URL, gescheiden van andere segmenten door minimum één karakter (meestal ‘/’)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b="1" dirty="0"/>
              <a:t>Voorbeeld: </a:t>
            </a:r>
            <a:r>
              <a:rPr lang="nl-BE" sz="2400" i="1" dirty="0" err="1"/>
              <a:t>Students</a:t>
            </a:r>
            <a:r>
              <a:rPr lang="nl-BE" sz="2400" i="1" dirty="0"/>
              <a:t>/</a:t>
            </a:r>
            <a:r>
              <a:rPr lang="nl-BE" sz="2400" i="1" dirty="0" err="1"/>
              <a:t>Edit</a:t>
            </a:r>
            <a:r>
              <a:rPr lang="nl-BE" sz="2400" i="1" dirty="0"/>
              <a:t>/1 </a:t>
            </a:r>
          </a:p>
          <a:p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CA26C-360B-4436-BD89-D7CA466CE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AD-routing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F1EC2D-9282-48A3-B7C1-01ADAADF7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11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33628E-31B6-46B9-8293-CBFB256127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E907874B-B907-4AE0-B370-48970B945755}"/>
              </a:ext>
            </a:extLst>
          </p:cNvPr>
          <p:cNvSpPr/>
          <p:nvPr/>
        </p:nvSpPr>
        <p:spPr>
          <a:xfrm rot="5400000">
            <a:off x="3566928" y="2787797"/>
            <a:ext cx="144000" cy="9720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B36CBE0F-2AD9-4253-8995-99199E4065CB}"/>
              </a:ext>
            </a:extLst>
          </p:cNvPr>
          <p:cNvSpPr/>
          <p:nvPr/>
        </p:nvSpPr>
        <p:spPr>
          <a:xfrm rot="5400000">
            <a:off x="4407276" y="3003797"/>
            <a:ext cx="144000" cy="5400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959E6EC7-286B-47F6-A905-4D7E87580397}"/>
              </a:ext>
            </a:extLst>
          </p:cNvPr>
          <p:cNvSpPr/>
          <p:nvPr/>
        </p:nvSpPr>
        <p:spPr>
          <a:xfrm rot="5400000">
            <a:off x="4887624" y="3129797"/>
            <a:ext cx="144000" cy="2880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361A83-93AA-4EC3-8304-C724667781D9}"/>
              </a:ext>
            </a:extLst>
          </p:cNvPr>
          <p:cNvSpPr txBox="1"/>
          <p:nvPr/>
        </p:nvSpPr>
        <p:spPr>
          <a:xfrm>
            <a:off x="3313471" y="3512204"/>
            <a:ext cx="200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i="1" dirty="0"/>
              <a:t>3 segmenten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ACBE435-BCA6-4EAD-B88A-49AA3DEA7833}"/>
              </a:ext>
            </a:extLst>
          </p:cNvPr>
          <p:cNvSpPr txBox="1">
            <a:spLocks/>
          </p:cNvSpPr>
          <p:nvPr/>
        </p:nvSpPr>
        <p:spPr>
          <a:xfrm>
            <a:off x="714920" y="3962400"/>
            <a:ext cx="9281274" cy="189922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163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0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URL wordt verdeeld in </a:t>
            </a:r>
            <a:r>
              <a:rPr lang="nl-BE" b="1" dirty="0">
                <a:solidFill>
                  <a:schemeClr val="accent6"/>
                </a:solidFill>
              </a:rPr>
              <a:t>segmenten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Via </a:t>
            </a:r>
            <a:r>
              <a:rPr lang="nl-BE" b="1" dirty="0">
                <a:solidFill>
                  <a:schemeClr val="accent6"/>
                </a:solidFill>
              </a:rPr>
              <a:t>template</a:t>
            </a:r>
            <a:r>
              <a:rPr lang="nl-BE" dirty="0"/>
              <a:t>: </a:t>
            </a:r>
            <a:r>
              <a:rPr lang="nl-BE" b="1" dirty="0"/>
              <a:t>vaste</a:t>
            </a:r>
            <a:r>
              <a:rPr lang="nl-BE" dirty="0"/>
              <a:t> strings (</a:t>
            </a:r>
            <a:r>
              <a:rPr lang="nl-BE" dirty="0" err="1"/>
              <a:t>literals</a:t>
            </a:r>
            <a:r>
              <a:rPr lang="nl-BE" dirty="0"/>
              <a:t>), </a:t>
            </a:r>
            <a:r>
              <a:rPr lang="nl-BE" b="1" dirty="0"/>
              <a:t>variabele</a:t>
            </a:r>
            <a:r>
              <a:rPr lang="nl-BE" dirty="0"/>
              <a:t> segmenten, </a:t>
            </a:r>
            <a:r>
              <a:rPr lang="nl-BE" b="1" dirty="0"/>
              <a:t>optionele</a:t>
            </a:r>
            <a:r>
              <a:rPr lang="nl-BE" dirty="0"/>
              <a:t> segmenten, </a:t>
            </a:r>
            <a:r>
              <a:rPr lang="nl-BE" b="1" dirty="0"/>
              <a:t>default-waarden</a:t>
            </a:r>
            <a:r>
              <a:rPr lang="nl-BE" dirty="0"/>
              <a:t> voor variabele segmenten en bijkomende </a:t>
            </a:r>
            <a:r>
              <a:rPr lang="nl-BE" b="1" dirty="0" err="1"/>
              <a:t>constraints</a:t>
            </a:r>
            <a:r>
              <a:rPr lang="nl-BE" dirty="0"/>
              <a:t> definiëren </a:t>
            </a:r>
          </a:p>
        </p:txBody>
      </p:sp>
    </p:spTree>
    <p:extLst>
      <p:ext uri="{BB962C8B-B14F-4D97-AF65-F5344CB8AC3E}">
        <p14:creationId xmlns:p14="http://schemas.microsoft.com/office/powerpoint/2010/main" val="2815110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D009E-F76B-4123-A4AF-72CBB7DC2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Routing: templates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D80EF-E350-4FA5-B968-0D89F3ED21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048258-5BC9-48CA-A350-DA23F5398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AD-routing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743012-C1D5-4FD6-852A-15305C831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12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F965C7-DCD9-4E0F-AD97-F867C52381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4205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A075C-8961-4A50-BB6B-EE612A788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Routing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B2465-B885-45BD-8404-F4CE74D51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0" y="1723278"/>
            <a:ext cx="10123877" cy="13109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Voorbeeld routing template:    </a:t>
            </a:r>
            <a:r>
              <a:rPr lang="nl-BE" sz="2400" b="1" dirty="0" err="1">
                <a:latin typeface="Consolas" panose="020B0609020204030204" pitchFamily="49" charset="0"/>
              </a:rPr>
              <a:t>api</a:t>
            </a:r>
            <a:r>
              <a:rPr lang="nl-BE" sz="2400" b="1" dirty="0">
                <a:latin typeface="Consolas" panose="020B0609020204030204" pitchFamily="49" charset="0"/>
              </a:rPr>
              <a:t>/{controller}/{action}</a:t>
            </a:r>
            <a:endParaRPr lang="nl-BE" b="1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366DEC-2DE1-410C-9A00-D6DB7F15E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AD-routing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89413-9692-4C79-ACDD-4DA2A1DFE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13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3B7431-298C-46D6-A415-6B28A65995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7FDBF62-C105-4D1A-9726-3B3CEA9525ED}"/>
              </a:ext>
            </a:extLst>
          </p:cNvPr>
          <p:cNvCxnSpPr/>
          <p:nvPr/>
        </p:nvCxnSpPr>
        <p:spPr>
          <a:xfrm flipH="1">
            <a:off x="5083277" y="2192594"/>
            <a:ext cx="412955" cy="45228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01B369-E4D5-4E69-AD32-7FFFB8C0168F}"/>
              </a:ext>
            </a:extLst>
          </p:cNvPr>
          <p:cNvCxnSpPr>
            <a:cxnSpLocks/>
          </p:cNvCxnSpPr>
          <p:nvPr/>
        </p:nvCxnSpPr>
        <p:spPr>
          <a:xfrm>
            <a:off x="7108726" y="2193601"/>
            <a:ext cx="511274" cy="47127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CA68FA-873A-4731-A411-AD4927A8D89D}"/>
              </a:ext>
            </a:extLst>
          </p:cNvPr>
          <p:cNvCxnSpPr/>
          <p:nvPr/>
        </p:nvCxnSpPr>
        <p:spPr>
          <a:xfrm flipH="1">
            <a:off x="8549148" y="2192594"/>
            <a:ext cx="412955" cy="45228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7ECDE5A-0026-4E90-B015-5CB54AB18859}"/>
              </a:ext>
            </a:extLst>
          </p:cNvPr>
          <p:cNvSpPr txBox="1"/>
          <p:nvPr/>
        </p:nvSpPr>
        <p:spPr>
          <a:xfrm>
            <a:off x="4286865" y="2664878"/>
            <a:ext cx="1435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b="1" dirty="0" err="1">
                <a:solidFill>
                  <a:schemeClr val="accent6"/>
                </a:solidFill>
              </a:rPr>
              <a:t>literal</a:t>
            </a:r>
            <a:endParaRPr lang="nl-BE" b="1" dirty="0">
              <a:solidFill>
                <a:schemeClr val="accent6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D8C3DE-7B28-4F73-A3EC-7580C5AB2136}"/>
              </a:ext>
            </a:extLst>
          </p:cNvPr>
          <p:cNvSpPr txBox="1"/>
          <p:nvPr/>
        </p:nvSpPr>
        <p:spPr>
          <a:xfrm>
            <a:off x="7074313" y="2664878"/>
            <a:ext cx="1986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rgbClr val="00B050"/>
                </a:solidFill>
              </a:rPr>
              <a:t>route parameters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A2BBA1-1C2F-4618-BD71-B9CD6211B8B6}"/>
              </a:ext>
            </a:extLst>
          </p:cNvPr>
          <p:cNvSpPr txBox="1"/>
          <p:nvPr/>
        </p:nvSpPr>
        <p:spPr>
          <a:xfrm>
            <a:off x="822291" y="3975810"/>
            <a:ext cx="103966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b="1" dirty="0" err="1">
                <a:solidFill>
                  <a:schemeClr val="accent6"/>
                </a:solidFill>
              </a:rPr>
              <a:t>Literal</a:t>
            </a:r>
            <a:r>
              <a:rPr lang="nl-BE" sz="2400" b="1" dirty="0">
                <a:solidFill>
                  <a:schemeClr val="accent6"/>
                </a:solidFill>
              </a:rPr>
              <a:t>: </a:t>
            </a:r>
            <a:r>
              <a:rPr lang="nl-BE" sz="2400" dirty="0"/>
              <a:t>segment moet letterlijk in URL voorkomen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b="1" dirty="0">
                <a:solidFill>
                  <a:srgbClr val="00B050"/>
                </a:solidFill>
              </a:rPr>
              <a:t>Route parameters: </a:t>
            </a:r>
            <a:r>
              <a:rPr lang="nl-BE" sz="2400" dirty="0"/>
              <a:t>kunnen variabel zijn (verschillend van URL tot URL). </a:t>
            </a:r>
            <a:br>
              <a:rPr lang="nl-BE" sz="2400" dirty="0"/>
            </a:br>
            <a:r>
              <a:rPr lang="nl-BE" sz="2400" dirty="0"/>
              <a:t>Worden steeds tussen accolades gezet</a:t>
            </a:r>
          </a:p>
        </p:txBody>
      </p:sp>
    </p:spTree>
    <p:extLst>
      <p:ext uri="{BB962C8B-B14F-4D97-AF65-F5344CB8AC3E}">
        <p14:creationId xmlns:p14="http://schemas.microsoft.com/office/powerpoint/2010/main" val="286558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A734C-F96A-4CFC-9978-CD7A15B77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Routing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985EF-E7CC-4775-BDB3-5DB40EA7F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291" y="1729335"/>
            <a:ext cx="10284102" cy="357630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Op basis van route parameters worden </a:t>
            </a:r>
            <a:r>
              <a:rPr lang="nl-BE" b="1" dirty="0">
                <a:solidFill>
                  <a:schemeClr val="accent6"/>
                </a:solidFill>
              </a:rPr>
              <a:t>controller</a:t>
            </a:r>
            <a:r>
              <a:rPr lang="nl-BE" dirty="0"/>
              <a:t> en </a:t>
            </a:r>
            <a:r>
              <a:rPr lang="nl-BE" b="1" dirty="0">
                <a:solidFill>
                  <a:schemeClr val="accent6"/>
                </a:solidFill>
              </a:rPr>
              <a:t>action</a:t>
            </a:r>
            <a:r>
              <a:rPr lang="nl-BE" dirty="0"/>
              <a:t> bepaald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Voorbeeld: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b="1" dirty="0"/>
              <a:t>Route template: </a:t>
            </a:r>
            <a:r>
              <a:rPr lang="nl-BE" sz="2000" dirty="0">
                <a:solidFill>
                  <a:schemeClr val="accent6"/>
                </a:solidFill>
                <a:latin typeface="Consolas" panose="020B0609020204030204" pitchFamily="49" charset="0"/>
              </a:rPr>
              <a:t>{controller}</a:t>
            </a:r>
            <a:r>
              <a:rPr lang="nl-BE" sz="2000" dirty="0">
                <a:latin typeface="Consolas" panose="020B0609020204030204" pitchFamily="49" charset="0"/>
              </a:rPr>
              <a:t>/</a:t>
            </a:r>
            <a:r>
              <a:rPr lang="nl-BE" sz="2000" dirty="0">
                <a:solidFill>
                  <a:srgbClr val="339933"/>
                </a:solidFill>
                <a:latin typeface="Consolas" panose="020B0609020204030204" pitchFamily="49" charset="0"/>
              </a:rPr>
              <a:t>{action}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b="1" dirty="0"/>
              <a:t>URL:</a:t>
            </a:r>
            <a:r>
              <a:rPr lang="nl-BE" sz="2400" dirty="0"/>
              <a:t> </a:t>
            </a:r>
            <a:r>
              <a:rPr lang="nl-BE" sz="2400" dirty="0" err="1">
                <a:solidFill>
                  <a:schemeClr val="accent6"/>
                </a:solidFill>
              </a:rPr>
              <a:t>students</a:t>
            </a:r>
            <a:r>
              <a:rPr lang="nl-BE" sz="2400" dirty="0"/>
              <a:t>/</a:t>
            </a:r>
            <a:r>
              <a:rPr lang="nl-BE" sz="2400" dirty="0" err="1">
                <a:solidFill>
                  <a:srgbClr val="339933"/>
                </a:solidFill>
              </a:rPr>
              <a:t>overview</a:t>
            </a:r>
            <a:endParaRPr lang="nl-BE" sz="2400" dirty="0">
              <a:solidFill>
                <a:srgbClr val="339933"/>
              </a:solidFill>
            </a:endParaRPr>
          </a:p>
          <a:p>
            <a:pPr marL="1177200" lvl="2" indent="-457200">
              <a:buFont typeface="Arial" panose="020B0604020202020204" pitchFamily="34" charset="0"/>
              <a:buChar char="•"/>
            </a:pPr>
            <a:r>
              <a:rPr lang="nl-BE" sz="2400" b="1" dirty="0"/>
              <a:t>Gerouteerd naar: </a:t>
            </a:r>
            <a:r>
              <a:rPr lang="nl-BE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Students</a:t>
            </a:r>
            <a:r>
              <a:rPr lang="nl-BE" sz="2000" dirty="0" err="1">
                <a:latin typeface="Consolas" panose="020B0609020204030204" pitchFamily="49" charset="0"/>
              </a:rPr>
              <a:t>Controller.</a:t>
            </a:r>
            <a:r>
              <a:rPr lang="nl-BE" sz="2000" dirty="0" err="1">
                <a:solidFill>
                  <a:srgbClr val="339933"/>
                </a:solidFill>
                <a:latin typeface="Consolas" panose="020B0609020204030204" pitchFamily="49" charset="0"/>
              </a:rPr>
              <a:t>Overview</a:t>
            </a:r>
            <a:r>
              <a:rPr lang="nl-BE" sz="2000" dirty="0">
                <a:latin typeface="Consolas" panose="020B0609020204030204" pitchFamily="49" charset="0"/>
              </a:rPr>
              <a:t>()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b="1" dirty="0"/>
              <a:t>MAAR: </a:t>
            </a:r>
            <a:r>
              <a:rPr lang="nl-BE" sz="2400" dirty="0"/>
              <a:t>indien URL “</a:t>
            </a:r>
            <a:r>
              <a:rPr lang="nl-BE" sz="2400" i="1" dirty="0" err="1"/>
              <a:t>students</a:t>
            </a:r>
            <a:r>
              <a:rPr lang="nl-BE" sz="2400" i="1" dirty="0"/>
              <a:t>” </a:t>
            </a:r>
            <a:r>
              <a:rPr lang="nl-BE" sz="2400" i="1" dirty="0">
                <a:sym typeface="Wingdings" panose="05000000000000000000" pitchFamily="2" charset="2"/>
              </a:rPr>
              <a:t> geen match! (action kan niet bepaald worden)</a:t>
            </a:r>
            <a:endParaRPr lang="nl-BE" sz="2400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C6369-2151-4822-8560-1BFDE19E9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AD-routing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5D1558-A1D4-4C46-A20D-13EE88214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14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010211-3811-4F7B-8F49-7EF6041F32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6693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7FC05-234B-456C-A277-FFC304DC1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Routing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039BD-7AA8-49C7-A199-ADB98B60D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291" y="1752775"/>
            <a:ext cx="9281274" cy="119690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Voorbeeld (met </a:t>
            </a:r>
            <a:r>
              <a:rPr lang="nl-BE" dirty="0" err="1"/>
              <a:t>literal</a:t>
            </a:r>
            <a:r>
              <a:rPr lang="nl-BE" dirty="0"/>
              <a:t>):    </a:t>
            </a:r>
            <a:r>
              <a:rPr lang="nl-BE" sz="2400" dirty="0">
                <a:latin typeface="Consolas" panose="020B0609020204030204" pitchFamily="49" charset="0"/>
              </a:rPr>
              <a:t>/</a:t>
            </a:r>
            <a:r>
              <a:rPr lang="nl-BE" sz="2400" dirty="0" err="1">
                <a:latin typeface="Consolas" panose="020B0609020204030204" pitchFamily="49" charset="0"/>
              </a:rPr>
              <a:t>api</a:t>
            </a:r>
            <a:r>
              <a:rPr lang="nl-BE" sz="2400" dirty="0">
                <a:latin typeface="Consolas" panose="020B0609020204030204" pitchFamily="49" charset="0"/>
              </a:rPr>
              <a:t>/{controller}/{action}</a:t>
            </a:r>
          </a:p>
          <a:p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3A2208-AA31-44A5-9AFD-4130E711C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AD-routing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4BE1F5-FE7F-44A2-85E2-C986A78F2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15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72156E-33B7-497B-9D83-810BC800F4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EEC915A-43E6-4271-B0BA-DCF7C624B3A6}"/>
              </a:ext>
            </a:extLst>
          </p:cNvPr>
          <p:cNvGraphicFramePr>
            <a:graphicFrameLocks noGrp="1"/>
          </p:cNvGraphicFramePr>
          <p:nvPr/>
        </p:nvGraphicFramePr>
        <p:xfrm>
          <a:off x="1078270" y="2720980"/>
          <a:ext cx="90587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5304">
                  <a:extLst>
                    <a:ext uri="{9D8B030D-6E8A-4147-A177-3AD203B41FA5}">
                      <a16:colId xmlns:a16="http://schemas.microsoft.com/office/drawing/2014/main" val="2330730563"/>
                    </a:ext>
                  </a:extLst>
                </a:gridCol>
                <a:gridCol w="1714090">
                  <a:extLst>
                    <a:ext uri="{9D8B030D-6E8A-4147-A177-3AD203B41FA5}">
                      <a16:colId xmlns:a16="http://schemas.microsoft.com/office/drawing/2014/main" val="1410349344"/>
                    </a:ext>
                  </a:extLst>
                </a:gridCol>
                <a:gridCol w="2264697">
                  <a:extLst>
                    <a:ext uri="{9D8B030D-6E8A-4147-A177-3AD203B41FA5}">
                      <a16:colId xmlns:a16="http://schemas.microsoft.com/office/drawing/2014/main" val="3657037258"/>
                    </a:ext>
                  </a:extLst>
                </a:gridCol>
                <a:gridCol w="2264697">
                  <a:extLst>
                    <a:ext uri="{9D8B030D-6E8A-4147-A177-3AD203B41FA5}">
                      <a16:colId xmlns:a16="http://schemas.microsoft.com/office/drawing/2014/main" val="2408135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Match?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847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/</a:t>
                      </a:r>
                      <a:r>
                        <a:rPr lang="nl-BE" dirty="0" err="1"/>
                        <a:t>api</a:t>
                      </a:r>
                      <a:r>
                        <a:rPr lang="nl-BE" dirty="0"/>
                        <a:t>/</a:t>
                      </a:r>
                      <a:r>
                        <a:rPr lang="nl-BE" dirty="0" err="1"/>
                        <a:t>products</a:t>
                      </a:r>
                      <a:r>
                        <a:rPr lang="nl-BE" dirty="0"/>
                        <a:t>/list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ProductsController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List()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647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/</a:t>
                      </a:r>
                      <a:r>
                        <a:rPr lang="nl-BE" dirty="0" err="1"/>
                        <a:t>api</a:t>
                      </a:r>
                      <a:r>
                        <a:rPr lang="nl-BE" dirty="0"/>
                        <a:t>/orders/</a:t>
                      </a:r>
                      <a:r>
                        <a:rPr lang="nl-BE" dirty="0" err="1"/>
                        <a:t>all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OrdersController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All</a:t>
                      </a:r>
                      <a:r>
                        <a:rPr lang="nl-BE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569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/</a:t>
                      </a:r>
                      <a:r>
                        <a:rPr lang="nl-BE" dirty="0" err="1"/>
                        <a:t>reservations</a:t>
                      </a:r>
                      <a:r>
                        <a:rPr lang="nl-BE" dirty="0"/>
                        <a:t>/index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28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/</a:t>
                      </a:r>
                      <a:r>
                        <a:rPr lang="nl-BE" dirty="0" err="1"/>
                        <a:t>api</a:t>
                      </a:r>
                      <a:r>
                        <a:rPr lang="nl-BE" dirty="0"/>
                        <a:t>/</a:t>
                      </a:r>
                      <a:r>
                        <a:rPr lang="nl-BE" dirty="0" err="1"/>
                        <a:t>recipes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560884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F6722640-E716-4300-8593-0EE063917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046" y="3173216"/>
            <a:ext cx="336000" cy="252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20F36D-F45C-49CA-8DEE-A232515C6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046" y="3522754"/>
            <a:ext cx="336000" cy="252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2C8A79-0FBC-46E3-8A7E-37598CB72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046" y="3912694"/>
            <a:ext cx="252000" cy="252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D9FFC58-D463-4DB5-A197-B3486449A4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046" y="4259602"/>
            <a:ext cx="252000" cy="252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7C63FD6-E3EA-4A80-BFBF-9E09ED17BAA7}"/>
              </a:ext>
            </a:extLst>
          </p:cNvPr>
          <p:cNvSpPr txBox="1"/>
          <p:nvPr/>
        </p:nvSpPr>
        <p:spPr>
          <a:xfrm>
            <a:off x="682433" y="4991583"/>
            <a:ext cx="10229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dirty="0"/>
              <a:t> </a:t>
            </a:r>
            <a:r>
              <a:rPr lang="nl-BE" sz="2000" dirty="0">
                <a:sym typeface="Wingdings" panose="05000000000000000000" pitchFamily="2" charset="2"/>
              </a:rPr>
              <a:t> </a:t>
            </a:r>
            <a:r>
              <a:rPr lang="nl-BE" sz="2000" dirty="0"/>
              <a:t>Route parameters </a:t>
            </a:r>
            <a:r>
              <a:rPr lang="nl-BE" dirty="0">
                <a:latin typeface="Consolas" panose="020B0609020204030204" pitchFamily="49" charset="0"/>
              </a:rPr>
              <a:t>{controller}</a:t>
            </a:r>
            <a:r>
              <a:rPr lang="nl-BE" sz="2000" dirty="0"/>
              <a:t> en </a:t>
            </a:r>
            <a:r>
              <a:rPr lang="nl-BE" dirty="0">
                <a:latin typeface="Consolas" panose="020B0609020204030204" pitchFamily="49" charset="0"/>
              </a:rPr>
              <a:t>{action}</a:t>
            </a:r>
            <a:r>
              <a:rPr lang="nl-BE" sz="2000" dirty="0"/>
              <a:t> moeten </a:t>
            </a:r>
            <a:r>
              <a:rPr lang="nl-BE" sz="2000" b="1" u="sng" dirty="0"/>
              <a:t>verplicht</a:t>
            </a:r>
            <a:r>
              <a:rPr lang="nl-BE" sz="2000" dirty="0"/>
              <a:t> aanwezig zijn in de URL!</a:t>
            </a:r>
          </a:p>
        </p:txBody>
      </p:sp>
    </p:spTree>
    <p:extLst>
      <p:ext uri="{BB962C8B-B14F-4D97-AF65-F5344CB8AC3E}">
        <p14:creationId xmlns:p14="http://schemas.microsoft.com/office/powerpoint/2010/main" val="3094544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6B1CA-48BD-4B8F-8FE4-E0D3444C4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Routing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66F3A-20D2-48AE-9079-824592717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000" y="1379162"/>
            <a:ext cx="10377310" cy="231778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Via deze weg ook mogelijk om </a:t>
            </a:r>
            <a:r>
              <a:rPr lang="nl-BE" sz="2400" b="1" dirty="0">
                <a:solidFill>
                  <a:schemeClr val="accent6"/>
                </a:solidFill>
              </a:rPr>
              <a:t>bijkomende parameters </a:t>
            </a:r>
            <a:r>
              <a:rPr lang="nl-BE" sz="2400" dirty="0"/>
              <a:t>aan Action-methode mee te geven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b="1" dirty="0"/>
              <a:t>Voorbeeld: </a:t>
            </a:r>
            <a:r>
              <a:rPr lang="nl-BE" sz="2400" dirty="0"/>
              <a:t>   </a:t>
            </a:r>
            <a:r>
              <a:rPr lang="nl-BE" sz="2000" dirty="0">
                <a:latin typeface="Consolas" panose="020B0609020204030204" pitchFamily="49" charset="0"/>
              </a:rPr>
              <a:t>{controller}/{action}/</a:t>
            </a:r>
            <a:r>
              <a:rPr lang="nl-BE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{</a:t>
            </a:r>
            <a:r>
              <a:rPr lang="nl-BE" sz="20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id</a:t>
            </a:r>
            <a:r>
              <a:rPr lang="nl-BE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}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b="1" dirty="0"/>
              <a:t>URL: </a:t>
            </a:r>
            <a:r>
              <a:rPr lang="nl-BE" sz="2400" dirty="0"/>
              <a:t>/Product/Details/</a:t>
            </a:r>
            <a:r>
              <a:rPr lang="nl-BE" sz="2400" b="1" dirty="0">
                <a:solidFill>
                  <a:schemeClr val="accent6"/>
                </a:solidFill>
              </a:rPr>
              <a:t>3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b="1" dirty="0"/>
              <a:t>Gerouteerd: </a:t>
            </a:r>
            <a:r>
              <a:rPr lang="nl-BE" sz="2400" dirty="0"/>
              <a:t>Controller=</a:t>
            </a:r>
            <a:r>
              <a:rPr lang="nl-BE" sz="2400" dirty="0" err="1"/>
              <a:t>ProductController</a:t>
            </a:r>
            <a:r>
              <a:rPr lang="nl-BE" sz="2400" dirty="0"/>
              <a:t>, Action=Details, </a:t>
            </a:r>
            <a:r>
              <a:rPr lang="nl-BE" sz="2400" b="1" dirty="0" err="1">
                <a:solidFill>
                  <a:schemeClr val="accent6"/>
                </a:solidFill>
              </a:rPr>
              <a:t>id</a:t>
            </a:r>
            <a:r>
              <a:rPr lang="nl-BE" sz="2400" b="1" dirty="0">
                <a:solidFill>
                  <a:schemeClr val="accent6"/>
                </a:solidFill>
              </a:rPr>
              <a:t>=3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636DF-9302-4B3F-84F7-E1EFDE6ED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AD-routing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2ABA78-C721-4652-8CF8-E1D4CD6C7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16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5CB56EF-AC6D-4981-B4B4-F60A864207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377BB3-06FE-407B-AC76-859E78D4479C}"/>
              </a:ext>
            </a:extLst>
          </p:cNvPr>
          <p:cNvSpPr txBox="1"/>
          <p:nvPr/>
        </p:nvSpPr>
        <p:spPr>
          <a:xfrm>
            <a:off x="1143945" y="3863268"/>
            <a:ext cx="5335514" cy="186974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ProductController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l-BE" sz="1050" dirty="0">
                <a:solidFill>
                  <a:srgbClr val="4F8291"/>
                </a:solidFill>
                <a:latin typeface="Consolas" panose="020B0609020204030204" pitchFamily="49" charset="0"/>
              </a:rPr>
              <a:t>Controller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     private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 err="1">
                <a:solidFill>
                  <a:srgbClr val="4F8291"/>
                </a:solidFill>
                <a:latin typeface="Consolas" panose="020B0609020204030204" pitchFamily="49" charset="0"/>
              </a:rPr>
              <a:t>ProductRepository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nl-BE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productRepo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 err="1">
                <a:solidFill>
                  <a:srgbClr val="4F8291"/>
                </a:solidFill>
                <a:latin typeface="Consolas" panose="020B0609020204030204" pitchFamily="49" charset="0"/>
              </a:rPr>
              <a:t>ProductRepository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4F8291"/>
                </a:solidFill>
                <a:latin typeface="Consolas" panose="020B0609020204030204" pitchFamily="49" charset="0"/>
              </a:rPr>
              <a:t>ActionResult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74561F"/>
                </a:solidFill>
                <a:latin typeface="Consolas" panose="020B0609020204030204" pitchFamily="49" charset="0"/>
              </a:rPr>
              <a:t>Details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id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050" dirty="0">
                <a:solidFill>
                  <a:srgbClr val="008000"/>
                </a:solidFill>
                <a:latin typeface="Consolas" panose="020B0609020204030204" pitchFamily="49" charset="0"/>
              </a:rPr>
              <a:t>         //haal product op uit </a:t>
            </a:r>
            <a:r>
              <a:rPr lang="nl-BE" sz="1050" dirty="0" err="1">
                <a:solidFill>
                  <a:srgbClr val="008000"/>
                </a:solidFill>
                <a:latin typeface="Consolas" panose="020B0609020204030204" pitchFamily="49" charset="0"/>
              </a:rPr>
              <a:t>repo</a:t>
            </a:r>
            <a:r>
              <a:rPr lang="nl-BE" sz="1050" dirty="0">
                <a:solidFill>
                  <a:srgbClr val="008000"/>
                </a:solidFill>
                <a:latin typeface="Consolas" panose="020B0609020204030204" pitchFamily="49" charset="0"/>
              </a:rPr>
              <a:t> (op basis van </a:t>
            </a:r>
            <a:r>
              <a:rPr lang="nl-BE" sz="1050" dirty="0" err="1">
                <a:solidFill>
                  <a:srgbClr val="008000"/>
                </a:solidFill>
                <a:latin typeface="Consolas" panose="020B0609020204030204" pitchFamily="49" charset="0"/>
              </a:rPr>
              <a:t>id</a:t>
            </a:r>
            <a:r>
              <a:rPr lang="nl-BE" sz="1050" dirty="0">
                <a:solidFill>
                  <a:srgbClr val="008000"/>
                </a:solidFill>
                <a:latin typeface="Consolas" panose="020B0609020204030204" pitchFamily="49" charset="0"/>
              </a:rPr>
              <a:t>-parameter)</a:t>
            </a:r>
            <a:endParaRPr lang="nl-BE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050" dirty="0">
                <a:solidFill>
                  <a:srgbClr val="4F8291"/>
                </a:solidFill>
                <a:latin typeface="Consolas" panose="020B0609020204030204" pitchFamily="49" charset="0"/>
              </a:rPr>
              <a:t>Product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= _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productRepo.</a:t>
            </a:r>
            <a:r>
              <a:rPr lang="en-US" sz="1050" dirty="0" err="1">
                <a:solidFill>
                  <a:srgbClr val="74561F"/>
                </a:solidFill>
                <a:latin typeface="Consolas" panose="020B0609020204030204" pitchFamily="49" charset="0"/>
              </a:rPr>
              <a:t>FindById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nl-BE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nl-BE" sz="1050" dirty="0">
                <a:solidFill>
                  <a:srgbClr val="008000"/>
                </a:solidFill>
                <a:latin typeface="Consolas" panose="020B0609020204030204" pitchFamily="49" charset="0"/>
              </a:rPr>
              <a:t>//geef product mee aan View om weer te geven</a:t>
            </a:r>
            <a:endParaRPr lang="nl-BE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>
                <a:solidFill>
                  <a:srgbClr val="74561F"/>
                </a:solidFill>
                <a:latin typeface="Consolas" panose="020B0609020204030204" pitchFamily="49" charset="0"/>
              </a:rPr>
              <a:t>View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(product);</a:t>
            </a: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sz="1050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3B8641-3E42-4E83-8149-35C6C6FE5623}"/>
              </a:ext>
            </a:extLst>
          </p:cNvPr>
          <p:cNvSpPr/>
          <p:nvPr/>
        </p:nvSpPr>
        <p:spPr>
          <a:xfrm>
            <a:off x="3571511" y="4363066"/>
            <a:ext cx="612000" cy="216000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715452-D6DF-4894-B76D-4939A79D8467}"/>
              </a:ext>
            </a:extLst>
          </p:cNvPr>
          <p:cNvSpPr txBox="1"/>
          <p:nvPr/>
        </p:nvSpPr>
        <p:spPr>
          <a:xfrm>
            <a:off x="6977090" y="3984116"/>
            <a:ext cx="42082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Opgelet: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naam parameter in template moet overeenkomen met naam parameter Action-methode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Bij deze notatie: </a:t>
            </a:r>
            <a:r>
              <a:rPr lang="nl-BE" dirty="0" err="1"/>
              <a:t>id</a:t>
            </a:r>
            <a:r>
              <a:rPr lang="nl-BE" dirty="0"/>
              <a:t>-parameter verplicht!</a:t>
            </a:r>
          </a:p>
        </p:txBody>
      </p:sp>
    </p:spTree>
    <p:extLst>
      <p:ext uri="{BB962C8B-B14F-4D97-AF65-F5344CB8AC3E}">
        <p14:creationId xmlns:p14="http://schemas.microsoft.com/office/powerpoint/2010/main" val="2611927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6CA6C-4099-4D9E-94C4-367733C25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Routing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60309-35C8-4CAB-91F6-AF61ABE8D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178" y="1453460"/>
            <a:ext cx="10385641" cy="431807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Opmerkingen: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Indien parameter gespecificeerd, is deze verplicht!</a:t>
            </a:r>
          </a:p>
          <a:p>
            <a:pPr marL="1177200" lvl="2" indent="-457200">
              <a:buFont typeface="Arial" panose="020B0604020202020204" pitchFamily="34" charset="0"/>
              <a:buChar char="•"/>
            </a:pPr>
            <a:r>
              <a:rPr lang="nl-BE" sz="2400" b="1" dirty="0"/>
              <a:t>Voorbeeld:</a:t>
            </a:r>
            <a:r>
              <a:rPr lang="nl-BE" sz="2400" dirty="0"/>
              <a:t> </a:t>
            </a:r>
            <a:r>
              <a:rPr lang="nl-BE" sz="1800" dirty="0">
                <a:latin typeface="Consolas" panose="020B0609020204030204" pitchFamily="49" charset="0"/>
              </a:rPr>
              <a:t>{controller}/{action}/{</a:t>
            </a:r>
            <a:r>
              <a:rPr lang="nl-BE" sz="1800" dirty="0" err="1">
                <a:latin typeface="Consolas" panose="020B0609020204030204" pitchFamily="49" charset="0"/>
              </a:rPr>
              <a:t>id</a:t>
            </a:r>
            <a:r>
              <a:rPr lang="nl-BE" sz="1800" dirty="0">
                <a:latin typeface="Consolas" panose="020B0609020204030204" pitchFamily="49" charset="0"/>
              </a:rPr>
              <a:t>}</a:t>
            </a:r>
            <a:endParaRPr lang="nl-BE" sz="2400" dirty="0">
              <a:latin typeface="Consolas" panose="020B0609020204030204" pitchFamily="49" charset="0"/>
            </a:endParaRPr>
          </a:p>
          <a:p>
            <a:pPr marL="1177200" lvl="2" indent="-457200">
              <a:buFont typeface="Arial" panose="020B0604020202020204" pitchFamily="34" charset="0"/>
              <a:buChar char="•"/>
            </a:pPr>
            <a:r>
              <a:rPr lang="nl-BE" sz="2400" b="1" dirty="0"/>
              <a:t>URL:</a:t>
            </a:r>
            <a:r>
              <a:rPr lang="nl-BE" sz="2400" dirty="0"/>
              <a:t> </a:t>
            </a:r>
            <a:r>
              <a:rPr lang="nl-BE" sz="2400" dirty="0" err="1"/>
              <a:t>students</a:t>
            </a:r>
            <a:r>
              <a:rPr lang="nl-BE" sz="2400" dirty="0"/>
              <a:t>/</a:t>
            </a:r>
            <a:r>
              <a:rPr lang="nl-BE" sz="2400" dirty="0" err="1"/>
              <a:t>edit</a:t>
            </a:r>
            <a:r>
              <a:rPr lang="nl-BE" sz="2400" dirty="0"/>
              <a:t> </a:t>
            </a:r>
            <a:r>
              <a:rPr lang="nl-BE" sz="2400" dirty="0">
                <a:sym typeface="Wingdings" panose="05000000000000000000" pitchFamily="2" charset="2"/>
              </a:rPr>
              <a:t> </a:t>
            </a:r>
            <a:r>
              <a:rPr lang="nl-BE" sz="2400" b="1" dirty="0">
                <a:sym typeface="Wingdings" panose="05000000000000000000" pitchFamily="2" charset="2"/>
              </a:rPr>
              <a:t>geen</a:t>
            </a:r>
            <a:r>
              <a:rPr lang="nl-BE" sz="2400" dirty="0">
                <a:sym typeface="Wingdings" panose="05000000000000000000" pitchFamily="2" charset="2"/>
              </a:rPr>
              <a:t> match!</a:t>
            </a:r>
            <a:endParaRPr lang="nl-BE" sz="2400" dirty="0"/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Aantal parameters is onbeperkt</a:t>
            </a:r>
          </a:p>
          <a:p>
            <a:pPr marL="1177200" lvl="2" indent="-457200">
              <a:buFont typeface="Arial" panose="020B0604020202020204" pitchFamily="34" charset="0"/>
              <a:buChar char="•"/>
            </a:pPr>
            <a:r>
              <a:rPr lang="nl-BE" sz="2400" b="1" dirty="0"/>
              <a:t>Voorbeeld:</a:t>
            </a:r>
            <a:r>
              <a:rPr lang="nl-BE" sz="2400" dirty="0"/>
              <a:t> </a:t>
            </a:r>
            <a:r>
              <a:rPr lang="nl-BE" sz="1800" dirty="0">
                <a:latin typeface="Consolas" panose="020B0609020204030204" pitchFamily="49" charset="0"/>
              </a:rPr>
              <a:t>{controller}/{action}/</a:t>
            </a:r>
            <a:r>
              <a:rPr lang="nl-BE" sz="1800" b="1" dirty="0">
                <a:solidFill>
                  <a:schemeClr val="accent6"/>
                </a:solidFill>
                <a:latin typeface="Consolas" panose="020B0609020204030204" pitchFamily="49" charset="0"/>
              </a:rPr>
              <a:t>{</a:t>
            </a:r>
            <a:r>
              <a:rPr lang="nl-BE" sz="18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category</a:t>
            </a:r>
            <a:r>
              <a:rPr lang="nl-BE" sz="1800" b="1" dirty="0">
                <a:solidFill>
                  <a:schemeClr val="accent6"/>
                </a:solidFill>
                <a:latin typeface="Consolas" panose="020B0609020204030204" pitchFamily="49" charset="0"/>
              </a:rPr>
              <a:t>}</a:t>
            </a:r>
            <a:r>
              <a:rPr lang="nl-BE" sz="1800" dirty="0">
                <a:latin typeface="Consolas" panose="020B0609020204030204" pitchFamily="49" charset="0"/>
              </a:rPr>
              <a:t>/</a:t>
            </a:r>
            <a:r>
              <a:rPr lang="nl-BE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{</a:t>
            </a:r>
            <a:r>
              <a:rPr lang="nl-BE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id</a:t>
            </a:r>
            <a:r>
              <a:rPr lang="nl-BE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}</a:t>
            </a:r>
            <a:endParaRPr lang="nl-BE" sz="2400" dirty="0">
              <a:solidFill>
                <a:srgbClr val="00B050"/>
              </a:solidFill>
            </a:endParaRPr>
          </a:p>
          <a:p>
            <a:pPr marL="1177200" lvl="2" indent="-457200">
              <a:buFont typeface="Arial" panose="020B0604020202020204" pitchFamily="34" charset="0"/>
              <a:buChar char="•"/>
            </a:pPr>
            <a:r>
              <a:rPr lang="nl-BE" sz="2400" b="1" dirty="0"/>
              <a:t>URL:</a:t>
            </a:r>
            <a:r>
              <a:rPr lang="nl-BE" sz="2400" dirty="0"/>
              <a:t> /</a:t>
            </a:r>
            <a:r>
              <a:rPr lang="nl-BE" sz="2400" dirty="0" err="1"/>
              <a:t>recipes</a:t>
            </a:r>
            <a:r>
              <a:rPr lang="nl-BE" sz="2400" dirty="0"/>
              <a:t>/view/</a:t>
            </a:r>
            <a:r>
              <a:rPr lang="nl-BE" sz="2400" b="1" dirty="0" err="1">
                <a:solidFill>
                  <a:schemeClr val="accent6"/>
                </a:solidFill>
              </a:rPr>
              <a:t>soups</a:t>
            </a:r>
            <a:r>
              <a:rPr lang="nl-BE" sz="2400" dirty="0"/>
              <a:t>/</a:t>
            </a:r>
            <a:r>
              <a:rPr lang="nl-BE" sz="2400" b="1" dirty="0">
                <a:solidFill>
                  <a:srgbClr val="00B050"/>
                </a:solidFill>
              </a:rPr>
              <a:t>3</a:t>
            </a:r>
            <a:r>
              <a:rPr lang="nl-BE" sz="2400" b="1" dirty="0">
                <a:solidFill>
                  <a:schemeClr val="accent6"/>
                </a:solidFill>
              </a:rPr>
              <a:t> </a:t>
            </a:r>
            <a:r>
              <a:rPr lang="nl-BE" sz="2400" b="1" dirty="0">
                <a:sym typeface="Wingdings" panose="05000000000000000000" pitchFamily="2" charset="2"/>
              </a:rPr>
              <a:t> match!</a:t>
            </a:r>
            <a:endParaRPr lang="nl-BE" sz="2400" b="1" dirty="0"/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Parameters hoeven niet in aparte segmenten te staan</a:t>
            </a:r>
          </a:p>
          <a:p>
            <a:pPr marL="1177200" lvl="2" indent="-457200">
              <a:buFont typeface="Arial" panose="020B0604020202020204" pitchFamily="34" charset="0"/>
              <a:buChar char="•"/>
            </a:pPr>
            <a:r>
              <a:rPr lang="nl-BE" sz="2400" b="1" dirty="0"/>
              <a:t>Voorbeeld:</a:t>
            </a:r>
            <a:r>
              <a:rPr lang="nl-BE" sz="2400" dirty="0"/>
              <a:t> </a:t>
            </a:r>
            <a:r>
              <a:rPr lang="nl-BE" sz="1800" dirty="0">
                <a:latin typeface="Consolas" panose="020B0609020204030204" pitchFamily="49" charset="0"/>
              </a:rPr>
              <a:t>{controller}/{action}/</a:t>
            </a:r>
            <a:r>
              <a:rPr lang="nl-BE" sz="1800" b="1" dirty="0">
                <a:solidFill>
                  <a:schemeClr val="accent6"/>
                </a:solidFill>
                <a:latin typeface="Consolas" panose="020B0609020204030204" pitchFamily="49" charset="0"/>
              </a:rPr>
              <a:t>{</a:t>
            </a:r>
            <a:r>
              <a:rPr lang="nl-BE" sz="18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from</a:t>
            </a:r>
            <a:r>
              <a:rPr lang="nl-BE" sz="1800" b="1" dirty="0">
                <a:solidFill>
                  <a:schemeClr val="accent6"/>
                </a:solidFill>
                <a:latin typeface="Consolas" panose="020B0609020204030204" pitchFamily="49" charset="0"/>
              </a:rPr>
              <a:t>}</a:t>
            </a:r>
            <a:r>
              <a:rPr lang="nl-BE" sz="1800" b="1" dirty="0">
                <a:latin typeface="Consolas" panose="020B0609020204030204" pitchFamily="49" charset="0"/>
              </a:rPr>
              <a:t>-</a:t>
            </a:r>
            <a:r>
              <a:rPr lang="nl-BE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{</a:t>
            </a:r>
            <a:r>
              <a:rPr lang="nl-BE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to</a:t>
            </a:r>
            <a:r>
              <a:rPr lang="nl-BE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}</a:t>
            </a:r>
            <a:endParaRPr lang="nl-BE" sz="2400" dirty="0">
              <a:solidFill>
                <a:srgbClr val="00B050"/>
              </a:solidFill>
            </a:endParaRPr>
          </a:p>
          <a:p>
            <a:pPr marL="1177200" lvl="2" indent="-457200">
              <a:buFont typeface="Arial" panose="020B0604020202020204" pitchFamily="34" charset="0"/>
              <a:buChar char="•"/>
            </a:pPr>
            <a:r>
              <a:rPr lang="nl-BE" sz="2400" b="1" dirty="0"/>
              <a:t>URL:</a:t>
            </a:r>
            <a:r>
              <a:rPr lang="nl-BE" sz="2400" dirty="0"/>
              <a:t> /</a:t>
            </a:r>
            <a:r>
              <a:rPr lang="nl-BE" sz="2400" dirty="0" err="1"/>
              <a:t>currencies</a:t>
            </a:r>
            <a:r>
              <a:rPr lang="nl-BE" sz="2400" dirty="0"/>
              <a:t>/</a:t>
            </a:r>
            <a:r>
              <a:rPr lang="nl-BE" sz="2400" dirty="0" err="1"/>
              <a:t>convert</a:t>
            </a:r>
            <a:r>
              <a:rPr lang="nl-BE" sz="2400" dirty="0"/>
              <a:t>/</a:t>
            </a:r>
            <a:r>
              <a:rPr lang="nl-BE" sz="2400" b="1" dirty="0">
                <a:solidFill>
                  <a:schemeClr val="accent6"/>
                </a:solidFill>
              </a:rPr>
              <a:t>USD</a:t>
            </a:r>
            <a:r>
              <a:rPr lang="nl-BE" sz="2400" dirty="0"/>
              <a:t>-</a:t>
            </a:r>
            <a:r>
              <a:rPr lang="nl-BE" sz="2400" b="1" dirty="0">
                <a:solidFill>
                  <a:srgbClr val="00B050"/>
                </a:solidFill>
              </a:rPr>
              <a:t>EUR</a:t>
            </a:r>
            <a:r>
              <a:rPr lang="nl-BE" sz="2400" b="1" dirty="0">
                <a:solidFill>
                  <a:schemeClr val="accent6"/>
                </a:solidFill>
              </a:rPr>
              <a:t> </a:t>
            </a:r>
            <a:r>
              <a:rPr lang="nl-BE" sz="2400" b="1" dirty="0">
                <a:sym typeface="Wingdings" panose="05000000000000000000" pitchFamily="2" charset="2"/>
              </a:rPr>
              <a:t> match!</a:t>
            </a:r>
            <a:endParaRPr lang="nl-BE" sz="2400" b="1" dirty="0"/>
          </a:p>
          <a:p>
            <a:pPr marL="815363" lvl="1" indent="-457200">
              <a:buFont typeface="Arial" panose="020B0604020202020204" pitchFamily="34" charset="0"/>
              <a:buChar char="•"/>
            </a:pPr>
            <a:endParaRPr lang="nl-BE" sz="2400" b="1" dirty="0">
              <a:solidFill>
                <a:schemeClr val="accent6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C4BBE6-ACBE-4044-9475-E37AC4729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AD-routing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E7D0EA-C20F-4AD6-900C-73821BC70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17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2702EA2-31B7-4BC3-B6FC-DAA0BF8C69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0184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9864A-56C9-400F-94BA-A4F4333B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Routing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B66AF-E047-4D8B-BF1E-254F8C592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290" y="1758260"/>
            <a:ext cx="10658303" cy="140772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Om een parameter </a:t>
            </a:r>
            <a:r>
              <a:rPr lang="nl-BE" sz="2400" b="1" dirty="0">
                <a:solidFill>
                  <a:schemeClr val="accent6"/>
                </a:solidFill>
              </a:rPr>
              <a:t>optioneel</a:t>
            </a:r>
            <a:r>
              <a:rPr lang="nl-BE" sz="2400" dirty="0"/>
              <a:t> te maken, zet je een vraagteken (?) achter de naam van deze parameter: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b="1" dirty="0"/>
              <a:t>Voorbeeld: </a:t>
            </a:r>
            <a:r>
              <a:rPr lang="nl-BE" sz="1800" dirty="0">
                <a:latin typeface="Consolas" panose="020B0609020204030204" pitchFamily="49" charset="0"/>
              </a:rPr>
              <a:t>{controller}/{action}/{</a:t>
            </a:r>
            <a:r>
              <a:rPr lang="nl-BE" sz="1800" dirty="0" err="1">
                <a:latin typeface="Consolas" panose="020B0609020204030204" pitchFamily="49" charset="0"/>
              </a:rPr>
              <a:t>id</a:t>
            </a:r>
            <a:r>
              <a:rPr lang="nl-BE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?</a:t>
            </a:r>
            <a:r>
              <a:rPr lang="nl-BE" sz="1800" dirty="0">
                <a:latin typeface="Consolas" panose="020B0609020204030204" pitchFamily="49" charset="0"/>
              </a:rPr>
              <a:t>}</a:t>
            </a:r>
            <a:endParaRPr lang="nl-BE" sz="24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3BA57-C282-443F-9AD4-D3F66F748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AD-routing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93121B-26C9-49D6-B999-AD9EB6696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18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0A7B769-F9FA-483E-84C5-B9A326A581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33FEF52-31FB-4438-8DDC-D00479F6E6EB}"/>
              </a:ext>
            </a:extLst>
          </p:cNvPr>
          <p:cNvGraphicFramePr>
            <a:graphicFrameLocks noGrp="1"/>
          </p:cNvGraphicFramePr>
          <p:nvPr/>
        </p:nvGraphicFramePr>
        <p:xfrm>
          <a:off x="1589800" y="360155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918237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241364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054169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19362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ID-parameter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114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/</a:t>
                      </a:r>
                      <a:r>
                        <a:rPr lang="nl-BE" dirty="0" err="1"/>
                        <a:t>students</a:t>
                      </a:r>
                      <a:r>
                        <a:rPr lang="nl-BE" dirty="0"/>
                        <a:t>/</a:t>
                      </a:r>
                      <a:r>
                        <a:rPr lang="nl-BE" dirty="0" err="1"/>
                        <a:t>edit</a:t>
                      </a:r>
                      <a:r>
                        <a:rPr lang="nl-BE" dirty="0"/>
                        <a:t>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 err="1">
                          <a:latin typeface="Consolas" panose="020B0609020204030204" pitchFamily="49" charset="0"/>
                        </a:rPr>
                        <a:t>StudentsController</a:t>
                      </a:r>
                      <a:endParaRPr lang="nl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 err="1">
                          <a:latin typeface="Consolas" panose="020B0609020204030204" pitchFamily="49" charset="0"/>
                        </a:rPr>
                        <a:t>Edit</a:t>
                      </a:r>
                      <a:r>
                        <a:rPr lang="nl-BE" sz="1400" dirty="0">
                          <a:latin typeface="Consolas" panose="020B0609020204030204" pitchFamily="49" charset="0"/>
                        </a:rPr>
                        <a:t>(int </a:t>
                      </a:r>
                      <a:r>
                        <a:rPr lang="nl-BE" sz="1400" dirty="0" err="1">
                          <a:latin typeface="Consolas" panose="020B0609020204030204" pitchFamily="49" charset="0"/>
                        </a:rPr>
                        <a:t>id</a:t>
                      </a:r>
                      <a:r>
                        <a:rPr lang="nl-BE" sz="1400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021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/</a:t>
                      </a:r>
                      <a:r>
                        <a:rPr lang="nl-BE" dirty="0" err="1"/>
                        <a:t>movies</a:t>
                      </a:r>
                      <a:r>
                        <a:rPr lang="nl-BE" dirty="0"/>
                        <a:t>/view/12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 err="1">
                          <a:latin typeface="Consolas" panose="020B0609020204030204" pitchFamily="49" charset="0"/>
                        </a:rPr>
                        <a:t>MoviesController</a:t>
                      </a:r>
                      <a:endParaRPr lang="nl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View(int </a:t>
                      </a:r>
                      <a:r>
                        <a:rPr lang="nl-BE" sz="1400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id</a:t>
                      </a:r>
                      <a:r>
                        <a:rPr lang="nl-BE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951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/home/</a:t>
                      </a:r>
                      <a:r>
                        <a:rPr lang="nl-BE" dirty="0" err="1"/>
                        <a:t>about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HomeController</a:t>
                      </a:r>
                      <a:endParaRPr lang="nl-BE" sz="14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About</a:t>
                      </a:r>
                      <a:r>
                        <a:rPr lang="nl-BE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b="1" dirty="0" err="1">
                          <a:solidFill>
                            <a:srgbClr val="C00000"/>
                          </a:solidFill>
                        </a:rPr>
                        <a:t>null</a:t>
                      </a:r>
                      <a:endParaRPr lang="nl-BE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46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681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F31A1-828F-4447-96FE-9D6DF806B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Routing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E79BD-1B72-4AE1-A84B-D6B75BB41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428310"/>
            <a:ext cx="9281274" cy="15312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Het is tevens mogelijk om </a:t>
            </a:r>
            <a:r>
              <a:rPr lang="nl-BE" b="1" dirty="0">
                <a:solidFill>
                  <a:schemeClr val="accent6"/>
                </a:solidFill>
              </a:rPr>
              <a:t>default-waarden</a:t>
            </a:r>
            <a:r>
              <a:rPr lang="nl-BE" dirty="0"/>
              <a:t> te specificeren voor route parameters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b="1" dirty="0"/>
              <a:t>Voorbeeld:      </a:t>
            </a:r>
            <a:r>
              <a:rPr lang="nl-BE" sz="2000" dirty="0" err="1">
                <a:latin typeface="Consolas" panose="020B0609020204030204" pitchFamily="49" charset="0"/>
              </a:rPr>
              <a:t>api</a:t>
            </a:r>
            <a:r>
              <a:rPr lang="nl-BE" sz="2000" dirty="0">
                <a:latin typeface="Consolas" panose="020B0609020204030204" pitchFamily="49" charset="0"/>
              </a:rPr>
              <a:t>/{controller}/{action</a:t>
            </a:r>
            <a:r>
              <a:rPr lang="nl-BE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=index</a:t>
            </a:r>
            <a:r>
              <a:rPr lang="nl-BE" sz="2000" dirty="0">
                <a:latin typeface="Consolas" panose="020B0609020204030204" pitchFamily="49" charset="0"/>
              </a:rPr>
              <a:t>}/{</a:t>
            </a:r>
            <a:r>
              <a:rPr lang="nl-BE" sz="2000" dirty="0" err="1">
                <a:latin typeface="Consolas" panose="020B0609020204030204" pitchFamily="49" charset="0"/>
              </a:rPr>
              <a:t>id</a:t>
            </a:r>
            <a:r>
              <a:rPr lang="nl-BE" sz="2000" dirty="0">
                <a:latin typeface="Consolas" panose="020B0609020204030204" pitchFamily="49" charset="0"/>
              </a:rPr>
              <a:t>?}</a:t>
            </a:r>
            <a:endParaRPr lang="nl-BE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65955-75F5-4871-B1F4-F39887323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AD-routing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A54466-8AB5-4B53-9556-77DEF9DA0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19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29930E-8FEF-44F3-B936-78A7E8A640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13822A0-57ED-4DA2-AF48-3B605A016686}"/>
              </a:ext>
            </a:extLst>
          </p:cNvPr>
          <p:cNvGraphicFramePr>
            <a:graphicFrameLocks noGrp="1"/>
          </p:cNvGraphicFramePr>
          <p:nvPr/>
        </p:nvGraphicFramePr>
        <p:xfrm>
          <a:off x="396000" y="3091820"/>
          <a:ext cx="1143220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5794">
                  <a:extLst>
                    <a:ext uri="{9D8B030D-6E8A-4147-A177-3AD203B41FA5}">
                      <a16:colId xmlns:a16="http://schemas.microsoft.com/office/drawing/2014/main" val="1426611575"/>
                    </a:ext>
                  </a:extLst>
                </a:gridCol>
                <a:gridCol w="1557088">
                  <a:extLst>
                    <a:ext uri="{9D8B030D-6E8A-4147-A177-3AD203B41FA5}">
                      <a16:colId xmlns:a16="http://schemas.microsoft.com/office/drawing/2014/main" val="3292152668"/>
                    </a:ext>
                  </a:extLst>
                </a:gridCol>
                <a:gridCol w="2405312">
                  <a:extLst>
                    <a:ext uri="{9D8B030D-6E8A-4147-A177-3AD203B41FA5}">
                      <a16:colId xmlns:a16="http://schemas.microsoft.com/office/drawing/2014/main" val="107258318"/>
                    </a:ext>
                  </a:extLst>
                </a:gridCol>
                <a:gridCol w="2585884">
                  <a:extLst>
                    <a:ext uri="{9D8B030D-6E8A-4147-A177-3AD203B41FA5}">
                      <a16:colId xmlns:a16="http://schemas.microsoft.com/office/drawing/2014/main" val="844714280"/>
                    </a:ext>
                  </a:extLst>
                </a:gridCol>
                <a:gridCol w="1868128">
                  <a:extLst>
                    <a:ext uri="{9D8B030D-6E8A-4147-A177-3AD203B41FA5}">
                      <a16:colId xmlns:a16="http://schemas.microsoft.com/office/drawing/2014/main" val="192631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Match?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ID-parameter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752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err="1"/>
                        <a:t>api</a:t>
                      </a:r>
                      <a:r>
                        <a:rPr lang="nl-BE" dirty="0"/>
                        <a:t>/product/view/3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 err="1">
                          <a:latin typeface="Consolas" panose="020B0609020204030204" pitchFamily="49" charset="0"/>
                        </a:rPr>
                        <a:t>ProductController</a:t>
                      </a:r>
                      <a:endParaRPr lang="nl-BE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>
                          <a:latin typeface="Consolas" panose="020B0609020204030204" pitchFamily="49" charset="0"/>
                        </a:rPr>
                        <a:t>View(int</a:t>
                      </a:r>
                      <a:r>
                        <a:rPr lang="nl-BE" sz="14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r>
                        <a:rPr lang="nl-BE" sz="14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nl-BE" sz="1400" dirty="0" err="1">
                          <a:latin typeface="Consolas" panose="020B0609020204030204" pitchFamily="49" charset="0"/>
                        </a:rPr>
                        <a:t>id</a:t>
                      </a:r>
                      <a:r>
                        <a:rPr lang="nl-BE" sz="1400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655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api</a:t>
                      </a:r>
                      <a:r>
                        <a:rPr lang="nl-BE" dirty="0"/>
                        <a:t>/product/view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 err="1">
                          <a:latin typeface="Consolas" panose="020B0609020204030204" pitchFamily="49" charset="0"/>
                        </a:rPr>
                        <a:t>ProductController</a:t>
                      </a:r>
                      <a:endParaRPr lang="nl-BE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400" dirty="0">
                          <a:latin typeface="Consolas" panose="020B0609020204030204" pitchFamily="49" charset="0"/>
                        </a:rPr>
                        <a:t>View(int</a:t>
                      </a:r>
                      <a:r>
                        <a:rPr lang="nl-BE" sz="14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r>
                        <a:rPr lang="nl-BE" sz="14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nl-BE" sz="1400" dirty="0" err="1">
                          <a:latin typeface="Consolas" panose="020B0609020204030204" pitchFamily="49" charset="0"/>
                        </a:rPr>
                        <a:t>id</a:t>
                      </a:r>
                      <a:r>
                        <a:rPr lang="nl-BE" sz="1400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b="1" dirty="0" err="1">
                          <a:solidFill>
                            <a:srgbClr val="C00000"/>
                          </a:solidFill>
                        </a:rPr>
                        <a:t>null</a:t>
                      </a:r>
                      <a:endParaRPr lang="nl-BE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422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api</a:t>
                      </a:r>
                      <a:r>
                        <a:rPr lang="nl-BE" dirty="0"/>
                        <a:t>/product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 err="1">
                          <a:latin typeface="Consolas" panose="020B0609020204030204" pitchFamily="49" charset="0"/>
                        </a:rPr>
                        <a:t>ProductController</a:t>
                      </a:r>
                      <a:endParaRPr lang="nl-BE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4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Index()</a:t>
                      </a:r>
                      <a:r>
                        <a:rPr lang="nl-BE" sz="14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nl-BE" sz="1600" b="0" i="1" dirty="0">
                          <a:solidFill>
                            <a:schemeClr val="tx1"/>
                          </a:solidFill>
                          <a:latin typeface="+mj-lt"/>
                        </a:rPr>
                        <a:t>(default-waarde)</a:t>
                      </a:r>
                      <a:endParaRPr lang="nl-BE" sz="1400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null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009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api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BE" sz="1400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186693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369C9671-60AD-485F-899F-B9D284A518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446" y="3522508"/>
            <a:ext cx="336000" cy="25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B7B2C9-0A1C-46C8-AC33-C0FC8CDF5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446" y="3892920"/>
            <a:ext cx="336000" cy="252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02E7C0-2AAD-4B08-8196-8FFD943BC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446" y="4277230"/>
            <a:ext cx="336000" cy="252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D9CD87-4A63-4B4D-8F56-BF852E235A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446" y="4629330"/>
            <a:ext cx="252000" cy="252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1561F9F-B256-431B-9D4D-7A95D97FE903}"/>
              </a:ext>
            </a:extLst>
          </p:cNvPr>
          <p:cNvSpPr txBox="1"/>
          <p:nvPr/>
        </p:nvSpPr>
        <p:spPr>
          <a:xfrm>
            <a:off x="678291" y="5266561"/>
            <a:ext cx="10363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/>
              <a:t>Opmerking:</a:t>
            </a:r>
            <a:r>
              <a:rPr lang="nl-BE" sz="2000" dirty="0"/>
              <a:t> </a:t>
            </a:r>
            <a:r>
              <a:rPr lang="nl-BE" b="1" dirty="0">
                <a:latin typeface="Consolas" panose="020B0609020204030204" pitchFamily="49" charset="0"/>
              </a:rPr>
              <a:t>int</a:t>
            </a:r>
            <a:r>
              <a:rPr lang="nl-BE" b="1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nl-BE" b="1" dirty="0">
                <a:latin typeface="Consolas" panose="020B0609020204030204" pitchFamily="49" charset="0"/>
              </a:rPr>
              <a:t> </a:t>
            </a:r>
            <a:r>
              <a:rPr lang="nl-BE" sz="2000" dirty="0"/>
              <a:t>is een </a:t>
            </a:r>
            <a:r>
              <a:rPr lang="nl-BE" sz="2000" b="1" dirty="0" err="1"/>
              <a:t>nullable</a:t>
            </a:r>
            <a:r>
              <a:rPr lang="nl-BE" sz="2000" b="1" dirty="0"/>
              <a:t>-type</a:t>
            </a:r>
          </a:p>
          <a:p>
            <a:pPr lvl="1"/>
            <a:r>
              <a:rPr lang="nl-BE" b="1" dirty="0"/>
              <a:t> </a:t>
            </a:r>
            <a:r>
              <a:rPr lang="nl-BE" b="1" dirty="0">
                <a:sym typeface="Wingdings" panose="05000000000000000000" pitchFamily="2" charset="2"/>
              </a:rPr>
              <a:t> </a:t>
            </a:r>
            <a:r>
              <a:rPr lang="nl-BE" sz="1600" b="1" i="1" dirty="0"/>
              <a:t>zie </a:t>
            </a:r>
            <a:r>
              <a:rPr lang="nl-BE" sz="1600" b="1" i="1" dirty="0">
                <a:hlinkClick r:id="rId4"/>
              </a:rPr>
              <a:t>https://docs.microsoft.com/en-us/dotnet/csharp/language-reference/builtin-types/nullable-value-types</a:t>
            </a:r>
            <a:endParaRPr lang="nl-BE" i="1" dirty="0"/>
          </a:p>
        </p:txBody>
      </p:sp>
    </p:spTree>
    <p:extLst>
      <p:ext uri="{BB962C8B-B14F-4D97-AF65-F5344CB8AC3E}">
        <p14:creationId xmlns:p14="http://schemas.microsoft.com/office/powerpoint/2010/main" val="291821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718ED56-9B95-423B-8216-9F178AD2C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247" y="1424767"/>
            <a:ext cx="10287043" cy="1447247"/>
          </a:xfrm>
        </p:spPr>
        <p:txBody>
          <a:bodyPr/>
          <a:lstStyle/>
          <a:p>
            <a:r>
              <a:rPr lang="nl-BE" dirty="0"/>
              <a:t>Application Development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124F62E7-84EB-4132-BAC4-04FD56CAD6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Views (basics)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18169475-DD59-4D84-BD2E-FA0DFEC69F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40603" y="3988604"/>
            <a:ext cx="6308725" cy="466613"/>
          </a:xfrm>
        </p:spPr>
        <p:txBody>
          <a:bodyPr/>
          <a:lstStyle/>
          <a:p>
            <a:r>
              <a:rPr lang="nl-BE" dirty="0"/>
              <a:t>Sam Van Buggenhout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8443782-7588-4BA1-A888-94A8DEFEE0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0603" y="4486230"/>
            <a:ext cx="4662487" cy="1617663"/>
          </a:xfrm>
        </p:spPr>
        <p:txBody>
          <a:bodyPr/>
          <a:lstStyle/>
          <a:p>
            <a:r>
              <a:rPr lang="nl-BE" dirty="0"/>
              <a:t>Academiejaar 2023-2024</a:t>
            </a:r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3EA1070-FA06-4A00-A759-4ACED8B01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AD-views (basics)</a:t>
            </a:r>
            <a:endParaRPr lang="nl-BE" dirty="0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FC613BBA-66FF-4B29-8641-2A8DBF9F4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10289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48E48-F9DD-4809-A675-98CCA2B88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Routing: Configuratie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950B6-292A-49BB-AEB5-538DF35B14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D942C3-C4CE-435C-88D9-DB3543F58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AD-routing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EE9922-51C6-4CAB-921E-732B40CB3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20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A06039-BA2D-4937-9D2B-32F79AE341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5749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87126-16D5-4B0D-A2F9-C10EC2F00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Routing configuratie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31601-91DF-4F9A-A9F0-17A3EC029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32" y="1925407"/>
            <a:ext cx="10640826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Routing templates kunnen op twee manieren </a:t>
            </a:r>
            <a:r>
              <a:rPr lang="nl-BE" b="1" dirty="0">
                <a:solidFill>
                  <a:schemeClr val="accent6"/>
                </a:solidFill>
              </a:rPr>
              <a:t>geconfigureerd</a:t>
            </a:r>
            <a:r>
              <a:rPr lang="nl-BE" dirty="0"/>
              <a:t> worden: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b="1" dirty="0"/>
              <a:t>Via attributen: </a:t>
            </a:r>
            <a:r>
              <a:rPr lang="nl-BE" sz="2400" dirty="0"/>
              <a:t>in controller-klasse zelf (vooral bij Web </a:t>
            </a:r>
            <a:r>
              <a:rPr lang="nl-BE" sz="2400" dirty="0" err="1"/>
              <a:t>API’s</a:t>
            </a:r>
            <a:r>
              <a:rPr lang="nl-BE" sz="2400" dirty="0"/>
              <a:t>, </a:t>
            </a:r>
            <a:r>
              <a:rPr lang="nl-BE" sz="2400" i="1" dirty="0"/>
              <a:t>zie later</a:t>
            </a:r>
            <a:r>
              <a:rPr lang="nl-BE" sz="2400" dirty="0"/>
              <a:t>)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b="1" dirty="0"/>
              <a:t>Conventionele routing: </a:t>
            </a:r>
            <a:r>
              <a:rPr lang="nl-BE" sz="2400" dirty="0"/>
              <a:t>in </a:t>
            </a:r>
            <a:r>
              <a:rPr lang="nl-BE" sz="2400" i="1" dirty="0" err="1"/>
              <a:t>Program.cs</a:t>
            </a:r>
            <a:endParaRPr lang="nl-BE" sz="2400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64ED13-614E-4BC9-BD2B-CC872964E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AD-routing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ED5A9F-44F9-477D-AE72-58DFB3974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21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1A0DF9-0739-42CA-A433-F4E14AF917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E2815E-D163-4020-973C-8EFBDDC059AB}"/>
              </a:ext>
            </a:extLst>
          </p:cNvPr>
          <p:cNvSpPr txBox="1"/>
          <p:nvPr/>
        </p:nvSpPr>
        <p:spPr>
          <a:xfrm>
            <a:off x="828925" y="3917539"/>
            <a:ext cx="6040625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app.MapControllerRoute</a:t>
            </a:r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name: </a:t>
            </a:r>
            <a:r>
              <a:rPr lang="nl-BE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"default"</a:t>
            </a:r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pattern</a:t>
            </a:r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nl-BE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"{controller=Home}/{action=Index}/{</a:t>
            </a:r>
            <a:r>
              <a:rPr lang="nl-BE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id</a:t>
            </a:r>
            <a:r>
              <a:rPr lang="nl-BE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?}"</a:t>
            </a:r>
            <a:r>
              <a:rPr lang="nl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7E8B37-C572-4B6E-A754-1B65D73091F7}"/>
              </a:ext>
            </a:extLst>
          </p:cNvPr>
          <p:cNvSpPr txBox="1"/>
          <p:nvPr/>
        </p:nvSpPr>
        <p:spPr>
          <a:xfrm>
            <a:off x="7236542" y="3815610"/>
            <a:ext cx="4621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Opmerkingen: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Je kunt </a:t>
            </a:r>
            <a:r>
              <a:rPr lang="nl-BE" b="1" dirty="0">
                <a:solidFill>
                  <a:schemeClr val="accent6"/>
                </a:solidFill>
              </a:rPr>
              <a:t>zoveel</a:t>
            </a:r>
            <a:r>
              <a:rPr lang="nl-BE" dirty="0"/>
              <a:t> routes toevoegen </a:t>
            </a:r>
            <a:r>
              <a:rPr lang="nl-BE" b="1" dirty="0">
                <a:solidFill>
                  <a:schemeClr val="accent6"/>
                </a:solidFill>
              </a:rPr>
              <a:t>als nodig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Naam wordt enkel gebruikt voor het </a:t>
            </a:r>
            <a:r>
              <a:rPr lang="nl-BE" b="1" dirty="0">
                <a:solidFill>
                  <a:schemeClr val="accent6"/>
                </a:solidFill>
              </a:rPr>
              <a:t>genereren</a:t>
            </a:r>
            <a:r>
              <a:rPr lang="nl-BE" dirty="0"/>
              <a:t> van URL’s op basis van template</a:t>
            </a:r>
          </a:p>
        </p:txBody>
      </p:sp>
    </p:spTree>
    <p:extLst>
      <p:ext uri="{BB962C8B-B14F-4D97-AF65-F5344CB8AC3E}">
        <p14:creationId xmlns:p14="http://schemas.microsoft.com/office/powerpoint/2010/main" val="2869590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D734D-67F1-43BD-83CC-0E85707B6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Redirects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05053-D79C-4FB8-9D6D-7F173C2D84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C1D0D-1623-4E34-B8B1-AEFBCCF63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AD-routing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86F85-B225-41D8-9BAF-09B13FD38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22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69C265-A70D-40F3-B846-241CD36C09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747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CFAEC-3A50-41D2-8728-35F438ACC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Redirect</a:t>
            </a:r>
            <a:r>
              <a:rPr lang="nl-BE" dirty="0"/>
              <a:t>: Action in zelfde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A7B2B-2D76-4B0E-915E-98611AD22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587921"/>
            <a:ext cx="9281274" cy="136948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Met behulp van </a:t>
            </a:r>
            <a:r>
              <a:rPr lang="nl-BE" sz="24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RedirectToAction</a:t>
            </a:r>
            <a:r>
              <a:rPr lang="nl-BE" sz="2400" b="1" dirty="0">
                <a:solidFill>
                  <a:schemeClr val="accent6"/>
                </a:solidFill>
                <a:latin typeface="Consolas" panose="020B0609020204030204" pitchFamily="49" charset="0"/>
              </a:rPr>
              <a:t>() </a:t>
            </a:r>
            <a:r>
              <a:rPr lang="nl-BE" dirty="0"/>
              <a:t>kan je de gebruiker doorsturen naar een andere Action-</a:t>
            </a:r>
            <a:r>
              <a:rPr lang="nl-BE" dirty="0" err="1"/>
              <a:t>method</a:t>
            </a:r>
            <a:r>
              <a:rPr lang="nl-BE" dirty="0"/>
              <a:t> binnen dezelfde controller: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4B796-C66F-48D5-8CB9-7E878D5D3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AD-routing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2B1BB3-BB74-4CAE-A368-42C2627DC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23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5DCC3D-3181-4DE2-AE56-ABB47F4A8D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3A6E7D-CEAA-4F3C-B91D-53A7E691BE5F}"/>
              </a:ext>
            </a:extLst>
          </p:cNvPr>
          <p:cNvSpPr txBox="1"/>
          <p:nvPr/>
        </p:nvSpPr>
        <p:spPr>
          <a:xfrm>
            <a:off x="807838" y="3660127"/>
            <a:ext cx="4816214" cy="175432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AccountController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l-BE" sz="1200" dirty="0">
                <a:solidFill>
                  <a:srgbClr val="4F8291"/>
                </a:solidFill>
                <a:latin typeface="Consolas" panose="020B0609020204030204" pitchFamily="49" charset="0"/>
              </a:rPr>
              <a:t>Controller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public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IActionResult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Index() {</a:t>
            </a:r>
          </a:p>
          <a:p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    return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74561F"/>
                </a:solidFill>
                <a:latin typeface="Consolas" panose="020B0609020204030204" pitchFamily="49" charset="0"/>
              </a:rPr>
              <a:t>RedirectToAction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200" dirty="0">
                <a:solidFill>
                  <a:srgbClr val="A31515"/>
                </a:solidFill>
                <a:latin typeface="Consolas" panose="020B0609020204030204" pitchFamily="49" charset="0"/>
              </a:rPr>
              <a:t>"Details"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IActionResult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Details() {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74561F"/>
                </a:solidFill>
                <a:latin typeface="Consolas" panose="020B0609020204030204" pitchFamily="49" charset="0"/>
              </a:rPr>
              <a:t>View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sz="1200" dirty="0"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126677-728A-4AF2-B7E3-EF510C332C44}"/>
              </a:ext>
            </a:extLst>
          </p:cNvPr>
          <p:cNvCxnSpPr/>
          <p:nvPr/>
        </p:nvCxnSpPr>
        <p:spPr>
          <a:xfrm flipH="1">
            <a:off x="3480619" y="4277033"/>
            <a:ext cx="530942" cy="2949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A904104-69A3-4EB8-8485-A820A159AFFC}"/>
              </a:ext>
            </a:extLst>
          </p:cNvPr>
          <p:cNvSpPr txBox="1"/>
          <p:nvPr/>
        </p:nvSpPr>
        <p:spPr>
          <a:xfrm>
            <a:off x="6096000" y="3714587"/>
            <a:ext cx="45402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/>
              <a:t>Enkel Action-naam </a:t>
            </a:r>
            <a:r>
              <a:rPr lang="nl-BE" sz="2000" dirty="0">
                <a:sym typeface="Wingdings" panose="05000000000000000000" pitchFamily="2" charset="2"/>
              </a:rPr>
              <a:t> </a:t>
            </a:r>
            <a:r>
              <a:rPr lang="nl-BE" sz="2000" dirty="0" err="1">
                <a:sym typeface="Wingdings" panose="05000000000000000000" pitchFamily="2" charset="2"/>
              </a:rPr>
              <a:t>redirect</a:t>
            </a:r>
            <a:r>
              <a:rPr lang="nl-BE" sz="2000" dirty="0">
                <a:sym typeface="Wingdings" panose="05000000000000000000" pitchFamily="2" charset="2"/>
              </a:rPr>
              <a:t> naar Action-methode met deze naam </a:t>
            </a:r>
            <a:r>
              <a:rPr lang="nl-BE" sz="2000" b="1" dirty="0">
                <a:sym typeface="Wingdings" panose="05000000000000000000" pitchFamily="2" charset="2"/>
              </a:rPr>
              <a:t>binnen dezelfde controller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994071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CFAEC-3A50-41D2-8728-35F438ACC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Redirect</a:t>
            </a:r>
            <a:r>
              <a:rPr lang="nl-BE" dirty="0"/>
              <a:t>: Action in zelfde controller (met parameters)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A7B2B-2D76-4B0E-915E-98611AD22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707899"/>
            <a:ext cx="9281274" cy="136948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Gebruik </a:t>
            </a:r>
            <a:r>
              <a:rPr lang="nl-BE" b="1" dirty="0" err="1">
                <a:solidFill>
                  <a:schemeClr val="accent6"/>
                </a:solidFill>
              </a:rPr>
              <a:t>anonymous</a:t>
            </a:r>
            <a:r>
              <a:rPr lang="nl-BE" b="1" dirty="0">
                <a:solidFill>
                  <a:schemeClr val="accent6"/>
                </a:solidFill>
              </a:rPr>
              <a:t> type </a:t>
            </a:r>
            <a:r>
              <a:rPr lang="nl-BE" dirty="0"/>
              <a:t>om bijkomende route-parameters mee te geven als extra parameter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4B796-C66F-48D5-8CB9-7E878D5D3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AD-routing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2B1BB3-BB74-4CAE-A368-42C2627DC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24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5DCC3D-3181-4DE2-AE56-ABB47F4A8D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3A6E7D-CEAA-4F3C-B91D-53A7E691BE5F}"/>
              </a:ext>
            </a:extLst>
          </p:cNvPr>
          <p:cNvSpPr txBox="1"/>
          <p:nvPr/>
        </p:nvSpPr>
        <p:spPr>
          <a:xfrm>
            <a:off x="807838" y="3306165"/>
            <a:ext cx="5288162" cy="175432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AccountController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l-BE" sz="1200" dirty="0">
                <a:solidFill>
                  <a:srgbClr val="4F8291"/>
                </a:solidFill>
                <a:latin typeface="Consolas" panose="020B0609020204030204" pitchFamily="49" charset="0"/>
              </a:rPr>
              <a:t>Controller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public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IActionResult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Index() {</a:t>
            </a:r>
          </a:p>
          <a:p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74561F"/>
                </a:solidFill>
                <a:latin typeface="Consolas" panose="020B0609020204030204" pitchFamily="49" charset="0"/>
              </a:rPr>
              <a:t>RedirectToAction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"Details"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id = 1 });</a:t>
            </a:r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IActionResult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Details(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74561F"/>
                </a:solidFill>
                <a:latin typeface="Consolas" panose="020B0609020204030204" pitchFamily="49" charset="0"/>
              </a:rPr>
              <a:t>View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sz="1200" dirty="0"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126677-728A-4AF2-B7E3-EF510C332C44}"/>
              </a:ext>
            </a:extLst>
          </p:cNvPr>
          <p:cNvCxnSpPr>
            <a:cxnSpLocks/>
          </p:cNvCxnSpPr>
          <p:nvPr/>
        </p:nvCxnSpPr>
        <p:spPr>
          <a:xfrm flipH="1">
            <a:off x="4345858" y="3961879"/>
            <a:ext cx="829070" cy="3151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A904104-69A3-4EB8-8485-A820A159AFFC}"/>
              </a:ext>
            </a:extLst>
          </p:cNvPr>
          <p:cNvSpPr txBox="1"/>
          <p:nvPr/>
        </p:nvSpPr>
        <p:spPr>
          <a:xfrm>
            <a:off x="6445208" y="3306165"/>
            <a:ext cx="4886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/>
              <a:t>Naam van property in </a:t>
            </a:r>
            <a:r>
              <a:rPr lang="nl-BE" sz="2000" dirty="0" err="1"/>
              <a:t>anonymous</a:t>
            </a:r>
            <a:r>
              <a:rPr lang="nl-BE" sz="2000" dirty="0"/>
              <a:t> type</a:t>
            </a:r>
            <a:br>
              <a:rPr lang="nl-BE" sz="2000" dirty="0"/>
            </a:br>
            <a:r>
              <a:rPr lang="nl-BE" sz="2000" dirty="0"/>
              <a:t>= naam van parameter in Action-</a:t>
            </a:r>
            <a:r>
              <a:rPr lang="nl-BE" sz="2000" dirty="0" err="1"/>
              <a:t>method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710972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46578-42B0-4E16-A324-DAF30D80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Redirect</a:t>
            </a:r>
            <a:r>
              <a:rPr lang="nl-BE" dirty="0"/>
              <a:t>: Action in andere controller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26C555-3EE2-4F86-B1C2-0BE10B97C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AD-routing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98D3B0-11A4-41C9-8E80-8CAD7D494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25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6543E2-74A2-490C-B9EA-19DF1D836F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A50855-225C-4C56-95F1-E324C67EC8AD}"/>
              </a:ext>
            </a:extLst>
          </p:cNvPr>
          <p:cNvSpPr txBox="1">
            <a:spLocks/>
          </p:cNvSpPr>
          <p:nvPr/>
        </p:nvSpPr>
        <p:spPr>
          <a:xfrm>
            <a:off x="534291" y="1707899"/>
            <a:ext cx="9281274" cy="136948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163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0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Gebruik tweede String-parameter om te verwijzen naar Action-</a:t>
            </a:r>
            <a:r>
              <a:rPr lang="nl-BE" dirty="0" err="1"/>
              <a:t>method</a:t>
            </a:r>
            <a:r>
              <a:rPr lang="nl-BE" dirty="0"/>
              <a:t> in </a:t>
            </a:r>
            <a:r>
              <a:rPr lang="nl-BE" b="1" dirty="0">
                <a:solidFill>
                  <a:schemeClr val="accent6"/>
                </a:solidFill>
              </a:rPr>
              <a:t>andere</a:t>
            </a:r>
            <a:r>
              <a:rPr lang="nl-BE" dirty="0">
                <a:solidFill>
                  <a:schemeClr val="accent6"/>
                </a:solidFill>
              </a:rPr>
              <a:t> </a:t>
            </a:r>
            <a:r>
              <a:rPr lang="nl-BE" b="1" dirty="0">
                <a:solidFill>
                  <a:schemeClr val="accent6"/>
                </a:solidFill>
              </a:rPr>
              <a:t>controller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32F117-EFCA-41FF-A9B0-69BD9E5D7BD0}"/>
              </a:ext>
            </a:extLst>
          </p:cNvPr>
          <p:cNvSpPr txBox="1"/>
          <p:nvPr/>
        </p:nvSpPr>
        <p:spPr>
          <a:xfrm>
            <a:off x="807838" y="3306165"/>
            <a:ext cx="5288162" cy="101566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CartController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l-BE" sz="1200" dirty="0">
                <a:solidFill>
                  <a:srgbClr val="2B91AF"/>
                </a:solidFill>
                <a:latin typeface="Consolas" panose="020B0609020204030204" pitchFamily="49" charset="0"/>
              </a:rPr>
              <a:t>Controller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public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IActionResult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CheckOut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    return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74561F"/>
                </a:solidFill>
                <a:latin typeface="Consolas" panose="020B0609020204030204" pitchFamily="49" charset="0"/>
              </a:rPr>
              <a:t>RedirectToAction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Payment</a:t>
            </a:r>
            <a:r>
              <a:rPr lang="nl-BE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sz="1200" dirty="0">
                <a:solidFill>
                  <a:srgbClr val="A31515"/>
                </a:solidFill>
                <a:latin typeface="Consolas" panose="020B0609020204030204" pitchFamily="49" charset="0"/>
              </a:rPr>
              <a:t>"Order"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sz="12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B8DDBF-E253-405B-8987-7FB450BD2C00}"/>
              </a:ext>
            </a:extLst>
          </p:cNvPr>
          <p:cNvSpPr txBox="1"/>
          <p:nvPr/>
        </p:nvSpPr>
        <p:spPr>
          <a:xfrm>
            <a:off x="6355252" y="3441326"/>
            <a:ext cx="5288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/>
              <a:t>Eerste parameter = naam van Action-</a:t>
            </a:r>
            <a:r>
              <a:rPr lang="nl-BE" sz="2000" dirty="0" err="1"/>
              <a:t>method</a:t>
            </a:r>
            <a:endParaRPr lang="nl-B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/>
              <a:t>Tweede parameter = naam van controller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AB4FD77-07F4-402A-8663-45FAEE7EBF33}"/>
              </a:ext>
            </a:extLst>
          </p:cNvPr>
          <p:cNvCxnSpPr/>
          <p:nvPr/>
        </p:nvCxnSpPr>
        <p:spPr>
          <a:xfrm flipH="1">
            <a:off x="3569110" y="3913239"/>
            <a:ext cx="314632" cy="2654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D296257-86D2-4863-9292-629060C9DF07}"/>
              </a:ext>
            </a:extLst>
          </p:cNvPr>
          <p:cNvCxnSpPr>
            <a:cxnSpLocks/>
          </p:cNvCxnSpPr>
          <p:nvPr/>
        </p:nvCxnSpPr>
        <p:spPr>
          <a:xfrm>
            <a:off x="4926885" y="3913238"/>
            <a:ext cx="314632" cy="2654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D2754E9-446A-4191-81D4-F732F5B6998F}"/>
              </a:ext>
            </a:extLst>
          </p:cNvPr>
          <p:cNvSpPr txBox="1"/>
          <p:nvPr/>
        </p:nvSpPr>
        <p:spPr>
          <a:xfrm>
            <a:off x="2596512" y="4080992"/>
            <a:ext cx="1710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600" b="1" dirty="0"/>
              <a:t>Action-</a:t>
            </a:r>
            <a:r>
              <a:rPr lang="nl-BE" sz="1600" b="1" dirty="0" err="1"/>
              <a:t>method</a:t>
            </a:r>
            <a:endParaRPr lang="nl-BE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7D91F0-2FB2-425C-B02B-056DD518120B}"/>
              </a:ext>
            </a:extLst>
          </p:cNvPr>
          <p:cNvSpPr txBox="1"/>
          <p:nvPr/>
        </p:nvSpPr>
        <p:spPr>
          <a:xfrm>
            <a:off x="4559791" y="4080992"/>
            <a:ext cx="1710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600" b="1" dirty="0"/>
              <a:t>Controller-naam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5E6E8D-08F8-4854-8F6B-68D56905FB58}"/>
              </a:ext>
            </a:extLst>
          </p:cNvPr>
          <p:cNvSpPr txBox="1"/>
          <p:nvPr/>
        </p:nvSpPr>
        <p:spPr>
          <a:xfrm>
            <a:off x="396000" y="4871207"/>
            <a:ext cx="6168151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IActionResult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CheckOut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74561F"/>
                </a:solidFill>
                <a:latin typeface="Consolas" panose="020B0609020204030204" pitchFamily="49" charset="0"/>
              </a:rPr>
              <a:t>RedirectToAction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"Payment"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"Order"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{currency=</a:t>
            </a:r>
            <a:r>
              <a:rPr lang="en-U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"EUR"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sz="12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04D08F-7061-4A5C-B6AD-854EC882B602}"/>
              </a:ext>
            </a:extLst>
          </p:cNvPr>
          <p:cNvSpPr txBox="1"/>
          <p:nvPr/>
        </p:nvSpPr>
        <p:spPr>
          <a:xfrm>
            <a:off x="6827201" y="4994317"/>
            <a:ext cx="5288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/>
              <a:t>Kan ook in combinatie met parameters</a:t>
            </a:r>
          </a:p>
        </p:txBody>
      </p:sp>
    </p:spTree>
    <p:extLst>
      <p:ext uri="{BB962C8B-B14F-4D97-AF65-F5344CB8AC3E}">
        <p14:creationId xmlns:p14="http://schemas.microsoft.com/office/powerpoint/2010/main" val="14639921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5A89-8DFA-46EB-B016-D50C4FE6A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Redirect</a:t>
            </a:r>
            <a:r>
              <a:rPr lang="nl-BE" dirty="0"/>
              <a:t>: doel op basis van route-naam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18ECA-85E8-49EC-8E85-49574313C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7439" y="1522638"/>
            <a:ext cx="4998561" cy="338255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Locatie voor routering kan ook gegenereerd worden op basis van </a:t>
            </a:r>
            <a:r>
              <a:rPr lang="nl-BE" sz="2400" b="1" dirty="0">
                <a:solidFill>
                  <a:schemeClr val="accent6"/>
                </a:solidFill>
              </a:rPr>
              <a:t>route-template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Gebruik hiervoor </a:t>
            </a:r>
            <a:r>
              <a:rPr lang="nl-BE" sz="2000" dirty="0" err="1">
                <a:latin typeface="Consolas" panose="020B0609020204030204" pitchFamily="49" charset="0"/>
              </a:rPr>
              <a:t>RedirectToRoute</a:t>
            </a:r>
            <a:endParaRPr lang="nl-BE" sz="2400" dirty="0"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Eerste parameter: name-property van de route, tweede parameter = </a:t>
            </a:r>
            <a:r>
              <a:rPr lang="nl-BE" sz="2400" dirty="0" err="1"/>
              <a:t>anonymous</a:t>
            </a:r>
            <a:r>
              <a:rPr lang="nl-BE" sz="2400" dirty="0"/>
              <a:t> type met parameters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869E1-F735-45B7-9AE9-7F2CD22DF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AD-routing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FD103-1359-404F-9655-6A16488FE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26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D7CBAF9-7051-461F-BFC7-60F36D3CDC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231CD8-6508-4ECC-AF78-9DE4CBB4AA66}"/>
              </a:ext>
            </a:extLst>
          </p:cNvPr>
          <p:cNvSpPr txBox="1"/>
          <p:nvPr/>
        </p:nvSpPr>
        <p:spPr>
          <a:xfrm>
            <a:off x="396000" y="1670688"/>
            <a:ext cx="6040625" cy="160043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</a:t>
            </a:r>
            <a:r>
              <a:rPr lang="nl-BE" sz="1400" dirty="0" err="1">
                <a:solidFill>
                  <a:srgbClr val="74561F"/>
                </a:solidFill>
                <a:latin typeface="Cascadia Mono" panose="020B0609020000020004" pitchFamily="49" charset="0"/>
              </a:rPr>
              <a:t>MapControllerRoute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name: </a:t>
            </a:r>
            <a:r>
              <a:rPr lang="nl-BE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nl-BE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currencies</a:t>
            </a:r>
            <a:r>
              <a:rPr lang="nl-BE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pattern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nl-BE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"{controller}/{</a:t>
            </a:r>
            <a:r>
              <a:rPr lang="nl-BE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currency</a:t>
            </a:r>
            <a:r>
              <a:rPr lang="nl-BE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}/{action=view}"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nl-BE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</a:t>
            </a:r>
            <a:r>
              <a:rPr lang="nl-BE" sz="1400" dirty="0" err="1">
                <a:solidFill>
                  <a:srgbClr val="74561F"/>
                </a:solidFill>
                <a:latin typeface="Cascadia Mono" panose="020B0609020000020004" pitchFamily="49" charset="0"/>
              </a:rPr>
              <a:t>MapControllerRoute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name: </a:t>
            </a:r>
            <a:r>
              <a:rPr lang="nl-BE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"default"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pattern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nl-BE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"{controller=Home}/{action=Index}/{</a:t>
            </a:r>
            <a:r>
              <a:rPr lang="nl-BE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id</a:t>
            </a:r>
            <a:r>
              <a:rPr lang="nl-BE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?}"</a:t>
            </a:r>
            <a:r>
              <a:rPr lang="nl-B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nl-BE" sz="1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EA50CE-FB60-407F-8E43-26D16A2A1E2C}"/>
              </a:ext>
            </a:extLst>
          </p:cNvPr>
          <p:cNvSpPr txBox="1"/>
          <p:nvPr/>
        </p:nvSpPr>
        <p:spPr>
          <a:xfrm>
            <a:off x="410178" y="5296161"/>
            <a:ext cx="9254932" cy="73866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4F8291"/>
                </a:solidFill>
                <a:latin typeface="Consolas" panose="020B0609020204030204" pitchFamily="49" charset="0"/>
              </a:rPr>
              <a:t>IActionResult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Convert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74561F"/>
                </a:solidFill>
                <a:latin typeface="Consolas" panose="020B0609020204030204" pitchFamily="49" charset="0"/>
              </a:rPr>
              <a:t>RedirectToRoute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"currencies"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controller=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"Currency"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currency=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"EUR"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sz="1400" dirty="0">
              <a:latin typeface="Consolas" panose="020B06090202040302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86381F-ABA4-42AA-8D6F-CE544CD4279F}"/>
              </a:ext>
            </a:extLst>
          </p:cNvPr>
          <p:cNvCxnSpPr/>
          <p:nvPr/>
        </p:nvCxnSpPr>
        <p:spPr>
          <a:xfrm>
            <a:off x="3864078" y="5791198"/>
            <a:ext cx="0" cy="2949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Brace 10">
            <a:extLst>
              <a:ext uri="{FF2B5EF4-FFF2-40B4-BE49-F238E27FC236}">
                <a16:creationId xmlns:a16="http://schemas.microsoft.com/office/drawing/2014/main" id="{C0E67A9E-2C8F-4BE5-80BC-8FF77B6BFB1B}"/>
              </a:ext>
            </a:extLst>
          </p:cNvPr>
          <p:cNvSpPr/>
          <p:nvPr/>
        </p:nvSpPr>
        <p:spPr>
          <a:xfrm rot="5400000">
            <a:off x="6639893" y="3745856"/>
            <a:ext cx="216309" cy="42480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F22100-BF40-46A6-B016-CE2CF051C955}"/>
              </a:ext>
            </a:extLst>
          </p:cNvPr>
          <p:cNvSpPr txBox="1"/>
          <p:nvPr/>
        </p:nvSpPr>
        <p:spPr>
          <a:xfrm>
            <a:off x="3155676" y="6034825"/>
            <a:ext cx="1416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b="1" dirty="0"/>
              <a:t>route-name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592D2A-05A0-4BD9-9824-78474511643A}"/>
              </a:ext>
            </a:extLst>
          </p:cNvPr>
          <p:cNvSpPr txBox="1"/>
          <p:nvPr/>
        </p:nvSpPr>
        <p:spPr>
          <a:xfrm>
            <a:off x="6039645" y="6012176"/>
            <a:ext cx="1416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b="1" dirty="0"/>
              <a:t>route-</a:t>
            </a:r>
            <a:r>
              <a:rPr lang="nl-BE" b="1" dirty="0" err="1"/>
              <a:t>values</a:t>
            </a: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17863252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36A95-7997-40A9-945A-BB23AA86C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Controllers &amp; Views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F0CA6-4BDB-4DB3-B1BC-E5238DBA0B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55EF65-FE7A-4857-B977-37CCA2CC8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AD-views (basics)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7619FA-FCAA-4878-910F-B135CCE5E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27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259094-BD1B-4E0C-9795-D4F1D4813D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5914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65B2C-E653-401D-8883-C9B490F5E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Inleiding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06557-3EDC-449C-8D25-7AA90C8AC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291" y="1883734"/>
            <a:ext cx="9334432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Taak van controller: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Inkomende </a:t>
            </a:r>
            <a:r>
              <a:rPr lang="nl-BE" sz="2400" b="1" dirty="0">
                <a:solidFill>
                  <a:schemeClr val="accent6"/>
                </a:solidFill>
              </a:rPr>
              <a:t>HTTP-</a:t>
            </a:r>
            <a:r>
              <a:rPr lang="nl-BE" sz="2400" b="1" dirty="0" err="1">
                <a:solidFill>
                  <a:schemeClr val="accent6"/>
                </a:solidFill>
              </a:rPr>
              <a:t>request</a:t>
            </a:r>
            <a:r>
              <a:rPr lang="nl-BE" sz="2400" b="1" dirty="0">
                <a:solidFill>
                  <a:schemeClr val="accent6"/>
                </a:solidFill>
              </a:rPr>
              <a:t> afhandelen </a:t>
            </a:r>
            <a:r>
              <a:rPr lang="nl-BE" sz="2400" dirty="0"/>
              <a:t>(wijzigingen aanbrengen in model, bv.: gegevens valideren, records ophalen/wegschrijven in databank, records updaten in databank, ...). Kan hiervoor gebruik maken van </a:t>
            </a:r>
            <a:r>
              <a:rPr lang="nl-BE" sz="2400" b="1" dirty="0">
                <a:solidFill>
                  <a:schemeClr val="accent6"/>
                </a:solidFill>
              </a:rPr>
              <a:t>parameter(s)</a:t>
            </a:r>
            <a:r>
              <a:rPr lang="nl-BE" sz="2400" dirty="0"/>
              <a:t> die aan Action-</a:t>
            </a:r>
            <a:r>
              <a:rPr lang="nl-BE" sz="2400" dirty="0" err="1"/>
              <a:t>method</a:t>
            </a:r>
            <a:r>
              <a:rPr lang="nl-BE" sz="2400" dirty="0"/>
              <a:t> wordt meegegeven (bv.: </a:t>
            </a:r>
            <a:r>
              <a:rPr lang="nl-BE" sz="2400" dirty="0" err="1"/>
              <a:t>id</a:t>
            </a:r>
            <a:r>
              <a:rPr lang="nl-BE" sz="2400" dirty="0"/>
              <a:t> van weer te geven entiteit)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Correcte </a:t>
            </a:r>
            <a:r>
              <a:rPr lang="nl-BE" sz="2400" b="1" dirty="0">
                <a:solidFill>
                  <a:schemeClr val="accent6"/>
                </a:solidFill>
              </a:rPr>
              <a:t>View</a:t>
            </a:r>
            <a:r>
              <a:rPr lang="nl-BE" sz="2400" dirty="0"/>
              <a:t> (-template) </a:t>
            </a:r>
            <a:r>
              <a:rPr lang="nl-BE" sz="2400" b="1" dirty="0">
                <a:solidFill>
                  <a:schemeClr val="accent6"/>
                </a:solidFill>
              </a:rPr>
              <a:t>selecteren</a:t>
            </a:r>
            <a:r>
              <a:rPr lang="nl-BE" sz="2400" dirty="0"/>
              <a:t> als response op </a:t>
            </a:r>
            <a:r>
              <a:rPr lang="nl-BE" sz="2400" dirty="0" err="1"/>
              <a:t>request</a:t>
            </a:r>
            <a:endParaRPr lang="nl-BE" sz="2400" dirty="0"/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b="1" dirty="0">
                <a:solidFill>
                  <a:schemeClr val="accent6"/>
                </a:solidFill>
              </a:rPr>
              <a:t>Data meegeven </a:t>
            </a:r>
            <a:r>
              <a:rPr lang="nl-BE" sz="2400" dirty="0"/>
              <a:t>aan View (-template) om response (HTML, JSON, ...) te genereren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endParaRPr lang="nl-BE" sz="2400" dirty="0"/>
          </a:p>
          <a:p>
            <a:pPr marL="815363" lvl="1" indent="-457200">
              <a:buFont typeface="Arial" panose="020B0604020202020204" pitchFamily="34" charset="0"/>
              <a:buChar char="•"/>
            </a:pPr>
            <a:endParaRPr lang="nl-BE" sz="2400" dirty="0"/>
          </a:p>
          <a:p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F0469-150C-47D7-B1E6-30089BF9A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AD-views (basics)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6CF1FF-63A0-4B12-890C-6AA47B8A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28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296D6D-7C1A-4FFE-AC00-856635A4C4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327634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65B2C-E653-401D-8883-C9B490F5E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Inleiding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06557-3EDC-449C-8D25-7AA90C8AC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291" y="1314721"/>
            <a:ext cx="9334432" cy="455772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Views: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In ASP.NET MVC webapplicatie worden views vaak </a:t>
            </a:r>
            <a:r>
              <a:rPr lang="nl-BE" sz="2400" b="1" dirty="0">
                <a:solidFill>
                  <a:schemeClr val="accent6"/>
                </a:solidFill>
              </a:rPr>
              <a:t>dynamisch</a:t>
            </a:r>
            <a:r>
              <a:rPr lang="nl-BE" sz="2400" dirty="0"/>
              <a:t> </a:t>
            </a:r>
            <a:r>
              <a:rPr lang="nl-BE" sz="2400" b="1" dirty="0">
                <a:solidFill>
                  <a:schemeClr val="accent6"/>
                </a:solidFill>
              </a:rPr>
              <a:t>gegenereerd</a:t>
            </a:r>
            <a:r>
              <a:rPr lang="nl-BE" sz="2400" dirty="0"/>
              <a:t> met behulp van </a:t>
            </a:r>
            <a:r>
              <a:rPr lang="nl-BE" sz="2400" b="1" dirty="0" err="1">
                <a:solidFill>
                  <a:schemeClr val="accent6"/>
                </a:solidFill>
              </a:rPr>
              <a:t>Razor</a:t>
            </a:r>
            <a:r>
              <a:rPr lang="nl-BE" sz="2400" dirty="0"/>
              <a:t> (= template engine)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 err="1"/>
              <a:t>Razor</a:t>
            </a:r>
            <a:r>
              <a:rPr lang="nl-BE" sz="2400" dirty="0"/>
              <a:t>: </a:t>
            </a:r>
            <a:r>
              <a:rPr lang="nl-BE" sz="2400" b="1" dirty="0">
                <a:solidFill>
                  <a:schemeClr val="accent6"/>
                </a:solidFill>
              </a:rPr>
              <a:t>combinatie</a:t>
            </a:r>
            <a:r>
              <a:rPr lang="nl-BE" sz="2400" dirty="0"/>
              <a:t> van statische </a:t>
            </a:r>
            <a:r>
              <a:rPr lang="nl-BE" sz="2400" b="1" dirty="0">
                <a:solidFill>
                  <a:schemeClr val="accent6"/>
                </a:solidFill>
              </a:rPr>
              <a:t>HTML</a:t>
            </a:r>
            <a:r>
              <a:rPr lang="nl-BE" sz="2400" dirty="0"/>
              <a:t> en </a:t>
            </a:r>
            <a:r>
              <a:rPr lang="nl-BE" sz="2400" b="1" dirty="0">
                <a:solidFill>
                  <a:schemeClr val="accent6"/>
                </a:solidFill>
              </a:rPr>
              <a:t>C#-code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Controller geeft data door aan View </a:t>
            </a:r>
            <a:r>
              <a:rPr lang="nl-BE" sz="2400" dirty="0">
                <a:sym typeface="Wingdings" panose="05000000000000000000" pitchFamily="2" charset="2"/>
              </a:rPr>
              <a:t> wordt via </a:t>
            </a:r>
            <a:r>
              <a:rPr lang="nl-BE" sz="2400" dirty="0" err="1">
                <a:sym typeface="Wingdings" panose="05000000000000000000" pitchFamily="2" charset="2"/>
              </a:rPr>
              <a:t>Razor</a:t>
            </a:r>
            <a:r>
              <a:rPr lang="nl-BE" sz="2400" dirty="0">
                <a:sym typeface="Wingdings" panose="05000000000000000000" pitchFamily="2" charset="2"/>
              </a:rPr>
              <a:t>-template weergegeven/gebruikt voor logica in View</a:t>
            </a:r>
            <a:endParaRPr lang="nl-BE" sz="2400" dirty="0"/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Voorbeeld features:</a:t>
            </a:r>
          </a:p>
          <a:p>
            <a:pPr marL="1177200" lvl="2" indent="-457200">
              <a:buFont typeface="Wingdings" panose="05000000000000000000" pitchFamily="2" charset="2"/>
              <a:buChar char="ü"/>
            </a:pPr>
            <a:r>
              <a:rPr lang="nl-BE" sz="2000" dirty="0"/>
              <a:t>HTML-code genereren afhankelijk van conditie (</a:t>
            </a:r>
            <a:r>
              <a:rPr lang="nl-BE" sz="1800" dirty="0" err="1">
                <a:latin typeface="Consolas" panose="020B0609020204030204" pitchFamily="49" charset="0"/>
              </a:rPr>
              <a:t>if-else</a:t>
            </a:r>
            <a:r>
              <a:rPr lang="nl-BE" sz="2000" dirty="0"/>
              <a:t>)</a:t>
            </a:r>
          </a:p>
          <a:p>
            <a:pPr marL="1177200" lvl="2" indent="-457200">
              <a:buFont typeface="Wingdings" panose="05000000000000000000" pitchFamily="2" charset="2"/>
              <a:buChar char="ü"/>
            </a:pPr>
            <a:r>
              <a:rPr lang="nl-BE" sz="1800" dirty="0" err="1">
                <a:latin typeface="Consolas" panose="020B0609020204030204" pitchFamily="49" charset="0"/>
              </a:rPr>
              <a:t>foreach</a:t>
            </a:r>
            <a:r>
              <a:rPr lang="nl-BE" sz="2000" dirty="0"/>
              <a:t> om over items in </a:t>
            </a:r>
            <a:r>
              <a:rPr lang="nl-BE" sz="1800" dirty="0">
                <a:latin typeface="Consolas" panose="020B0609020204030204" pitchFamily="49" charset="0"/>
              </a:rPr>
              <a:t>List&lt;&gt; </a:t>
            </a:r>
            <a:r>
              <a:rPr lang="nl-BE" sz="2000" dirty="0"/>
              <a:t>te itereren en voor elk item nodige </a:t>
            </a:r>
            <a:br>
              <a:rPr lang="nl-BE" sz="2000" dirty="0"/>
            </a:br>
            <a:r>
              <a:rPr lang="nl-BE" sz="2000" dirty="0"/>
              <a:t>HTML-code te genereren</a:t>
            </a:r>
          </a:p>
          <a:p>
            <a:pPr marL="1177200" lvl="2" indent="-457200">
              <a:buFont typeface="Wingdings" panose="05000000000000000000" pitchFamily="2" charset="2"/>
              <a:buChar char="ü"/>
            </a:pPr>
            <a:r>
              <a:rPr lang="nl-BE" sz="2000" dirty="0"/>
              <a:t>Waarden van C#-</a:t>
            </a:r>
            <a:r>
              <a:rPr lang="nl-BE" sz="2000" dirty="0" err="1"/>
              <a:t>property’s</a:t>
            </a:r>
            <a:r>
              <a:rPr lang="nl-BE" sz="2000" dirty="0"/>
              <a:t> opvragen om weer te geven</a:t>
            </a:r>
          </a:p>
          <a:p>
            <a:pPr marL="1177200" lvl="2" indent="-457200">
              <a:buFont typeface="Wingdings" panose="05000000000000000000" pitchFamily="2" charset="2"/>
              <a:buChar char="ü"/>
            </a:pPr>
            <a:r>
              <a:rPr lang="nl-BE" sz="2000" dirty="0"/>
              <a:t>...</a:t>
            </a:r>
          </a:p>
          <a:p>
            <a:pPr marL="1177200" lvl="2" indent="-457200">
              <a:buFont typeface="Arial" panose="020B0604020202020204" pitchFamily="34" charset="0"/>
              <a:buChar char="•"/>
            </a:pPr>
            <a:endParaRPr lang="nl-BE" sz="2400" dirty="0"/>
          </a:p>
          <a:p>
            <a:pPr marL="815363" lvl="1" indent="-457200">
              <a:buFont typeface="Arial" panose="020B0604020202020204" pitchFamily="34" charset="0"/>
              <a:buChar char="•"/>
            </a:pPr>
            <a:endParaRPr lang="nl-BE" sz="2400" dirty="0"/>
          </a:p>
          <a:p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F0469-150C-47D7-B1E6-30089BF9A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AD-views (basics)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6CF1FF-63A0-4B12-890C-6AA47B8A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29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296D6D-7C1A-4FFE-AC00-856635A4C4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6307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D9A78874-CA76-4C66-8AB0-DB0467756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7031" y="2910347"/>
            <a:ext cx="5365733" cy="2032409"/>
          </a:xfrm>
        </p:spPr>
        <p:txBody>
          <a:bodyPr anchor="ctr"/>
          <a:lstStyle/>
          <a:p>
            <a:endParaRPr lang="nl-BE" dirty="0"/>
          </a:p>
          <a:p>
            <a:r>
              <a:rPr lang="nl-BE" dirty="0"/>
              <a:t>Routing</a:t>
            </a:r>
          </a:p>
          <a:p>
            <a:r>
              <a:rPr lang="nl-BE" dirty="0"/>
              <a:t>Controllers &amp; Views</a:t>
            </a:r>
          </a:p>
          <a:p>
            <a:r>
              <a:rPr lang="nl-BE" dirty="0"/>
              <a:t>View selectie</a:t>
            </a:r>
          </a:p>
          <a:p>
            <a:r>
              <a:rPr lang="nl-BE" dirty="0"/>
              <a:t>Data doorgeven aan View</a:t>
            </a:r>
          </a:p>
          <a:p>
            <a:r>
              <a:rPr lang="nl-BE" dirty="0" err="1"/>
              <a:t>Razor</a:t>
            </a:r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1EB6E6A-9EE0-4FEF-9807-DEC31A15C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AD-views (basics)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59CE2FD-DE76-4295-BF54-E1613FCA4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3</a:t>
            </a:fld>
            <a:endParaRPr lang="nl-B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52B188-B10A-4823-A752-3201F1378ECD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99270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29E65-F1DC-4368-ACB3-BCEDCB61B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Inleiding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F2170-0934-472D-B94F-21A2B86E6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AD-views (basics)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38F5DB-C7C9-44CE-BE7F-2323D506A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30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1F6EA63-FB50-4E0C-A26F-26F79E43FB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DB47F9-C369-478B-A648-F79D49FBE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937" y="1204912"/>
            <a:ext cx="4550953" cy="50006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C6CA79-567E-4968-87B0-DAE8F49AFA7C}"/>
              </a:ext>
            </a:extLst>
          </p:cNvPr>
          <p:cNvSpPr txBox="1"/>
          <p:nvPr/>
        </p:nvSpPr>
        <p:spPr>
          <a:xfrm>
            <a:off x="678291" y="1354605"/>
            <a:ext cx="36576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nl-BE" dirty="0" err="1"/>
              <a:t>Request</a:t>
            </a:r>
            <a:r>
              <a:rPr lang="nl-BE" dirty="0"/>
              <a:t> wordt via routing naar juiste controller en action gestuurd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nl-BE" dirty="0"/>
              <a:t>Action-methode handelt </a:t>
            </a:r>
            <a:r>
              <a:rPr lang="nl-BE" dirty="0" err="1"/>
              <a:t>request</a:t>
            </a:r>
            <a:r>
              <a:rPr lang="nl-BE" dirty="0"/>
              <a:t> af (haalt gegevens op uit DB, schrijft records weg naar DB, ...)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A2307F-846E-4EF5-ABD2-91B466867737}"/>
              </a:ext>
            </a:extLst>
          </p:cNvPr>
          <p:cNvSpPr txBox="1"/>
          <p:nvPr/>
        </p:nvSpPr>
        <p:spPr>
          <a:xfrm>
            <a:off x="6622716" y="4078831"/>
            <a:ext cx="436974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 startAt="3"/>
            </a:pPr>
            <a:r>
              <a:rPr lang="nl-BE" dirty="0"/>
              <a:t>Controller selecteert view (-template) voor genereren van response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 startAt="3"/>
            </a:pPr>
            <a:r>
              <a:rPr lang="nl-BE" dirty="0"/>
              <a:t>Controller geeft nodige data mee aan view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 startAt="3"/>
            </a:pPr>
            <a:r>
              <a:rPr lang="nl-BE" dirty="0" err="1"/>
              <a:t>Razor</a:t>
            </a:r>
            <a:r>
              <a:rPr lang="nl-BE" dirty="0"/>
              <a:t>-engine voert template-code uit. Resultaat (HTML-code) wordt als response teruggestuurd</a:t>
            </a:r>
          </a:p>
        </p:txBody>
      </p:sp>
    </p:spTree>
    <p:extLst>
      <p:ext uri="{BB962C8B-B14F-4D97-AF65-F5344CB8AC3E}">
        <p14:creationId xmlns:p14="http://schemas.microsoft.com/office/powerpoint/2010/main" val="1616330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E4A1A-C946-4B46-898C-9969A6BEB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6DC77-9110-45A0-96A4-D291EF0A5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AD-views (basics)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21C14E-247D-4529-90D2-DE454EA9E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31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107AAA-5ECE-401A-BF1B-ED3E5E651B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AFD0F3-B931-46F7-8DEB-89FDE3B32034}"/>
              </a:ext>
            </a:extLst>
          </p:cNvPr>
          <p:cNvSpPr txBox="1"/>
          <p:nvPr/>
        </p:nvSpPr>
        <p:spPr>
          <a:xfrm>
            <a:off x="503260" y="1199719"/>
            <a:ext cx="443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err="1"/>
              <a:t>Request</a:t>
            </a:r>
            <a:r>
              <a:rPr lang="nl-BE" b="1" dirty="0"/>
              <a:t>: </a:t>
            </a:r>
            <a:r>
              <a:rPr lang="nl-BE" dirty="0"/>
              <a:t>https://localhost:1234/Todos/List/3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EE16B0-E189-41B4-9EB0-DEE7FD60984C}"/>
              </a:ext>
            </a:extLst>
          </p:cNvPr>
          <p:cNvSpPr txBox="1"/>
          <p:nvPr/>
        </p:nvSpPr>
        <p:spPr>
          <a:xfrm>
            <a:off x="534291" y="2133600"/>
            <a:ext cx="5650200" cy="161582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4F8291"/>
                </a:solidFill>
                <a:latin typeface="Consolas" panose="020B0609020204030204" pitchFamily="49" charset="0"/>
              </a:rPr>
              <a:t>IActionResult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4561F"/>
                </a:solidFill>
                <a:latin typeface="Consolas" panose="020B0609020204030204" pitchFamily="49" charset="0"/>
              </a:rPr>
              <a:t>List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id) 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100" dirty="0">
                <a:solidFill>
                  <a:srgbClr val="008000"/>
                </a:solidFill>
                <a:latin typeface="Consolas" panose="020B0609020204030204" pitchFamily="49" charset="0"/>
              </a:rPr>
              <a:t>     //data ophalen in DB</a:t>
            </a:r>
            <a:endParaRPr lang="nl-B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100" dirty="0">
                <a:solidFill>
                  <a:srgbClr val="4F8291"/>
                </a:solidFill>
                <a:latin typeface="Consolas" panose="020B0609020204030204" pitchFamily="49" charset="0"/>
              </a:rPr>
              <a:t>List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todos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= _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todoRepository.</a:t>
            </a:r>
            <a:r>
              <a:rPr lang="nl-BE" sz="1100" dirty="0" err="1">
                <a:solidFill>
                  <a:srgbClr val="74561F"/>
                </a:solidFill>
                <a:latin typeface="Consolas" panose="020B0609020204030204" pitchFamily="49" charset="0"/>
              </a:rPr>
              <a:t>GetTodosForUser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nl-B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100" dirty="0">
                <a:solidFill>
                  <a:srgbClr val="008000"/>
                </a:solidFill>
                <a:latin typeface="Consolas" panose="020B0609020204030204" pitchFamily="49" charset="0"/>
              </a:rPr>
              <a:t>//selecteer view (default: zelfde als Action-</a:t>
            </a:r>
            <a:r>
              <a:rPr lang="nl-BE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method</a:t>
            </a:r>
            <a:r>
              <a:rPr lang="nl-BE" sz="1100" dirty="0">
                <a:solidFill>
                  <a:srgbClr val="008000"/>
                </a:solidFill>
                <a:latin typeface="Consolas" panose="020B0609020204030204" pitchFamily="49" charset="0"/>
              </a:rPr>
              <a:t> naam)</a:t>
            </a:r>
            <a:endParaRPr lang="nl-B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100" dirty="0">
                <a:solidFill>
                  <a:srgbClr val="008000"/>
                </a:solidFill>
                <a:latin typeface="Consolas" panose="020B0609020204030204" pitchFamily="49" charset="0"/>
              </a:rPr>
              <a:t>//nl.: </a:t>
            </a:r>
            <a:r>
              <a:rPr lang="nl-BE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List.cshtml</a:t>
            </a:r>
            <a:endParaRPr lang="nl-B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100" dirty="0">
                <a:solidFill>
                  <a:srgbClr val="008000"/>
                </a:solidFill>
                <a:latin typeface="Consolas" panose="020B0609020204030204" pitchFamily="49" charset="0"/>
              </a:rPr>
              <a:t>//Geef lijst met </a:t>
            </a:r>
            <a:r>
              <a:rPr lang="nl-BE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todo's</a:t>
            </a:r>
            <a:r>
              <a:rPr lang="nl-BE" sz="1100" dirty="0">
                <a:solidFill>
                  <a:srgbClr val="008000"/>
                </a:solidFill>
                <a:latin typeface="Consolas" panose="020B0609020204030204" pitchFamily="49" charset="0"/>
              </a:rPr>
              <a:t> mee aan view</a:t>
            </a:r>
            <a:endParaRPr lang="nl-B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>
                <a:solidFill>
                  <a:srgbClr val="74561F"/>
                </a:solidFill>
                <a:latin typeface="Consolas" panose="020B0609020204030204" pitchFamily="49" charset="0"/>
              </a:rPr>
              <a:t>View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todos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841BFC-FEEF-4512-AE10-D7EBC33E82B1}"/>
              </a:ext>
            </a:extLst>
          </p:cNvPr>
          <p:cNvSpPr txBox="1"/>
          <p:nvPr/>
        </p:nvSpPr>
        <p:spPr>
          <a:xfrm>
            <a:off x="534291" y="4198905"/>
            <a:ext cx="5650200" cy="161582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1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@model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>
                <a:solidFill>
                  <a:srgbClr val="4F8291"/>
                </a:solidFill>
                <a:latin typeface="Consolas" panose="020B0609020204030204" pitchFamily="49" charset="0"/>
              </a:rPr>
              <a:t>List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endParaRPr lang="nl-B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1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TODO's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1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1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nl-BE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(var item 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Model)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1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nl-BE" sz="11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item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1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1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341836-3F0C-412D-AE4F-E72CC87DB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399" y="3879719"/>
            <a:ext cx="2232853" cy="2072820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8217458F-8691-4C20-8DD6-4078E4517D53}"/>
              </a:ext>
            </a:extLst>
          </p:cNvPr>
          <p:cNvSpPr/>
          <p:nvPr/>
        </p:nvSpPr>
        <p:spPr>
          <a:xfrm>
            <a:off x="6676103" y="4916129"/>
            <a:ext cx="786581" cy="442452"/>
          </a:xfrm>
          <a:prstGeom prst="rightArrow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D37E7C-3E97-4C9F-BA4C-38CB8E774E53}"/>
              </a:ext>
            </a:extLst>
          </p:cNvPr>
          <p:cNvSpPr txBox="1"/>
          <p:nvPr/>
        </p:nvSpPr>
        <p:spPr>
          <a:xfrm>
            <a:off x="503260" y="1767493"/>
            <a:ext cx="3441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 u="sng" dirty="0" err="1"/>
              <a:t>TodosController.cs</a:t>
            </a:r>
            <a:endParaRPr lang="nl-BE" sz="1600" b="1" u="sn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74F524-3EDC-4E86-8E8C-5631BD85BCD2}"/>
              </a:ext>
            </a:extLst>
          </p:cNvPr>
          <p:cNvSpPr txBox="1"/>
          <p:nvPr/>
        </p:nvSpPr>
        <p:spPr>
          <a:xfrm>
            <a:off x="503259" y="3846575"/>
            <a:ext cx="3441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 u="sng" dirty="0" err="1"/>
              <a:t>List.cshtml</a:t>
            </a:r>
            <a:endParaRPr lang="nl-BE" sz="1600" b="1" u="sng" dirty="0"/>
          </a:p>
        </p:txBody>
      </p:sp>
    </p:spTree>
    <p:extLst>
      <p:ext uri="{BB962C8B-B14F-4D97-AF65-F5344CB8AC3E}">
        <p14:creationId xmlns:p14="http://schemas.microsoft.com/office/powerpoint/2010/main" val="23050671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F262D-125A-48AC-9CF4-2333A2903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Separation</a:t>
            </a:r>
            <a:r>
              <a:rPr lang="nl-BE" dirty="0"/>
              <a:t> of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44BB3-9A5D-4319-B4EB-23FEABD70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597362"/>
            <a:ext cx="9281274" cy="188487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Voordeel: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b="1" dirty="0" err="1">
                <a:solidFill>
                  <a:schemeClr val="accent6"/>
                </a:solidFill>
              </a:rPr>
              <a:t>Separation</a:t>
            </a:r>
            <a:r>
              <a:rPr lang="nl-BE" sz="2400" b="1" dirty="0">
                <a:solidFill>
                  <a:schemeClr val="accent6"/>
                </a:solidFill>
              </a:rPr>
              <a:t> of concerns: </a:t>
            </a:r>
            <a:r>
              <a:rPr lang="nl-BE" sz="2400" dirty="0"/>
              <a:t>view bepaalt hoe data wordt weergegeven</a:t>
            </a:r>
          </a:p>
          <a:p>
            <a:pPr lvl="2"/>
            <a:r>
              <a:rPr lang="nl-BE" sz="2400" dirty="0">
                <a:sym typeface="Wingdings" panose="05000000000000000000" pitchFamily="2" charset="2"/>
              </a:rPr>
              <a:t> Zelfde data kan op verschillende manieren weergegeven worden</a:t>
            </a:r>
          </a:p>
          <a:p>
            <a:pPr lvl="2"/>
            <a:r>
              <a:rPr lang="nl-BE" sz="2400" dirty="0">
                <a:sym typeface="Wingdings" panose="05000000000000000000" pitchFamily="2" charset="2"/>
              </a:rPr>
              <a:t> Wijziging in view vereist enkel aanpassing van </a:t>
            </a:r>
            <a:r>
              <a:rPr lang="nl-BE" sz="2400" dirty="0" err="1">
                <a:sym typeface="Wingdings" panose="05000000000000000000" pitchFamily="2" charset="2"/>
              </a:rPr>
              <a:t>Razor</a:t>
            </a:r>
            <a:r>
              <a:rPr lang="nl-BE" sz="2400" dirty="0">
                <a:sym typeface="Wingdings" panose="05000000000000000000" pitchFamily="2" charset="2"/>
              </a:rPr>
              <a:t>-template</a:t>
            </a:r>
            <a:endParaRPr lang="nl-BE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E1E86F-CD44-4DE9-8BC0-05A14306B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AD-views (basics)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C84A3B-2A47-4DC1-8E82-EFEB001C3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32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5C3B18-62C7-411B-84A2-B74F8121B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11B986-0759-4D8D-9FD8-A9DBCF0F1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0382" y="499739"/>
            <a:ext cx="1592522" cy="15925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5B9006-3B66-47D1-BC09-DBB66ABA5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360" y="3803079"/>
            <a:ext cx="2232853" cy="20728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BC3084-B9E9-413F-8B56-DB4289170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104" y="3676395"/>
            <a:ext cx="4333439" cy="219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8602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F6AA5-5C42-4B84-824A-0CF5D2E9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View selectie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F83D0-4E0D-4A0B-B47A-6D8C7C35CC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57183-3797-46D0-A6B7-7E2B42FF6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AD-views (basics)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C8E6B3-217C-4C60-B489-B60E6759E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33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11E7C22-028F-4C6E-BDA8-8C8A0D9B7B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68302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E1976-AD7C-49C0-9FF2-9AB560424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selecteert Controller een view?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13065-3304-46C2-B650-B4EA620FC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178" y="1215140"/>
            <a:ext cx="10638638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Action-</a:t>
            </a:r>
            <a:r>
              <a:rPr lang="nl-BE" sz="2400" dirty="0" err="1"/>
              <a:t>method</a:t>
            </a:r>
            <a:r>
              <a:rPr lang="nl-BE" sz="2400" dirty="0"/>
              <a:t> </a:t>
            </a:r>
            <a:r>
              <a:rPr lang="nl-BE" sz="2400" dirty="0" err="1"/>
              <a:t>returnt</a:t>
            </a:r>
            <a:r>
              <a:rPr lang="nl-BE" sz="2400" dirty="0"/>
              <a:t> </a:t>
            </a:r>
            <a:r>
              <a:rPr lang="nl-BE" sz="2400" dirty="0" err="1"/>
              <a:t>ViewResult</a:t>
            </a:r>
            <a:endParaRPr lang="nl-BE" sz="2400" dirty="0"/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dirty="0"/>
              <a:t>Gebruik maken van </a:t>
            </a:r>
            <a:r>
              <a:rPr lang="nl-BE" sz="1800" dirty="0">
                <a:latin typeface="Consolas" panose="020B0609020204030204" pitchFamily="49" charset="0"/>
              </a:rPr>
              <a:t>View() </a:t>
            </a:r>
            <a:r>
              <a:rPr lang="nl-BE" sz="2000" dirty="0"/>
              <a:t>helper-methode</a:t>
            </a:r>
          </a:p>
          <a:p>
            <a:pPr marL="1062900" lvl="2" indent="-342900">
              <a:buFont typeface="Wingdings" panose="05000000000000000000" pitchFamily="2" charset="2"/>
              <a:buChar char="à"/>
            </a:pPr>
            <a:r>
              <a:rPr lang="nl-BE" sz="2000" dirty="0"/>
              <a:t>Zoekt template, voorziet deze (eventueel) van data en voert de template uit</a:t>
            </a:r>
          </a:p>
          <a:p>
            <a:pPr marL="701063" lvl="1" indent="-342900">
              <a:buFont typeface="Arial" panose="020B0604020202020204" pitchFamily="34" charset="0"/>
              <a:buChar char="•"/>
            </a:pPr>
            <a:r>
              <a:rPr lang="nl-BE" sz="2000" dirty="0"/>
              <a:t>Zoekt standaard in folder Views/{naam controller}</a:t>
            </a:r>
          </a:p>
          <a:p>
            <a:pPr marL="701063" lvl="1" indent="-342900">
              <a:buFont typeface="Arial" panose="020B0604020202020204" pitchFamily="34" charset="0"/>
              <a:buChar char="•"/>
            </a:pPr>
            <a:r>
              <a:rPr lang="nl-BE" sz="2000" dirty="0"/>
              <a:t>Indien geen argument voor View()-methode: standaard view met zelfde naam als Action-</a:t>
            </a:r>
            <a:r>
              <a:rPr lang="nl-BE" sz="2000" dirty="0" err="1"/>
              <a:t>method</a:t>
            </a:r>
            <a:r>
              <a:rPr lang="nl-BE" sz="2000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0C4A64-2255-4EF2-A07C-B3F886C79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AD-views (basics)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F78DCB-67DD-4098-A0FF-DEF157C49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34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85D235-9A72-48BB-B21C-BEA69B4422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086A21-86DC-47B8-B28B-F3C89C7F674C}"/>
              </a:ext>
            </a:extLst>
          </p:cNvPr>
          <p:cNvSpPr txBox="1"/>
          <p:nvPr/>
        </p:nvSpPr>
        <p:spPr>
          <a:xfrm>
            <a:off x="678290" y="3975277"/>
            <a:ext cx="5650200" cy="120032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HomeController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l-BE" sz="1200" dirty="0">
                <a:solidFill>
                  <a:srgbClr val="4F8291"/>
                </a:solidFill>
                <a:latin typeface="Consolas" panose="020B0609020204030204" pitchFamily="49" charset="0"/>
              </a:rPr>
              <a:t>Controller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IActionResult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74561F"/>
                </a:solidFill>
                <a:latin typeface="Consolas" panose="020B0609020204030204" pitchFamily="49" charset="0"/>
              </a:rPr>
              <a:t>About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74561F"/>
                </a:solidFill>
                <a:latin typeface="Consolas" panose="020B0609020204030204" pitchFamily="49" charset="0"/>
              </a:rPr>
              <a:t>View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nl-BE" sz="1200" dirty="0">
                <a:solidFill>
                  <a:srgbClr val="008000"/>
                </a:solidFill>
                <a:latin typeface="Consolas" panose="020B0609020204030204" pitchFamily="49" charset="0"/>
              </a:rPr>
              <a:t>//default: zelfde naam als Action-</a:t>
            </a:r>
            <a:r>
              <a:rPr lang="nl-B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method</a:t>
            </a:r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A89DC2-1D08-4382-B434-071F4AD3A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935" y="3387213"/>
            <a:ext cx="3185436" cy="269771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80D69BE-C1FD-4CDE-A2A3-96139AA1053B}"/>
              </a:ext>
            </a:extLst>
          </p:cNvPr>
          <p:cNvSpPr/>
          <p:nvPr/>
        </p:nvSpPr>
        <p:spPr>
          <a:xfrm>
            <a:off x="1917289" y="4014605"/>
            <a:ext cx="360000" cy="2160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CA437E-0612-458E-B3EF-39B6E4EB0453}"/>
              </a:ext>
            </a:extLst>
          </p:cNvPr>
          <p:cNvSpPr/>
          <p:nvPr/>
        </p:nvSpPr>
        <p:spPr>
          <a:xfrm>
            <a:off x="7919882" y="4808459"/>
            <a:ext cx="360000" cy="1800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C5598-960F-4759-B59D-EB5C26F7498D}"/>
              </a:ext>
            </a:extLst>
          </p:cNvPr>
          <p:cNvSpPr/>
          <p:nvPr/>
        </p:nvSpPr>
        <p:spPr>
          <a:xfrm>
            <a:off x="2944444" y="4197672"/>
            <a:ext cx="432000" cy="216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17C513-1E1A-4C63-B778-60A703FAB117}"/>
              </a:ext>
            </a:extLst>
          </p:cNvPr>
          <p:cNvSpPr/>
          <p:nvPr/>
        </p:nvSpPr>
        <p:spPr>
          <a:xfrm>
            <a:off x="7883882" y="5007930"/>
            <a:ext cx="540000" cy="144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993108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C7338-EFE0-4910-9327-084E93E48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selecteert Controller een view?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926AA-BB28-404B-BE73-F839C79A9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923" y="1532118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Afwijken van conventie: extra argument meegeven aan </a:t>
            </a:r>
            <a:r>
              <a:rPr lang="nl-BE" sz="2400" dirty="0">
                <a:latin typeface="Consolas" panose="020B0609020204030204" pitchFamily="49" charset="0"/>
              </a:rPr>
              <a:t>View()</a:t>
            </a:r>
            <a:r>
              <a:rPr lang="nl-BE" dirty="0"/>
              <a:t>-methode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D2DAA-9524-4046-B6EC-4FACFE85F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AD-views (basics)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45987-0809-4B2F-A2D6-26A824612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35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036E28-7C18-4F55-A165-97A2BE66AE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C23588-0A1C-4718-8833-EE051219A892}"/>
              </a:ext>
            </a:extLst>
          </p:cNvPr>
          <p:cNvSpPr txBox="1"/>
          <p:nvPr/>
        </p:nvSpPr>
        <p:spPr>
          <a:xfrm>
            <a:off x="678290" y="3975277"/>
            <a:ext cx="4493478" cy="120032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HomeController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l-BE" sz="1200" dirty="0">
                <a:solidFill>
                  <a:srgbClr val="4F8291"/>
                </a:solidFill>
                <a:latin typeface="Consolas" panose="020B0609020204030204" pitchFamily="49" charset="0"/>
              </a:rPr>
              <a:t>Controller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public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IActionResult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74561F"/>
                </a:solidFill>
                <a:latin typeface="Consolas" panose="020B0609020204030204" pitchFamily="49" charset="0"/>
              </a:rPr>
              <a:t>Index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74561F"/>
                </a:solidFill>
                <a:latin typeface="Consolas" panose="020B0609020204030204" pitchFamily="49" charset="0"/>
              </a:rPr>
              <a:t>View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Welcome</a:t>
            </a:r>
            <a:r>
              <a:rPr lang="nl-BE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806902-FCC6-49CE-80F0-63983212F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956" y="2507225"/>
            <a:ext cx="3276884" cy="375698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C97F35B-CDCE-434E-8576-545F380822B3}"/>
              </a:ext>
            </a:extLst>
          </p:cNvPr>
          <p:cNvSpPr/>
          <p:nvPr/>
        </p:nvSpPr>
        <p:spPr>
          <a:xfrm>
            <a:off x="1917289" y="4014605"/>
            <a:ext cx="360000" cy="2160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71AC4B-F61C-497B-8D4C-81721B3E6A3C}"/>
              </a:ext>
            </a:extLst>
          </p:cNvPr>
          <p:cNvSpPr/>
          <p:nvPr/>
        </p:nvSpPr>
        <p:spPr>
          <a:xfrm>
            <a:off x="8116527" y="4848936"/>
            <a:ext cx="360000" cy="1800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41EE17-6F39-4703-8886-EA8B93842FA0}"/>
              </a:ext>
            </a:extLst>
          </p:cNvPr>
          <p:cNvSpPr/>
          <p:nvPr/>
        </p:nvSpPr>
        <p:spPr>
          <a:xfrm>
            <a:off x="2513803" y="4544146"/>
            <a:ext cx="792000" cy="216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168EB9-7E94-47FF-9127-DA3A3782F106}"/>
              </a:ext>
            </a:extLst>
          </p:cNvPr>
          <p:cNvSpPr/>
          <p:nvPr/>
        </p:nvSpPr>
        <p:spPr>
          <a:xfrm>
            <a:off x="8116527" y="5038768"/>
            <a:ext cx="684000" cy="144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41871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C7338-EFE0-4910-9327-084E93E48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selecteert Controller een view?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926AA-BB28-404B-BE73-F839C79A9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923" y="1532118"/>
            <a:ext cx="9281274" cy="97510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Ook mogelijk om </a:t>
            </a:r>
            <a:r>
              <a:rPr lang="nl-BE" b="1" dirty="0">
                <a:solidFill>
                  <a:schemeClr val="accent6"/>
                </a:solidFill>
              </a:rPr>
              <a:t>absoluut pad </a:t>
            </a:r>
            <a:r>
              <a:rPr lang="nl-BE" dirty="0"/>
              <a:t>op te geven, beginnend van de root van het project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D2DAA-9524-4046-B6EC-4FACFE85F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AD-views (basics)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45987-0809-4B2F-A2D6-26A824612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36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036E28-7C18-4F55-A165-97A2BE66AE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C23588-0A1C-4718-8833-EE051219A892}"/>
              </a:ext>
            </a:extLst>
          </p:cNvPr>
          <p:cNvSpPr txBox="1"/>
          <p:nvPr/>
        </p:nvSpPr>
        <p:spPr>
          <a:xfrm>
            <a:off x="678290" y="3975277"/>
            <a:ext cx="4493478" cy="101566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HomeController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l-BE" sz="1200" dirty="0">
                <a:solidFill>
                  <a:srgbClr val="4F8291"/>
                </a:solidFill>
                <a:latin typeface="Consolas" panose="020B0609020204030204" pitchFamily="49" charset="0"/>
              </a:rPr>
              <a:t>Controller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public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IActionResult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74561F"/>
                </a:solidFill>
                <a:latin typeface="Consolas" panose="020B0609020204030204" pitchFamily="49" charset="0"/>
              </a:rPr>
              <a:t>Index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74561F"/>
                </a:solidFill>
                <a:latin typeface="Consolas" panose="020B0609020204030204" pitchFamily="49" charset="0"/>
              </a:rPr>
              <a:t>View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"Views/Home/</a:t>
            </a:r>
            <a:r>
              <a:rPr lang="nl-BE" sz="1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Welcome.cshtml</a:t>
            </a:r>
            <a:r>
              <a:rPr lang="nl-BE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806902-FCC6-49CE-80F0-63983212F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956" y="2507225"/>
            <a:ext cx="3276884" cy="375698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A71AC4B-F61C-497B-8D4C-81721B3E6A3C}"/>
              </a:ext>
            </a:extLst>
          </p:cNvPr>
          <p:cNvSpPr/>
          <p:nvPr/>
        </p:nvSpPr>
        <p:spPr>
          <a:xfrm>
            <a:off x="8116527" y="4848936"/>
            <a:ext cx="360000" cy="1800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168EB9-7E94-47FF-9127-DA3A3782F106}"/>
              </a:ext>
            </a:extLst>
          </p:cNvPr>
          <p:cNvSpPr/>
          <p:nvPr/>
        </p:nvSpPr>
        <p:spPr>
          <a:xfrm>
            <a:off x="8116527" y="5038768"/>
            <a:ext cx="684000" cy="144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120971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AECC-2408-4BEF-B3C6-8FA080E3D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selecteert Controller een view?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1F0F8-6855-4E06-A5E4-1B86DD6EE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438142"/>
            <a:ext cx="10153374" cy="225878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b="1" dirty="0"/>
              <a:t>Opmerkingen: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Controller kan ook </a:t>
            </a:r>
            <a:r>
              <a:rPr lang="nl-BE" sz="2400" b="1" dirty="0" err="1">
                <a:solidFill>
                  <a:schemeClr val="accent6"/>
                </a:solidFill>
              </a:rPr>
              <a:t>redirects</a:t>
            </a:r>
            <a:r>
              <a:rPr lang="nl-BE" sz="2400" dirty="0"/>
              <a:t> uitvoeren via </a:t>
            </a:r>
            <a:r>
              <a:rPr lang="nl-BE" sz="2000" dirty="0" err="1">
                <a:latin typeface="Consolas" panose="020B0609020204030204" pitchFamily="49" charset="0"/>
              </a:rPr>
              <a:t>RedirectToAction</a:t>
            </a:r>
            <a:r>
              <a:rPr lang="nl-BE" sz="2000" dirty="0">
                <a:latin typeface="Consolas" panose="020B0609020204030204" pitchFamily="49" charset="0"/>
              </a:rPr>
              <a:t>()</a:t>
            </a:r>
            <a:r>
              <a:rPr lang="nl-BE" sz="2400" dirty="0"/>
              <a:t> of </a:t>
            </a:r>
            <a:r>
              <a:rPr lang="nl-BE" sz="2000" dirty="0" err="1">
                <a:latin typeface="Consolas" panose="020B0609020204030204" pitchFamily="49" charset="0"/>
              </a:rPr>
              <a:t>RedirectToRoute</a:t>
            </a:r>
            <a:r>
              <a:rPr lang="nl-BE" sz="2000" dirty="0">
                <a:latin typeface="Consolas" panose="020B0609020204030204" pitchFamily="49" charset="0"/>
              </a:rPr>
              <a:t>()</a:t>
            </a:r>
            <a:r>
              <a:rPr lang="nl-BE" sz="2400" dirty="0"/>
              <a:t> </a:t>
            </a:r>
            <a:r>
              <a:rPr lang="nl-BE" sz="2400" i="1" dirty="0"/>
              <a:t>(zie hoofdstuk Routing)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View kan bepaald worden via logica </a:t>
            </a:r>
            <a:r>
              <a:rPr lang="nl-BE" sz="2400" i="1" dirty="0"/>
              <a:t>(bv.: </a:t>
            </a:r>
            <a:r>
              <a:rPr lang="nl-BE" sz="2000" i="1" dirty="0" err="1">
                <a:latin typeface="Consolas" panose="020B0609020204030204" pitchFamily="49" charset="0"/>
              </a:rPr>
              <a:t>if-else</a:t>
            </a:r>
            <a:r>
              <a:rPr lang="nl-BE" sz="2400" i="1" dirty="0"/>
              <a:t>):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C5E669-C0FD-444E-9AC8-C32A3955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AD-views (basics)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74B63-02DB-4789-8965-D307A5EA6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37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345697-5C33-4C08-848C-4DB7CE0FAC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6DAC4B-DCF7-479D-A753-77176BEFA622}"/>
              </a:ext>
            </a:extLst>
          </p:cNvPr>
          <p:cNvSpPr txBox="1"/>
          <p:nvPr/>
        </p:nvSpPr>
        <p:spPr>
          <a:xfrm>
            <a:off x="1327219" y="3572154"/>
            <a:ext cx="6037142" cy="161582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4F8291"/>
                </a:solidFill>
                <a:latin typeface="Consolas" panose="020B0609020204030204" pitchFamily="49" charset="0"/>
              </a:rPr>
              <a:t>IActionResult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4561F"/>
                </a:solidFill>
                <a:latin typeface="Consolas" panose="020B0609020204030204" pitchFamily="49" charset="0"/>
              </a:rPr>
              <a:t>Details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id) 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100" dirty="0">
                <a:solidFill>
                  <a:srgbClr val="4F8291"/>
                </a:solidFill>
                <a:latin typeface="Consolas" panose="020B0609020204030204" pitchFamily="49" charset="0"/>
              </a:rPr>
              <a:t>Product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= _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productRepository.</a:t>
            </a:r>
            <a:r>
              <a:rPr lang="nl-BE" sz="1100" dirty="0" err="1">
                <a:solidFill>
                  <a:srgbClr val="74561F"/>
                </a:solidFill>
                <a:latin typeface="Consolas" panose="020B0609020204030204" pitchFamily="49" charset="0"/>
              </a:rPr>
              <a:t>FindById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nl-B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(product == </a:t>
            </a:r>
            <a:r>
              <a:rPr lang="nl-BE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     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4561F"/>
                </a:solidFill>
                <a:latin typeface="Consolas" panose="020B0609020204030204" pitchFamily="49" charset="0"/>
              </a:rPr>
              <a:t>View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NotFound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//Views/Product/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NotFound.cshtml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} </a:t>
            </a:r>
            <a:r>
              <a:rPr lang="nl-BE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4561F"/>
                </a:solidFill>
                <a:latin typeface="Consolas" panose="020B0609020204030204" pitchFamily="49" charset="0"/>
              </a:rPr>
              <a:t>View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(product);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//Views/Product/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Details.cshtml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sz="1100" dirty="0"/>
          </a:p>
        </p:txBody>
      </p:sp>
    </p:spTree>
    <p:extLst>
      <p:ext uri="{BB962C8B-B14F-4D97-AF65-F5344CB8AC3E}">
        <p14:creationId xmlns:p14="http://schemas.microsoft.com/office/powerpoint/2010/main" val="5736297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5CC2D-FDF8-4EB6-A89D-E4ECFB628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 doorgeven aan 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4C531-03D5-4736-BBC0-EF3E9B2257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6FC4CB-19A6-4A12-891E-12CC7C2E0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AD-views (basics)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7E809C-B638-4597-A4FB-052F7D5E0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38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13E8F52-46D9-4807-AAA7-B15B816A77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208016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7F15A-0C0F-4E4A-B01D-C3EC4B890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 doorgeven aan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B33C2-EE9D-4D54-A76F-8778EA9CF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163" y="2234839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Een controller kan op verschillende manieren data doorgeven aan View: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b="1" dirty="0" err="1">
                <a:latin typeface="Consolas" panose="020B0609020204030204" pitchFamily="49" charset="0"/>
              </a:rPr>
              <a:t>ViewData</a:t>
            </a:r>
            <a:r>
              <a:rPr lang="nl-BE" sz="2000" b="1" dirty="0">
                <a:latin typeface="Consolas" panose="020B0609020204030204" pitchFamily="49" charset="0"/>
              </a:rPr>
              <a:t>: </a:t>
            </a:r>
            <a:r>
              <a:rPr lang="nl-BE" sz="2400" dirty="0" err="1"/>
              <a:t>dictionary</a:t>
            </a:r>
            <a:r>
              <a:rPr lang="nl-BE" sz="2400" dirty="0"/>
              <a:t> (</a:t>
            </a:r>
            <a:r>
              <a:rPr lang="nl-BE" sz="2400" dirty="0" err="1"/>
              <a:t>key-value</a:t>
            </a:r>
            <a:r>
              <a:rPr lang="nl-BE" sz="2400" dirty="0"/>
              <a:t> paren)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b="1" dirty="0" err="1">
                <a:latin typeface="Consolas" panose="020B0609020204030204" pitchFamily="49" charset="0"/>
              </a:rPr>
              <a:t>ViewBag</a:t>
            </a:r>
            <a:r>
              <a:rPr lang="nl-BE" sz="2000" b="1" dirty="0">
                <a:latin typeface="Consolas" panose="020B0609020204030204" pitchFamily="49" charset="0"/>
              </a:rPr>
              <a:t>:</a:t>
            </a:r>
            <a:r>
              <a:rPr lang="nl-BE" sz="2400" dirty="0"/>
              <a:t> </a:t>
            </a:r>
            <a:r>
              <a:rPr lang="nl-BE" sz="2400" dirty="0" err="1"/>
              <a:t>wrapper</a:t>
            </a:r>
            <a:r>
              <a:rPr lang="nl-BE" sz="2400" dirty="0"/>
              <a:t> rond </a:t>
            </a:r>
            <a:r>
              <a:rPr lang="nl-BE" sz="2000" dirty="0" err="1">
                <a:latin typeface="Consolas" panose="020B0609020204030204" pitchFamily="49" charset="0"/>
              </a:rPr>
              <a:t>ViewData</a:t>
            </a:r>
            <a:r>
              <a:rPr lang="nl-BE" sz="2400" dirty="0"/>
              <a:t>. Maakt gebruik van </a:t>
            </a:r>
            <a:r>
              <a:rPr lang="nl-BE" sz="2400" dirty="0" err="1"/>
              <a:t>dynamic</a:t>
            </a:r>
            <a:r>
              <a:rPr lang="nl-BE" sz="2400" dirty="0"/>
              <a:t> om casting te vermijden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b="1" dirty="0"/>
              <a:t>View model: </a:t>
            </a:r>
            <a:r>
              <a:rPr lang="nl-BE" sz="2400" dirty="0"/>
              <a:t>eigen C#-klasse die </a:t>
            </a:r>
            <a:r>
              <a:rPr lang="nl-BE" sz="2400" dirty="0" err="1"/>
              <a:t>property’s</a:t>
            </a:r>
            <a:r>
              <a:rPr lang="nl-BE" sz="2400" dirty="0"/>
              <a:t> bevat voor alle data die aan view moet doorgegeven worden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1E5DE7-22F0-40F9-B22D-637F56EA2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AD-views (basics)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386AB2-35B7-47BB-AB6A-8C853D94B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39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9190B8-A24A-4D31-BD49-E932819EF4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4230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E716B-1A40-B618-6427-F6AEF877C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Routing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92268-1A4E-AB14-0020-A651511A3B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720A6F-0F52-5BDD-767D-51E62077F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AD-views (basics)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B7D5B1-0415-2368-BE50-C4EC4B0A2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4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738615-E464-0E4C-31F5-527771F854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017111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8C9CF-AA6B-4B64-B76B-7D425B075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 doorgeven aan View: </a:t>
            </a:r>
            <a:r>
              <a:rPr lang="nl-BE" dirty="0" err="1"/>
              <a:t>ViewData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59F37-80F5-457E-9ED3-52EB19C0C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178" y="1883734"/>
            <a:ext cx="9281274" cy="3090532"/>
          </a:xfrm>
        </p:spPr>
        <p:txBody>
          <a:bodyPr/>
          <a:lstStyle/>
          <a:p>
            <a:r>
              <a:rPr lang="nl-BE" dirty="0"/>
              <a:t>Voorbeeld </a:t>
            </a:r>
            <a:r>
              <a:rPr lang="nl-BE" sz="2400" dirty="0" err="1">
                <a:latin typeface="Consolas" panose="020B0609020204030204" pitchFamily="49" charset="0"/>
              </a:rPr>
              <a:t>ViewData</a:t>
            </a:r>
            <a:r>
              <a:rPr lang="nl-BE" dirty="0"/>
              <a:t>:</a:t>
            </a:r>
          </a:p>
          <a:p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1B80A9-EAC1-4681-96DA-B01A20815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AD-views (basics)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F40CB9-38B5-48DC-9584-CB1842FA3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40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A58806-FA28-48DB-A7AC-CD851A995C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D0860B-C872-4175-978B-4272E2CC7306}"/>
              </a:ext>
            </a:extLst>
          </p:cNvPr>
          <p:cNvSpPr txBox="1"/>
          <p:nvPr/>
        </p:nvSpPr>
        <p:spPr>
          <a:xfrm>
            <a:off x="475262" y="3059294"/>
            <a:ext cx="4886768" cy="93871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 err="1">
                <a:solidFill>
                  <a:srgbClr val="4F8291"/>
                </a:solidFill>
                <a:latin typeface="Consolas" panose="020B0609020204030204" pitchFamily="49" charset="0"/>
              </a:rPr>
              <a:t>IActionResult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>
                <a:solidFill>
                  <a:srgbClr val="74561F"/>
                </a:solidFill>
                <a:latin typeface="Consolas" panose="020B0609020204030204" pitchFamily="49" charset="0"/>
              </a:rPr>
              <a:t>Index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ViewData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"Message"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"Welcome to my website!"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>
                <a:solidFill>
                  <a:srgbClr val="74561F"/>
                </a:solidFill>
                <a:latin typeface="Consolas" panose="020B0609020204030204" pitchFamily="49" charset="0"/>
              </a:rPr>
              <a:t>View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D1F39F-E3BD-463B-8F7E-664EB4B8B48A}"/>
              </a:ext>
            </a:extLst>
          </p:cNvPr>
          <p:cNvSpPr txBox="1"/>
          <p:nvPr/>
        </p:nvSpPr>
        <p:spPr>
          <a:xfrm>
            <a:off x="475262" y="4598043"/>
            <a:ext cx="4886768" cy="43088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1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Home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1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da-DK" sz="11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da-DK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da-DK" sz="1100" dirty="0">
                <a:solidFill>
                  <a:srgbClr val="000000"/>
                </a:solidFill>
                <a:latin typeface="Consolas" panose="020B0609020204030204" pitchFamily="49" charset="0"/>
              </a:rPr>
              <a:t>Message: </a:t>
            </a:r>
            <a:r>
              <a:rPr lang="da-DK" sz="11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da-DK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ViewData[</a:t>
            </a:r>
            <a:r>
              <a:rPr lang="da-DK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"Message"</a:t>
            </a:r>
            <a:r>
              <a:rPr lang="da-DK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da-DK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da-DK" sz="11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da-DK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797C16-5017-43F4-8521-68CC2B471B29}"/>
              </a:ext>
            </a:extLst>
          </p:cNvPr>
          <p:cNvSpPr txBox="1"/>
          <p:nvPr/>
        </p:nvSpPr>
        <p:spPr>
          <a:xfrm>
            <a:off x="410178" y="2666076"/>
            <a:ext cx="2271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 u="sng" dirty="0" err="1"/>
              <a:t>HomeController.cs</a:t>
            </a:r>
            <a:endParaRPr lang="nl-BE" sz="1600" b="1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89A866-1F12-48FB-8235-585716C8062A}"/>
              </a:ext>
            </a:extLst>
          </p:cNvPr>
          <p:cNvSpPr txBox="1"/>
          <p:nvPr/>
        </p:nvSpPr>
        <p:spPr>
          <a:xfrm>
            <a:off x="442829" y="4204825"/>
            <a:ext cx="2428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 u="sng" dirty="0"/>
              <a:t>Views/Home/</a:t>
            </a:r>
            <a:r>
              <a:rPr lang="nl-BE" sz="1600" b="1" u="sng" dirty="0" err="1"/>
              <a:t>Index.cshtml</a:t>
            </a:r>
            <a:endParaRPr lang="nl-BE" sz="1600" b="1" u="sn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D63681-42B2-4326-B61E-C41AC149F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9096" y="3528653"/>
            <a:ext cx="2560542" cy="1074513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D4F293E1-860E-42BD-8C46-27BC3D04C967}"/>
              </a:ext>
            </a:extLst>
          </p:cNvPr>
          <p:cNvSpPr/>
          <p:nvPr/>
        </p:nvSpPr>
        <p:spPr>
          <a:xfrm>
            <a:off x="6213987" y="3998013"/>
            <a:ext cx="698090" cy="465832"/>
          </a:xfrm>
          <a:prstGeom prst="rightArrow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98974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8C9CF-AA6B-4B64-B76B-7D425B075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 doorgeven aan View: </a:t>
            </a:r>
            <a:r>
              <a:rPr lang="nl-BE" dirty="0" err="1"/>
              <a:t>ViewBag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59F37-80F5-457E-9ED3-52EB19C0C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178" y="1480179"/>
            <a:ext cx="9281274" cy="3090532"/>
          </a:xfrm>
        </p:spPr>
        <p:txBody>
          <a:bodyPr/>
          <a:lstStyle/>
          <a:p>
            <a:r>
              <a:rPr lang="nl-BE" dirty="0"/>
              <a:t>Voorbeeld </a:t>
            </a:r>
            <a:r>
              <a:rPr lang="nl-BE" sz="2400" dirty="0" err="1">
                <a:latin typeface="Consolas" panose="020B0609020204030204" pitchFamily="49" charset="0"/>
              </a:rPr>
              <a:t>ViewBag</a:t>
            </a:r>
            <a:r>
              <a:rPr lang="nl-BE" dirty="0"/>
              <a:t>:</a:t>
            </a:r>
          </a:p>
          <a:p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1B80A9-EAC1-4681-96DA-B01A20815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AD-views (basics)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F40CB9-38B5-48DC-9584-CB1842FA3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41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A58806-FA28-48DB-A7AC-CD851A995C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D0860B-C872-4175-978B-4272E2CC7306}"/>
              </a:ext>
            </a:extLst>
          </p:cNvPr>
          <p:cNvSpPr txBox="1"/>
          <p:nvPr/>
        </p:nvSpPr>
        <p:spPr>
          <a:xfrm>
            <a:off x="534291" y="2653175"/>
            <a:ext cx="4886768" cy="110799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 err="1">
                <a:solidFill>
                  <a:srgbClr val="4F8291"/>
                </a:solidFill>
                <a:latin typeface="Consolas" panose="020B0609020204030204" pitchFamily="49" charset="0"/>
              </a:rPr>
              <a:t>IActionResult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>
                <a:solidFill>
                  <a:srgbClr val="74561F"/>
                </a:solidFill>
                <a:latin typeface="Consolas" panose="020B0609020204030204" pitchFamily="49" charset="0"/>
              </a:rPr>
              <a:t>Index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ViewBag.Title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Welcome</a:t>
            </a:r>
            <a:r>
              <a:rPr lang="nl-BE" sz="1100" dirty="0">
                <a:solidFill>
                  <a:srgbClr val="A31515"/>
                </a:solidFill>
                <a:latin typeface="Consolas" panose="020B0609020204030204" pitchFamily="49" charset="0"/>
              </a:rPr>
              <a:t>!"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ViewBag.Message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Hello</a:t>
            </a:r>
            <a:r>
              <a:rPr lang="nl-BE" sz="1100" dirty="0">
                <a:solidFill>
                  <a:srgbClr val="A31515"/>
                </a:solidFill>
                <a:latin typeface="Consolas" panose="020B0609020204030204" pitchFamily="49" charset="0"/>
              </a:rPr>
              <a:t>, World!"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>
                <a:solidFill>
                  <a:srgbClr val="74561F"/>
                </a:solidFill>
                <a:latin typeface="Consolas" panose="020B0609020204030204" pitchFamily="49" charset="0"/>
              </a:rPr>
              <a:t>View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D1F39F-E3BD-463B-8F7E-664EB4B8B48A}"/>
              </a:ext>
            </a:extLst>
          </p:cNvPr>
          <p:cNvSpPr txBox="1"/>
          <p:nvPr/>
        </p:nvSpPr>
        <p:spPr>
          <a:xfrm>
            <a:off x="475262" y="4430893"/>
            <a:ext cx="4886768" cy="43088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1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nl-BE" sz="11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nl-BE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ViewBag.Title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1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da-DK" sz="11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da-DK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da-DK" sz="1100" dirty="0">
                <a:solidFill>
                  <a:srgbClr val="000000"/>
                </a:solidFill>
                <a:latin typeface="Consolas" panose="020B0609020204030204" pitchFamily="49" charset="0"/>
              </a:rPr>
              <a:t>Message: </a:t>
            </a:r>
            <a:r>
              <a:rPr lang="da-DK" sz="11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da-DK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ViewBag.Message</a:t>
            </a:r>
            <a:r>
              <a:rPr lang="da-DK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da-DK" sz="11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da-DK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797C16-5017-43F4-8521-68CC2B471B29}"/>
              </a:ext>
            </a:extLst>
          </p:cNvPr>
          <p:cNvSpPr txBox="1"/>
          <p:nvPr/>
        </p:nvSpPr>
        <p:spPr>
          <a:xfrm>
            <a:off x="442829" y="2282166"/>
            <a:ext cx="2271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 u="sng" dirty="0" err="1"/>
              <a:t>HomeController.cs</a:t>
            </a:r>
            <a:endParaRPr lang="nl-BE" sz="1600" b="1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89A866-1F12-48FB-8235-585716C8062A}"/>
              </a:ext>
            </a:extLst>
          </p:cNvPr>
          <p:cNvSpPr txBox="1"/>
          <p:nvPr/>
        </p:nvSpPr>
        <p:spPr>
          <a:xfrm>
            <a:off x="442829" y="4037675"/>
            <a:ext cx="2428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 u="sng" dirty="0"/>
              <a:t>Views/Home/</a:t>
            </a:r>
            <a:r>
              <a:rPr lang="nl-BE" sz="1600" b="1" u="sng" dirty="0" err="1"/>
              <a:t>Index.cshtml</a:t>
            </a:r>
            <a:endParaRPr lang="nl-BE" sz="1600" b="1" u="sng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4F293E1-860E-42BD-8C46-27BC3D04C967}"/>
              </a:ext>
            </a:extLst>
          </p:cNvPr>
          <p:cNvSpPr/>
          <p:nvPr/>
        </p:nvSpPr>
        <p:spPr>
          <a:xfrm>
            <a:off x="6295663" y="3709021"/>
            <a:ext cx="698090" cy="465832"/>
          </a:xfrm>
          <a:prstGeom prst="rightArrow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D0B9F9-1CF1-4F85-B725-E710A1219338}"/>
              </a:ext>
            </a:extLst>
          </p:cNvPr>
          <p:cNvSpPr txBox="1"/>
          <p:nvPr/>
        </p:nvSpPr>
        <p:spPr>
          <a:xfrm>
            <a:off x="475262" y="5368413"/>
            <a:ext cx="9062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i="1" dirty="0"/>
              <a:t>Opmerking: </a:t>
            </a:r>
            <a:r>
              <a:rPr lang="nl-BE" i="1" dirty="0"/>
              <a:t>de </a:t>
            </a:r>
            <a:r>
              <a:rPr lang="nl-BE" i="1" dirty="0" err="1"/>
              <a:t>property’s</a:t>
            </a:r>
            <a:r>
              <a:rPr lang="nl-BE" i="1" dirty="0"/>
              <a:t> </a:t>
            </a:r>
            <a:r>
              <a:rPr lang="nl-BE" i="1" dirty="0" err="1"/>
              <a:t>Title</a:t>
            </a:r>
            <a:r>
              <a:rPr lang="nl-BE" i="1" dirty="0"/>
              <a:t> en Message worden “at </a:t>
            </a:r>
            <a:r>
              <a:rPr lang="nl-BE" i="1" dirty="0" err="1"/>
              <a:t>runtime</a:t>
            </a:r>
            <a:r>
              <a:rPr lang="nl-BE" i="1" dirty="0"/>
              <a:t>” aangemaakt en aan het </a:t>
            </a:r>
            <a:r>
              <a:rPr lang="nl-BE" i="1" dirty="0" err="1"/>
              <a:t>ViewBag</a:t>
            </a:r>
            <a:r>
              <a:rPr lang="nl-BE" i="1" dirty="0"/>
              <a:t>-object toegevoegd. Je krijgt hierbij géén auto-</a:t>
            </a:r>
            <a:r>
              <a:rPr lang="nl-BE" i="1" dirty="0" err="1"/>
              <a:t>completion</a:t>
            </a:r>
            <a:r>
              <a:rPr lang="nl-BE" i="1" dirty="0"/>
              <a:t>!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A8902A0-89E7-47F9-A532-61334174C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8358" y="3090158"/>
            <a:ext cx="2230777" cy="110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7877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0F7DF-CABB-488C-85C6-816B0F783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 doorgeven aan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551B1-3049-48CB-B357-31C879B6D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178" y="1314721"/>
            <a:ext cx="9281274" cy="103518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b="1" dirty="0"/>
              <a:t>MAAR: </a:t>
            </a:r>
            <a:r>
              <a:rPr lang="nl-BE" dirty="0" err="1"/>
              <a:t>ViewData</a:t>
            </a:r>
            <a:r>
              <a:rPr lang="nl-BE" dirty="0"/>
              <a:t> en </a:t>
            </a:r>
            <a:r>
              <a:rPr lang="nl-BE" dirty="0" err="1"/>
              <a:t>ViewBag</a:t>
            </a:r>
            <a:r>
              <a:rPr lang="nl-BE" dirty="0"/>
              <a:t> zijn minder geschikt voor complexe objecten: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17B55-E20F-4D04-9F26-819E0AE13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AD-views (basics)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3C50CC-ABE8-4EE8-B169-9C06DDB5A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42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59BC8E-58C2-4E02-B07B-897BFA789A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913D5F-B3EB-47E4-B39E-0502AE66E266}"/>
              </a:ext>
            </a:extLst>
          </p:cNvPr>
          <p:cNvSpPr txBox="1"/>
          <p:nvPr/>
        </p:nvSpPr>
        <p:spPr>
          <a:xfrm>
            <a:off x="534291" y="3361101"/>
            <a:ext cx="4886768" cy="127727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1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4F8291"/>
                </a:solidFill>
                <a:latin typeface="Consolas" panose="020B0609020204030204" pitchFamily="49" charset="0"/>
              </a:rPr>
              <a:t>Product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1100" dirty="0">
                <a:solidFill>
                  <a:srgbClr val="4F8291"/>
                </a:solidFill>
                <a:latin typeface="Consolas" panose="020B0609020204030204" pitchFamily="49" charset="0"/>
              </a:rPr>
              <a:t>Product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ViewData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"Product"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nl-BE" sz="11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1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Naam: </a:t>
            </a:r>
            <a:r>
              <a:rPr lang="nl-BE" sz="11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product.Name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1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1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Beschrijving: </a:t>
            </a:r>
            <a:r>
              <a:rPr lang="nl-BE" sz="11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product.Description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1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1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Prijs: </a:t>
            </a:r>
            <a:r>
              <a:rPr lang="nl-BE" sz="1100" dirty="0">
                <a:solidFill>
                  <a:srgbClr val="FF0000"/>
                </a:solidFill>
                <a:latin typeface="Consolas" panose="020B0609020204030204" pitchFamily="49" charset="0"/>
              </a:rPr>
              <a:t>&amp;euro;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product.Price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1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47C81F-F638-4699-9E70-EB70863BB289}"/>
              </a:ext>
            </a:extLst>
          </p:cNvPr>
          <p:cNvSpPr txBox="1"/>
          <p:nvPr/>
        </p:nvSpPr>
        <p:spPr>
          <a:xfrm>
            <a:off x="534291" y="4756973"/>
            <a:ext cx="476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i="1" dirty="0"/>
              <a:t>Cast nodig </a:t>
            </a:r>
            <a:r>
              <a:rPr lang="nl-BE" b="1" i="1" dirty="0">
                <a:sym typeface="Wingdings" panose="05000000000000000000" pitchFamily="2" charset="2"/>
              </a:rPr>
              <a:t> gevoelig voor fouten!</a:t>
            </a:r>
            <a:endParaRPr lang="nl-BE" b="1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F59D27-7D75-4495-85DF-1C1F61ABAD5C}"/>
              </a:ext>
            </a:extLst>
          </p:cNvPr>
          <p:cNvSpPr txBox="1"/>
          <p:nvPr/>
        </p:nvSpPr>
        <p:spPr>
          <a:xfrm>
            <a:off x="6635207" y="3361101"/>
            <a:ext cx="4886768" cy="60016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1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Naam: </a:t>
            </a:r>
            <a:r>
              <a:rPr lang="nl-BE" sz="11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ViewBag.Product.Name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1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1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Beschrijving: </a:t>
            </a:r>
            <a:r>
              <a:rPr lang="nl-BE" sz="11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ViewBag.Product.Description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1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1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Prijs: </a:t>
            </a:r>
            <a:r>
              <a:rPr lang="nl-BE" sz="1100" dirty="0">
                <a:solidFill>
                  <a:srgbClr val="FF0000"/>
                </a:solidFill>
                <a:latin typeface="Consolas" panose="020B0609020204030204" pitchFamily="49" charset="0"/>
              </a:rPr>
              <a:t>&amp;euro;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ViewBag.Product.Price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1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2F7B30-C739-42C3-8486-C06A66E2A159}"/>
              </a:ext>
            </a:extLst>
          </p:cNvPr>
          <p:cNvSpPr txBox="1"/>
          <p:nvPr/>
        </p:nvSpPr>
        <p:spPr>
          <a:xfrm>
            <a:off x="6635207" y="4756973"/>
            <a:ext cx="4765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i="1" dirty="0" err="1"/>
              <a:t>Dynamic</a:t>
            </a:r>
            <a:r>
              <a:rPr lang="nl-BE" b="1" i="1" dirty="0"/>
              <a:t> </a:t>
            </a:r>
            <a:r>
              <a:rPr lang="nl-BE" b="1" i="1" dirty="0">
                <a:sym typeface="Wingdings" panose="05000000000000000000" pitchFamily="2" charset="2"/>
              </a:rPr>
              <a:t> geen </a:t>
            </a:r>
            <a:r>
              <a:rPr lang="nl-BE" b="1" i="1" dirty="0" err="1">
                <a:sym typeface="Wingdings" panose="05000000000000000000" pitchFamily="2" charset="2"/>
              </a:rPr>
              <a:t>compile</a:t>
            </a:r>
            <a:r>
              <a:rPr lang="nl-BE" b="1" i="1" dirty="0">
                <a:sym typeface="Wingdings" panose="05000000000000000000" pitchFamily="2" charset="2"/>
              </a:rPr>
              <a:t>-time type-</a:t>
            </a:r>
            <a:r>
              <a:rPr lang="nl-BE" b="1" i="1" dirty="0" err="1">
                <a:sym typeface="Wingdings" panose="05000000000000000000" pitchFamily="2" charset="2"/>
              </a:rPr>
              <a:t>checking</a:t>
            </a:r>
            <a:endParaRPr lang="nl-BE" b="1" i="1" dirty="0">
              <a:sym typeface="Wingdings" panose="05000000000000000000" pitchFamily="2" charset="2"/>
            </a:endParaRPr>
          </a:p>
          <a:p>
            <a:r>
              <a:rPr lang="nl-BE" b="1" i="1" dirty="0">
                <a:sym typeface="Wingdings" panose="05000000000000000000" pitchFamily="2" charset="2"/>
              </a:rPr>
              <a:t>  Gevoelig voor fouten (</a:t>
            </a:r>
            <a:r>
              <a:rPr lang="nl-BE" b="1" i="1" dirty="0" err="1">
                <a:sym typeface="Wingdings" panose="05000000000000000000" pitchFamily="2" charset="2"/>
              </a:rPr>
              <a:t>runtime-exceptions</a:t>
            </a:r>
            <a:r>
              <a:rPr lang="nl-BE" b="1" i="1" dirty="0">
                <a:sym typeface="Wingdings" panose="05000000000000000000" pitchFamily="2" charset="2"/>
              </a:rPr>
              <a:t> mogelijk!)</a:t>
            </a:r>
            <a:endParaRPr lang="nl-BE" b="1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3433F3-0226-4ADD-94BA-3560FFBEA289}"/>
              </a:ext>
            </a:extLst>
          </p:cNvPr>
          <p:cNvSpPr txBox="1"/>
          <p:nvPr/>
        </p:nvSpPr>
        <p:spPr>
          <a:xfrm>
            <a:off x="534291" y="3007158"/>
            <a:ext cx="2723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 u="sng" dirty="0" err="1"/>
              <a:t>ViewData</a:t>
            </a:r>
            <a:r>
              <a:rPr lang="nl-BE" sz="1600" b="1" u="sng" dirty="0"/>
              <a:t>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AF4F78-2265-4BA1-9851-F739B39FBE84}"/>
              </a:ext>
            </a:extLst>
          </p:cNvPr>
          <p:cNvSpPr txBox="1"/>
          <p:nvPr/>
        </p:nvSpPr>
        <p:spPr>
          <a:xfrm>
            <a:off x="6635207" y="3007158"/>
            <a:ext cx="2723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 u="sng" dirty="0" err="1"/>
              <a:t>ViewBag</a:t>
            </a:r>
            <a:r>
              <a:rPr lang="nl-BE" sz="1600" b="1" u="sng" dirty="0"/>
              <a:t>:</a:t>
            </a:r>
          </a:p>
        </p:txBody>
      </p:sp>
      <p:pic>
        <p:nvPicPr>
          <p:cNvPr id="1026" name="Picture 2" descr="data:image/png;base64,iVBORw0KGgoAAAANSUhEUgAAAOEAAADhCAMAAAAJbSJIAAAAzFBMVEX////gQAbgPQDgPwDfNwDfOgD//fzfNQDvnX/++vjhQgD98+///Pr+9vP++fbeMAD639Xmakb75d386+T87ef41cr3z8D64djjUyP1x7rriWvtmH/kWSj0w7T2zsT52s7tlHjxrJbkXTPwpo7pfFrjVSTytqTtlnzqgmTys5/hSBLodVL0vKvuoIrysZrnbUXrkn7mZTnkUhnqfFTmaELjTADsiGfphGvmYzTna0DoeV3lVx/zvrDuo5LwsKLrjXPiVC3mbE/mcVbofGOrEwk2AAAUZklEQVR4nNVdaXuquhbWFQIFnMqgolJUrFXUWt3audvuc///f7qgnUwCBESl75dznt02sEiy5qFQODLEkiyXG/a45174cF339nY6tepmTVcrFVmWS+Kx3+B4EFVDa7xe/HlcV6tVyYcgCMF/pOon8PplMbh5behG5dwvmxiy7lwNu/OlTxoGKIYAAWAsVaXOYGabNePcL80Pw3x9G3SQJOBQ2vYBWJLWi81fq1E697tzQJ/OHhaKv3OIj7ovKkHAzcnduF4+NwWRMKabf01ITN33XuJi/7ldz+tOivX7vge8JzMECDBqXrr6uYmhIWrddRRTSUQkCMJiWs6TGCkZ1qQqZUHdF5W4qrRM9dyEfaDs9BYCzpC8HUBQRlYeTmu5PutI2dMXAAloMmyc+bCWrbvrTI8nQSOGyzfnjDSK9db1gbwznka0mmnnIlDbvGfCPGNohGLfPYveWu4qR96/bxrx0j71URWN8fqI94+mUXqyTqrOqfZcSEbf1oz4AYCEqh325ePptLla2+OWDyigTMDKsn85eX4ejR4eHkbPk8tF/1rZkcpLKAj98YnEY2X4j/MCAhYEeJm32m+vtmXWGpqm64Zh6FqjZppX1muv3Zovgy/AtxxWRvVTEFjrcm2gTx1ezm+GVzXNKMvspUplQ6sFlvJaEDDHXiLc7x3dTpaHq3gJgUCQlCfX1NUyx9URy4Zev1gAj00J3uDI26i3lDj6fJYCy3tbTcbeRVEd/lnjWOsEgXdM4SjWH6Xoz+xzyObqopZy/VK9u/DimCxIg6PpOOXhOvIG+hKheXlzmNxS7c2qGMN5pEfzOPJfn0U+2aevv5lm8Hmd3vMymka8nB7DdDRHUY/1rYDVm5mR2qHZ3U4kjeC1Mz+psn0ZdT8wnk8bGXIA1XE7UVoTFEdOdk8LUBl2IggEYW4bGatUcmO2jKARYGVm+bhSz4t4mPQyPsa1EBstFE4jgusMJWP5JtyOAOi4R/MY1e69cAGJsZ3Vc9RuqBQEeO8e1QKvD8JPD8A0RB1MCL0lhD7DO7ourPbC1UTwbrM4Po37MB7j3/bx8QNGorkJ3UZYZnBDGiMUsj4om9O4wYzpIszy8LXUQ0kMV7Xxcngqn7TY6IYxVfB6h93FcjdkB30RUTuhc0gcKyEqMXjDQxauhHFRULonjvOZixCGA3iaflXxgk0ggv705I5orRXCcEBIzc/lMZtAQJOrLN+dE4bbYZOI02o34pT90QC10pq4h6Fir9iXMa2OavXZBEL7bDEv54mpfCBIZfbXJiEE9s6YS1Cbs0lUbpJLLmPDVGVAGWejC6aENhCYr+WNk1pvco/JnMGbnjlRQm+xX2ydlNvYTFUGOq9nzx9Qb5gMEHcaiZZxOiyuBf2TB7kYUGdMEqVJkquoTlgXGpqnl/MsqDPmAZNmCd5uJrEIVIZnZTLfKLdZtgZ4/DZ/nXUMAPdyk42ldpkk/uOVigZLEiKhnZMdDGCw/A5I4T2nM4X+QEg4tTERDX3AYIVwbXH9sfVObyFCm7ykYH2gNmccNDzhOaf6iHEA0il+R0V9wWIWb/GOd7nHOKOwOkl4ORmmTZpEaMa/qNmnD3heBOE+mHuBB3G3qbyhzyiCWS5z6cuM+4RwnNvmiqEuCH9yxUa/oS8Z5+065mWf6L/B6zxkeTJhM+wMyY38k2mV/ihKDrnMB0SXNmJBidqQMu3rQXCRQy7zCWPEOHPdiD/o0eoenudOEv7EFe1Mgvdwv5RGC1Fo5sEkDEeFjt36+lcos5kVyS1EkMLFc1LoA8YmhqmntUv6ly8zTgjIHjat2uAwJZrWEcC7Pe3rpoDYovelw/bJ1y4pvgSjXCoz+2hcUyRKM9ZNFP9SsgWW+RWFP+BSPhfosC6XNqG2ULg/+dumgfpCbyIrbmpRtxBB7tnMDmNKjEOHVmxU2vPxS7YwcH5Sx0+iw6Y1yqiA9XmCaClgUywEzylFhXaRCu3ceA/jYDA2kdweeUlt4TJZIOCcEF+pTaSumEWZTbidU7uXBVoQABCi/A/1G8tzxOrTQvxLSQJh352h0lf14Rd1AGDp1Hiy9wtDUlQcmIhzcsgzROwRvO8ZtvQx/pdUVGjW2J25Pbt2kCqr129n7bY7dZKuYpHuCbRnNWikIx+hJMG4IBGktXr3FKQUm6tBL61XoGRtLt89BKA0FxM3GStX/6OEwcOPH9965Bb3E+nc9YkXlNsh/8sE/212U3nn6nPvo2hvt0orEY0uyWtg9eMYPlD0jxKE0hqj/eozBBK+TXxWjYFErCIoswQOhgZ1Dr3x1w/1f5j8YY9/6fojnQACeJTsqIrmIx13BmGQYBupeJtw93XTbJJ8eOfnM/YLK6kBwSAJqxItRrgkeMkF/ypTcgX8/PWV38gjTMiSKNQZnvUPEhPsohmSsea/CTeJBmk7QOeTmZQ31P5yH1KG6+OTxARB1QbtMPv6UCNuzYOMSCD4lOnOiryjmPf4qy1S0P74hApvTE5thxfkgMedINEjb7L0qVrbpFMVlpxrFqaUSfIDuMP5+c11VInTgje1UiMp/Ax6l94o2ruca+rPkQWJ0gXXKuogtKBj+568Ro64IN4G1ruPYzyQD+BOKw7Jsf1+Ate7maz8pB+r9HndRTOSEGnn/G7MSdIVThahdmOquqtcWUoX0RQWgTcXy6Io3AWvTXIjGD4ONmqsdIif4PJliY9xq7Q4v7hG3uePqD5FuTDjW7BwFcUhtk9YcKxixFRPF+GRU801qNO4dSrKFJMV+DKLCuIwrn4ePA5O79BxZ2IVXqdfuU1tViD2KEcpKJzKiNyL5IFbCjnOlx1HIVI4HSriK/lC1WCzdPIa4AWnGKswkzT33q3I8bFu41YpAuehKpik4ia5PkvRSK1E4NW2eCjkuEEZUtggd0u496+JSR4SgbcaTH6LP6UcAjG7U1rQSAsKL2RGggl3ea04jO2R0cyE03i89oVK2hCwlgsiedSQwl1iY8VKiyeOVQxmBcXP13zkNS/kN1IFqaoFsUuy0g63RRYr8fkU08cYzYibMfgHknyhaq1Qoo4ufwKNehOntXEpuHQMdw8I+DMjLVI/88WFTOoBeMTvKKPsrn3Amssf1Yg+pjiBJ6NOek2lYUEmT5rQ5XdwaTHWE18mR4WR8fkNBD1+v51JUiO5BZmkWkiSTMrK0/3++LwcwomyoxOl9FBOFeGCDhzivwkCo2oryv/Ae3/KVNDh5yrDBN536lAFFFIWxyv/gv5HYySk7oBwm/u4a6NwT1SiIgHjgUEhocohlIjCghnmTUzkE3bCXHbCJFGAgHIbBhQSxwx5vErgB+rMSnmUhCX7MNlCUeI1DT8g39EUVghhBMuEFBacR6q3CwKJ1y7/hPFUZawSm3lPoNTmoLCZOLqtdvdbkAEuNlO0juk291ZBgK4T15KJMw4Kr1PE781NXxFwEF8L+tE1/7mpIuS1zcLbdsX0gQVvlabbFQ+FIZmL0RDN3sNlf6l4zcX/ZtO0GQCiM7771296XrM/uRunylciVW8Whf2UHabKTt1+fbXMwxIcSo269WpbV2lbQPNQmGoPcwMeCrNsoXV6cFH4m/ewxMNpkkuLHIEl8UmdBpLqNLlCmUUhqZcqmfV5OwMoV9ThtkXOwLQtyDRw/Pfcr3kAqJBtQCFp4+O3HNXdJwXTxic9GwkM1/zBJEvZAj8N5Wtr/arE0n1YpE9GGjL8pVxV+zmFTeY+VS2Gz/vx92SwU6Ayv6qNgkh6nD9TNH4jKlTcQiozYk+8Qe4cwmDFnhjxw8Rts3IDjWKbTz6FGnk5hZtfVGixjxqpvggtf7d0SiDOf624uCLddds4vkrGRaJL9vOM0piZi1H6S+XT/FYLsUxKPoS3sp3OiYruLJFfGFRy4q7Q0qSiT5NcNxkIR4PK5h5tdez0uYl5w5TKTdw1VTKoEGz6trVnhUgV+n7kl4rpc4TzBZGUhl8KKJ3n/XLeV02JGrmFX2klVHiSP1efD8G8I61Rc8yrHUzTqTV0Q81YO6SyVoTPDHFGvUVm8kJUNdOazkbzx+vlWsHbqdUYKetl52nQ7b3WHT07nwmZtvddb0G3/EhQMxMFWbN7d5OOIki7oNnnU7YVbhgLEniL0WxYz4ZKjUya+K6ZofsIwvvh3RTKzvjuvyYIkZO4gkCh0n9uDw+ry9zCjah7MqjateKhx9SZPa84xx+jYMjXanR7qL5P1cH+qF1j1B8+H2JBle1BU4EkEzyDX+53DxpU5UTVHxbGVA1paCOiWFSc7jL54PFtRaXweKul5q8XkTWkVB1wEZLVAX9BvfoDqcd3IpDWNynHRun/IuuA6frL5LXcAYyre4jLh40GSMt2qmnVVIbdfi03rbMiJXk9vmFvlofRt6URd9pXiblAeUNt4X49vkqNIsH8lY07yPVWM5vxuQD9dlJpRbnzKZl+cF8M/abPxTy59hjQKlkxeKlHZTcSfTEKdbq3SaKkQHsVMpAG7RQYQZKqVUnYjo/d/b8k4F0NP/OvwBsk2UaNyvyjepsw+tMo/I+ojRBDPOyym1Bx2Xn8c39xO7XrpuOjZtYte+p27+ePL57y+UsUjdi74L4n8pijixedTi60ONXF8rBJMphtUwTvfTVpubajhx44tVEfX4wu+83tH5AfSJrXOaWjRjpoGD2GCg2qdgIUPoGhtYlUAF8LUzr/Ru1hXeP6RmrN7nV3St7+h8JLzqF8lBexiJ8oec5oIIy5en3VB3scNFAyLzc9q5ZMqImG49tYfQXvNSYD1OWxVFW6RlNiCLt0/drKw5/NEHxL4mWUmLpPyLr5OpsrP4cfA55Y8efgltoc6DCCoIw+7sIobm2j/c2hEBa80dgxDjL2ypo1e1K+Z5Ah6A/j5IZBp/pLzKHBQ4pzx85T0DfFz8V9be2pV8vCMVExzIvOd58TaMaN7qErpeGaefoYjRMheu6HNvhggADCsutkmMOh2nPlk++Awuxk+QWTrvlg9770ORLdv7QY1SDDeRJ27XJQc5LJqMX91S9WHyM6QYpKnqgwmtCGZZA2kvWg/UivB6W/OWyOcxj08XNzR6M0CCeRUbYTro65dB9hFJpdY2770gCsZubR2rga0w9tXgitbdDocSMR5rtONjmJ6AXtBB1lABYz56gxccPqBjQitGGTWGaMG4HwXtCMRqC+EcJcOphZ5ltys8RdxxJDtVoK9jXxNvOgUuV40f28CxVWT3aWP0MbIYSVzfHpC6BacwHAY7XFMhjDWPAmajFGXTWrr77eAlx94tWLD0d5upawQteYJ++rXyiQscTgm6zJ86FuJF/VyJKEWKjdJcZUGkyK2Qh0V4Lgb4jmbbKLm8ed5MyAWB945GnSGJWZsfMtmDNKlNu9qzhdP9tn6POt9xYv+84lRm8iRDovaDisOTOdnwLGeXLPk70ompv7Hxem5DJcIPFzZkJmBU2+VRt5WD9bo3Z1+uOcMmcF8VSL6IyhGAh9F4SK50xj+PHwOmNMKuKZ9+T/KXNmV4Ia9pOAObNLeOa7P1SfzGL+5q5prAmN+/wiAiGz8y5ylMPPHJ2GitzhpLD5h7kh0Wgxh4gmqPsOmWF53kG531C7rABQooqtsDmk+SDRaDMjCHHq2j5CZsleD3OQIG202bNkB8nEdMg84Ob5c8CNbpH1avgxoaIl95gnAZTbMx9UfcSe6bxMXEOhdpmBLwCmr/VkaExC5nKnmNDYCJmtjqO9l8eFw56tDsVU5WgsxW9LYvtcme6iuWAPj4eEvbU/13tlt/4BJVmz9MxQmbJbYqefLCZOhRASB+cojTJcenTVFriT+nVEl91aFKH+6Uevaq2QxmIAB3xvuc3eRX8bT21NOYuQVA9ABxWfl9kKUhAteXFOuI2VW2Yno+BFvANrz0M0CB/Y652qPqpUuw/LlctAV9Y2YSSCcn91Eulv+Dw0JNEoPnzKAW0TclCD7KxTeN2cTWjvQp/ALNiB0Q5t1uzLjWN3YDB6l2FfOOhWl41+Vb4IJRFBkysfJDXsiReajOtz0awsHdkNT4oF6PBnZyVFbeSFpwNilGHBsjiMaOMJ0vIoXFXUukqION6eHuacyvRPm/YjMrdBeBxmWBmyRbnmXkekqwKaZzx+smRNopLTsfA4zqBk4guq2V6G71/AY1rZD2estSIzZDEs3KuMNLmP4H0EgUv3GBac4aKojrMIUH8zPpyxlszeKCadWnixj2OFV15fIluUIwDv8uawyJQ+HC2KMeni0tPRJsCK5jymliIYJrbqpi1BrVitvsdKGN57hNQ6po/B6IYL4C8iMV7fW2oyy0MUG725gmNrbcBXtY+rDIt2uBL1BQSCpMxnV7pa5qBTVg3N6nYwTykReKPjuxe09jJM0997FywIy0l7elXTQukslQ3NsXr3C0UQeAqlQFhknyHIeq/phLMszacSo85kM/v7alv1oDh2i5pjmld1y37ttVtzDwdVCVzLYeXhVP4hbca1jVsg2NZYKMtmp7+43GG16HeanrL9AXeVjb+Bw9O1JClbkyiNg0norrUsDggOq7GIQpBjdtKYiTp9oTobHw8oqL04eTRBdr1sCrk46MMvITmgR4Z+8x4vOTKgr7hIPvMzKzib/pH3EWFlNTtnA7lKfdYXYsZ4HEQfTN6OpoRyomS+LQRu2ZGMPgEmwzy0x5Mbwzk+vDqWBEjKwM5Lg8OScXWPpeQF6uFAuLq+cHKVaCaq7ouEk4pxNnW+YiA9Ts8aTA+B0101UYpeA/vk4WLz8kwJrByo1Nv/vSsJlE2SOuz1/+eem3nGQK337iZNQUhIpU+dBP3nu/HpCgAOQKVh/d3Ml4Ik8JlFvpFVhc5kNq3rv6iNmtowrV7rUdmWqIddzW0Ve1Vazm+GV46WR9YSg5KqazXbvX9aomo1qMCXhB2CVkrBvyjLeatnabrB4+zIL8SSLMtlzbTHPfdih5nbG1qO7v+7LB6dtv8D2z+Q6nyo5TMAAAAASUVORK5CYII=">
            <a:extLst>
              <a:ext uri="{FF2B5EF4-FFF2-40B4-BE49-F238E27FC236}">
                <a16:creationId xmlns:a16="http://schemas.microsoft.com/office/drawing/2014/main" id="{0EF76413-D92D-4543-9A4E-F14864ADF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283" y="3099696"/>
            <a:ext cx="658607" cy="658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data:image/png;base64,iVBORw0KGgoAAAANSUhEUgAAAOEAAADhCAMAAAAJbSJIAAAAzFBMVEX////gQAbgPQDgPwDfNwDfOgD//fzfNQDvnX/++vjhQgD98+///Pr+9vP++fbeMAD639Xmakb75d386+T87ef41cr3z8D64djjUyP1x7rriWvtmH/kWSj0w7T2zsT52s7tlHjxrJbkXTPwpo7pfFrjVSTytqTtlnzqgmTys5/hSBLodVL0vKvuoIrysZrnbUXrkn7mZTnkUhnqfFTmaELjTADsiGfphGvmYzTna0DoeV3lVx/zvrDuo5LwsKLrjXPiVC3mbE/mcVbofGOrEwk2AAAUZklEQVR4nNVdaXuquhbWFQIFnMqgolJUrFXUWt3audvuc///f7qgnUwCBESl75dznt02sEiy5qFQODLEkiyXG/a45174cF339nY6tepmTVcrFVmWS+Kx3+B4EFVDa7xe/HlcV6tVyYcgCMF/pOon8PplMbh5behG5dwvmxiy7lwNu/OlTxoGKIYAAWAsVaXOYGabNePcL80Pw3x9G3SQJOBQ2vYBWJLWi81fq1E697tzQJ/OHhaKv3OIj7ovKkHAzcnduF4+NwWRMKabf01ITN33XuJi/7ldz+tOivX7vge8JzMECDBqXrr6uYmhIWrddRRTSUQkCMJiWs6TGCkZ1qQqZUHdF5W4qrRM9dyEfaDs9BYCzpC8HUBQRlYeTmu5PutI2dMXAAloMmyc+bCWrbvrTI8nQSOGyzfnjDSK9db1gbwznka0mmnnIlDbvGfCPGNohGLfPYveWu4qR96/bxrx0j71URWN8fqI94+mUXqyTqrOqfZcSEbf1oz4AYCEqh325ePptLla2+OWDyigTMDKsn85eX4ejR4eHkbPk8tF/1rZkcpLKAj98YnEY2X4j/MCAhYEeJm32m+vtmXWGpqm64Zh6FqjZppX1muv3Zovgy/AtxxWRvVTEFjrcm2gTx1ezm+GVzXNKMvspUplQ6sFlvJaEDDHXiLc7x3dTpaHq3gJgUCQlCfX1NUyx9URy4Zev1gAj00J3uDI26i3lDj6fJYCy3tbTcbeRVEd/lnjWOsEgXdM4SjWH6Xoz+xzyObqopZy/VK9u/DimCxIg6PpOOXhOvIG+hKheXlzmNxS7c2qGMN5pEfzOPJfn0U+2aevv5lm8Hmd3vMymka8nB7DdDRHUY/1rYDVm5mR2qHZ3U4kjeC1Mz+psn0ZdT8wnk8bGXIA1XE7UVoTFEdOdk8LUBl2IggEYW4bGatUcmO2jKARYGVm+bhSz4t4mPQyPsa1EBstFE4jgusMJWP5JtyOAOi4R/MY1e69cAGJsZ3Vc9RuqBQEeO8e1QKvD8JPD8A0RB1MCL0lhD7DO7ourPbC1UTwbrM4Po37MB7j3/bx8QNGorkJ3UZYZnBDGiMUsj4om9O4wYzpIszy8LXUQ0kMV7Xxcngqn7TY6IYxVfB6h93FcjdkB30RUTuhc0gcKyEqMXjDQxauhHFRULonjvOZixCGA3iaflXxgk0ggv705I5orRXCcEBIzc/lMZtAQJOrLN+dE4bbYZOI02o34pT90QC10pq4h6Fir9iXMa2OavXZBEL7bDEv54mpfCBIZfbXJiEE9s6YS1Cbs0lUbpJLLmPDVGVAGWejC6aENhCYr+WNk1pvco/JnMGbnjlRQm+xX2ydlNvYTFUGOq9nzx9Qb5gMEHcaiZZxOiyuBf2TB7kYUGdMEqVJkquoTlgXGpqnl/MsqDPmAZNmCd5uJrEIVIZnZTLfKLdZtgZ4/DZ/nXUMAPdyk42ldpkk/uOVigZLEiKhnZMdDGCw/A5I4T2nM4X+QEg4tTERDX3AYIVwbXH9sfVObyFCm7ykYH2gNmccNDzhOaf6iHEA0il+R0V9wWIWb/GOd7nHOKOwOkl4ORmmTZpEaMa/qNmnD3heBOE+mHuBB3G3qbyhzyiCWS5z6cuM+4RwnNvmiqEuCH9yxUa/oS8Z5+065mWf6L/B6zxkeTJhM+wMyY38k2mV/ihKDrnMB0SXNmJBidqQMu3rQXCRQy7zCWPEOHPdiD/o0eoenudOEv7EFe1Mgvdwv5RGC1Fo5sEkDEeFjt36+lcos5kVyS1EkMLFc1LoA8YmhqmntUv6ly8zTgjIHjat2uAwJZrWEcC7Pe3rpoDYovelw/bJ1y4pvgSjXCoz+2hcUyRKM9ZNFP9SsgWW+RWFP+BSPhfosC6XNqG2ULg/+dumgfpCbyIrbmpRtxBB7tnMDmNKjEOHVmxU2vPxS7YwcH5Sx0+iw6Y1yqiA9XmCaClgUywEzylFhXaRCu3ceA/jYDA2kdweeUlt4TJZIOCcEF+pTaSumEWZTbidU7uXBVoQABCi/A/1G8tzxOrTQvxLSQJh352h0lf14Rd1AGDp1Hiy9wtDUlQcmIhzcsgzROwRvO8ZtvQx/pdUVGjW2J25Pbt2kCqr129n7bY7dZKuYpHuCbRnNWikIx+hJMG4IBGktXr3FKQUm6tBL61XoGRtLt89BKA0FxM3GStX/6OEwcOPH9965Bb3E+nc9YkXlNsh/8sE/212U3nn6nPvo2hvt0orEY0uyWtg9eMYPlD0jxKE0hqj/eozBBK+TXxWjYFErCIoswQOhgZ1Dr3x1w/1f5j8YY9/6fojnQACeJTsqIrmIx13BmGQYBupeJtw93XTbJJ8eOfnM/YLK6kBwSAJqxItRrgkeMkF/ypTcgX8/PWV38gjTMiSKNQZnvUPEhPsohmSsea/CTeJBmk7QOeTmZQ31P5yH1KG6+OTxARB1QbtMPv6UCNuzYOMSCD4lOnOiryjmPf4qy1S0P74hApvTE5thxfkgMedINEjb7L0qVrbpFMVlpxrFqaUSfIDuMP5+c11VInTgje1UiMp/Ax6l94o2ruca+rPkQWJ0gXXKuogtKBj+568Ro64IN4G1ruPYzyQD+BOKw7Jsf1+Ate7maz8pB+r9HndRTOSEGnn/G7MSdIVThahdmOquqtcWUoX0RQWgTcXy6Io3AWvTXIjGD4ONmqsdIif4PJliY9xq7Q4v7hG3uePqD5FuTDjW7BwFcUhtk9YcKxixFRPF+GRU801qNO4dSrKFJMV+DKLCuIwrn4ePA5O79BxZ2IVXqdfuU1tViD2KEcpKJzKiNyL5IFbCjnOlx1HIVI4HSriK/lC1WCzdPIa4AWnGKswkzT33q3I8bFu41YpAuehKpik4ia5PkvRSK1E4NW2eCjkuEEZUtggd0u496+JSR4SgbcaTH6LP6UcAjG7U1rQSAsKL2RGggl3ea04jO2R0cyE03i89oVK2hCwlgsiedSQwl1iY8VKiyeOVQxmBcXP13zkNS/kN1IFqaoFsUuy0g63RRYr8fkU08cYzYibMfgHknyhaq1Qoo4ufwKNehOntXEpuHQMdw8I+DMjLVI/88WFTOoBeMTvKKPsrn3Amssf1Yg+pjiBJ6NOek2lYUEmT5rQ5XdwaTHWE18mR4WR8fkNBD1+v51JUiO5BZmkWkiSTMrK0/3++LwcwomyoxOl9FBOFeGCDhzivwkCo2oryv/Ae3/KVNDh5yrDBN536lAFFFIWxyv/gv5HYySk7oBwm/u4a6NwT1SiIgHjgUEhocohlIjCghnmTUzkE3bCXHbCJFGAgHIbBhQSxwx5vErgB+rMSnmUhCX7MNlCUeI1DT8g39EUVghhBMuEFBacR6q3CwKJ1y7/hPFUZawSm3lPoNTmoLCZOLqtdvdbkAEuNlO0juk291ZBgK4T15KJMw4Kr1PE781NXxFwEF8L+tE1/7mpIuS1zcLbdsX0gQVvlabbFQ+FIZmL0RDN3sNlf6l4zcX/ZtO0GQCiM7771296XrM/uRunylciVW8Whf2UHabKTt1+fbXMwxIcSo269WpbV2lbQPNQmGoPcwMeCrNsoXV6cFH4m/ewxMNpkkuLHIEl8UmdBpLqNLlCmUUhqZcqmfV5OwMoV9ThtkXOwLQtyDRw/Pfcr3kAqJBtQCFp4+O3HNXdJwXTxic9GwkM1/zBJEvZAj8N5Wtr/arE0n1YpE9GGjL8pVxV+zmFTeY+VS2Gz/vx92SwU6Ayv6qNgkh6nD9TNH4jKlTcQiozYk+8Qe4cwmDFnhjxw8Rts3IDjWKbTz6FGnk5hZtfVGixjxqpvggtf7d0SiDOf624uCLddds4vkrGRaJL9vOM0piZi1H6S+XT/FYLsUxKPoS3sp3OiYruLJFfGFRy4q7Q0qSiT5NcNxkIR4PK5h5tdez0uYl5w5TKTdw1VTKoEGz6trVnhUgV+n7kl4rpc4TzBZGUhl8KKJ3n/XLeV02JGrmFX2klVHiSP1efD8G8I61Rc8yrHUzTqTV0Q81YO6SyVoTPDHFGvUVm8kJUNdOazkbzx+vlWsHbqdUYKetl52nQ7b3WHT07nwmZtvddb0G3/EhQMxMFWbN7d5OOIki7oNnnU7YVbhgLEniL0WxYz4ZKjUya+K6ZofsIwvvh3RTKzvjuvyYIkZO4gkCh0n9uDw+ry9zCjah7MqjateKhx9SZPa84xx+jYMjXanR7qL5P1cH+qF1j1B8+H2JBle1BU4EkEzyDX+53DxpU5UTVHxbGVA1paCOiWFSc7jL54PFtRaXweKul5q8XkTWkVB1wEZLVAX9BvfoDqcd3IpDWNynHRun/IuuA6frL5LXcAYyre4jLh40GSMt2qmnVVIbdfi03rbMiJXk9vmFvlofRt6URd9pXiblAeUNt4X49vkqNIsH8lY07yPVWM5vxuQD9dlJpRbnzKZl+cF8M/abPxTy59hjQKlkxeKlHZTcSfTEKdbq3SaKkQHsVMpAG7RQYQZKqVUnYjo/d/b8k4F0NP/OvwBsk2UaNyvyjepsw+tMo/I+ojRBDPOyym1Bx2Xn8c39xO7XrpuOjZtYte+p27+ePL57y+UsUjdi74L4n8pijixedTi60ONXF8rBJMphtUwTvfTVpubajhx44tVEfX4wu+83tH5AfSJrXOaWjRjpoGD2GCg2qdgIUPoGhtYlUAF8LUzr/Ru1hXeP6RmrN7nV3St7+h8JLzqF8lBexiJ8oec5oIIy5en3VB3scNFAyLzc9q5ZMqImG49tYfQXvNSYD1OWxVFW6RlNiCLt0/drKw5/NEHxL4mWUmLpPyLr5OpsrP4cfA55Y8efgltoc6DCCoIw+7sIobm2j/c2hEBa80dgxDjL2ypo1e1K+Z5Ah6A/j5IZBp/pLzKHBQ4pzx85T0DfFz8V9be2pV8vCMVExzIvOd58TaMaN7qErpeGaefoYjRMheu6HNvhggADCsutkmMOh2nPlk++Awuxk+QWTrvlg9770ORLdv7QY1SDDeRJ27XJQc5LJqMX91S9WHyM6QYpKnqgwmtCGZZA2kvWg/UivB6W/OWyOcxj08XNzR6M0CCeRUbYTro65dB9hFJpdY2770gCsZubR2rga0w9tXgitbdDocSMR5rtONjmJ6AXtBB1lABYz56gxccPqBjQitGGTWGaMG4HwXtCMRqC+EcJcOphZ5ltys8RdxxJDtVoK9jXxNvOgUuV40f28CxVWT3aWP0MbIYSVzfHpC6BacwHAY7XFMhjDWPAmajFGXTWrr77eAlx94tWLD0d5upawQteYJ++rXyiQscTgm6zJ86FuJF/VyJKEWKjdJcZUGkyK2Qh0V4Lgb4jmbbKLm8ed5MyAWB945GnSGJWZsfMtmDNKlNu9qzhdP9tn6POt9xYv+84lRm8iRDovaDisOTOdnwLGeXLPk70ompv7Hxem5DJcIPFzZkJmBU2+VRt5WD9bo3Z1+uOcMmcF8VSL6IyhGAh9F4SK50xj+PHwOmNMKuKZ9+T/KXNmV4Ia9pOAObNLeOa7P1SfzGL+5q5prAmN+/wiAiGz8y5ylMPPHJ2GitzhpLD5h7kh0Wgxh4gmqPsOmWF53kG531C7rABQooqtsDmk+SDRaDMjCHHq2j5CZsleD3OQIG202bNkB8nEdMg84Ob5c8CNbpH1avgxoaIl95gnAZTbMx9UfcSe6bxMXEOhdpmBLwCmr/VkaExC5nKnmNDYCJmtjqO9l8eFw56tDsVU5WgsxW9LYvtcme6iuWAPj4eEvbU/13tlt/4BJVmz9MxQmbJbYqefLCZOhRASB+cojTJcenTVFriT+nVEl91aFKH+6Uevaq2QxmIAB3xvuc3eRX8bT21NOYuQVA9ABxWfl9kKUhAteXFOuI2VW2Yno+BFvANrz0M0CB/Y652qPqpUuw/LlctAV9Y2YSSCcn91Eulv+Dw0JNEoPnzKAW0TclCD7KxTeN2cTWjvQp/ALNiB0Q5t1uzLjWN3YDB6l2FfOOhWl41+Vb4IJRFBkysfJDXsiReajOtz0awsHdkNT4oF6PBnZyVFbeSFpwNilGHBsjiMaOMJ0vIoXFXUukqION6eHuacyvRPm/YjMrdBeBxmWBmyRbnmXkekqwKaZzx+smRNopLTsfA4zqBk4guq2V6G71/AY1rZD2estSIzZDEs3KuMNLmP4H0EgUv3GBac4aKojrMIUH8zPpyxlszeKCadWnixj2OFV15fIluUIwDv8uawyJQ+HC2KMeni0tPRJsCK5jymliIYJrbqpi1BrVitvsdKGN57hNQ6po/B6IYL4C8iMV7fW2oyy0MUG725gmNrbcBXtY+rDIt2uBL1BQSCpMxnV7pa5qBTVg3N6nYwTykReKPjuxe09jJM0997FywIy0l7elXTQukslQ3NsXr3C0UQeAqlQFhknyHIeq/phLMszacSo85kM/v7alv1oDh2i5pjmld1y37ttVtzDwdVCVzLYeXhVP4hbca1jVsg2NZYKMtmp7+43GG16HeanrL9AXeVjb+Bw9O1JClbkyiNg0norrUsDggOq7GIQpBjdtKYiTp9oTobHw8oqL04eTRBdr1sCrk46MMvITmgR4Z+8x4vOTKgr7hIPvMzKzib/pH3EWFlNTtnA7lKfdYXYsZ4HEQfTN6OpoRyomS+LQRu2ZGMPgEmwzy0x5Mbwzk+vDqWBEjKwM5Lg8OScXWPpeQF6uFAuLq+cHKVaCaq7ouEk4pxNnW+YiA9Ts8aTA+B0101UYpeA/vk4WLz8kwJrByo1Nv/vSsJlE2SOuz1/+eem3nGQK337iZNQUhIpU+dBP3nu/HpCgAOQKVh/d3Ml4Ik8JlFvpFVhc5kNq3rv6iNmtowrV7rUdmWqIddzW0Ve1Vazm+GV46WR9YSg5KqazXbvX9aomo1qMCXhB2CVkrBvyjLeatnabrB4+zIL8SSLMtlzbTHPfdih5nbG1qO7v+7LB6dtv8D2z+Q6nyo5TMAAAAASUVORK5CYII=">
            <a:extLst>
              <a:ext uri="{FF2B5EF4-FFF2-40B4-BE49-F238E27FC236}">
                <a16:creationId xmlns:a16="http://schemas.microsoft.com/office/drawing/2014/main" id="{2DEF1490-FF59-414C-9292-2BB32D7A4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2671" y="3002576"/>
            <a:ext cx="658607" cy="658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3009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ACE1A-7451-40A7-9DD0-D9CD4C013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 doorgeven aan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8B0C6-C8C6-4056-9E38-098EEAE9A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335" y="1998865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Gebruik </a:t>
            </a:r>
            <a:r>
              <a:rPr lang="nl-BE" sz="2400" dirty="0" err="1">
                <a:latin typeface="Consolas" panose="020B0609020204030204" pitchFamily="49" charset="0"/>
              </a:rPr>
              <a:t>ViewData</a:t>
            </a:r>
            <a:r>
              <a:rPr lang="nl-BE" dirty="0"/>
              <a:t> en </a:t>
            </a:r>
            <a:r>
              <a:rPr lang="nl-BE" sz="2400" dirty="0" err="1">
                <a:latin typeface="Consolas" panose="020B0609020204030204" pitchFamily="49" charset="0"/>
              </a:rPr>
              <a:t>ViewBag</a:t>
            </a:r>
            <a:r>
              <a:rPr lang="nl-BE" dirty="0"/>
              <a:t> enkel voor beperkte en eenvoudige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Veel gegevens en/of complexe objecten doorgeven </a:t>
            </a:r>
            <a:r>
              <a:rPr lang="nl-BE" dirty="0">
                <a:sym typeface="Wingdings" panose="05000000000000000000" pitchFamily="2" charset="2"/>
              </a:rPr>
              <a:t> maak een </a:t>
            </a:r>
            <a:r>
              <a:rPr lang="nl-BE" b="1" dirty="0">
                <a:solidFill>
                  <a:schemeClr val="accent6"/>
                </a:solidFill>
                <a:sym typeface="Wingdings" panose="05000000000000000000" pitchFamily="2" charset="2"/>
              </a:rPr>
              <a:t>View model-klasse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b="1" dirty="0">
                <a:sym typeface="Wingdings" panose="05000000000000000000" pitchFamily="2" charset="2"/>
              </a:rPr>
              <a:t>View model </a:t>
            </a:r>
            <a:r>
              <a:rPr lang="nl-BE" sz="2400" dirty="0">
                <a:sym typeface="Wingdings" panose="05000000000000000000" pitchFamily="2" charset="2"/>
              </a:rPr>
              <a:t>= C#-klasse die </a:t>
            </a:r>
            <a:r>
              <a:rPr lang="nl-BE" sz="2400" dirty="0" err="1">
                <a:sym typeface="Wingdings" panose="05000000000000000000" pitchFamily="2" charset="2"/>
              </a:rPr>
              <a:t>property’s</a:t>
            </a:r>
            <a:r>
              <a:rPr lang="nl-BE" sz="2400" dirty="0">
                <a:sym typeface="Wingdings" panose="05000000000000000000" pitchFamily="2" charset="2"/>
              </a:rPr>
              <a:t> bevat voor alle gegevens die aan View moeten doorgegeven worden</a:t>
            </a:r>
            <a:endParaRPr lang="nl-BE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4C3C22-F0FE-410B-8F1A-022409111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AD-views (basics)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F420C6-151F-4BBE-BEEE-4654EA7B6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43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DF19288-3084-4272-9FC3-5A17C6EBCD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9017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B0F5A-6C26-4C2F-9809-5FB8E5B49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 </a:t>
            </a:r>
            <a:r>
              <a:rPr lang="nl-BE" dirty="0" err="1"/>
              <a:t>ViewModel</a:t>
            </a: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E6252F-D7D9-4831-A9A7-5CDF991DB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AD-views (basics)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C73BB4-35C5-4BAD-81F4-3C4037176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44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FA46E0-CE3D-49FB-9FB8-BAEC2E266C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7C97CE-970D-4E05-89D8-72EA17D6140E}"/>
              </a:ext>
            </a:extLst>
          </p:cNvPr>
          <p:cNvSpPr txBox="1"/>
          <p:nvPr/>
        </p:nvSpPr>
        <p:spPr>
          <a:xfrm>
            <a:off x="450718" y="1824263"/>
            <a:ext cx="3782070" cy="76944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ProductDetailsViewModel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 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4F8291"/>
                </a:solidFill>
                <a:latin typeface="Consolas" panose="020B0609020204030204" pitchFamily="49" charset="0"/>
              </a:rPr>
              <a:t>Product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NumberInStock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57F881-AF36-4A37-AC31-7BAB17EE3CE5}"/>
              </a:ext>
            </a:extLst>
          </p:cNvPr>
          <p:cNvSpPr txBox="1"/>
          <p:nvPr/>
        </p:nvSpPr>
        <p:spPr>
          <a:xfrm>
            <a:off x="396000" y="3464714"/>
            <a:ext cx="6742193" cy="246221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ProductController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l-BE" sz="1100" dirty="0">
                <a:solidFill>
                  <a:srgbClr val="4F8291"/>
                </a:solidFill>
                <a:latin typeface="Consolas" panose="020B0609020204030204" pitchFamily="49" charset="0"/>
              </a:rPr>
              <a:t>Controller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4F8291"/>
                </a:solidFill>
                <a:latin typeface="Consolas" panose="020B0609020204030204" pitchFamily="49" charset="0"/>
              </a:rPr>
              <a:t>ProductRepository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productRepository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4F8291"/>
                </a:solidFill>
                <a:latin typeface="Consolas" panose="020B0609020204030204" pitchFamily="49" charset="0"/>
              </a:rPr>
              <a:t>ProductRepository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4F8291"/>
                </a:solidFill>
                <a:latin typeface="Consolas" panose="020B0609020204030204" pitchFamily="49" charset="0"/>
              </a:rPr>
              <a:t>InventoryRepository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inventoryRepository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4F8291"/>
                </a:solidFill>
                <a:latin typeface="Consolas" panose="020B0609020204030204" pitchFamily="49" charset="0"/>
              </a:rPr>
              <a:t>InventoryRepository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nl-B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4F8291"/>
                </a:solidFill>
                <a:latin typeface="Consolas" panose="020B0609020204030204" pitchFamily="49" charset="0"/>
              </a:rPr>
              <a:t>IActionResult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4561F"/>
                </a:solidFill>
                <a:latin typeface="Consolas" panose="020B0609020204030204" pitchFamily="49" charset="0"/>
              </a:rPr>
              <a:t>Details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id) 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1100" dirty="0" err="1">
                <a:solidFill>
                  <a:srgbClr val="4F8291"/>
                </a:solidFill>
                <a:latin typeface="Consolas" panose="020B0609020204030204" pitchFamily="49" charset="0"/>
              </a:rPr>
              <a:t>ProductDetailsViewModel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viewModel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 err="1">
                <a:solidFill>
                  <a:srgbClr val="4F8291"/>
                </a:solidFill>
                <a:latin typeface="Consolas" panose="020B0609020204030204" pitchFamily="49" charset="0"/>
              </a:rPr>
              <a:t>ProductDetailsViewModel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Product = _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productRepository.</a:t>
            </a:r>
            <a:r>
              <a:rPr lang="nl-BE" sz="1100" dirty="0" err="1">
                <a:solidFill>
                  <a:srgbClr val="74561F"/>
                </a:solidFill>
                <a:latin typeface="Consolas" panose="020B0609020204030204" pitchFamily="49" charset="0"/>
              </a:rPr>
              <a:t>FindById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NumberInStock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= _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inventoryRepository.</a:t>
            </a:r>
            <a:r>
              <a:rPr lang="nl-BE" sz="1100" dirty="0" err="1">
                <a:solidFill>
                  <a:srgbClr val="74561F"/>
                </a:solidFill>
                <a:latin typeface="Consolas" panose="020B0609020204030204" pitchFamily="49" charset="0"/>
              </a:rPr>
              <a:t>GetStockForProduct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};</a:t>
            </a:r>
          </a:p>
          <a:p>
            <a:endParaRPr lang="nl-B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100" dirty="0">
                <a:solidFill>
                  <a:srgbClr val="74561F"/>
                </a:solidFill>
                <a:latin typeface="Consolas" panose="020B0609020204030204" pitchFamily="49" charset="0"/>
              </a:rPr>
              <a:t>View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viewModel</a:t>
            </a:r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l-BE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852952-F803-439E-B2CF-BE4218898C27}"/>
              </a:ext>
            </a:extLst>
          </p:cNvPr>
          <p:cNvSpPr txBox="1"/>
          <p:nvPr/>
        </p:nvSpPr>
        <p:spPr>
          <a:xfrm>
            <a:off x="342527" y="3068796"/>
            <a:ext cx="51522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 u="sng" dirty="0" err="1"/>
              <a:t>ProductController.cs</a:t>
            </a:r>
            <a:endParaRPr lang="nl-BE" sz="1600" b="1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A1D573-4BFD-4A5C-A1E8-90153F41D8D7}"/>
              </a:ext>
            </a:extLst>
          </p:cNvPr>
          <p:cNvSpPr txBox="1"/>
          <p:nvPr/>
        </p:nvSpPr>
        <p:spPr>
          <a:xfrm>
            <a:off x="342527" y="1428345"/>
            <a:ext cx="51522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 u="sng" dirty="0" err="1"/>
              <a:t>ProductDetailsViewModel.cs</a:t>
            </a:r>
            <a:endParaRPr lang="nl-BE" sz="1600" b="1" u="s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298F67-9195-444C-96A8-45C51EB654A7}"/>
              </a:ext>
            </a:extLst>
          </p:cNvPr>
          <p:cNvSpPr txBox="1"/>
          <p:nvPr/>
        </p:nvSpPr>
        <p:spPr>
          <a:xfrm>
            <a:off x="5494765" y="1839116"/>
            <a:ext cx="5664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dirty="0"/>
              <a:t>View model </a:t>
            </a:r>
            <a:r>
              <a:rPr lang="nl-BE" sz="2000" b="1" dirty="0">
                <a:solidFill>
                  <a:schemeClr val="accent6"/>
                </a:solidFill>
              </a:rPr>
              <a:t>combineert</a:t>
            </a:r>
            <a:r>
              <a:rPr lang="nl-BE" sz="2000" dirty="0"/>
              <a:t> gegevens van </a:t>
            </a:r>
            <a:r>
              <a:rPr lang="nl-BE" sz="2000" b="1" dirty="0">
                <a:solidFill>
                  <a:schemeClr val="accent6"/>
                </a:solidFill>
              </a:rPr>
              <a:t>verschillende modellen</a:t>
            </a:r>
            <a:r>
              <a:rPr lang="nl-BE" sz="2000" dirty="0"/>
              <a:t> om deze als één geheel weer te geven </a:t>
            </a:r>
          </a:p>
        </p:txBody>
      </p:sp>
    </p:spTree>
    <p:extLst>
      <p:ext uri="{BB962C8B-B14F-4D97-AF65-F5344CB8AC3E}">
        <p14:creationId xmlns:p14="http://schemas.microsoft.com/office/powerpoint/2010/main" val="3733197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ADE4B-4F06-4E94-8B1E-3C25864E9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Razor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57C02-AF3E-416F-9C6C-917530675F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54BBBC-980B-4697-A943-610C0EFF9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AD-views (basics)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3D833F-B6C0-4BC2-9812-5A381897F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45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E3CE8D-5E97-4572-924B-C6CE656E40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34357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4FB35-CB37-4ACE-AE08-333099647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Razor</a:t>
            </a:r>
            <a:r>
              <a:rPr lang="nl-BE" dirty="0"/>
              <a:t>: HTML genereren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C3DA2-F3D7-4917-A07A-B4CC82781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213" y="1883734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Controller geeft C#-object (view model) door aan view om response (bv.: HTML-code) te genereren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Object dat door controller werd doorgegeven is in </a:t>
            </a:r>
            <a:r>
              <a:rPr lang="nl-BE" dirty="0" err="1"/>
              <a:t>Razor</a:t>
            </a:r>
            <a:r>
              <a:rPr lang="nl-BE" dirty="0"/>
              <a:t>-template beschikbaar via Model-property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Template bevat code om </a:t>
            </a:r>
            <a:r>
              <a:rPr lang="nl-BE" dirty="0" err="1"/>
              <a:t>property’s</a:t>
            </a:r>
            <a:r>
              <a:rPr lang="nl-BE" dirty="0"/>
              <a:t> van Model op te vragen en weer te geven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Indien model wordt doorgegeven, spreekt men van “</a:t>
            </a:r>
            <a:r>
              <a:rPr lang="nl-BE" dirty="0" err="1"/>
              <a:t>strongly</a:t>
            </a:r>
            <a:r>
              <a:rPr lang="nl-BE" dirty="0"/>
              <a:t> </a:t>
            </a:r>
            <a:r>
              <a:rPr lang="nl-BE" dirty="0" err="1"/>
              <a:t>typed</a:t>
            </a:r>
            <a:r>
              <a:rPr lang="nl-BE" dirty="0"/>
              <a:t> view”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254012-9605-49ED-B317-3A0E03B91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AD-views (basics)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4262F0-FCA0-4EBC-82C8-C12A6A272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46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D41DE-2075-4EF5-802C-BFA2D1D98D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03129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6DED2-C0AB-462B-950D-E7D607C28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Razor</a:t>
            </a:r>
            <a:r>
              <a:rPr lang="nl-BE" dirty="0"/>
              <a:t>: voorbeeld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06BC62-8EF6-4D3A-B210-A6AAA24D3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AD-views (basics)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2DC0F9-2E5E-4B90-95BA-159338FAA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47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2F79AF-FACA-4D52-ABA7-82E84C531B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977195-18A7-473D-859C-B328C9230FBF}"/>
              </a:ext>
            </a:extLst>
          </p:cNvPr>
          <p:cNvSpPr txBox="1"/>
          <p:nvPr/>
        </p:nvSpPr>
        <p:spPr>
          <a:xfrm>
            <a:off x="493426" y="2170787"/>
            <a:ext cx="6005695" cy="304698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@model</a:t>
            </a:r>
            <a:r>
              <a:rPr lang="nl-B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ProductDetailsViewModel</a:t>
            </a:r>
            <a:endParaRPr lang="nl-BE" sz="1200" dirty="0">
              <a:solidFill>
                <a:srgbClr val="4F8291"/>
              </a:solidFill>
              <a:latin typeface="Consolas" panose="020B0609020204030204" pitchFamily="49" charset="0"/>
            </a:endParaRP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2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Details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2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2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ID: </a:t>
            </a:r>
            <a:r>
              <a:rPr lang="nl-BE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nl-B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.Product.ID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2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2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Naam: </a:t>
            </a:r>
            <a:r>
              <a:rPr lang="nl-BE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nl-BE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.Product.Name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2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2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Beschrijving: </a:t>
            </a:r>
            <a:r>
              <a:rPr lang="nl-BE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nl-BE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.Product.Description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2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2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Prijs: </a:t>
            </a:r>
            <a:r>
              <a:rPr lang="nl-BE" sz="1200" dirty="0">
                <a:solidFill>
                  <a:srgbClr val="FF0000"/>
                </a:solidFill>
                <a:latin typeface="Consolas" panose="020B0609020204030204" pitchFamily="49" charset="0"/>
              </a:rPr>
              <a:t>&amp;euro;</a:t>
            </a:r>
            <a:r>
              <a:rPr lang="nl-BE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nl-BE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.Product.Price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2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.NumberInStock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&gt; 0)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-primary"&gt;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Bestel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nu!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2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text-danger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Dit product is niet meer op voorraad!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2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30D87B-2347-4F88-A32C-0A82B5562DC0}"/>
              </a:ext>
            </a:extLst>
          </p:cNvPr>
          <p:cNvSpPr txBox="1"/>
          <p:nvPr/>
        </p:nvSpPr>
        <p:spPr>
          <a:xfrm>
            <a:off x="6931742" y="2170787"/>
            <a:ext cx="44835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b="1" dirty="0"/>
              <a:t>@model-</a:t>
            </a:r>
            <a:r>
              <a:rPr lang="nl-BE" sz="2000" b="1" dirty="0" err="1"/>
              <a:t>directive</a:t>
            </a:r>
            <a:r>
              <a:rPr lang="nl-BE" sz="2000" b="1" dirty="0"/>
              <a:t>: </a:t>
            </a:r>
            <a:r>
              <a:rPr lang="nl-BE" sz="2000" dirty="0"/>
              <a:t>geeft aan welk type object door controller werd doorgegeven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b="1" dirty="0"/>
              <a:t>Model-property:</a:t>
            </a:r>
            <a:r>
              <a:rPr lang="nl-BE" sz="2000" dirty="0"/>
              <a:t> verwijst naar object dat door controller werd doorgegeven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b="1" dirty="0" err="1"/>
              <a:t>If-else</a:t>
            </a:r>
            <a:r>
              <a:rPr lang="nl-BE" sz="2000" b="1" dirty="0"/>
              <a:t>: </a:t>
            </a:r>
            <a:r>
              <a:rPr lang="nl-BE" sz="2000" dirty="0"/>
              <a:t>HTML-code genereren op basis van conditie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E267F3-9DAB-4438-8B61-EEE5019DAD2C}"/>
              </a:ext>
            </a:extLst>
          </p:cNvPr>
          <p:cNvSpPr txBox="1"/>
          <p:nvPr/>
        </p:nvSpPr>
        <p:spPr>
          <a:xfrm>
            <a:off x="493426" y="1722362"/>
            <a:ext cx="2248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 u="sng" dirty="0"/>
              <a:t>Views/</a:t>
            </a:r>
            <a:r>
              <a:rPr lang="nl-BE" sz="1600" b="1" u="sng" dirty="0" err="1"/>
              <a:t>Products</a:t>
            </a:r>
            <a:r>
              <a:rPr lang="nl-BE" sz="1600" b="1" u="sng" dirty="0"/>
              <a:t>/Details</a:t>
            </a:r>
          </a:p>
        </p:txBody>
      </p:sp>
    </p:spTree>
    <p:extLst>
      <p:ext uri="{BB962C8B-B14F-4D97-AF65-F5344CB8AC3E}">
        <p14:creationId xmlns:p14="http://schemas.microsoft.com/office/powerpoint/2010/main" val="33671557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44042-BC8E-4B78-9973-0F8858CB2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Razor</a:t>
            </a:r>
            <a:r>
              <a:rPr lang="nl-BE" dirty="0"/>
              <a:t>: voorbeeld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DFBEA-6285-4053-864A-476592636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AD-views (basics)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1745D4-AE3D-41E0-B66F-2BF68FBD1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48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04DC4AD-EE4E-469C-86C7-01130D3D5F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CB9AFF-FA30-4DFA-929F-01537BC39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91" y="1667400"/>
            <a:ext cx="5494496" cy="6325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35F4CD-7472-4C07-A3F9-9F624AC09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90" y="2383675"/>
            <a:ext cx="5494495" cy="31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1029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C04B-76A1-417C-B149-F4C5F984B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 </a:t>
            </a:r>
            <a:r>
              <a:rPr lang="nl-BE" dirty="0" err="1"/>
              <a:t>Razor</a:t>
            </a:r>
            <a:r>
              <a:rPr lang="nl-BE" dirty="0"/>
              <a:t>-syntax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96B94-9753-4F4C-A344-7ED34F19B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058" y="2065825"/>
            <a:ext cx="9281274" cy="282549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Eenvoudige expressies:</a:t>
            </a:r>
          </a:p>
          <a:p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Expressie met evaluatie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B487F-F4D2-4779-8666-45FCFA473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AD-views (basics)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017A7F-4E47-4832-ADBE-4C8D9DF7C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49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45DD2B-7656-48A9-80A9-608306658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CB0FAD-2232-4F64-B7A1-5E4A7D4B36E5}"/>
              </a:ext>
            </a:extLst>
          </p:cNvPr>
          <p:cNvSpPr txBox="1"/>
          <p:nvPr/>
        </p:nvSpPr>
        <p:spPr>
          <a:xfrm>
            <a:off x="1591259" y="2515007"/>
            <a:ext cx="4504741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Copyright 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US" sz="1400" dirty="0" err="1">
                <a:solidFill>
                  <a:srgbClr val="4F8291"/>
                </a:solidFill>
                <a:latin typeface="Consolas" panose="020B0609020204030204" pitchFamily="49" charset="0"/>
              </a:rPr>
              <a:t>DateTime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.Now.Year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&amp;copy;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6FDFEF-8B47-48C7-9CE8-51D3F036AE05}"/>
              </a:ext>
            </a:extLst>
          </p:cNvPr>
          <p:cNvSpPr txBox="1"/>
          <p:nvPr/>
        </p:nvSpPr>
        <p:spPr>
          <a:xfrm>
            <a:off x="1502768" y="3727818"/>
            <a:ext cx="4504741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4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De som van 5 en 10 is: </a:t>
            </a:r>
            <a:r>
              <a:rPr lang="nl-BE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@(</a:t>
            </a:r>
            <a:r>
              <a:rPr lang="nl-BE" sz="14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5 + 10</a:t>
            </a:r>
            <a:r>
              <a:rPr lang="nl-BE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4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4100C7-8067-4B13-9B3F-D66774479660}"/>
              </a:ext>
            </a:extLst>
          </p:cNvPr>
          <p:cNvSpPr txBox="1"/>
          <p:nvPr/>
        </p:nvSpPr>
        <p:spPr>
          <a:xfrm>
            <a:off x="1089058" y="4891315"/>
            <a:ext cx="6941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/>
              <a:t>Meer voorbeelden:</a:t>
            </a:r>
            <a:r>
              <a:rPr lang="nl-BE" sz="2400" dirty="0"/>
              <a:t> </a:t>
            </a:r>
            <a:r>
              <a:rPr lang="nl-BE" sz="2400" i="1" dirty="0"/>
              <a:t>zie inleiding MVC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A2E5C6B-5D50-4A33-B6D3-613C890FB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4544">
            <a:off x="9644475" y="672483"/>
            <a:ext cx="2534250" cy="76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02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08A0-8EB6-433E-A271-2FC8013D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Parameters doorgeven aan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1CB53-AA89-4D1D-BA4B-89D9ED15D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337" y="2139372"/>
            <a:ext cx="10136618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Soms heeft Action-</a:t>
            </a:r>
            <a:r>
              <a:rPr lang="nl-BE" dirty="0" err="1"/>
              <a:t>method</a:t>
            </a:r>
            <a:r>
              <a:rPr lang="nl-BE" dirty="0"/>
              <a:t> </a:t>
            </a:r>
            <a:r>
              <a:rPr lang="nl-BE" b="1" dirty="0">
                <a:solidFill>
                  <a:schemeClr val="accent6"/>
                </a:solidFill>
              </a:rPr>
              <a:t>parameter(s)</a:t>
            </a:r>
            <a:r>
              <a:rPr lang="nl-BE" dirty="0"/>
              <a:t> nodig om pagina te kunnen genereren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b="1" dirty="0"/>
              <a:t>Voorbeeld: </a:t>
            </a:r>
            <a:r>
              <a:rPr lang="nl-BE" sz="2400" dirty="0"/>
              <a:t>pagina om de details van een product op te vragen </a:t>
            </a:r>
            <a:br>
              <a:rPr lang="nl-BE" sz="2400" dirty="0"/>
            </a:br>
            <a:r>
              <a:rPr lang="nl-BE" sz="2400" dirty="0">
                <a:sym typeface="Wingdings" panose="05000000000000000000" pitchFamily="2" charset="2"/>
              </a:rPr>
              <a:t> Action-</a:t>
            </a:r>
            <a:r>
              <a:rPr lang="nl-BE" sz="2400" dirty="0" err="1">
                <a:sym typeface="Wingdings" panose="05000000000000000000" pitchFamily="2" charset="2"/>
              </a:rPr>
              <a:t>method</a:t>
            </a:r>
            <a:r>
              <a:rPr lang="nl-BE" sz="2400" dirty="0">
                <a:sym typeface="Wingdings" panose="05000000000000000000" pitchFamily="2" charset="2"/>
              </a:rPr>
              <a:t> moet weten wélk product moet opgehaald en weergegeven worden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b="1" dirty="0">
                <a:sym typeface="Wingdings" panose="05000000000000000000" pitchFamily="2" charset="2"/>
              </a:rPr>
              <a:t>Hoe? </a:t>
            </a:r>
            <a:r>
              <a:rPr lang="nl-BE" sz="2400" dirty="0" err="1">
                <a:sym typeface="Wingdings" panose="05000000000000000000" pitchFamily="2" charset="2"/>
              </a:rPr>
              <a:t>Id</a:t>
            </a:r>
            <a:r>
              <a:rPr lang="nl-BE" sz="2400" dirty="0">
                <a:sym typeface="Wingdings" panose="05000000000000000000" pitchFamily="2" charset="2"/>
              </a:rPr>
              <a:t> van het product meegeven als </a:t>
            </a:r>
            <a:r>
              <a:rPr lang="nl-BE" sz="2400" b="1" dirty="0">
                <a:solidFill>
                  <a:schemeClr val="accent6"/>
                </a:solidFill>
                <a:sym typeface="Wingdings" panose="05000000000000000000" pitchFamily="2" charset="2"/>
              </a:rPr>
              <a:t>parameter</a:t>
            </a:r>
            <a:r>
              <a:rPr lang="nl-BE" sz="2400" dirty="0">
                <a:sym typeface="Wingdings" panose="05000000000000000000" pitchFamily="2" charset="2"/>
              </a:rPr>
              <a:t> aan Action-methode</a:t>
            </a:r>
            <a:endParaRPr lang="nl-BE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57C444-6B5B-4DBF-ABA4-C9C2769BA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AD-routing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077334-14A3-4B0A-93C6-F0F8591A7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5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AE5FFF-6A98-438C-A7E1-C97D123638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40991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3DC1B-BB31-4E06-9BA8-437734332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 </a:t>
            </a:r>
            <a:r>
              <a:rPr lang="nl-BE" dirty="0" err="1"/>
              <a:t>Razor</a:t>
            </a:r>
            <a:r>
              <a:rPr lang="nl-BE" dirty="0"/>
              <a:t>-syntax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C096A-785B-4976-B138-ECAC43A37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291" y="1532118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Condities: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B25F9A-9270-475D-8FD0-C4AD92009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AD-views (basics)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3CFC1B-0AB0-49DB-9B42-7A1C89261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50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24EF49C-400E-403A-8756-2C356998E0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2F8C9A-2101-4CE0-8865-7AF8FE0611F1}"/>
              </a:ext>
            </a:extLst>
          </p:cNvPr>
          <p:cNvSpPr txBox="1"/>
          <p:nvPr/>
        </p:nvSpPr>
        <p:spPr>
          <a:xfrm>
            <a:off x="994260" y="2367171"/>
            <a:ext cx="6005695" cy="212365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@model</a:t>
            </a:r>
            <a:r>
              <a:rPr lang="nl-B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ProductDetailsViewModel</a:t>
            </a:r>
            <a:endParaRPr lang="nl-BE" sz="1200" dirty="0">
              <a:solidFill>
                <a:srgbClr val="4F8291"/>
              </a:solidFill>
              <a:latin typeface="Consolas" panose="020B0609020204030204" pitchFamily="49" charset="0"/>
            </a:endParaRP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.NumberInStock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&gt; 0)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-primary"&gt;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Bestel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nu!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2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text-danger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Dit product is niet meer op voorraad!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2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F515E0-3BE5-410A-9850-68ED6E253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4544">
            <a:off x="9644475" y="672483"/>
            <a:ext cx="2534250" cy="76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9930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3DC1B-BB31-4E06-9BA8-437734332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 </a:t>
            </a:r>
            <a:r>
              <a:rPr lang="nl-BE" dirty="0" err="1"/>
              <a:t>Razor</a:t>
            </a:r>
            <a:r>
              <a:rPr lang="nl-BE" dirty="0"/>
              <a:t>-syntax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C096A-785B-4976-B138-ECAC43A37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087025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Iteraties (bv.: </a:t>
            </a:r>
            <a:r>
              <a:rPr lang="nl-BE" dirty="0" err="1"/>
              <a:t>foreach</a:t>
            </a:r>
            <a:r>
              <a:rPr lang="nl-BE" dirty="0"/>
              <a:t>):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B25F9A-9270-475D-8FD0-C4AD92009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AD-views (basics)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3CFC1B-0AB0-49DB-9B42-7A1C89261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51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24EF49C-400E-403A-8756-2C356998E0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2F8C9A-2101-4CE0-8865-7AF8FE0611F1}"/>
              </a:ext>
            </a:extLst>
          </p:cNvPr>
          <p:cNvSpPr txBox="1"/>
          <p:nvPr/>
        </p:nvSpPr>
        <p:spPr>
          <a:xfrm>
            <a:off x="876575" y="1771025"/>
            <a:ext cx="6005695" cy="433965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@model</a:t>
            </a:r>
            <a:r>
              <a:rPr lang="nl-B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4F8291"/>
                </a:solidFill>
                <a:latin typeface="Consolas" panose="020B0609020204030204" pitchFamily="49" charset="0"/>
              </a:rPr>
              <a:t>ProductDetailsViewModel</a:t>
            </a:r>
            <a:endParaRPr lang="nl-BE" sz="1200" dirty="0">
              <a:solidFill>
                <a:srgbClr val="4F8291"/>
              </a:solidFill>
              <a:latin typeface="Consolas" panose="020B0609020204030204" pitchFamily="49" charset="0"/>
            </a:endParaRP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2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Product list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2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table-striped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thead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#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Naam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Prijs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thead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tbody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(var product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nl-BE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product.ID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nl-BE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product.Name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nl-BE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product.Price.</a:t>
            </a:r>
            <a:r>
              <a:rPr lang="nl-BE" sz="1200" dirty="0" err="1">
                <a:solidFill>
                  <a:srgbClr val="74561F"/>
                </a:solidFill>
                <a:latin typeface="Consolas" panose="020B0609020204030204" pitchFamily="49" charset="0"/>
              </a:rPr>
              <a:t>ToString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200" dirty="0">
                <a:solidFill>
                  <a:srgbClr val="A31515"/>
                </a:solidFill>
                <a:latin typeface="Consolas" panose="020B0609020204030204" pitchFamily="49" charset="0"/>
              </a:rPr>
              <a:t>"c"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tbody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F515E0-3BE5-410A-9850-68ED6E253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4544">
            <a:off x="9644475" y="672483"/>
            <a:ext cx="2534250" cy="766393"/>
          </a:xfrm>
          <a:prstGeom prst="rect">
            <a:avLst/>
          </a:prstGeom>
        </p:spPr>
      </p:pic>
      <p:sp>
        <p:nvSpPr>
          <p:cNvPr id="9" name="Right Brace 8">
            <a:extLst>
              <a:ext uri="{FF2B5EF4-FFF2-40B4-BE49-F238E27FC236}">
                <a16:creationId xmlns:a16="http://schemas.microsoft.com/office/drawing/2014/main" id="{B8ED71F6-D7E8-4011-B18E-1E8D3E7D9255}"/>
              </a:ext>
            </a:extLst>
          </p:cNvPr>
          <p:cNvSpPr/>
          <p:nvPr/>
        </p:nvSpPr>
        <p:spPr>
          <a:xfrm>
            <a:off x="5584723" y="4680155"/>
            <a:ext cx="167148" cy="658761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43FCB2-EE2C-4907-A6AC-5D1DAC3FF66A}"/>
              </a:ext>
            </a:extLst>
          </p:cNvPr>
          <p:cNvSpPr txBox="1"/>
          <p:nvPr/>
        </p:nvSpPr>
        <p:spPr>
          <a:xfrm>
            <a:off x="5866812" y="4680155"/>
            <a:ext cx="3522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Voor elk item een nieuwe </a:t>
            </a:r>
            <a:r>
              <a:rPr lang="nl-BE" b="1" dirty="0" err="1"/>
              <a:t>table-row</a:t>
            </a:r>
            <a:r>
              <a:rPr lang="nl-BE" b="1" dirty="0"/>
              <a:t> (&lt;</a:t>
            </a:r>
            <a:r>
              <a:rPr lang="nl-BE" b="1" dirty="0" err="1"/>
              <a:t>tr</a:t>
            </a:r>
            <a:r>
              <a:rPr lang="nl-BE" b="1" dirty="0"/>
              <a:t>&gt;)  genereren</a:t>
            </a:r>
          </a:p>
        </p:txBody>
      </p:sp>
    </p:spTree>
    <p:extLst>
      <p:ext uri="{BB962C8B-B14F-4D97-AF65-F5344CB8AC3E}">
        <p14:creationId xmlns:p14="http://schemas.microsoft.com/office/powerpoint/2010/main" val="4006155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08A0-8EB6-433E-A271-2FC8013D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Parameters doorgeven aan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1CB53-AA89-4D1D-BA4B-89D9ED15D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178" y="1314721"/>
            <a:ext cx="10136618" cy="45634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Voorbeeld:</a:t>
            </a:r>
            <a:endParaRPr lang="nl-BE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57C444-6B5B-4DBF-ABA4-C9C2769BA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AD-routing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077334-14A3-4B0A-93C6-F0F8591A7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6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AE5FFF-6A98-438C-A7E1-C97D123638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C32CFD-E623-4C55-8248-A1F660A74E1E}"/>
              </a:ext>
            </a:extLst>
          </p:cNvPr>
          <p:cNvSpPr txBox="1"/>
          <p:nvPr/>
        </p:nvSpPr>
        <p:spPr>
          <a:xfrm>
            <a:off x="822290" y="1877944"/>
            <a:ext cx="5961967" cy="186974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ProductController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l-BE" sz="1050" dirty="0">
                <a:solidFill>
                  <a:srgbClr val="4F8291"/>
                </a:solidFill>
                <a:latin typeface="Consolas" panose="020B0609020204030204" pitchFamily="49" charset="0"/>
              </a:rPr>
              <a:t>Controller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     private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 err="1">
                <a:solidFill>
                  <a:srgbClr val="4F8291"/>
                </a:solidFill>
                <a:latin typeface="Consolas" panose="020B0609020204030204" pitchFamily="49" charset="0"/>
              </a:rPr>
              <a:t>ProductRepository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nl-BE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productRepo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 err="1">
                <a:solidFill>
                  <a:srgbClr val="4F8291"/>
                </a:solidFill>
                <a:latin typeface="Consolas" panose="020B0609020204030204" pitchFamily="49" charset="0"/>
              </a:rPr>
              <a:t>ProductRepository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4F8291"/>
                </a:solidFill>
                <a:latin typeface="Consolas" panose="020B0609020204030204" pitchFamily="49" charset="0"/>
              </a:rPr>
              <a:t>ActionResult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74561F"/>
                </a:solidFill>
                <a:latin typeface="Consolas" panose="020B0609020204030204" pitchFamily="49" charset="0"/>
              </a:rPr>
              <a:t>Details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id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050" dirty="0">
                <a:solidFill>
                  <a:srgbClr val="008000"/>
                </a:solidFill>
                <a:latin typeface="Consolas" panose="020B0609020204030204" pitchFamily="49" charset="0"/>
              </a:rPr>
              <a:t>         //haal product op uit </a:t>
            </a:r>
            <a:r>
              <a:rPr lang="nl-BE" sz="1050" dirty="0" err="1">
                <a:solidFill>
                  <a:srgbClr val="008000"/>
                </a:solidFill>
                <a:latin typeface="Consolas" panose="020B0609020204030204" pitchFamily="49" charset="0"/>
              </a:rPr>
              <a:t>repo</a:t>
            </a:r>
            <a:r>
              <a:rPr lang="nl-BE" sz="1050" dirty="0">
                <a:solidFill>
                  <a:srgbClr val="008000"/>
                </a:solidFill>
                <a:latin typeface="Consolas" panose="020B0609020204030204" pitchFamily="49" charset="0"/>
              </a:rPr>
              <a:t> (op basis van </a:t>
            </a:r>
            <a:r>
              <a:rPr lang="nl-BE" sz="1050" dirty="0" err="1">
                <a:solidFill>
                  <a:srgbClr val="008000"/>
                </a:solidFill>
                <a:latin typeface="Consolas" panose="020B0609020204030204" pitchFamily="49" charset="0"/>
              </a:rPr>
              <a:t>id</a:t>
            </a:r>
            <a:r>
              <a:rPr lang="nl-BE" sz="1050" dirty="0">
                <a:solidFill>
                  <a:srgbClr val="008000"/>
                </a:solidFill>
                <a:latin typeface="Consolas" panose="020B0609020204030204" pitchFamily="49" charset="0"/>
              </a:rPr>
              <a:t>-parameter)</a:t>
            </a:r>
            <a:endParaRPr lang="nl-BE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050" dirty="0">
                <a:solidFill>
                  <a:srgbClr val="4F8291"/>
                </a:solidFill>
                <a:latin typeface="Consolas" panose="020B0609020204030204" pitchFamily="49" charset="0"/>
              </a:rPr>
              <a:t>Product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= _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productRepo.</a:t>
            </a:r>
            <a:r>
              <a:rPr lang="en-US" sz="1050" dirty="0" err="1">
                <a:solidFill>
                  <a:srgbClr val="74561F"/>
                </a:solidFill>
                <a:latin typeface="Consolas" panose="020B0609020204030204" pitchFamily="49" charset="0"/>
              </a:rPr>
              <a:t>FindById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nl-BE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nl-BE" sz="1050" dirty="0">
                <a:solidFill>
                  <a:srgbClr val="008000"/>
                </a:solidFill>
                <a:latin typeface="Consolas" panose="020B0609020204030204" pitchFamily="49" charset="0"/>
              </a:rPr>
              <a:t>//geef product mee aan View om weer te geven</a:t>
            </a:r>
            <a:endParaRPr lang="nl-BE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nl-BE" sz="105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050" dirty="0">
                <a:solidFill>
                  <a:srgbClr val="74561F"/>
                </a:solidFill>
                <a:latin typeface="Consolas" panose="020B0609020204030204" pitchFamily="49" charset="0"/>
              </a:rPr>
              <a:t>View</a:t>
            </a:r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(product);</a:t>
            </a: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nl-BE" sz="105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sz="1050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23B1F3-84D4-449A-B27F-069ED1BAF671}"/>
              </a:ext>
            </a:extLst>
          </p:cNvPr>
          <p:cNvSpPr/>
          <p:nvPr/>
        </p:nvSpPr>
        <p:spPr>
          <a:xfrm>
            <a:off x="3249857" y="2377742"/>
            <a:ext cx="612000" cy="216000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8E17A35-8D6A-4230-9916-92054E53C860}"/>
              </a:ext>
            </a:extLst>
          </p:cNvPr>
          <p:cNvSpPr txBox="1">
            <a:spLocks/>
          </p:cNvSpPr>
          <p:nvPr/>
        </p:nvSpPr>
        <p:spPr>
          <a:xfrm>
            <a:off x="410178" y="4247485"/>
            <a:ext cx="10136618" cy="4563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163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0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Hoe parameter meegeven aan Action?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Via URL: </a:t>
            </a:r>
            <a:r>
              <a:rPr lang="nl-BE" sz="2000" i="1" dirty="0"/>
              <a:t>https://localhost:44374/Product/Details/</a:t>
            </a:r>
            <a:r>
              <a:rPr lang="nl-BE" sz="2000" b="1" i="1" dirty="0">
                <a:solidFill>
                  <a:srgbClr val="FF0000"/>
                </a:solidFill>
              </a:rPr>
              <a:t>5</a:t>
            </a:r>
            <a:endParaRPr lang="nl-BE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947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08A0-8EB6-433E-A271-2FC8013D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Parameters doorgeven aan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1CB53-AA89-4D1D-BA4B-89D9ED15D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178" y="1314721"/>
            <a:ext cx="10136618" cy="45634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Hoe wordt URL naar juiste controller, action en parameter geleid?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57C444-6B5B-4DBF-ABA4-C9C2769BA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AD-routing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077334-14A3-4B0A-93C6-F0F8591A7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7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AE5FFF-6A98-438C-A7E1-C97D123638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8E17A35-8D6A-4230-9916-92054E53C860}"/>
              </a:ext>
            </a:extLst>
          </p:cNvPr>
          <p:cNvSpPr txBox="1">
            <a:spLocks/>
          </p:cNvSpPr>
          <p:nvPr/>
        </p:nvSpPr>
        <p:spPr>
          <a:xfrm>
            <a:off x="861246" y="1966401"/>
            <a:ext cx="6128274" cy="4563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163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0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i="1" dirty="0"/>
              <a:t>https://localhost:44374/Product/Details/</a:t>
            </a:r>
            <a:r>
              <a:rPr lang="nl-BE" b="1" i="1" dirty="0">
                <a:solidFill>
                  <a:srgbClr val="FF0000"/>
                </a:solidFill>
              </a:rPr>
              <a:t>5</a:t>
            </a:r>
            <a:endParaRPr lang="nl-BE" sz="2400" b="1" i="1" dirty="0">
              <a:solidFill>
                <a:srgbClr val="FF0000"/>
              </a:solidFill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AFD820F5-8EEB-45A8-88DA-15E18165C961}"/>
              </a:ext>
            </a:extLst>
          </p:cNvPr>
          <p:cNvSpPr/>
          <p:nvPr/>
        </p:nvSpPr>
        <p:spPr>
          <a:xfrm rot="5400000">
            <a:off x="4818150" y="1984543"/>
            <a:ext cx="222134" cy="1098540"/>
          </a:xfrm>
          <a:prstGeom prst="rightBrace">
            <a:avLst/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A19476B1-18D6-429C-987A-5EC7B86BF92C}"/>
              </a:ext>
            </a:extLst>
          </p:cNvPr>
          <p:cNvSpPr/>
          <p:nvPr/>
        </p:nvSpPr>
        <p:spPr>
          <a:xfrm rot="5400000">
            <a:off x="5984933" y="2047812"/>
            <a:ext cx="222134" cy="972000"/>
          </a:xfrm>
          <a:prstGeom prst="rightBrace">
            <a:avLst/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7EA9C4-85A7-4173-AC42-9DF5C2B58616}"/>
              </a:ext>
            </a:extLst>
          </p:cNvPr>
          <p:cNvSpPr txBox="1"/>
          <p:nvPr/>
        </p:nvSpPr>
        <p:spPr>
          <a:xfrm>
            <a:off x="4379947" y="2736333"/>
            <a:ext cx="1098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</a:rPr>
              <a:t>controller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F5631D-F9A0-46AB-82ED-AC59070F5B36}"/>
              </a:ext>
            </a:extLst>
          </p:cNvPr>
          <p:cNvSpPr txBox="1"/>
          <p:nvPr/>
        </p:nvSpPr>
        <p:spPr>
          <a:xfrm>
            <a:off x="5546730" y="2736333"/>
            <a:ext cx="1098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rgbClr val="00B050"/>
                </a:solidFill>
              </a:rPr>
              <a:t>action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BF51C576-FA7F-4A57-AEFC-E7BAFF123EC2}"/>
              </a:ext>
            </a:extLst>
          </p:cNvPr>
          <p:cNvSpPr/>
          <p:nvPr/>
        </p:nvSpPr>
        <p:spPr>
          <a:xfrm rot="5400000">
            <a:off x="6701112" y="2407812"/>
            <a:ext cx="222134" cy="252000"/>
          </a:xfrm>
          <a:prstGeom prst="rightBrace">
            <a:avLst/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391C34-61FE-4CF6-919B-E0C43ABAE72F}"/>
              </a:ext>
            </a:extLst>
          </p:cNvPr>
          <p:cNvSpPr txBox="1"/>
          <p:nvPr/>
        </p:nvSpPr>
        <p:spPr>
          <a:xfrm>
            <a:off x="6262909" y="2736333"/>
            <a:ext cx="1098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b="1" dirty="0" err="1">
                <a:solidFill>
                  <a:srgbClr val="00B050"/>
                </a:solidFill>
              </a:rPr>
              <a:t>id</a:t>
            </a:r>
            <a:endParaRPr lang="nl-BE" b="1" dirty="0">
              <a:solidFill>
                <a:srgbClr val="00B050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37431B4-2916-4F44-A132-F7AA2C5FE661}"/>
              </a:ext>
            </a:extLst>
          </p:cNvPr>
          <p:cNvSpPr txBox="1">
            <a:spLocks/>
          </p:cNvSpPr>
          <p:nvPr/>
        </p:nvSpPr>
        <p:spPr>
          <a:xfrm>
            <a:off x="396000" y="4070933"/>
            <a:ext cx="10136618" cy="116633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163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0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b="1" dirty="0">
                <a:solidFill>
                  <a:schemeClr val="accent6"/>
                </a:solidFill>
              </a:rPr>
              <a:t>Routing</a:t>
            </a:r>
            <a:r>
              <a:rPr lang="nl-BE" dirty="0"/>
              <a:t> = proces waarbij inkomende HTTP-</a:t>
            </a:r>
            <a:r>
              <a:rPr lang="nl-BE" dirty="0" err="1"/>
              <a:t>request</a:t>
            </a:r>
            <a:r>
              <a:rPr lang="nl-BE" dirty="0"/>
              <a:t> </a:t>
            </a:r>
            <a:r>
              <a:rPr lang="nl-BE" dirty="0" err="1"/>
              <a:t>gemapt</a:t>
            </a:r>
            <a:r>
              <a:rPr lang="nl-BE" dirty="0"/>
              <a:t> wordt naar een specifieke </a:t>
            </a:r>
            <a:r>
              <a:rPr lang="nl-BE" b="1" dirty="0" err="1">
                <a:solidFill>
                  <a:schemeClr val="accent6"/>
                </a:solidFill>
              </a:rPr>
              <a:t>handler</a:t>
            </a:r>
            <a:r>
              <a:rPr lang="nl-BE" dirty="0"/>
              <a:t> </a:t>
            </a:r>
            <a:r>
              <a:rPr lang="nl-BE" i="1" dirty="0"/>
              <a:t>(in MVC: </a:t>
            </a:r>
            <a:r>
              <a:rPr lang="nl-BE" i="1" dirty="0" err="1"/>
              <a:t>handler</a:t>
            </a:r>
            <a:r>
              <a:rPr lang="nl-BE" i="1" dirty="0"/>
              <a:t> = </a:t>
            </a:r>
            <a:r>
              <a:rPr lang="nl-BE" b="1" i="1" dirty="0">
                <a:solidFill>
                  <a:schemeClr val="accent6"/>
                </a:solidFill>
              </a:rPr>
              <a:t>Action-</a:t>
            </a:r>
            <a:r>
              <a:rPr lang="nl-BE" b="1" i="1" dirty="0" err="1">
                <a:solidFill>
                  <a:schemeClr val="accent6"/>
                </a:solidFill>
              </a:rPr>
              <a:t>method</a:t>
            </a:r>
            <a:r>
              <a:rPr lang="nl-BE" i="1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77809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B05F6-B454-4A30-9965-2B51C099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werkt routing?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695EF-E6EF-4C46-979B-C0BC8AD39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AD-routing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9A90F-F8F7-467B-8CAF-D982E9E93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8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088824-1088-4184-B13A-5EE5416076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FFD0BEE4-5611-4578-90B3-E19B7C54FFE7}"/>
              </a:ext>
            </a:extLst>
          </p:cNvPr>
          <p:cNvSpPr/>
          <p:nvPr/>
        </p:nvSpPr>
        <p:spPr>
          <a:xfrm>
            <a:off x="5275930" y="1543517"/>
            <a:ext cx="1445342" cy="346684"/>
          </a:xfrm>
          <a:prstGeom prst="snip1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lIns="0" tIns="36000" rIns="0" bIns="36000" rtlCol="0" anchor="ctr">
            <a:spAutoFit/>
          </a:bodyPr>
          <a:lstStyle/>
          <a:p>
            <a:pPr algn="ctr"/>
            <a:r>
              <a:rPr lang="nl-BE" sz="1600" dirty="0" err="1">
                <a:solidFill>
                  <a:schemeClr val="tx2"/>
                </a:solidFill>
                <a:latin typeface="+mj-lt"/>
              </a:rPr>
              <a:t>Request</a:t>
            </a:r>
            <a:endParaRPr lang="nl-BE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F1467A-7C79-44DD-A09F-07C96C574C90}"/>
              </a:ext>
            </a:extLst>
          </p:cNvPr>
          <p:cNvSpPr/>
          <p:nvPr/>
        </p:nvSpPr>
        <p:spPr>
          <a:xfrm>
            <a:off x="5049788" y="2879384"/>
            <a:ext cx="1897626" cy="396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nl-BE" sz="1600" dirty="0">
                <a:latin typeface="+mj-lt"/>
              </a:rPr>
              <a:t>Router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22BCDEB-DF8D-4F13-AE60-C1A6D1B4B2A2}"/>
              </a:ext>
            </a:extLst>
          </p:cNvPr>
          <p:cNvGrpSpPr/>
          <p:nvPr/>
        </p:nvGrpSpPr>
        <p:grpSpPr>
          <a:xfrm>
            <a:off x="8013291" y="2582084"/>
            <a:ext cx="2271251" cy="990600"/>
            <a:chOff x="6990736" y="2582084"/>
            <a:chExt cx="2271251" cy="99060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372BC5D-E702-4877-AD90-1C79FC2EBE03}"/>
                </a:ext>
              </a:extLst>
            </p:cNvPr>
            <p:cNvSpPr/>
            <p:nvPr/>
          </p:nvSpPr>
          <p:spPr>
            <a:xfrm>
              <a:off x="7079227" y="2681384"/>
              <a:ext cx="1897626" cy="396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nl-BE" sz="1600" dirty="0">
                  <a:latin typeface="+mj-lt"/>
                </a:rPr>
                <a:t>Action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3FBC04D-D6A3-4FD4-8519-0CCBFD55CB74}"/>
                </a:ext>
              </a:extLst>
            </p:cNvPr>
            <p:cNvSpPr/>
            <p:nvPr/>
          </p:nvSpPr>
          <p:spPr>
            <a:xfrm>
              <a:off x="6990736" y="2582084"/>
              <a:ext cx="2271251" cy="990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l"/>
              <a:endParaRPr lang="nl-BE" sz="1600" b="1" dirty="0" err="1">
                <a:latin typeface="+mj-lt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165C01D-0AAC-4CCF-A685-BDA596669709}"/>
                </a:ext>
              </a:extLst>
            </p:cNvPr>
            <p:cNvSpPr txBox="1"/>
            <p:nvPr/>
          </p:nvSpPr>
          <p:spPr>
            <a:xfrm>
              <a:off x="8082116" y="3176684"/>
              <a:ext cx="1179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BE" b="1" dirty="0"/>
                <a:t>controller</a:t>
              </a:r>
            </a:p>
          </p:txBody>
        </p: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CD75C96-5BFC-4873-8706-270CF703EE47}"/>
              </a:ext>
            </a:extLst>
          </p:cNvPr>
          <p:cNvGraphicFramePr>
            <a:graphicFrameLocks noGrp="1"/>
          </p:cNvGraphicFramePr>
          <p:nvPr/>
        </p:nvGraphicFramePr>
        <p:xfrm>
          <a:off x="1432733" y="2480484"/>
          <a:ext cx="2598994" cy="1193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598994">
                  <a:extLst>
                    <a:ext uri="{9D8B030D-6E8A-4147-A177-3AD203B41FA5}">
                      <a16:colId xmlns:a16="http://schemas.microsoft.com/office/drawing/2014/main" val="1784746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sz="1600" dirty="0"/>
                        <a:t>Route templates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727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sz="1600" dirty="0" err="1"/>
                        <a:t>my</a:t>
                      </a:r>
                      <a:r>
                        <a:rPr lang="nl-BE" sz="1600" dirty="0"/>
                        <a:t>-cart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sz="1600" dirty="0"/>
                        <a:t>user/{action}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sz="1600" dirty="0"/>
                        <a:t>{controller}/{action}/{</a:t>
                      </a:r>
                      <a:r>
                        <a:rPr lang="nl-BE" sz="1600" dirty="0" err="1"/>
                        <a:t>id</a:t>
                      </a:r>
                      <a:r>
                        <a:rPr lang="nl-BE" sz="160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334433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CEE038D-03C7-4B5F-8281-4BEBF4F038DB}"/>
              </a:ext>
            </a:extLst>
          </p:cNvPr>
          <p:cNvCxnSpPr>
            <a:stCxn id="7" idx="1"/>
            <a:endCxn id="8" idx="0"/>
          </p:cNvCxnSpPr>
          <p:nvPr/>
        </p:nvCxnSpPr>
        <p:spPr>
          <a:xfrm>
            <a:off x="5998601" y="1890201"/>
            <a:ext cx="0" cy="9891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A1937DD-6897-4ACE-ACEA-80AD4546CF55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4031727" y="3077384"/>
            <a:ext cx="10180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322E150-46BB-4F53-B650-1A4B7D374D61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6947414" y="3077384"/>
            <a:ext cx="106587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96119A59-A587-4BC2-A932-28085C550C83}"/>
              </a:ext>
            </a:extLst>
          </p:cNvPr>
          <p:cNvSpPr/>
          <p:nvPr/>
        </p:nvSpPr>
        <p:spPr>
          <a:xfrm>
            <a:off x="6142554" y="2122203"/>
            <a:ext cx="387451" cy="34623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nl-BE" sz="1600" b="1" dirty="0">
                <a:latin typeface="+mj-lt"/>
              </a:rPr>
              <a:t>1</a:t>
            </a:r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D4DC5B16-26AA-4824-AB1C-ADBA2CC0844D}"/>
              </a:ext>
            </a:extLst>
          </p:cNvPr>
          <p:cNvSpPr/>
          <p:nvPr/>
        </p:nvSpPr>
        <p:spPr>
          <a:xfrm>
            <a:off x="4366947" y="2657034"/>
            <a:ext cx="387451" cy="34623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nl-BE" sz="1600" b="1" dirty="0">
                <a:latin typeface="+mj-lt"/>
              </a:rPr>
              <a:t>2</a:t>
            </a: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651A187D-C843-442D-9091-CE2C7CC86348}"/>
              </a:ext>
            </a:extLst>
          </p:cNvPr>
          <p:cNvSpPr/>
          <p:nvPr/>
        </p:nvSpPr>
        <p:spPr>
          <a:xfrm>
            <a:off x="7282634" y="2657034"/>
            <a:ext cx="387451" cy="34623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nl-BE" sz="1600" b="1" dirty="0">
                <a:latin typeface="+mj-lt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9CCF35-FAC5-4F01-B128-09F881418BA5}"/>
              </a:ext>
            </a:extLst>
          </p:cNvPr>
          <p:cNvSpPr txBox="1"/>
          <p:nvPr/>
        </p:nvSpPr>
        <p:spPr>
          <a:xfrm>
            <a:off x="1310288" y="4271184"/>
            <a:ext cx="79312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nl-BE" dirty="0"/>
              <a:t>URL van HTTP-</a:t>
            </a:r>
            <a:r>
              <a:rPr lang="nl-BE" dirty="0" err="1"/>
              <a:t>request</a:t>
            </a:r>
            <a:r>
              <a:rPr lang="nl-BE" dirty="0"/>
              <a:t> wordt naar router gestuurd</a:t>
            </a:r>
          </a:p>
          <a:p>
            <a:pPr marL="342900" indent="-342900">
              <a:buFont typeface="+mj-lt"/>
              <a:buAutoNum type="arabicPeriod"/>
            </a:pPr>
            <a:r>
              <a:rPr lang="nl-BE" dirty="0"/>
              <a:t>Router zoekt in lijst met geconfigureerde route-templates naar eerste template die “</a:t>
            </a:r>
            <a:r>
              <a:rPr lang="nl-BE" dirty="0" err="1"/>
              <a:t>matcht</a:t>
            </a:r>
            <a:r>
              <a:rPr lang="nl-BE" dirty="0"/>
              <a:t>” met de URL van de </a:t>
            </a:r>
            <a:r>
              <a:rPr lang="nl-BE" dirty="0" err="1"/>
              <a:t>request</a:t>
            </a:r>
            <a:endParaRPr lang="nl-BE" dirty="0"/>
          </a:p>
          <a:p>
            <a:pPr marL="342900" indent="-342900">
              <a:buFont typeface="+mj-lt"/>
              <a:buAutoNum type="arabicPeriod"/>
            </a:pPr>
            <a:r>
              <a:rPr lang="nl-BE" dirty="0"/>
              <a:t>De router bepaalt op basis van deze template de controller en de action om deze </a:t>
            </a:r>
            <a:r>
              <a:rPr lang="nl-BE" dirty="0" err="1"/>
              <a:t>request</a:t>
            </a:r>
            <a:r>
              <a:rPr lang="nl-BE" dirty="0"/>
              <a:t> af te handelen</a:t>
            </a:r>
          </a:p>
        </p:txBody>
      </p:sp>
    </p:spTree>
    <p:extLst>
      <p:ext uri="{BB962C8B-B14F-4D97-AF65-F5344CB8AC3E}">
        <p14:creationId xmlns:p14="http://schemas.microsoft.com/office/powerpoint/2010/main" val="2219706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2335F-717D-41C0-8933-300C6FB74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Waarom routing?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03B81-F6BE-4A37-A048-CF5B68BED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058" y="2234839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b="1" dirty="0"/>
              <a:t>Doel: </a:t>
            </a:r>
            <a:r>
              <a:rPr lang="nl-BE" dirty="0"/>
              <a:t>URL </a:t>
            </a:r>
            <a:r>
              <a:rPr lang="nl-BE" b="1" dirty="0">
                <a:solidFill>
                  <a:schemeClr val="accent6"/>
                </a:solidFill>
              </a:rPr>
              <a:t>loskoppelen</a:t>
            </a:r>
            <a:r>
              <a:rPr lang="nl-BE" dirty="0"/>
              <a:t> van </a:t>
            </a:r>
            <a:r>
              <a:rPr lang="nl-BE" dirty="0" err="1"/>
              <a:t>handler</a:t>
            </a: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b="1" dirty="0"/>
              <a:t>Vroeger: </a:t>
            </a:r>
            <a:r>
              <a:rPr lang="nl-BE" dirty="0" err="1"/>
              <a:t>request</a:t>
            </a:r>
            <a:r>
              <a:rPr lang="nl-BE" dirty="0"/>
              <a:t> naar </a:t>
            </a:r>
            <a:r>
              <a:rPr lang="nl-BE" b="1" dirty="0">
                <a:solidFill>
                  <a:schemeClr val="accent6"/>
                </a:solidFill>
              </a:rPr>
              <a:t>specifiek bestand</a:t>
            </a:r>
            <a:r>
              <a:rPr lang="nl-BE" b="1" dirty="0"/>
              <a:t> </a:t>
            </a:r>
            <a:r>
              <a:rPr lang="nl-BE" i="1" dirty="0"/>
              <a:t>(bv.: home.aspx):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b="1" i="1" dirty="0"/>
              <a:t>Voordeel: </a:t>
            </a:r>
            <a:r>
              <a:rPr lang="nl-BE" sz="2400" i="1" dirty="0"/>
              <a:t>eenvoudig te begrijpen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400" b="1" i="1" dirty="0"/>
              <a:t>Nadeel: </a:t>
            </a:r>
            <a:r>
              <a:rPr lang="nl-BE" sz="2400" i="1" dirty="0"/>
              <a:t>moeilijk onderhoudbaar (wat als filenaam wijzigt?)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endParaRPr lang="nl-BE" sz="24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1620E5-AF67-401C-9FAF-C08DC8D22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AD-routing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842E5-1A79-408C-BBB4-4A4071F44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9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E0744E5-03F0-4A6D-A77D-D900E8EE38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644070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disee_2">
      <a:dk1>
        <a:srgbClr val="1F416B"/>
      </a:dk1>
      <a:lt1>
        <a:srgbClr val="FFFFFF"/>
      </a:lt1>
      <a:dk2>
        <a:srgbClr val="181716"/>
      </a:dk2>
      <a:lt2>
        <a:srgbClr val="E7E6E6"/>
      </a:lt2>
      <a:accent1>
        <a:srgbClr val="00639C"/>
      </a:accent1>
      <a:accent2>
        <a:srgbClr val="E73F16"/>
      </a:accent2>
      <a:accent3>
        <a:srgbClr val="3CB497"/>
      </a:accent3>
      <a:accent4>
        <a:srgbClr val="D3DDF2"/>
      </a:accent4>
      <a:accent5>
        <a:srgbClr val="A3E1D2"/>
      </a:accent5>
      <a:accent6>
        <a:srgbClr val="96280E"/>
      </a:accent6>
      <a:hlink>
        <a:srgbClr val="0563C1"/>
      </a:hlink>
      <a:folHlink>
        <a:srgbClr val="954F72"/>
      </a:folHlink>
    </a:clrScheme>
    <a:fontScheme name="Odisee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</a:spPr>
      <a:bodyPr wrap="square" lIns="0" tIns="0" rIns="0" bIns="0" rtlCol="0" anchor="ctr">
        <a:spAutoFit/>
      </a:bodyPr>
      <a:lstStyle>
        <a:defPPr algn="l">
          <a:defRPr sz="1600" b="1" dirty="0" err="1">
            <a:latin typeface="+mj-lt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9956</TotalTime>
  <Words>3271</Words>
  <Application>Microsoft Office PowerPoint</Application>
  <PresentationFormat>Widescreen</PresentationFormat>
  <Paragraphs>578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Calibri</vt:lpstr>
      <vt:lpstr>Calibri Light</vt:lpstr>
      <vt:lpstr>Cascadia Mono</vt:lpstr>
      <vt:lpstr>Consolas</vt:lpstr>
      <vt:lpstr>Wingdings</vt:lpstr>
      <vt:lpstr>Kantoorthema</vt:lpstr>
      <vt:lpstr>PowerPoint Presentation</vt:lpstr>
      <vt:lpstr>Application Development</vt:lpstr>
      <vt:lpstr>PowerPoint Presentation</vt:lpstr>
      <vt:lpstr>Routing</vt:lpstr>
      <vt:lpstr>Parameters doorgeven aan Actions</vt:lpstr>
      <vt:lpstr>Parameters doorgeven aan Actions</vt:lpstr>
      <vt:lpstr>Parameters doorgeven aan Actions</vt:lpstr>
      <vt:lpstr>Hoe werkt routing?</vt:lpstr>
      <vt:lpstr>Waarom routing?</vt:lpstr>
      <vt:lpstr>Hoe routing configureren?</vt:lpstr>
      <vt:lpstr>Hoe routing configureren?</vt:lpstr>
      <vt:lpstr>Routing: templates</vt:lpstr>
      <vt:lpstr>Routing templates</vt:lpstr>
      <vt:lpstr>Routing templates</vt:lpstr>
      <vt:lpstr>Routing templates</vt:lpstr>
      <vt:lpstr>Routing templates</vt:lpstr>
      <vt:lpstr>Routing templates</vt:lpstr>
      <vt:lpstr>Routing templates</vt:lpstr>
      <vt:lpstr>Routing templates</vt:lpstr>
      <vt:lpstr>Routing: Configuratie</vt:lpstr>
      <vt:lpstr>Routing configuratie</vt:lpstr>
      <vt:lpstr>Redirects</vt:lpstr>
      <vt:lpstr>Redirect: Action in zelfde controller</vt:lpstr>
      <vt:lpstr>Redirect: Action in zelfde controller (met parameters)</vt:lpstr>
      <vt:lpstr>Redirect: Action in andere controller</vt:lpstr>
      <vt:lpstr>Redirect: doel op basis van route-naam</vt:lpstr>
      <vt:lpstr>Controllers &amp; Views</vt:lpstr>
      <vt:lpstr>Inleiding</vt:lpstr>
      <vt:lpstr>Inleiding</vt:lpstr>
      <vt:lpstr>Inleiding</vt:lpstr>
      <vt:lpstr>Voorbeeld</vt:lpstr>
      <vt:lpstr>Separation of concerns</vt:lpstr>
      <vt:lpstr>View selectie</vt:lpstr>
      <vt:lpstr>Hoe selecteert Controller een view?</vt:lpstr>
      <vt:lpstr>Hoe selecteert Controller een view?</vt:lpstr>
      <vt:lpstr>Hoe selecteert Controller een view?</vt:lpstr>
      <vt:lpstr>Hoe selecteert Controller een view?</vt:lpstr>
      <vt:lpstr>Data doorgeven aan View</vt:lpstr>
      <vt:lpstr>Data doorgeven aan View</vt:lpstr>
      <vt:lpstr>Data doorgeven aan View: ViewData</vt:lpstr>
      <vt:lpstr>Data doorgeven aan View: ViewBag</vt:lpstr>
      <vt:lpstr>Data doorgeven aan View</vt:lpstr>
      <vt:lpstr>Data doorgeven aan View</vt:lpstr>
      <vt:lpstr>Voorbeeld ViewModel</vt:lpstr>
      <vt:lpstr>Razor</vt:lpstr>
      <vt:lpstr>Razor: HTML genereren</vt:lpstr>
      <vt:lpstr>Razor: voorbeeld</vt:lpstr>
      <vt:lpstr>Razor: voorbeeld</vt:lpstr>
      <vt:lpstr>Voorbeeld Razor-syntax</vt:lpstr>
      <vt:lpstr>Voorbeeld Razor-syntax</vt:lpstr>
      <vt:lpstr>Voorbeeld Razor-syntax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arn bollen</dc:creator>
  <cp:lastModifiedBy>Sam Van Buggenhout</cp:lastModifiedBy>
  <cp:revision>533</cp:revision>
  <dcterms:created xsi:type="dcterms:W3CDTF">2019-09-02T13:39:39Z</dcterms:created>
  <dcterms:modified xsi:type="dcterms:W3CDTF">2023-09-26T13:29:51Z</dcterms:modified>
</cp:coreProperties>
</file>