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61" r:id="rId2"/>
    <p:sldId id="256" r:id="rId3"/>
    <p:sldId id="262" r:id="rId4"/>
    <p:sldId id="266" r:id="rId5"/>
    <p:sldId id="293" r:id="rId6"/>
    <p:sldId id="294" r:id="rId7"/>
    <p:sldId id="295" r:id="rId8"/>
    <p:sldId id="296" r:id="rId9"/>
    <p:sldId id="297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263" r:id="rId20"/>
    <p:sldId id="265" r:id="rId21"/>
    <p:sldId id="308" r:id="rId22"/>
    <p:sldId id="309" r:id="rId23"/>
    <p:sldId id="310" r:id="rId24"/>
    <p:sldId id="311" r:id="rId25"/>
    <p:sldId id="312" r:id="rId26"/>
    <p:sldId id="313" r:id="rId27"/>
    <p:sldId id="264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6" r:id="rId40"/>
    <p:sldId id="327" r:id="rId41"/>
    <p:sldId id="328" r:id="rId42"/>
    <p:sldId id="329" r:id="rId43"/>
    <p:sldId id="330" r:id="rId4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291"/>
    <a:srgbClr val="74561F"/>
    <a:srgbClr val="339933"/>
    <a:srgbClr val="008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 autoAdjust="0"/>
    <p:restoredTop sz="93649" autoAdjust="0"/>
  </p:normalViewPr>
  <p:slideViewPr>
    <p:cSldViewPr snapToGrid="0">
      <p:cViewPr varScale="1">
        <p:scale>
          <a:sx n="107" d="100"/>
          <a:sy n="107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F3A7-A7E5-42B6-9154-500A7CB5E3E8}" type="datetimeFigureOut">
              <a:rPr lang="nl-BE" smtClean="0"/>
              <a:t>26/09/2023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AF20-346D-4074-B74A-C2F29A046F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157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EE442BF-C82A-418E-8E62-533CFEF9E15F}"/>
              </a:ext>
            </a:extLst>
          </p:cNvPr>
          <p:cNvSpPr/>
          <p:nvPr userDrawn="1"/>
        </p:nvSpPr>
        <p:spPr>
          <a:xfrm>
            <a:off x="1" y="6024716"/>
            <a:ext cx="12192000" cy="83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3F5AD292-FAF8-44FC-84B3-0842804A02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"/>
            <a:ext cx="12192000" cy="685782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4236" y="5516542"/>
            <a:ext cx="1300725" cy="4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AD-</a:t>
            </a:r>
            <a:r>
              <a:rPr lang="en-US" dirty="0" err="1"/>
              <a:t>modelbinding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727183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C9E84D4C-76DA-4E4E-9F21-DB0F8DC87F6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7BE966C4-F2D9-4A05-8182-0E3CB210AD5F}"/>
              </a:ext>
            </a:extLst>
          </p:cNvPr>
          <p:cNvSpPr/>
          <p:nvPr userDrawn="1"/>
        </p:nvSpPr>
        <p:spPr>
          <a:xfrm>
            <a:off x="10179781" y="5632057"/>
            <a:ext cx="2012219" cy="1225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4F015E38-B67E-4A5F-B168-2C2166D851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 met na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modelbinding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615" y="4537479"/>
            <a:ext cx="1008000" cy="1008000"/>
          </a:xfrm>
        </p:spPr>
        <p:txBody>
          <a:bodyPr anchor="ctr"/>
          <a:lstStyle>
            <a:lvl1pPr marL="0" indent="0" algn="ctr">
              <a:buNone/>
              <a:defRPr sz="2000" baseline="-25000"/>
            </a:lvl1pPr>
          </a:lstStyle>
          <a:p>
            <a:endParaRPr lang="nl-BE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185019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65E274DD-5F46-4B35-A5AC-31E6BE89C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55982" y="4574866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DA29B528-8ACF-4D4D-B37B-A6AAB88026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55982" y="5041479"/>
            <a:ext cx="1909500" cy="46661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669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 en inh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843A7B-9F3B-480D-AD2E-C3AACED1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4671" y="1769806"/>
            <a:ext cx="4036181" cy="126955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DAC10B-1AED-4A32-B7C4-E04362F3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4672" y="3047450"/>
            <a:ext cx="4036182" cy="2549854"/>
          </a:xfrm>
        </p:spPr>
        <p:txBody>
          <a:bodyPr/>
          <a:lstStyle>
            <a:lvl1pPr marL="0" indent="0">
              <a:buNone/>
              <a:defRPr/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modelbinding</a:t>
            </a:r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96001" y="1295400"/>
            <a:ext cx="6401310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662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modelbinding</a:t>
            </a:r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280400" y="1295400"/>
            <a:ext cx="9301567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913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CCE59-2411-4F31-B2FA-A0E3C2D3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3473E5-12B3-4067-8FAB-0C045297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205202-803B-40C0-8FCF-E7381AE4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modelbinding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488137-6613-43C0-B311-4B1FB099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591161BA-2045-41AE-B361-A0AB563B5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349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DF97DE-814F-4A02-925B-4FA8DC17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9C6991-A2F7-45F1-A24C-12CAC083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modelbinding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1E0077-B4BD-4C07-BC35-57BD3CDF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335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73CF8604-A629-44C9-BC34-FAB18A435DEF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340FA-55B0-4685-ABAD-FAD25820F9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248" y="1424767"/>
            <a:ext cx="9806754" cy="1447247"/>
          </a:xfrm>
        </p:spPr>
        <p:txBody>
          <a:bodyPr anchor="b"/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D34407-B861-42C6-BCDB-C4A7F1C44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248" y="2793963"/>
            <a:ext cx="9144000" cy="544660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197536-820C-433C-9FB6-7C7030EE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AD-</a:t>
            </a:r>
            <a:r>
              <a:rPr lang="en-US" dirty="0" err="1"/>
              <a:t>modelbinding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CD3E8-9D74-4800-8114-49569A20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Gelijkbenige driehoek 6">
            <a:extLst>
              <a:ext uri="{FF2B5EF4-FFF2-40B4-BE49-F238E27FC236}">
                <a16:creationId xmlns:a16="http://schemas.microsoft.com/office/drawing/2014/main" id="{5EFC5DA7-42AD-4163-B81C-BC60400CFDEF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D3931E4-AE84-4614-95BF-CFF1449B84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3051" y="3999147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622B796-191D-402D-B39A-CDE2C6DA4F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0603" y="4493298"/>
            <a:ext cx="4662487" cy="1617663"/>
          </a:xfrm>
        </p:spPr>
        <p:txBody>
          <a:bodyPr/>
          <a:lstStyle>
            <a:lvl1pPr marL="0" indent="0">
              <a:buNone/>
              <a:defRPr sz="2200"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2F4CE03C-2446-4EC5-B5DD-A041A68BBF35}"/>
              </a:ext>
            </a:extLst>
          </p:cNvPr>
          <p:cNvSpPr/>
          <p:nvPr userDrawn="1"/>
        </p:nvSpPr>
        <p:spPr>
          <a:xfrm rot="8100000">
            <a:off x="945998" y="4240087"/>
            <a:ext cx="309905" cy="30990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6C2FF9A-F000-4BFA-9764-458F26D2BEB8}"/>
              </a:ext>
            </a:extLst>
          </p:cNvPr>
          <p:cNvSpPr/>
          <p:nvPr userDrawn="1"/>
        </p:nvSpPr>
        <p:spPr>
          <a:xfrm>
            <a:off x="945193" y="4401743"/>
            <a:ext cx="311510" cy="3115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225852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CCEBE6B7-490D-4A8D-9B9C-C75E430100F2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77031" y="1852225"/>
            <a:ext cx="5365733" cy="3090532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77031" y="6264004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AD-</a:t>
            </a:r>
            <a:r>
              <a:rPr lang="en-US" dirty="0" err="1"/>
              <a:t>modelbinding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304FD9A2-98F2-4A5B-A452-66B8C41A893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549883" y="1859599"/>
            <a:ext cx="1345923" cy="3090532"/>
          </a:xfrm>
        </p:spPr>
        <p:txBody>
          <a:bodyPr/>
          <a:lstStyle>
            <a:lvl1pPr marL="0" indent="0" algn="r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5400" b="1">
                <a:solidFill>
                  <a:schemeClr val="bg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1.</a:t>
            </a:r>
          </a:p>
          <a:p>
            <a:pPr lvl="0"/>
            <a:r>
              <a:rPr lang="nl-NL" dirty="0"/>
              <a:t>2.</a:t>
            </a:r>
          </a:p>
          <a:p>
            <a:pPr lvl="0"/>
            <a:r>
              <a:rPr lang="nl-NL" dirty="0"/>
              <a:t>3.</a:t>
            </a:r>
          </a:p>
          <a:p>
            <a:pPr lvl="0"/>
            <a:r>
              <a:rPr lang="nl-NL" dirty="0"/>
              <a:t>4.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DC82B8D-FA17-4BE4-A52F-A63703B07994}"/>
              </a:ext>
            </a:extLst>
          </p:cNvPr>
          <p:cNvSpPr txBox="1"/>
          <p:nvPr userDrawn="1"/>
        </p:nvSpPr>
        <p:spPr>
          <a:xfrm>
            <a:off x="532389" y="285502"/>
            <a:ext cx="1846251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nl-BE" sz="1400" b="1" dirty="0">
                <a:solidFill>
                  <a:schemeClr val="bg1"/>
                </a:solidFill>
                <a:latin typeface="+mj-lt"/>
              </a:rPr>
              <a:t>INHOUDSTAFEL</a:t>
            </a:r>
          </a:p>
        </p:txBody>
      </p:sp>
      <p:sp>
        <p:nvSpPr>
          <p:cNvPr id="15" name="Gelijkbenige driehoek 14">
            <a:extLst>
              <a:ext uri="{FF2B5EF4-FFF2-40B4-BE49-F238E27FC236}">
                <a16:creationId xmlns:a16="http://schemas.microsoft.com/office/drawing/2014/main" id="{F826CAAD-37E1-417F-AE93-7A7F7F6D5FE8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1261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2736000"/>
            <a:ext cx="9281274" cy="309053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358163" indent="0">
              <a:lnSpc>
                <a:spcPct val="100000"/>
              </a:lnSpc>
              <a:buNone/>
              <a:defRPr/>
            </a:lvl2pPr>
            <a:lvl3pPr marL="720000" indent="0">
              <a:lnSpc>
                <a:spcPct val="100000"/>
              </a:lnSpc>
              <a:buNone/>
              <a:defRPr/>
            </a:lvl3pPr>
            <a:lvl4pPr marL="1080000" indent="0">
              <a:lnSpc>
                <a:spcPct val="100000"/>
              </a:lnSpc>
              <a:buNone/>
              <a:defRPr/>
            </a:lvl4pPr>
            <a:lvl5pPr marL="14400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modelbinding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18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9291600" cy="313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buFont typeface="Arial" panose="020B0604020202020204" pitchFamily="34" charset="0"/>
              <a:buChar char="•"/>
              <a:defRPr/>
            </a:lvl3pPr>
            <a:lvl4pPr marL="1080000" indent="-180000">
              <a:buFont typeface="Arial" panose="020B0604020202020204" pitchFamily="34" charset="0"/>
              <a:buChar char="•"/>
              <a:defRPr/>
            </a:lvl4pPr>
            <a:lvl5pPr marL="144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modelbinding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90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158C-C5F8-4FA4-8D48-8495226D3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CB0CE7-11E3-4438-919C-EA7601B2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0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456A98-2404-4694-96D5-FDAB6BA7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9CE115-B374-4617-BCB4-65CE9967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0D3D96-5DFD-4E22-A20C-C1B8E4E8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modelbinding</a:t>
            </a:r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F20995-02CF-40E9-A9E3-07D0889F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D35A45E-59A3-4C31-A9F3-DD73EF3BB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04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97EFFFE8-8662-44ED-9D46-72EA0C894BB5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3" name="Afbeelding 12" descr="Afbeelding met bijl&#10;&#10;Automatisch gegenereerde beschrijving">
            <a:extLst>
              <a:ext uri="{FF2B5EF4-FFF2-40B4-BE49-F238E27FC236}">
                <a16:creationId xmlns:a16="http://schemas.microsoft.com/office/drawing/2014/main" id="{26190394-04D1-435B-872B-98D9438B9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842"/>
            <a:ext cx="2485770" cy="495831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AD43DC2-455F-4EDF-A084-FEE83CFC4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829" y="2226013"/>
            <a:ext cx="7759257" cy="1429415"/>
          </a:xfrm>
        </p:spPr>
        <p:txBody>
          <a:bodyPr anchor="b"/>
          <a:lstStyle>
            <a:lvl1pPr>
              <a:defRPr sz="4400" spc="17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704646-7228-4188-9EAC-6994DE76A2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74829" y="3619988"/>
            <a:ext cx="77592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946962-0A67-44EB-A18D-73C07F9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16FD36-254F-49C1-A06F-1DBD00D9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AD-</a:t>
            </a:r>
            <a:r>
              <a:rPr lang="en-US" dirty="0" err="1"/>
              <a:t>modelbinding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849368-50CE-404F-865E-EF0DB77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Gelijkbenige driehoek 7">
            <a:extLst>
              <a:ext uri="{FF2B5EF4-FFF2-40B4-BE49-F238E27FC236}">
                <a16:creationId xmlns:a16="http://schemas.microsoft.com/office/drawing/2014/main" id="{939230B4-815F-440B-888A-070C90C48BA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A854FE4-B9A5-46C1-BF2D-13E51D44B0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293" y="1353110"/>
            <a:ext cx="1660525" cy="2808287"/>
          </a:xfrm>
        </p:spPr>
        <p:txBody>
          <a:bodyPr anchor="b"/>
          <a:lstStyle>
            <a:lvl1pPr marL="0" indent="0" algn="r">
              <a:buNone/>
              <a:defRPr sz="9000" b="1">
                <a:solidFill>
                  <a:schemeClr val="accent2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1.</a:t>
            </a:r>
            <a:endParaRPr lang="nl-BE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2DBF72E-0CB1-45B4-9813-C3B6894F6D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4114800" cy="309053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44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modelbinding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2000" y="0"/>
            <a:ext cx="5400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481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5744A9E-4C9D-4407-95E8-93A822A070AB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99" y="594002"/>
            <a:ext cx="3099759" cy="15180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AD-</a:t>
            </a:r>
            <a:r>
              <a:rPr lang="en-US" dirty="0" err="1"/>
              <a:t>modelbinding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099759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8000" y="0"/>
            <a:ext cx="6858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83AC5738-621C-4857-A498-30728DB03399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3289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A2C12ED-88A7-4813-9ECA-D67FA6D8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5F5B42-3528-42D1-A27E-87182BBD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328" y="2729021"/>
            <a:ext cx="9281274" cy="30905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F6AD4E-0376-4AAB-8907-1E42C4537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98576" y="6264004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1D534-2D3B-4E3E-93F0-6E17F620A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246" y="6264211"/>
            <a:ext cx="41148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AD-</a:t>
            </a:r>
            <a:r>
              <a:rPr lang="en-US" dirty="0" err="1"/>
              <a:t>modelbinding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C6B2CE-C5EC-498A-A0F1-8E7B718BB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291" y="6264211"/>
            <a:ext cx="2880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54CFD1D-AE9F-4E01-BB96-1FD87EDE6CC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73" y="6073683"/>
            <a:ext cx="1153603" cy="370307"/>
          </a:xfrm>
          <a:prstGeom prst="rect">
            <a:avLst/>
          </a:prstGeom>
        </p:spPr>
      </p:pic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91F4572B-450D-4A18-A92E-3CDA65745A0D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8533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67" r:id="rId3"/>
    <p:sldLayoutId id="2147483650" r:id="rId4"/>
    <p:sldLayoutId id="2147483661" r:id="rId5"/>
    <p:sldLayoutId id="2147483652" r:id="rId6"/>
    <p:sldLayoutId id="2147483651" r:id="rId7"/>
    <p:sldLayoutId id="2147483663" r:id="rId8"/>
    <p:sldLayoutId id="2147483666" r:id="rId9"/>
    <p:sldLayoutId id="2147483664" r:id="rId10"/>
    <p:sldLayoutId id="2147483665" r:id="rId11"/>
    <p:sldLayoutId id="2147483653" r:id="rId12"/>
    <p:sldLayoutId id="2147483669" r:id="rId13"/>
    <p:sldLayoutId id="2147483654" r:id="rId14"/>
    <p:sldLayoutId id="2147483655" r:id="rId15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1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5D473-25B9-4335-BE81-9F137EAD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HTML - Formulier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1BADB-FE8A-41A7-8AEB-512CFBED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AD-modelbinding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E80EF-8503-44AF-ACD7-5B35D8A80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6997A7-9C47-4CA3-AA7F-48D416B67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9F5A6-90E0-4CA7-B361-E280B71EDFC4}"/>
              </a:ext>
            </a:extLst>
          </p:cNvPr>
          <p:cNvSpPr txBox="1"/>
          <p:nvPr/>
        </p:nvSpPr>
        <p:spPr>
          <a:xfrm>
            <a:off x="1763843" y="1914704"/>
            <a:ext cx="9350111" cy="147732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"nieuwsbrief"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registreer.php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Schrijf je nu in op onze nieuwsbrief!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E-mail: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&gt;&lt;/p&gt;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&lt;p&gt;&lt;input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"registreer"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"Registreer nu!"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&gt;&lt;/p&gt;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1A4575-1A7E-4A95-A5F4-839A6735A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4010736"/>
            <a:ext cx="4114799" cy="181154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AA9C37-48BE-4205-93C5-7933D2C6C8AB}"/>
              </a:ext>
            </a:extLst>
          </p:cNvPr>
          <p:cNvSpPr/>
          <p:nvPr/>
        </p:nvSpPr>
        <p:spPr>
          <a:xfrm>
            <a:off x="3520440" y="2526030"/>
            <a:ext cx="4091940" cy="25200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56AD10-BDB4-4564-A539-47052F5656B2}"/>
              </a:ext>
            </a:extLst>
          </p:cNvPr>
          <p:cNvSpPr/>
          <p:nvPr/>
        </p:nvSpPr>
        <p:spPr>
          <a:xfrm>
            <a:off x="2610453" y="2799011"/>
            <a:ext cx="7776000" cy="29718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B8EFC036-F55C-4AA2-889A-415784BA3DB8}"/>
              </a:ext>
            </a:extLst>
          </p:cNvPr>
          <p:cNvSpPr/>
          <p:nvPr/>
        </p:nvSpPr>
        <p:spPr>
          <a:xfrm>
            <a:off x="1531620" y="1914704"/>
            <a:ext cx="114300" cy="14773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C66A7F-C92F-4F56-AD81-791B70538CC7}"/>
              </a:ext>
            </a:extLst>
          </p:cNvPr>
          <p:cNvSpPr txBox="1"/>
          <p:nvPr/>
        </p:nvSpPr>
        <p:spPr>
          <a:xfrm>
            <a:off x="280825" y="2467364"/>
            <a:ext cx="113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formulier</a:t>
            </a:r>
          </a:p>
        </p:txBody>
      </p:sp>
    </p:spTree>
    <p:extLst>
      <p:ext uri="{BB962C8B-B14F-4D97-AF65-F5344CB8AC3E}">
        <p14:creationId xmlns:p14="http://schemas.microsoft.com/office/powerpoint/2010/main" val="26957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38A4-0C4E-4CB9-B08B-EB3FEFE4F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HTML - Formulier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8E547-0B73-42D1-AD46-AFB76F4C6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363" y="2366668"/>
            <a:ext cx="9281274" cy="944460"/>
          </a:xfrm>
        </p:spPr>
        <p:txBody>
          <a:bodyPr/>
          <a:lstStyle/>
          <a:p>
            <a:r>
              <a:rPr lang="nl-BE" dirty="0"/>
              <a:t>De start-tag van een </a:t>
            </a:r>
            <a:r>
              <a:rPr lang="nl-BE" b="1" dirty="0">
                <a:solidFill>
                  <a:schemeClr val="accent6"/>
                </a:solidFill>
              </a:rPr>
              <a:t>&lt;form&gt;</a:t>
            </a:r>
            <a:r>
              <a:rPr lang="nl-BE" dirty="0"/>
              <a:t>-element kan de volgende attributen bevatten: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B1264-3E1B-4143-AFFC-7BD9B8BB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AD-modelbinding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58CE2-E2BB-4CE6-8657-AAAD10D4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11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99C98B-995B-4953-9D72-390814D54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2089F0-4C5A-4E43-9AF8-B95B6798E628}"/>
              </a:ext>
            </a:extLst>
          </p:cNvPr>
          <p:cNvSpPr txBox="1"/>
          <p:nvPr/>
        </p:nvSpPr>
        <p:spPr>
          <a:xfrm>
            <a:off x="1923863" y="1549013"/>
            <a:ext cx="8134537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"nieuwsbrief"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registreer.php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87AC52-FC0F-42CD-9259-2EB3916CFCF9}"/>
              </a:ext>
            </a:extLst>
          </p:cNvPr>
          <p:cNvGraphicFramePr>
            <a:graphicFrameLocks noGrp="1"/>
          </p:cNvGraphicFramePr>
          <p:nvPr/>
        </p:nvGraphicFramePr>
        <p:xfrm>
          <a:off x="2194923" y="3546362"/>
          <a:ext cx="81280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947">
                  <a:extLst>
                    <a:ext uri="{9D8B030D-6E8A-4147-A177-3AD203B41FA5}">
                      <a16:colId xmlns:a16="http://schemas.microsoft.com/office/drawing/2014/main" val="2225008795"/>
                    </a:ext>
                  </a:extLst>
                </a:gridCol>
                <a:gridCol w="5648053">
                  <a:extLst>
                    <a:ext uri="{9D8B030D-6E8A-4147-A177-3AD203B41FA5}">
                      <a16:colId xmlns:a16="http://schemas.microsoft.com/office/drawing/2014/main" val="3846144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Attribuut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Betekenis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056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Naam voor een formulier, zodat de server-code weet welk formulier verstuurd werd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51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>
                          <a:latin typeface="Consolas" panose="020B0609020204030204" pitchFamily="49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URL van het server-script waar de gegevens naartoe gestuurd moeten worden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3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>
                          <a:latin typeface="Consolas" panose="020B0609020204030204" pitchFamily="49" charset="0"/>
                        </a:rPr>
                        <a:t>method</a:t>
                      </a:r>
                      <a:endParaRPr lang="nl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HTTP-</a:t>
                      </a:r>
                      <a:r>
                        <a:rPr lang="nl-BE" dirty="0" err="1"/>
                        <a:t>method</a:t>
                      </a:r>
                      <a:r>
                        <a:rPr lang="nl-BE" dirty="0"/>
                        <a:t> die aangeeft op welke </a:t>
                      </a:r>
                      <a:r>
                        <a:rPr lang="nl-BE" b="1" dirty="0"/>
                        <a:t>manier</a:t>
                      </a:r>
                      <a:r>
                        <a:rPr lang="nl-BE" dirty="0"/>
                        <a:t> de gegeven naar de server gestuurd worden (“GET” of ”POST”)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584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908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0B52-87EC-4D25-A0E1-DDDD0045E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HTML – Formulier (GET </a:t>
            </a:r>
            <a:r>
              <a:rPr lang="nl-BE" dirty="0" err="1"/>
              <a:t>vs</a:t>
            </a:r>
            <a:r>
              <a:rPr lang="nl-BE" dirty="0"/>
              <a:t> POST)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758DB-60E5-45BE-9700-517B9AD83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12" y="1848492"/>
            <a:ext cx="9456237" cy="386322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Via het </a:t>
            </a:r>
            <a:r>
              <a:rPr lang="nl-BE" b="1" dirty="0" err="1">
                <a:solidFill>
                  <a:schemeClr val="accent6"/>
                </a:solidFill>
              </a:rPr>
              <a:t>method</a:t>
            </a:r>
            <a:r>
              <a:rPr lang="nl-BE" b="1" dirty="0">
                <a:solidFill>
                  <a:schemeClr val="accent6"/>
                </a:solidFill>
              </a:rPr>
              <a:t>-attribuut</a:t>
            </a:r>
            <a:r>
              <a:rPr lang="nl-BE" dirty="0"/>
              <a:t> van het &lt;form&gt;-element, kunnen we aangeven op welke </a:t>
            </a:r>
            <a:r>
              <a:rPr lang="nl-BE" b="1" dirty="0"/>
              <a:t>manier</a:t>
            </a:r>
            <a:r>
              <a:rPr lang="nl-BE" dirty="0"/>
              <a:t> de gegevens van het formulier naar de server moeten gestuurd worden </a:t>
            </a:r>
            <a:r>
              <a:rPr lang="nl-BE" i="1" dirty="0"/>
              <a:t>(dit komt overeen met de HTTP-</a:t>
            </a:r>
            <a:r>
              <a:rPr lang="nl-BE" i="1" dirty="0" err="1"/>
              <a:t>method</a:t>
            </a:r>
            <a:r>
              <a:rPr lang="nl-BE" i="1" dirty="0"/>
              <a:t> die hiervoor gebruikt wordt)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Er zijn twee veelgebruikte waarden voor het </a:t>
            </a:r>
            <a:r>
              <a:rPr lang="nl-BE" dirty="0" err="1"/>
              <a:t>method</a:t>
            </a:r>
            <a:r>
              <a:rPr lang="nl-BE" dirty="0"/>
              <a:t>-attribuut: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GET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POST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endParaRPr lang="nl-BE" sz="2400" dirty="0"/>
          </a:p>
          <a:p>
            <a:pPr marL="815363" lvl="1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C6668-EAD9-420B-AAEC-CF0BC589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AD-modelbinding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A9868-4DAE-4689-A295-CFCD569A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5DCD49-130A-405F-BA9A-7650AD39A1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41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E92E-5A19-4170-A450-6A7C1760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HTML – Formulier (GET </a:t>
            </a:r>
            <a:r>
              <a:rPr lang="nl-BE" dirty="0" err="1"/>
              <a:t>vs</a:t>
            </a:r>
            <a:r>
              <a:rPr lang="nl-BE" dirty="0"/>
              <a:t> POST)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4F6AF-BBBF-4E00-A787-DD67EED53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363" y="1532118"/>
            <a:ext cx="9281274" cy="3090532"/>
          </a:xfrm>
        </p:spPr>
        <p:txBody>
          <a:bodyPr/>
          <a:lstStyle/>
          <a:p>
            <a:r>
              <a:rPr lang="nl-BE" dirty="0"/>
              <a:t>Bij GET worden de gegevens in het formulier aan de URL van de pagina toegevoegd (dit noemt men de query-string):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72053-416B-44B7-A68A-F54FF829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AD-modelbinding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4707B-9161-454F-9AD5-9914BCB3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3FB2C4-2A69-4509-B47E-8F28B52621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1092A8-8335-43FB-95F8-9B0F7702B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93" y="3127526"/>
            <a:ext cx="5791014" cy="22215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36CB23-AB00-42C4-8ACF-8979A9594A77}"/>
              </a:ext>
            </a:extLst>
          </p:cNvPr>
          <p:cNvSpPr/>
          <p:nvPr/>
        </p:nvSpPr>
        <p:spPr>
          <a:xfrm>
            <a:off x="7338060" y="3771900"/>
            <a:ext cx="1508760" cy="36576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0206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E92E-5A19-4170-A450-6A7C1760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HTML – Formulier (GET </a:t>
            </a:r>
            <a:r>
              <a:rPr lang="nl-BE" dirty="0" err="1"/>
              <a:t>vs</a:t>
            </a:r>
            <a:r>
              <a:rPr lang="nl-BE" dirty="0"/>
              <a:t> POST)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4F6AF-BBBF-4E00-A787-DD67EED53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363" y="1896292"/>
            <a:ext cx="9281274" cy="173686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Een gevolg hiervan is dat je “GET” </a:t>
            </a:r>
            <a:r>
              <a:rPr lang="nl-BE" b="1" dirty="0"/>
              <a:t>NOOIT</a:t>
            </a:r>
            <a:r>
              <a:rPr lang="nl-BE" dirty="0"/>
              <a:t> mag gebruiken om gevoelige data naar een server te sturen!</a:t>
            </a:r>
            <a:br>
              <a:rPr lang="nl-BE" dirty="0"/>
            </a:br>
            <a:r>
              <a:rPr lang="nl-BE" dirty="0"/>
              <a:t>(bv.: wachtwoorden, betalingsgegevens, ...)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72053-416B-44B7-A68A-F54FF829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AD-modelbinding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4707B-9161-454F-9AD5-9914BCB3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3FB2C4-2A69-4509-B47E-8F28B52621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CDF796-65F7-4AE0-BA93-FD50E0C0901C}"/>
              </a:ext>
            </a:extLst>
          </p:cNvPr>
          <p:cNvSpPr txBox="1"/>
          <p:nvPr/>
        </p:nvSpPr>
        <p:spPr>
          <a:xfrm>
            <a:off x="3493656" y="4348517"/>
            <a:ext cx="8519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/>
              <a:t>http://www.mywebpage.be/login.html?</a:t>
            </a:r>
            <a:r>
              <a:rPr lang="nl-BE" sz="2000" b="1" dirty="0"/>
              <a:t>username=admin&amp;password=admin123</a:t>
            </a:r>
          </a:p>
        </p:txBody>
      </p:sp>
      <p:pic>
        <p:nvPicPr>
          <p:cNvPr id="1026" name="Picture 2" descr="That's probably A bad idea - Futurama Fry | Meme Generator">
            <a:extLst>
              <a:ext uri="{FF2B5EF4-FFF2-40B4-BE49-F238E27FC236}">
                <a16:creationId xmlns:a16="http://schemas.microsoft.com/office/drawing/2014/main" id="{BBDB67A9-D661-4ED1-AE6A-8203E8F1A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84" y="3927057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196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9593-47ED-4557-8087-EB362FAE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HTML – Formulier (GET </a:t>
            </a:r>
            <a:r>
              <a:rPr lang="nl-BE" dirty="0" err="1"/>
              <a:t>vs</a:t>
            </a:r>
            <a:r>
              <a:rPr lang="nl-BE" dirty="0"/>
              <a:t> POST)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6531B-94D0-425D-9B40-00ACA83F3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91" y="1810170"/>
            <a:ext cx="10515600" cy="36305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Je mag </a:t>
            </a:r>
            <a:r>
              <a:rPr lang="nl-BE" b="1" dirty="0"/>
              <a:t>GET</a:t>
            </a:r>
            <a:r>
              <a:rPr lang="nl-BE" dirty="0"/>
              <a:t> enkel gebruiken voor operaties die </a:t>
            </a:r>
            <a:r>
              <a:rPr lang="nl-BE" b="1" dirty="0">
                <a:solidFill>
                  <a:schemeClr val="accent6"/>
                </a:solidFill>
              </a:rPr>
              <a:t>idempotent</a:t>
            </a:r>
            <a:r>
              <a:rPr lang="nl-BE" dirty="0"/>
              <a:t> zijn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i="1" dirty="0"/>
              <a:t>Een operatie is </a:t>
            </a:r>
            <a:r>
              <a:rPr lang="nl-BE" sz="2400" b="1" i="1" dirty="0"/>
              <a:t>idempotent</a:t>
            </a:r>
            <a:r>
              <a:rPr lang="nl-BE" sz="2400" i="1" dirty="0"/>
              <a:t> als meerdere identieke aanvragen hetzelfde beoogde effect op de server hebben als één zo’n </a:t>
            </a:r>
            <a:r>
              <a:rPr lang="nl-BE" sz="2400" i="1" dirty="0" err="1"/>
              <a:t>request</a:t>
            </a:r>
            <a:endParaRPr lang="nl-BE" sz="2400" i="1" dirty="0"/>
          </a:p>
          <a:p>
            <a:pPr marL="815363" lvl="1" indent="-457200">
              <a:buFont typeface="Arial" panose="020B0604020202020204" pitchFamily="34" charset="0"/>
              <a:buChar char="•"/>
            </a:pPr>
            <a:endParaRPr lang="nl-BE" sz="24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i="1" dirty="0"/>
              <a:t>Bijvoorbeeld: als je 10x een zoekopdracht uitvoert met een zoekterm “</a:t>
            </a:r>
            <a:r>
              <a:rPr lang="nl-BE" sz="2000" i="1" dirty="0" err="1"/>
              <a:t>puppies</a:t>
            </a:r>
            <a:r>
              <a:rPr lang="nl-BE" sz="2000" i="1" dirty="0"/>
              <a:t>”, heeft dit voor de server hetzelfde effect als je deze opdracht één keer zou uitvoeren </a:t>
            </a:r>
            <a:r>
              <a:rPr lang="nl-BE" sz="2000" i="1" dirty="0">
                <a:sym typeface="Wingdings" panose="05000000000000000000" pitchFamily="2" charset="2"/>
              </a:rPr>
              <a:t> </a:t>
            </a:r>
            <a:r>
              <a:rPr lang="nl-BE" sz="2000" b="1" i="1" dirty="0">
                <a:solidFill>
                  <a:srgbClr val="00B050"/>
                </a:solidFill>
                <a:sym typeface="Wingdings" panose="05000000000000000000" pitchFamily="2" charset="2"/>
              </a:rPr>
              <a:t>idempotent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i="1" dirty="0">
                <a:sym typeface="Wingdings" panose="05000000000000000000" pitchFamily="2" charset="2"/>
              </a:rPr>
              <a:t>Maar: als je 10x eenzelfde bestelformulier doorstuurt, heeft dit wél een ander effect op de server dan wanneer je dit één keer zou doorsturen (10 bestellingen in plaats van één)  </a:t>
            </a:r>
            <a:r>
              <a:rPr lang="nl-BE" sz="2000" b="1" i="1" dirty="0">
                <a:solidFill>
                  <a:srgbClr val="FF0000"/>
                </a:solidFill>
                <a:sym typeface="Wingdings" panose="05000000000000000000" pitchFamily="2" charset="2"/>
              </a:rPr>
              <a:t>NIET idempotent</a:t>
            </a:r>
            <a:endParaRPr lang="nl-BE" sz="2000" b="1" i="1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6803A-DE4F-43E5-8DA6-C069474E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AD-modelbinding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93202-9876-442C-8C05-AABEC08D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82F433-F2BA-48E1-97C3-7416FCF76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74949-7913-4C55-9193-26BD3F5A09EC}"/>
              </a:ext>
            </a:extLst>
          </p:cNvPr>
          <p:cNvSpPr txBox="1"/>
          <p:nvPr/>
        </p:nvSpPr>
        <p:spPr>
          <a:xfrm>
            <a:off x="1384991" y="5440680"/>
            <a:ext cx="9555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i="1" dirty="0">
                <a:sym typeface="Wingdings" panose="05000000000000000000" pitchFamily="2" charset="2"/>
              </a:rPr>
              <a:t> </a:t>
            </a:r>
            <a:r>
              <a:rPr lang="nl-BE" sz="2000" i="1" dirty="0"/>
              <a:t>Kort samengevat: gebruik </a:t>
            </a:r>
            <a:r>
              <a:rPr lang="nl-BE" sz="2000" b="1" i="1" dirty="0"/>
              <a:t>GET</a:t>
            </a:r>
            <a:r>
              <a:rPr lang="nl-BE" sz="2000" i="1" dirty="0"/>
              <a:t> enkel voor “</a:t>
            </a:r>
            <a:r>
              <a:rPr lang="nl-BE" sz="2000" b="1" i="1" dirty="0"/>
              <a:t>lees-operaties”</a:t>
            </a:r>
            <a:r>
              <a:rPr lang="nl-BE" sz="2000" i="1" dirty="0"/>
              <a:t>, niet voor “schrijf-operaties”</a:t>
            </a:r>
          </a:p>
        </p:txBody>
      </p:sp>
    </p:spTree>
    <p:extLst>
      <p:ext uri="{BB962C8B-B14F-4D97-AF65-F5344CB8AC3E}">
        <p14:creationId xmlns:p14="http://schemas.microsoft.com/office/powerpoint/2010/main" val="777606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399D-81AE-4C39-B10D-0A268348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HTML – Formulier (GET </a:t>
            </a:r>
            <a:r>
              <a:rPr lang="nl-BE" dirty="0" err="1"/>
              <a:t>vs</a:t>
            </a:r>
            <a:r>
              <a:rPr lang="nl-BE" dirty="0"/>
              <a:t> POST)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5754B-D026-4272-A9AE-F8FAAC1DC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326" y="2370875"/>
            <a:ext cx="9281274" cy="282549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Nog een aantal eigenschappen van </a:t>
            </a:r>
            <a:r>
              <a:rPr lang="nl-BE" b="1" dirty="0"/>
              <a:t>GET</a:t>
            </a:r>
            <a:r>
              <a:rPr lang="nl-BE" dirty="0"/>
              <a:t>-</a:t>
            </a:r>
            <a:r>
              <a:rPr lang="nl-BE" dirty="0" err="1"/>
              <a:t>requests</a:t>
            </a:r>
            <a:r>
              <a:rPr lang="nl-BE" dirty="0"/>
              <a:t>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kunnen </a:t>
            </a:r>
            <a:r>
              <a:rPr lang="nl-BE" sz="2400" dirty="0" err="1"/>
              <a:t>gecached</a:t>
            </a:r>
            <a:r>
              <a:rPr lang="nl-BE" sz="2400" dirty="0"/>
              <a:t> worden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komen in browsergeschiedenis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kunnen </a:t>
            </a:r>
            <a:r>
              <a:rPr lang="nl-BE" sz="2400" dirty="0" err="1"/>
              <a:t>gebookmarked</a:t>
            </a:r>
            <a:r>
              <a:rPr lang="nl-BE" sz="2400" dirty="0"/>
              <a:t> worden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zijn beperkt in lengte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5C5FE-A0A8-457E-82A7-D179BD74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AD-modelbinding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38FD9-813A-4D77-A17A-0AE28DDB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8D7174-892B-4F99-92C7-6CE424BDC3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404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399D-81AE-4C39-B10D-0A268348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HTML – Formulier (GET </a:t>
            </a:r>
            <a:r>
              <a:rPr lang="nl-BE" dirty="0" err="1"/>
              <a:t>vs</a:t>
            </a:r>
            <a:r>
              <a:rPr lang="nl-BE" dirty="0"/>
              <a:t> POST)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5754B-D026-4272-A9AE-F8FAAC1DC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326" y="2005749"/>
            <a:ext cx="9281274" cy="319061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Eigenschappen van POST-</a:t>
            </a:r>
            <a:r>
              <a:rPr lang="nl-BE" dirty="0" err="1"/>
              <a:t>method</a:t>
            </a:r>
            <a:r>
              <a:rPr lang="nl-BE" dirty="0"/>
              <a:t>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gegevens komen </a:t>
            </a:r>
            <a:r>
              <a:rPr lang="nl-BE" sz="2400" u="sng" dirty="0"/>
              <a:t>niet</a:t>
            </a:r>
            <a:r>
              <a:rPr lang="nl-BE" sz="2400" dirty="0"/>
              <a:t> in de URL van de </a:t>
            </a:r>
            <a:r>
              <a:rPr lang="nl-BE" sz="2400" dirty="0" err="1"/>
              <a:t>request</a:t>
            </a:r>
            <a:r>
              <a:rPr lang="nl-BE" sz="2400" dirty="0"/>
              <a:t> terecht (is dus wél geschikt voor gevoelige data)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POST-operaties zijn </a:t>
            </a:r>
            <a:r>
              <a:rPr lang="nl-BE" sz="2400" u="sng" dirty="0"/>
              <a:t>niet</a:t>
            </a:r>
            <a:r>
              <a:rPr lang="nl-BE" sz="2400" dirty="0"/>
              <a:t> idempotent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 err="1"/>
              <a:t>requests</a:t>
            </a:r>
            <a:r>
              <a:rPr lang="nl-BE" sz="2400" dirty="0"/>
              <a:t> worden </a:t>
            </a:r>
            <a:r>
              <a:rPr lang="nl-BE" sz="2400" u="sng" dirty="0"/>
              <a:t>niet</a:t>
            </a:r>
            <a:r>
              <a:rPr lang="nl-BE" sz="2400" dirty="0"/>
              <a:t> </a:t>
            </a:r>
            <a:r>
              <a:rPr lang="nl-BE" sz="2400" dirty="0" err="1"/>
              <a:t>gecached</a:t>
            </a:r>
            <a:endParaRPr lang="nl-BE" sz="2400" dirty="0"/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 err="1"/>
              <a:t>requests</a:t>
            </a:r>
            <a:r>
              <a:rPr lang="nl-BE" sz="2400" dirty="0"/>
              <a:t> komen </a:t>
            </a:r>
            <a:r>
              <a:rPr lang="nl-BE" sz="2400" u="sng" dirty="0"/>
              <a:t>niet</a:t>
            </a:r>
            <a:r>
              <a:rPr lang="nl-BE" sz="2400" dirty="0"/>
              <a:t> in browsergeschiedenis terecht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 err="1"/>
              <a:t>requests</a:t>
            </a:r>
            <a:r>
              <a:rPr lang="nl-BE" sz="2400" dirty="0"/>
              <a:t> kunnen </a:t>
            </a:r>
            <a:r>
              <a:rPr lang="nl-BE" sz="2400" u="sng" dirty="0"/>
              <a:t>niet</a:t>
            </a:r>
            <a:r>
              <a:rPr lang="nl-BE" sz="2400" dirty="0"/>
              <a:t> </a:t>
            </a:r>
            <a:r>
              <a:rPr lang="nl-BE" sz="2400" dirty="0" err="1"/>
              <a:t>gebookmarked</a:t>
            </a:r>
            <a:r>
              <a:rPr lang="nl-BE" sz="2400" dirty="0"/>
              <a:t> worden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endParaRPr lang="nl-B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5C5FE-A0A8-457E-82A7-D179BD74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AD-modelbinding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38FD9-813A-4D77-A17A-0AE28DDB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8D7174-892B-4F99-92C7-6CE424BDC3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243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126F-9FDF-45FE-80E6-EDC5D8E0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HTML – Formulier (GET </a:t>
            </a:r>
            <a:r>
              <a:rPr lang="nl-BE" dirty="0" err="1"/>
              <a:t>vs</a:t>
            </a:r>
            <a:r>
              <a:rPr lang="nl-BE" dirty="0"/>
              <a:t> POST)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3D217-CFDA-491A-9ADA-4A2250E5F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46" y="1214950"/>
            <a:ext cx="9281274" cy="684000"/>
          </a:xfrm>
        </p:spPr>
        <p:txBody>
          <a:bodyPr/>
          <a:lstStyle/>
          <a:p>
            <a:r>
              <a:rPr lang="nl-BE" dirty="0"/>
              <a:t>GET of POST?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ADC19-DE57-4DEC-94EC-066D7D82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AD-modelbinding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6DEDE-D6CD-4A0E-B4F7-95229E2C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879753-1531-4638-9485-D7C88AB4CC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150EF4-A52D-45C0-B9B0-FF8F4ED773CB}"/>
              </a:ext>
            </a:extLst>
          </p:cNvPr>
          <p:cNvGraphicFramePr>
            <a:graphicFrameLocks noGrp="1"/>
          </p:cNvGraphicFramePr>
          <p:nvPr/>
        </p:nvGraphicFramePr>
        <p:xfrm>
          <a:off x="1791970" y="1864701"/>
          <a:ext cx="8804366" cy="4053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2359">
                  <a:extLst>
                    <a:ext uri="{9D8B030D-6E8A-4147-A177-3AD203B41FA5}">
                      <a16:colId xmlns:a16="http://schemas.microsoft.com/office/drawing/2014/main" val="1089047388"/>
                    </a:ext>
                  </a:extLst>
                </a:gridCol>
                <a:gridCol w="3292007">
                  <a:extLst>
                    <a:ext uri="{9D8B030D-6E8A-4147-A177-3AD203B41FA5}">
                      <a16:colId xmlns:a16="http://schemas.microsoft.com/office/drawing/2014/main" val="923694909"/>
                    </a:ext>
                  </a:extLst>
                </a:gridCol>
              </a:tblGrid>
              <a:tr h="397750">
                <a:tc>
                  <a:txBody>
                    <a:bodyPr/>
                    <a:lstStyle/>
                    <a:p>
                      <a:r>
                        <a:rPr lang="nl-BE" dirty="0" err="1"/>
                        <a:t>Use</a:t>
                      </a:r>
                      <a:r>
                        <a:rPr lang="nl-BE" dirty="0"/>
                        <a:t>-case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HTTP-</a:t>
                      </a:r>
                      <a:r>
                        <a:rPr lang="nl-BE" dirty="0" err="1"/>
                        <a:t>method</a:t>
                      </a:r>
                      <a:r>
                        <a:rPr lang="nl-BE" dirty="0"/>
                        <a:t> (GET of POST)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989785"/>
                  </a:ext>
                </a:extLst>
              </a:tr>
              <a:tr h="397750">
                <a:tc>
                  <a:txBody>
                    <a:bodyPr/>
                    <a:lstStyle/>
                    <a:p>
                      <a:r>
                        <a:rPr lang="nl-BE" dirty="0"/>
                        <a:t>Een login-formulier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40305"/>
                  </a:ext>
                </a:extLst>
              </a:tr>
              <a:tr h="686527">
                <a:tc>
                  <a:txBody>
                    <a:bodyPr/>
                    <a:lstStyle/>
                    <a:p>
                      <a:r>
                        <a:rPr lang="nl-BE" dirty="0"/>
                        <a:t>De detailpagina bekijken van het product met product-</a:t>
                      </a:r>
                      <a:r>
                        <a:rPr lang="nl-BE" dirty="0" err="1"/>
                        <a:t>id</a:t>
                      </a:r>
                      <a:r>
                        <a:rPr lang="nl-BE" dirty="0"/>
                        <a:t> 5478895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153110"/>
                  </a:ext>
                </a:extLst>
              </a:tr>
              <a:tr h="397750">
                <a:tc>
                  <a:txBody>
                    <a:bodyPr/>
                    <a:lstStyle/>
                    <a:p>
                      <a:r>
                        <a:rPr lang="nl-BE" dirty="0"/>
                        <a:t>Een registratieformulier voor een nieuwsbrief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042647"/>
                  </a:ext>
                </a:extLst>
              </a:tr>
              <a:tr h="980753">
                <a:tc>
                  <a:txBody>
                    <a:bodyPr/>
                    <a:lstStyle/>
                    <a:p>
                      <a:r>
                        <a:rPr lang="nl-BE" dirty="0"/>
                        <a:t>De productbeheerder die wijzigingen doorgevoerd heeft aan de beschrijving van een product en zijn/haar wijzigingen wilt bewaren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847623"/>
                  </a:ext>
                </a:extLst>
              </a:tr>
              <a:tr h="397750">
                <a:tc>
                  <a:txBody>
                    <a:bodyPr/>
                    <a:lstStyle/>
                    <a:p>
                      <a:r>
                        <a:rPr lang="nl-BE" dirty="0"/>
                        <a:t>Een reactie plaatsen op 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884912"/>
                  </a:ext>
                </a:extLst>
              </a:tr>
              <a:tr h="397750">
                <a:tc>
                  <a:txBody>
                    <a:bodyPr/>
                    <a:lstStyle/>
                    <a:p>
                      <a:r>
                        <a:rPr lang="nl-BE" dirty="0"/>
                        <a:t>Een bericht ‘liken’ op 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57355"/>
                  </a:ext>
                </a:extLst>
              </a:tr>
              <a:tr h="397750">
                <a:tc>
                  <a:txBody>
                    <a:bodyPr/>
                    <a:lstStyle/>
                    <a:p>
                      <a:r>
                        <a:rPr lang="nl-BE" dirty="0"/>
                        <a:t>Een zoekopdracht naar producten tussen €25 en €50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7847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F07CDE2-95EC-4ADD-B621-08808E7A761D}"/>
              </a:ext>
            </a:extLst>
          </p:cNvPr>
          <p:cNvSpPr/>
          <p:nvPr/>
        </p:nvSpPr>
        <p:spPr>
          <a:xfrm>
            <a:off x="8526780" y="2290486"/>
            <a:ext cx="822960" cy="354330"/>
          </a:xfrm>
          <a:prstGeom prst="rect">
            <a:avLst/>
          </a:prstGeom>
          <a:solidFill>
            <a:srgbClr val="CBD3DE"/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091D44-4B26-474B-B4BF-5E235D29D14F}"/>
              </a:ext>
            </a:extLst>
          </p:cNvPr>
          <p:cNvSpPr/>
          <p:nvPr/>
        </p:nvSpPr>
        <p:spPr>
          <a:xfrm>
            <a:off x="8526780" y="3343733"/>
            <a:ext cx="822960" cy="354330"/>
          </a:xfrm>
          <a:prstGeom prst="rect">
            <a:avLst/>
          </a:prstGeom>
          <a:solidFill>
            <a:srgbClr val="CBD3DE"/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ACB47-7C75-40A7-A3D6-6BC3EFB792BC}"/>
              </a:ext>
            </a:extLst>
          </p:cNvPr>
          <p:cNvSpPr/>
          <p:nvPr/>
        </p:nvSpPr>
        <p:spPr>
          <a:xfrm>
            <a:off x="8526780" y="4740316"/>
            <a:ext cx="822960" cy="354330"/>
          </a:xfrm>
          <a:prstGeom prst="rect">
            <a:avLst/>
          </a:prstGeom>
          <a:solidFill>
            <a:srgbClr val="CBD3DE"/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2520AE-5D03-4435-A13F-4E43A227FCD6}"/>
              </a:ext>
            </a:extLst>
          </p:cNvPr>
          <p:cNvSpPr/>
          <p:nvPr/>
        </p:nvSpPr>
        <p:spPr>
          <a:xfrm>
            <a:off x="8526780" y="5529861"/>
            <a:ext cx="822960" cy="354330"/>
          </a:xfrm>
          <a:prstGeom prst="rect">
            <a:avLst/>
          </a:prstGeom>
          <a:solidFill>
            <a:srgbClr val="CBD3DE"/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F6DC9D-517F-40B5-9A33-77CE539AEF00}"/>
              </a:ext>
            </a:extLst>
          </p:cNvPr>
          <p:cNvSpPr/>
          <p:nvPr/>
        </p:nvSpPr>
        <p:spPr>
          <a:xfrm>
            <a:off x="8526780" y="2741179"/>
            <a:ext cx="822960" cy="354330"/>
          </a:xfrm>
          <a:prstGeom prst="rect">
            <a:avLst/>
          </a:prstGeom>
          <a:solidFill>
            <a:srgbClr val="E7EAEF"/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16B049-979F-4CCA-87D6-05728ED120C2}"/>
              </a:ext>
            </a:extLst>
          </p:cNvPr>
          <p:cNvSpPr/>
          <p:nvPr/>
        </p:nvSpPr>
        <p:spPr>
          <a:xfrm>
            <a:off x="8526780" y="3813238"/>
            <a:ext cx="822960" cy="354330"/>
          </a:xfrm>
          <a:prstGeom prst="rect">
            <a:avLst/>
          </a:prstGeom>
          <a:solidFill>
            <a:srgbClr val="E7EAEF"/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5390E1-D441-4A83-B40E-AE2EDB8D9EA9}"/>
              </a:ext>
            </a:extLst>
          </p:cNvPr>
          <p:cNvSpPr/>
          <p:nvPr/>
        </p:nvSpPr>
        <p:spPr>
          <a:xfrm>
            <a:off x="8561070" y="5152233"/>
            <a:ext cx="822960" cy="354330"/>
          </a:xfrm>
          <a:prstGeom prst="rect">
            <a:avLst/>
          </a:prstGeom>
          <a:solidFill>
            <a:srgbClr val="E7EAEF"/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282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8929-3489-47B4-9D37-4C83B024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Models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55A3C-90FE-4B3E-9737-ED2A7A01B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De </a:t>
            </a:r>
            <a:r>
              <a:rPr lang="nl-BE" dirty="0" err="1"/>
              <a:t>‘M</a:t>
            </a:r>
            <a:r>
              <a:rPr lang="nl-BE" dirty="0"/>
              <a:t>’ in MVC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2381E-E169-4D10-A097-BBFCA5E0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modelbinding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1B4F5-2908-483D-9563-D90F2F1A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CEAB43-D5D7-4082-B9EC-617226EB1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729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718ED56-9B95-423B-8216-9F178AD2C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247" y="1424767"/>
            <a:ext cx="10287043" cy="1447247"/>
          </a:xfrm>
        </p:spPr>
        <p:txBody>
          <a:bodyPr/>
          <a:lstStyle/>
          <a:p>
            <a:r>
              <a:rPr lang="nl-BE" dirty="0"/>
              <a:t>Application Development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124F62E7-84EB-4132-BAC4-04FD56CAD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Modelbinding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8169475-DD59-4D84-BD2E-FA0DFEC69F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0603" y="3988604"/>
            <a:ext cx="6308725" cy="466613"/>
          </a:xfrm>
        </p:spPr>
        <p:txBody>
          <a:bodyPr/>
          <a:lstStyle/>
          <a:p>
            <a:r>
              <a:rPr lang="nl-BE" dirty="0"/>
              <a:t>Sam Van Buggenhout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8443782-7588-4BA1-A888-94A8DEFEE0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0603" y="4486230"/>
            <a:ext cx="4662487" cy="1617663"/>
          </a:xfrm>
        </p:spPr>
        <p:txBody>
          <a:bodyPr/>
          <a:lstStyle/>
          <a:p>
            <a:r>
              <a:rPr lang="nl-BE" dirty="0"/>
              <a:t>Academiejaar 2023-2024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3EA1070-FA06-4A00-A759-4ACED8B0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modelbinding</a:t>
            </a:r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C613BBA-66FF-4B29-8641-2A8DBF9F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10289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C227-4D3E-4843-BBF1-CA5654F6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Models</a:t>
            </a:r>
            <a:r>
              <a:rPr lang="nl-BE" dirty="0"/>
              <a:t>: inleiding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0E45-6747-40CB-A3F9-847F61835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46" y="1782270"/>
            <a:ext cx="9281274" cy="377921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Bij routing: </a:t>
            </a:r>
            <a:r>
              <a:rPr lang="nl-BE" b="1" dirty="0">
                <a:solidFill>
                  <a:schemeClr val="accent6"/>
                </a:solidFill>
              </a:rPr>
              <a:t>eenvoudige parameter(s)</a:t>
            </a:r>
            <a:r>
              <a:rPr lang="nl-BE" dirty="0"/>
              <a:t> doorgeven via </a:t>
            </a:r>
            <a:r>
              <a:rPr lang="nl-BE" b="1" dirty="0">
                <a:solidFill>
                  <a:schemeClr val="accent6"/>
                </a:solidFill>
              </a:rPr>
              <a:t>URL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Voorbeeld: ID van product, student, valuta, ...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Voorbeeld: </a:t>
            </a:r>
            <a:r>
              <a:rPr lang="nl-BE" sz="2400" i="1" dirty="0"/>
              <a:t>https://localhost:44374/Product/Details/</a:t>
            </a:r>
            <a:r>
              <a:rPr lang="nl-BE" sz="2400" b="1" i="1" dirty="0">
                <a:solidFill>
                  <a:srgbClr val="FF0000"/>
                </a:solidFill>
              </a:rPr>
              <a:t>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Mogelijk om </a:t>
            </a:r>
            <a:r>
              <a:rPr lang="nl-BE" b="1" dirty="0">
                <a:solidFill>
                  <a:schemeClr val="accent6"/>
                </a:solidFill>
              </a:rPr>
              <a:t>beperkt aantal parameters </a:t>
            </a:r>
            <a:r>
              <a:rPr lang="nl-BE" dirty="0"/>
              <a:t>naar Action-</a:t>
            </a:r>
            <a:r>
              <a:rPr lang="nl-BE" dirty="0" err="1"/>
              <a:t>method</a:t>
            </a:r>
            <a:r>
              <a:rPr lang="nl-BE" dirty="0"/>
              <a:t> te sturen, maar wat bij </a:t>
            </a:r>
            <a:r>
              <a:rPr lang="nl-BE" b="1" dirty="0">
                <a:solidFill>
                  <a:schemeClr val="accent6"/>
                </a:solidFill>
              </a:rPr>
              <a:t>groter aantal </a:t>
            </a:r>
            <a:r>
              <a:rPr lang="nl-BE" dirty="0"/>
              <a:t>parameters?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Voorbeeld: gegevens in zoekformulier, login-gegevens, inhoud van registratieformulier,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dirty="0"/>
              <a:t>Oplossing: </a:t>
            </a:r>
            <a:r>
              <a:rPr lang="nl-BE" dirty="0"/>
              <a:t>parameters verzamelen in </a:t>
            </a:r>
            <a:r>
              <a:rPr lang="nl-BE" b="1" dirty="0">
                <a:solidFill>
                  <a:schemeClr val="accent6"/>
                </a:solidFill>
              </a:rPr>
              <a:t>binding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86952-788D-4576-9F5A-EEAC8D47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modelbinding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97326-D8F7-40E0-A625-189476AD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5D7745-C19F-4574-AAFE-FAC3CAEBE8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8423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D685-D357-4987-B803-602436F4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Models</a:t>
            </a:r>
            <a:r>
              <a:rPr lang="nl-BE" dirty="0"/>
              <a:t>: inleiding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386C7-5C0E-42CB-AC9D-A31D4AA52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625" y="1883734"/>
            <a:ext cx="9824749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Binding model: waarden van formulier/URL worden “gebonden” aan C#-object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Dit object wordt doorgegeven als parameter aan Action-</a:t>
            </a:r>
            <a:r>
              <a:rPr lang="nl-BE" dirty="0" err="1"/>
              <a:t>method</a:t>
            </a:r>
            <a:r>
              <a:rPr lang="nl-BE" dirty="0"/>
              <a:t> in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Action-</a:t>
            </a:r>
            <a:r>
              <a:rPr lang="nl-BE" dirty="0" err="1"/>
              <a:t>method</a:t>
            </a:r>
            <a:r>
              <a:rPr lang="nl-BE" dirty="0"/>
              <a:t> kan </a:t>
            </a:r>
            <a:r>
              <a:rPr lang="nl-BE" dirty="0" err="1"/>
              <a:t>property’s</a:t>
            </a:r>
            <a:r>
              <a:rPr lang="nl-BE" dirty="0"/>
              <a:t> in object gebruiken om deze te verwerken (bv.: parameters van zoekopdracht, registratiegegevens van een klant, ...)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CD2C1-CAEB-4A49-9927-2EF5DBBC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modelbinding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D5121-96DB-47CE-8CE4-B0DCB0FD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21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B0B89A-46DC-4544-8D11-9D4D8FCDAC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4679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D9FF-CAC2-4BB1-B07A-7920FCF8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Soorten </a:t>
            </a:r>
            <a:r>
              <a:rPr lang="nl-BE" dirty="0" err="1"/>
              <a:t>Models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C8E2F-A2E7-4312-AA4C-23D5C0B37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0" y="1624955"/>
            <a:ext cx="9708057" cy="434322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Binding model: 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Data opgegeven door gebruiker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Route-parameters, query-string, inhoud van formulier, ...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Eén of meerdere C#-objecten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Wordt als parameter doorgegeven aan Action-methode van controller</a:t>
            </a: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nl-BE" dirty="0"/>
              <a:t>Application model: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Services en classes die business logica van de applicatie implementeren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Domain-</a:t>
            </a:r>
            <a:r>
              <a:rPr lang="nl-BE" sz="2400" dirty="0" err="1"/>
              <a:t>models</a:t>
            </a:r>
            <a:r>
              <a:rPr lang="nl-BE" sz="2400" dirty="0"/>
              <a:t>, Database-</a:t>
            </a:r>
            <a:r>
              <a:rPr lang="nl-BE" sz="2400" dirty="0" err="1"/>
              <a:t>models</a:t>
            </a:r>
            <a:r>
              <a:rPr lang="nl-BE" sz="2400" dirty="0"/>
              <a:t>, ...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FDA5A-BAAD-4067-B83C-68E61171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modelbinding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87F15-F52F-417C-A105-D098BB1B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153C96-FC7F-4FD8-8299-604B8737B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9371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D9FF-CAC2-4BB1-B07A-7920FCF8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Soorten </a:t>
            </a:r>
            <a:r>
              <a:rPr lang="nl-BE" dirty="0" err="1"/>
              <a:t>Models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C8E2F-A2E7-4312-AA4C-23D5C0B37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0" y="1624955"/>
            <a:ext cx="9708057" cy="434322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View model: 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C#-class die alle gegevens bevat om response te genereren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“</a:t>
            </a:r>
            <a:r>
              <a:rPr lang="nl-BE" sz="2400" dirty="0" err="1"/>
              <a:t>Encapsuleert</a:t>
            </a:r>
            <a:r>
              <a:rPr lang="nl-BE" sz="2400" dirty="0"/>
              <a:t>” alle zichtbare gegevens in één object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Vaak ook bijkomende </a:t>
            </a:r>
            <a:r>
              <a:rPr lang="nl-BE" sz="2400" dirty="0" err="1"/>
              <a:t>property’s</a:t>
            </a:r>
            <a:r>
              <a:rPr lang="nl-BE" sz="2400" dirty="0"/>
              <a:t> (bv.: totaal aantal zoekresultaten, ...)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API model: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Variatie op View model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In plaats van gegevens voor view: bevat gegevens die door API als resultaat (in XML/JSON-formaat) teruggestuurd worden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FDA5A-BAAD-4067-B83C-68E61171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modelbinding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87F15-F52F-417C-A105-D098BB1B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153C96-FC7F-4FD8-8299-604B8737B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587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EDAF-204F-47EA-89D1-D4DB3CC5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DE5BF-95BD-47A6-9239-898933713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Voorbeeld TODO-app:</a:t>
            </a:r>
          </a:p>
          <a:p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EDEBA-50F4-4AAE-9BFB-C804221A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modelbinding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070BA-4632-4A4E-88E6-7B5A954C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5FDFA9-CA2E-4FB3-B303-435D9E624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1839DE-1DE5-4C00-9840-D34BDCD06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682" y="2006093"/>
            <a:ext cx="7199196" cy="323625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BE60DC-6607-43C2-BB9E-815D053DB6CF}"/>
              </a:ext>
            </a:extLst>
          </p:cNvPr>
          <p:cNvCxnSpPr/>
          <p:nvPr/>
        </p:nvCxnSpPr>
        <p:spPr>
          <a:xfrm flipV="1">
            <a:off x="5437239" y="2182761"/>
            <a:ext cx="216561" cy="285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63A5F8-3036-4DB0-AD2F-E914B01F9CEF}"/>
              </a:ext>
            </a:extLst>
          </p:cNvPr>
          <p:cNvCxnSpPr/>
          <p:nvPr/>
        </p:nvCxnSpPr>
        <p:spPr>
          <a:xfrm flipH="1" flipV="1">
            <a:off x="5682280" y="2192594"/>
            <a:ext cx="148249" cy="2949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2EAF632-E1BF-4186-8C5D-ABF492151C85}"/>
              </a:ext>
            </a:extLst>
          </p:cNvPr>
          <p:cNvSpPr txBox="1"/>
          <p:nvPr/>
        </p:nvSpPr>
        <p:spPr>
          <a:xfrm>
            <a:off x="4538402" y="1482501"/>
            <a:ext cx="2287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b="1" dirty="0"/>
              <a:t>username en </a:t>
            </a:r>
            <a:r>
              <a:rPr lang="nl-BE" b="1" dirty="0" err="1"/>
              <a:t>category</a:t>
            </a:r>
            <a:r>
              <a:rPr lang="nl-BE" b="1" dirty="0"/>
              <a:t> via route-</a:t>
            </a:r>
            <a:r>
              <a:rPr lang="nl-BE" b="1" dirty="0" err="1"/>
              <a:t>values</a:t>
            </a:r>
            <a:endParaRPr lang="nl-BE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FADAAB-EC10-4652-BD96-24AC1233598A}"/>
              </a:ext>
            </a:extLst>
          </p:cNvPr>
          <p:cNvSpPr/>
          <p:nvPr/>
        </p:nvSpPr>
        <p:spPr>
          <a:xfrm>
            <a:off x="2918646" y="4386532"/>
            <a:ext cx="2057400" cy="684000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3FC0B2-BB94-4868-8D17-E17E95D2B3ED}"/>
              </a:ext>
            </a:extLst>
          </p:cNvPr>
          <p:cNvCxnSpPr/>
          <p:nvPr/>
        </p:nvCxnSpPr>
        <p:spPr>
          <a:xfrm flipH="1">
            <a:off x="2384959" y="5096625"/>
            <a:ext cx="533687" cy="3117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0BAF33-7EBB-4F32-96E1-B015AAD92E74}"/>
              </a:ext>
            </a:extLst>
          </p:cNvPr>
          <p:cNvSpPr txBox="1"/>
          <p:nvPr/>
        </p:nvSpPr>
        <p:spPr>
          <a:xfrm>
            <a:off x="534291" y="5408392"/>
            <a:ext cx="259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b="1" dirty="0"/>
              <a:t>Gefilterd op basis van username en </a:t>
            </a:r>
            <a:r>
              <a:rPr lang="nl-BE" b="1" dirty="0" err="1"/>
              <a:t>category</a:t>
            </a:r>
            <a:endParaRPr lang="nl-BE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D46CAC-2877-4632-9B6E-BC9484EA42C9}"/>
              </a:ext>
            </a:extLst>
          </p:cNvPr>
          <p:cNvSpPr/>
          <p:nvPr/>
        </p:nvSpPr>
        <p:spPr>
          <a:xfrm>
            <a:off x="7643046" y="4393058"/>
            <a:ext cx="1440000" cy="792000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529435-3DBE-4C18-A7EA-248AE015811F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9083046" y="4509853"/>
            <a:ext cx="501109" cy="2792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D519BDD-7A8D-4ABA-B88B-13D03D8A31EE}"/>
              </a:ext>
            </a:extLst>
          </p:cNvPr>
          <p:cNvSpPr txBox="1"/>
          <p:nvPr/>
        </p:nvSpPr>
        <p:spPr>
          <a:xfrm>
            <a:off x="9461275" y="4163572"/>
            <a:ext cx="1919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b="1" dirty="0"/>
              <a:t>Ook weergegeven in </a:t>
            </a:r>
            <a:r>
              <a:rPr lang="nl-BE" b="1" dirty="0">
                <a:solidFill>
                  <a:schemeClr val="accent6"/>
                </a:solidFill>
              </a:rPr>
              <a:t>View model</a:t>
            </a:r>
          </a:p>
        </p:txBody>
      </p:sp>
    </p:spTree>
    <p:extLst>
      <p:ext uri="{BB962C8B-B14F-4D97-AF65-F5344CB8AC3E}">
        <p14:creationId xmlns:p14="http://schemas.microsoft.com/office/powerpoint/2010/main" val="4097779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BA8D-CC57-4F7D-9ED4-848AFDCF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D0977-2C7A-402A-BCA5-56CB7DAB8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045" y="2323045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dirty="0"/>
              <a:t>Binding model: </a:t>
            </a:r>
            <a:r>
              <a:rPr lang="nl-BE" sz="2400" dirty="0"/>
              <a:t>username en </a:t>
            </a:r>
            <a:r>
              <a:rPr lang="nl-BE" sz="2400" dirty="0" err="1"/>
              <a:t>category</a:t>
            </a:r>
            <a:r>
              <a:rPr lang="nl-BE" sz="2400" dirty="0"/>
              <a:t> (via route-</a:t>
            </a:r>
            <a:r>
              <a:rPr lang="nl-BE" sz="2400" dirty="0" err="1"/>
              <a:t>values</a:t>
            </a:r>
            <a:r>
              <a:rPr lang="nl-BE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dirty="0"/>
              <a:t>Application model: </a:t>
            </a:r>
            <a:r>
              <a:rPr lang="nl-BE" sz="2400" dirty="0"/>
              <a:t>bevat </a:t>
            </a:r>
            <a:r>
              <a:rPr lang="nl-BE" sz="2400" dirty="0" err="1"/>
              <a:t>todo</a:t>
            </a:r>
            <a:r>
              <a:rPr lang="nl-BE" sz="2400" dirty="0"/>
              <a:t>-items, classes en services die TODO-items kunnen ophalen (bv. </a:t>
            </a:r>
            <a:r>
              <a:rPr lang="nl-BE" sz="2400" dirty="0" err="1"/>
              <a:t>Repository</a:t>
            </a:r>
            <a:r>
              <a:rPr lang="nl-BE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dirty="0"/>
              <a:t>View model: </a:t>
            </a:r>
            <a:r>
              <a:rPr lang="nl-BE" sz="2400" dirty="0"/>
              <a:t>bevat alle gegevens die weergeven worden in de HTML-</a:t>
            </a:r>
            <a:r>
              <a:rPr lang="nl-BE" sz="2400" dirty="0" err="1"/>
              <a:t>repsonse</a:t>
            </a:r>
            <a:r>
              <a:rPr lang="nl-BE" sz="2400" dirty="0"/>
              <a:t> (TODO-items, username, </a:t>
            </a:r>
            <a:r>
              <a:rPr lang="nl-BE" sz="2400" dirty="0" err="1"/>
              <a:t>category</a:t>
            </a:r>
            <a:r>
              <a:rPr lang="nl-BE" sz="2400" dirty="0"/>
              <a:t>)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72834-DD36-4350-B0BF-55E8B559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modelbinding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632E5-2FBC-43A2-BE2C-F7D802B8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E50132-B468-45DE-A856-1D02B459DA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0158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BA8C-CC34-4AB5-B66B-0EB47A17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Models</a:t>
            </a:r>
            <a:r>
              <a:rPr lang="nl-BE" dirty="0"/>
              <a:t>: overzicht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1E5DDB-B552-4141-B0B6-A14875086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97" y="1344741"/>
            <a:ext cx="4515406" cy="491947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50475-F925-4B8D-BAB2-EE7A1F43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modelbinding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2402D-12C2-48A5-9F0A-2B3833D8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11E0A5-5564-4B73-8AF3-79CF8A6B1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2794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F937-D0BC-4347-80D3-5CAE3998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 binding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3AAC9-049B-4941-BCA1-4C472B0B9A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04A23-7352-45A3-962E-79F17025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modelbinding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38BDF-2514-4C10-A4D6-6851BA63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A5A233-D037-4786-88D6-FBC7770A0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5343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0BC5-FD64-4ADF-94CB-D9AE768E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Model binding?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E4604-9324-4E55-A202-3EFC4BF3B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545" y="1606121"/>
            <a:ext cx="11352909" cy="395536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Bij HTTP-</a:t>
            </a:r>
            <a:r>
              <a:rPr lang="nl-BE" dirty="0" err="1"/>
              <a:t>request</a:t>
            </a:r>
            <a:r>
              <a:rPr lang="nl-BE" dirty="0"/>
              <a:t> wordt vaak data meegestuurd naar de server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Bv.: login-gegevens, gegevens van een bestelling, parameters van een zoekopdracht,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Kan op verschillende manieren: 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/>
              <a:t>query-string:</a:t>
            </a:r>
            <a:r>
              <a:rPr lang="nl-BE" sz="2400" dirty="0"/>
              <a:t> bv.: https://localhost:1234/Products/Search?q=smartphone&amp;os=android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/>
              <a:t>route-</a:t>
            </a:r>
            <a:r>
              <a:rPr lang="nl-BE" sz="2400" b="1" dirty="0" err="1"/>
              <a:t>value</a:t>
            </a:r>
            <a:r>
              <a:rPr lang="nl-BE" sz="2400" b="1" dirty="0"/>
              <a:t>:</a:t>
            </a:r>
            <a:r>
              <a:rPr lang="nl-BE" sz="2400" dirty="0"/>
              <a:t> </a:t>
            </a:r>
            <a:r>
              <a:rPr lang="nl-BE" sz="2400" i="1" dirty="0"/>
              <a:t>bv.: https://localhost:1234/Student/Edit/</a:t>
            </a:r>
            <a:r>
              <a:rPr lang="nl-BE" sz="2400" b="1" i="1" dirty="0">
                <a:solidFill>
                  <a:srgbClr val="C00000"/>
                </a:solidFill>
              </a:rPr>
              <a:t>1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/>
              <a:t>form-</a:t>
            </a:r>
            <a:r>
              <a:rPr lang="nl-BE" sz="2400" b="1" dirty="0" err="1"/>
              <a:t>value</a:t>
            </a:r>
            <a:r>
              <a:rPr lang="nl-BE" sz="2400" b="1" dirty="0"/>
              <a:t>: </a:t>
            </a:r>
            <a:r>
              <a:rPr lang="nl-BE" sz="2400" i="1" dirty="0"/>
              <a:t>inhoud velden formulier bij HTTP POST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Deze waarden worden doorgegeven als parameters aan Action-</a:t>
            </a:r>
            <a:r>
              <a:rPr lang="nl-BE" dirty="0" err="1"/>
              <a:t>method</a:t>
            </a:r>
            <a:r>
              <a:rPr lang="nl-BE" dirty="0"/>
              <a:t> in Controller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F590D-7308-4FBA-AE30-0A1A1A71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modelbinding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D1BE9-E87C-44FC-AEDF-D9F14684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F92C64-2621-4BBD-8693-13594ED6AE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2747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F3E2-D597-4FB9-8F55-A6B05427F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Model binding?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ED7ED-026F-4B54-8CE1-EFFE22CE8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" y="2080733"/>
            <a:ext cx="1103535" cy="693000"/>
          </a:xfrm>
        </p:spPr>
        <p:txBody>
          <a:bodyPr/>
          <a:lstStyle/>
          <a:p>
            <a:r>
              <a:rPr lang="nl-BE" b="1" dirty="0"/>
              <a:t>MAAR: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54775-F36F-4871-91C6-52A87F0F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modelbinding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C609A-66DE-4C9D-917D-4E96E883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442367-94EE-48DC-B637-953705A0CF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CCFFB1-A78E-4D14-8C94-09804482322F}"/>
              </a:ext>
            </a:extLst>
          </p:cNvPr>
          <p:cNvSpPr txBox="1"/>
          <p:nvPr/>
        </p:nvSpPr>
        <p:spPr>
          <a:xfrm>
            <a:off x="1499535" y="2165623"/>
            <a:ext cx="9197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CreateProduct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description,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price)</a:t>
            </a:r>
            <a:endParaRPr lang="nl-BE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440FA2-A524-4CB1-B8A9-52535286BF33}"/>
              </a:ext>
            </a:extLst>
          </p:cNvPr>
          <p:cNvSpPr txBox="1"/>
          <p:nvPr/>
        </p:nvSpPr>
        <p:spPr>
          <a:xfrm>
            <a:off x="678291" y="3004803"/>
            <a:ext cx="93139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/>
              <a:t>Veel parameters!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400" dirty="0"/>
              <a:t>Moeilijk onderhoudbaar!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400" dirty="0"/>
              <a:t>Manuele </a:t>
            </a:r>
            <a:r>
              <a:rPr lang="nl-BE" sz="2400" dirty="0" err="1"/>
              <a:t>mapping</a:t>
            </a:r>
            <a:r>
              <a:rPr lang="nl-BE" sz="2400" dirty="0"/>
              <a:t> naar C#-object nodig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B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b="1" dirty="0"/>
              <a:t>Oplossing: </a:t>
            </a:r>
            <a:r>
              <a:rPr lang="nl-BE" sz="2400" b="1" dirty="0">
                <a:solidFill>
                  <a:schemeClr val="accent6"/>
                </a:solidFill>
              </a:rPr>
              <a:t>model binding!</a:t>
            </a:r>
          </a:p>
        </p:txBody>
      </p:sp>
    </p:spTree>
    <p:extLst>
      <p:ext uri="{BB962C8B-B14F-4D97-AF65-F5344CB8AC3E}">
        <p14:creationId xmlns:p14="http://schemas.microsoft.com/office/powerpoint/2010/main" val="54159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9A78874-CA76-4C66-8AB0-DB0467756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384" y="1464297"/>
            <a:ext cx="6354671" cy="368959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Herhaling formulieren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Models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Model Binding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Data </a:t>
            </a:r>
            <a:r>
              <a:rPr lang="nl-BE" dirty="0" err="1"/>
              <a:t>Annotations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1EB6E6A-9EE0-4FEF-9807-DEC31A15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modelbinding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9CE2FD-DE76-4295-BF54-E1613FCA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</a:t>
            </a:fld>
            <a:endParaRPr lang="nl-BE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7740E662-A7E0-4313-9F07-59FA85CA3D9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09927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E728-99EE-4D2C-8757-274D8203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Model binding?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252A6-A655-496C-9D58-B7CB39FF3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777780"/>
            <a:ext cx="10515599" cy="1516026"/>
          </a:xfrm>
        </p:spPr>
        <p:txBody>
          <a:bodyPr/>
          <a:lstStyle/>
          <a:p>
            <a:r>
              <a:rPr lang="nl-BE" b="1" dirty="0"/>
              <a:t>Model binding: </a:t>
            </a:r>
            <a:r>
              <a:rPr lang="nl-BE" dirty="0"/>
              <a:t>haalt waarden uit </a:t>
            </a:r>
            <a:r>
              <a:rPr lang="nl-BE" dirty="0" err="1"/>
              <a:t>request</a:t>
            </a:r>
            <a:r>
              <a:rPr lang="nl-BE" dirty="0"/>
              <a:t> en gebruikt deze waarden om C#-object te maken en dit door te geven als parameter aan de Action-</a:t>
            </a:r>
            <a:r>
              <a:rPr lang="nl-BE" dirty="0" err="1"/>
              <a:t>method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BED14-6479-4FE2-A1F8-3A7CF971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modelbinding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DD792-459D-46A6-81F6-8D425B7E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867303-30CA-47D4-BCE0-99F018E1B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B0277-0F09-44B9-B4B3-CE2B5CA9308B}"/>
              </a:ext>
            </a:extLst>
          </p:cNvPr>
          <p:cNvSpPr txBox="1"/>
          <p:nvPr/>
        </p:nvSpPr>
        <p:spPr>
          <a:xfrm>
            <a:off x="1199401" y="3919512"/>
            <a:ext cx="3864212" cy="110799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onsolas" panose="020B0609020204030204" pitchFamily="49" charset="0"/>
              </a:rPr>
              <a:t>Product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Description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Price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7E2F08-A9CA-46A5-B22F-94B077184B3B}"/>
              </a:ext>
            </a:extLst>
          </p:cNvPr>
          <p:cNvSpPr txBox="1"/>
          <p:nvPr/>
        </p:nvSpPr>
        <p:spPr>
          <a:xfrm>
            <a:off x="5963128" y="4178844"/>
            <a:ext cx="4636045" cy="60016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74561F"/>
                </a:solidFill>
                <a:latin typeface="Consolas" panose="020B0609020204030204" pitchFamily="49" charset="0"/>
              </a:rPr>
              <a:t>CreateProduct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4F8291"/>
                </a:solidFill>
                <a:latin typeface="Consolas" panose="020B0609020204030204" pitchFamily="49" charset="0"/>
              </a:rPr>
              <a:t>Product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product) 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100" dirty="0">
                <a:solidFill>
                  <a:srgbClr val="008000"/>
                </a:solidFill>
                <a:latin typeface="Consolas" panose="020B0609020204030204" pitchFamily="49" charset="0"/>
              </a:rPr>
              <a:t>     //logica om product op te slaan</a:t>
            </a:r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21D207-5CFB-4FD4-816E-A377D3C3C0D8}"/>
              </a:ext>
            </a:extLst>
          </p:cNvPr>
          <p:cNvSpPr/>
          <p:nvPr/>
        </p:nvSpPr>
        <p:spPr>
          <a:xfrm>
            <a:off x="8740876" y="4208340"/>
            <a:ext cx="612000" cy="18000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9414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ABBA-0821-44CC-B745-AA81C13EF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 binder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55314-F3E6-4E0F-B34A-9705553BC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458" y="1584295"/>
            <a:ext cx="9281274" cy="385294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Taak van model binder: waarden uit </a:t>
            </a:r>
            <a:r>
              <a:rPr lang="nl-BE" dirty="0" err="1"/>
              <a:t>request</a:t>
            </a:r>
            <a:r>
              <a:rPr lang="nl-BE" dirty="0"/>
              <a:t> aan juiste </a:t>
            </a:r>
            <a:r>
              <a:rPr lang="nl-BE" dirty="0" err="1"/>
              <a:t>property’s</a:t>
            </a:r>
            <a:r>
              <a:rPr lang="nl-BE" dirty="0"/>
              <a:t> toekennen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Naam wordt </a:t>
            </a:r>
            <a:r>
              <a:rPr lang="nl-BE" dirty="0" err="1"/>
              <a:t>gematcht</a:t>
            </a:r>
            <a:r>
              <a:rPr lang="nl-BE" dirty="0"/>
              <a:t> met naam van property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Gebeurt in volgorde:</a:t>
            </a:r>
          </a:p>
          <a:p>
            <a:pPr marL="1234350" lvl="2" indent="-514350">
              <a:buFont typeface="+mj-lt"/>
              <a:buAutoNum type="arabicPeriod"/>
            </a:pPr>
            <a:r>
              <a:rPr lang="nl-BE" sz="2400" dirty="0"/>
              <a:t>Form-</a:t>
            </a:r>
            <a:r>
              <a:rPr lang="nl-BE" sz="2400" dirty="0" err="1"/>
              <a:t>values</a:t>
            </a:r>
            <a:endParaRPr lang="nl-BE" sz="2400" dirty="0"/>
          </a:p>
          <a:p>
            <a:pPr marL="1234350" lvl="2" indent="-514350">
              <a:buFont typeface="+mj-lt"/>
              <a:buAutoNum type="arabicPeriod"/>
            </a:pPr>
            <a:r>
              <a:rPr lang="nl-BE" sz="2400" dirty="0"/>
              <a:t>Route-</a:t>
            </a:r>
            <a:r>
              <a:rPr lang="nl-BE" sz="2400" dirty="0" err="1"/>
              <a:t>values</a:t>
            </a:r>
            <a:endParaRPr lang="nl-BE" sz="2400" dirty="0"/>
          </a:p>
          <a:p>
            <a:pPr marL="1234350" lvl="2" indent="-514350">
              <a:buFont typeface="+mj-lt"/>
              <a:buAutoNum type="arabicPeriod"/>
            </a:pPr>
            <a:r>
              <a:rPr lang="nl-BE" sz="2400" dirty="0"/>
              <a:t>Query string-</a:t>
            </a:r>
            <a:r>
              <a:rPr lang="nl-BE" sz="2400" dirty="0" err="1"/>
              <a:t>values</a:t>
            </a:r>
            <a:endParaRPr lang="nl-B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C13E9-20DF-4769-A183-D78CA7CBA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modelbinding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A2347-A62C-4A11-BFF1-F26367F8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31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7D4182-5EEB-4AE1-9439-1ED0736F34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6756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3C25-305E-41CE-A422-F338C028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 binding: voorbeeld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9C2A8-60FF-4189-AEC0-A2F1DB93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modelbinding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A7B12-14CC-49E8-B068-4CF8C0DE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240162-81D2-4B58-BDEC-3EA8D0AFC4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36B200-6689-43D4-9DA2-7950BE20A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18" y="1980000"/>
            <a:ext cx="2570690" cy="33657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831F01-03DC-40C1-931E-E670A5982B5C}"/>
              </a:ext>
            </a:extLst>
          </p:cNvPr>
          <p:cNvSpPr txBox="1"/>
          <p:nvPr/>
        </p:nvSpPr>
        <p:spPr>
          <a:xfrm>
            <a:off x="4028914" y="3051862"/>
            <a:ext cx="3261999" cy="135421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600" dirty="0" err="1"/>
              <a:t>Id</a:t>
            </a:r>
            <a:r>
              <a:rPr lang="nl-BE" sz="1600" dirty="0"/>
              <a:t>=1</a:t>
            </a:r>
          </a:p>
          <a:p>
            <a:r>
              <a:rPr lang="nl-BE" sz="1600" dirty="0"/>
              <a:t>Name=</a:t>
            </a:r>
            <a:r>
              <a:rPr lang="nl-BE" sz="1600" dirty="0" err="1"/>
              <a:t>Nespresso</a:t>
            </a:r>
            <a:endParaRPr lang="nl-BE" sz="1600" dirty="0"/>
          </a:p>
          <a:p>
            <a:r>
              <a:rPr lang="nl-BE" sz="1600" dirty="0" err="1"/>
              <a:t>Description</a:t>
            </a:r>
            <a:r>
              <a:rPr lang="nl-BE" sz="1600" dirty="0"/>
              <a:t>=Koffiemachine op basis van capsules</a:t>
            </a:r>
          </a:p>
          <a:p>
            <a:r>
              <a:rPr lang="nl-BE" sz="1600" dirty="0"/>
              <a:t>Price=125.95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FB45A6-29E4-4D57-A10E-AA2584E5E646}"/>
              </a:ext>
            </a:extLst>
          </p:cNvPr>
          <p:cNvSpPr txBox="1"/>
          <p:nvPr/>
        </p:nvSpPr>
        <p:spPr>
          <a:xfrm>
            <a:off x="332518" y="1480665"/>
            <a:ext cx="220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b="1" u="sng" dirty="0"/>
              <a:t>View (formulier)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343F88-1FA3-42E0-ABF1-E24A7355A166}"/>
              </a:ext>
            </a:extLst>
          </p:cNvPr>
          <p:cNvSpPr txBox="1"/>
          <p:nvPr/>
        </p:nvSpPr>
        <p:spPr>
          <a:xfrm>
            <a:off x="4552587" y="1480665"/>
            <a:ext cx="220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b="1" u="sng" dirty="0"/>
              <a:t>Body POST-</a:t>
            </a:r>
            <a:r>
              <a:rPr lang="nl-BE" b="1" u="sng" dirty="0" err="1"/>
              <a:t>request</a:t>
            </a:r>
            <a:endParaRPr lang="nl-BE" b="1" u="sng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DC6BD4E-9322-43D7-8294-5F185CAE7909}"/>
              </a:ext>
            </a:extLst>
          </p:cNvPr>
          <p:cNvSpPr/>
          <p:nvPr/>
        </p:nvSpPr>
        <p:spPr>
          <a:xfrm>
            <a:off x="3136680" y="3523237"/>
            <a:ext cx="658761" cy="513735"/>
          </a:xfrm>
          <a:prstGeom prst="rightArrow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F0594A-CC45-431B-A70B-064821DD6984}"/>
              </a:ext>
            </a:extLst>
          </p:cNvPr>
          <p:cNvSpPr txBox="1"/>
          <p:nvPr/>
        </p:nvSpPr>
        <p:spPr>
          <a:xfrm>
            <a:off x="9087242" y="1480665"/>
            <a:ext cx="220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b="1" u="sng" dirty="0"/>
              <a:t>C#-object (model)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539ADEA-9F96-4EB5-87CF-37B48290FA27}"/>
              </a:ext>
            </a:extLst>
          </p:cNvPr>
          <p:cNvSpPr/>
          <p:nvPr/>
        </p:nvSpPr>
        <p:spPr>
          <a:xfrm>
            <a:off x="7524386" y="3523237"/>
            <a:ext cx="658761" cy="513735"/>
          </a:xfrm>
          <a:prstGeom prst="rightArrow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FDD35F-C043-4B6E-A0F4-7978F8D1DBB8}"/>
              </a:ext>
            </a:extLst>
          </p:cNvPr>
          <p:cNvSpPr txBox="1"/>
          <p:nvPr/>
        </p:nvSpPr>
        <p:spPr>
          <a:xfrm>
            <a:off x="8416619" y="3226107"/>
            <a:ext cx="3543672" cy="110799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onsolas" panose="020B0609020204030204" pitchFamily="49" charset="0"/>
              </a:rPr>
              <a:t>Product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Description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Price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6D4649-7139-4046-AFA1-00B2216A0DE6}"/>
              </a:ext>
            </a:extLst>
          </p:cNvPr>
          <p:cNvCxnSpPr/>
          <p:nvPr/>
        </p:nvCxnSpPr>
        <p:spPr>
          <a:xfrm>
            <a:off x="4630994" y="3226107"/>
            <a:ext cx="4159045" cy="297130"/>
          </a:xfrm>
          <a:prstGeom prst="straightConnector1">
            <a:avLst/>
          </a:prstGeom>
          <a:ln w="28575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70C43D-0094-40F1-AB11-751B240178A1}"/>
              </a:ext>
            </a:extLst>
          </p:cNvPr>
          <p:cNvCxnSpPr>
            <a:cxnSpLocks/>
          </p:cNvCxnSpPr>
          <p:nvPr/>
        </p:nvCxnSpPr>
        <p:spPr>
          <a:xfrm>
            <a:off x="5653799" y="3523237"/>
            <a:ext cx="3136240" cy="174245"/>
          </a:xfrm>
          <a:prstGeom prst="straightConnector1">
            <a:avLst/>
          </a:prstGeom>
          <a:ln w="28575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ECFEC0-CF95-46FF-A96E-76CB8B147BA2}"/>
              </a:ext>
            </a:extLst>
          </p:cNvPr>
          <p:cNvCxnSpPr>
            <a:cxnSpLocks/>
          </p:cNvCxnSpPr>
          <p:nvPr/>
        </p:nvCxnSpPr>
        <p:spPr>
          <a:xfrm flipV="1">
            <a:off x="5280379" y="3877535"/>
            <a:ext cx="3509660" cy="37357"/>
          </a:xfrm>
          <a:prstGeom prst="straightConnector1">
            <a:avLst/>
          </a:prstGeom>
          <a:ln w="28575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4D7CB4-2616-4176-9FDA-196B90E20C2F}"/>
              </a:ext>
            </a:extLst>
          </p:cNvPr>
          <p:cNvCxnSpPr>
            <a:cxnSpLocks/>
          </p:cNvCxnSpPr>
          <p:nvPr/>
        </p:nvCxnSpPr>
        <p:spPr>
          <a:xfrm flipV="1">
            <a:off x="5277148" y="4036972"/>
            <a:ext cx="3512891" cy="150971"/>
          </a:xfrm>
          <a:prstGeom prst="straightConnector1">
            <a:avLst/>
          </a:prstGeom>
          <a:ln w="28575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F784092-80E4-4C8C-9B08-605AEF56C6B4}"/>
              </a:ext>
            </a:extLst>
          </p:cNvPr>
          <p:cNvSpPr txBox="1"/>
          <p:nvPr/>
        </p:nvSpPr>
        <p:spPr>
          <a:xfrm>
            <a:off x="1563329" y="5478098"/>
            <a:ext cx="9065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i="1" dirty="0"/>
              <a:t>Opmerking: </a:t>
            </a:r>
            <a:r>
              <a:rPr lang="nl-BE" i="1" dirty="0"/>
              <a:t>naam van waarde in POST-</a:t>
            </a:r>
            <a:r>
              <a:rPr lang="nl-BE" i="1" dirty="0" err="1"/>
              <a:t>request</a:t>
            </a:r>
            <a:r>
              <a:rPr lang="nl-BE" i="1" dirty="0"/>
              <a:t> wordt bepaald door name-attribuut van &lt;input&gt;-element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323DBBF-96CB-495B-8647-FCF1F5DA2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760" y="5796816"/>
            <a:ext cx="3915653" cy="36512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16A656D-F0A2-45F6-A8DC-AEF17FECD0B5}"/>
              </a:ext>
            </a:extLst>
          </p:cNvPr>
          <p:cNvSpPr/>
          <p:nvPr/>
        </p:nvSpPr>
        <p:spPr>
          <a:xfrm>
            <a:off x="4552587" y="5838122"/>
            <a:ext cx="1307439" cy="277224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072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A38C-D148-4739-9841-1EC92459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Modelbinding: combinatie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FD29-9535-4BC9-AE7B-F89B29297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8" y="1118075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Sources kunnen ook gecombineerd worden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Vaak bij </a:t>
            </a:r>
            <a:r>
              <a:rPr lang="nl-BE" sz="2000" dirty="0" err="1"/>
              <a:t>edit</a:t>
            </a:r>
            <a:r>
              <a:rPr lang="nl-BE" sz="2000" dirty="0"/>
              <a:t>: </a:t>
            </a:r>
            <a:r>
              <a:rPr lang="nl-BE" sz="2000" dirty="0" err="1"/>
              <a:t>id</a:t>
            </a:r>
            <a:r>
              <a:rPr lang="nl-BE" sz="2000" dirty="0"/>
              <a:t> van te </a:t>
            </a:r>
            <a:r>
              <a:rPr lang="nl-BE" sz="2000" dirty="0" err="1"/>
              <a:t>editeren</a:t>
            </a:r>
            <a:r>
              <a:rPr lang="nl-BE" sz="2000" dirty="0"/>
              <a:t> object via route-</a:t>
            </a:r>
            <a:r>
              <a:rPr lang="nl-BE" sz="2000" dirty="0" err="1"/>
              <a:t>value</a:t>
            </a:r>
            <a:r>
              <a:rPr lang="nl-BE" sz="2000" dirty="0"/>
              <a:t>, gewijzigde informatie via POST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b="1" dirty="0"/>
              <a:t>OPGELET: </a:t>
            </a:r>
            <a:r>
              <a:rPr lang="nl-BE" sz="2000" dirty="0"/>
              <a:t>volgorde is van belang!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CC7E1-01DA-4440-BBA6-89A1B853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modelbinding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45E79-2FFA-4B72-9849-98720546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A2ED0F-A43A-4F02-ADDC-0558348444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020696-C69F-475A-BB98-2B42DB3B7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91" y="2735520"/>
            <a:ext cx="4374259" cy="693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FFDF55-152B-49A5-9412-0120DDF94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91" y="3546659"/>
            <a:ext cx="2293890" cy="26437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0B033C-FC06-47C3-A9AE-5D9DB718D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800" y="3854971"/>
            <a:ext cx="5852667" cy="101354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A853FA-E6F8-4850-949B-ACBDED5E7366}"/>
              </a:ext>
            </a:extLst>
          </p:cNvPr>
          <p:cNvCxnSpPr/>
          <p:nvPr/>
        </p:nvCxnSpPr>
        <p:spPr>
          <a:xfrm>
            <a:off x="4670323" y="3254477"/>
            <a:ext cx="3352800" cy="1150375"/>
          </a:xfrm>
          <a:prstGeom prst="straightConnector1">
            <a:avLst/>
          </a:prstGeom>
          <a:ln w="28575">
            <a:solidFill>
              <a:srgbClr val="33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05C9A5-7112-40DA-9FE0-909C16DADA1D}"/>
              </a:ext>
            </a:extLst>
          </p:cNvPr>
          <p:cNvCxnSpPr>
            <a:cxnSpLocks/>
          </p:cNvCxnSpPr>
          <p:nvPr/>
        </p:nvCxnSpPr>
        <p:spPr>
          <a:xfrm>
            <a:off x="2828181" y="4595785"/>
            <a:ext cx="5194942" cy="2852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049DDB-5F31-47AB-A515-0F10300E2653}"/>
              </a:ext>
            </a:extLst>
          </p:cNvPr>
          <p:cNvCxnSpPr/>
          <p:nvPr/>
        </p:nvCxnSpPr>
        <p:spPr>
          <a:xfrm flipV="1">
            <a:off x="2828181" y="4286865"/>
            <a:ext cx="5194942" cy="8554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6DCF85-50DD-42B6-8184-90DC2FA7A5C9}"/>
              </a:ext>
            </a:extLst>
          </p:cNvPr>
          <p:cNvCxnSpPr>
            <a:cxnSpLocks/>
          </p:cNvCxnSpPr>
          <p:nvPr/>
        </p:nvCxnSpPr>
        <p:spPr>
          <a:xfrm flipV="1">
            <a:off x="2918646" y="4808706"/>
            <a:ext cx="5104477" cy="83942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368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922EE-2181-4D12-A79C-F653C0DD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 binding: primitieve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DC729-B808-4731-9E1C-F3F023390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496" y="1296000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b="1" dirty="0">
                <a:solidFill>
                  <a:schemeClr val="accent6"/>
                </a:solidFill>
              </a:rPr>
              <a:t>Primitieve types </a:t>
            </a:r>
            <a:r>
              <a:rPr lang="nl-BE" sz="2400" dirty="0"/>
              <a:t>worden gebonden door model binder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Eén of </a:t>
            </a:r>
            <a:r>
              <a:rPr lang="nl-BE" sz="2400" b="1" dirty="0">
                <a:solidFill>
                  <a:schemeClr val="accent6"/>
                </a:solidFill>
              </a:rPr>
              <a:t>meerdere</a:t>
            </a:r>
            <a:r>
              <a:rPr lang="nl-BE" sz="2400" dirty="0"/>
              <a:t> parameters mogelijk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Indien </a:t>
            </a:r>
            <a:r>
              <a:rPr lang="nl-BE" sz="2400" b="1" dirty="0">
                <a:solidFill>
                  <a:schemeClr val="accent6"/>
                </a:solidFill>
              </a:rPr>
              <a:t>geen waarde </a:t>
            </a:r>
            <a:r>
              <a:rPr lang="nl-BE" sz="2400" dirty="0"/>
              <a:t>voor parameter: </a:t>
            </a:r>
            <a:r>
              <a:rPr lang="nl-BE" sz="2400" b="1" dirty="0">
                <a:solidFill>
                  <a:schemeClr val="accent6"/>
                </a:solidFill>
              </a:rPr>
              <a:t>default-waarde</a:t>
            </a:r>
            <a:r>
              <a:rPr lang="nl-BE" sz="2400" dirty="0"/>
              <a:t> van type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Gebruik </a:t>
            </a:r>
            <a:r>
              <a:rPr lang="nl-BE" sz="2400" b="1" i="1" dirty="0" err="1"/>
              <a:t>nullable</a:t>
            </a:r>
            <a:r>
              <a:rPr lang="nl-BE" sz="2400" b="1" i="1" dirty="0"/>
              <a:t>-types</a:t>
            </a:r>
            <a:r>
              <a:rPr lang="nl-BE" sz="2400" dirty="0"/>
              <a:t> indien je </a:t>
            </a:r>
            <a:r>
              <a:rPr lang="nl-BE" sz="2400" dirty="0" err="1"/>
              <a:t>null</a:t>
            </a:r>
            <a:r>
              <a:rPr lang="nl-BE" sz="2400" dirty="0"/>
              <a:t>-waarde wenst voor ontbrekende waarden (bv.: </a:t>
            </a:r>
            <a:r>
              <a:rPr lang="nl-BE" sz="2000" dirty="0">
                <a:latin typeface="Consolas" panose="020B0609020204030204" pitchFamily="49" charset="0"/>
              </a:rPr>
              <a:t>int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nl-BE" sz="2000" dirty="0">
                <a:latin typeface="Consolas" panose="020B0609020204030204" pitchFamily="49" charset="0"/>
              </a:rPr>
              <a:t> </a:t>
            </a:r>
            <a:r>
              <a:rPr lang="nl-BE" sz="2000" dirty="0" err="1">
                <a:latin typeface="Consolas" panose="020B0609020204030204" pitchFamily="49" charset="0"/>
              </a:rPr>
              <a:t>id</a:t>
            </a:r>
            <a:r>
              <a:rPr lang="nl-BE" sz="2400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50661-0A02-4B4B-AC72-CCB3E0DC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modelbinding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3EDB5-BC09-4A9B-9D72-838402D5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B071CD-8A70-47C5-ACD5-D007B0B107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59BE0-B1F4-4028-8EA2-FBA679ABD5EA}"/>
              </a:ext>
            </a:extLst>
          </p:cNvPr>
          <p:cNvSpPr txBox="1"/>
          <p:nvPr/>
        </p:nvSpPr>
        <p:spPr>
          <a:xfrm>
            <a:off x="678291" y="4232643"/>
            <a:ext cx="3982199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>
                <a:latin typeface="Consolas" panose="020B0609020204030204" pitchFamily="49" charset="0"/>
              </a:rPr>
              <a:t>{controller}/{action}/{</a:t>
            </a:r>
            <a:r>
              <a:rPr lang="nl-BE" sz="1400" dirty="0" err="1">
                <a:latin typeface="Consolas" panose="020B0609020204030204" pitchFamily="49" charset="0"/>
              </a:rPr>
              <a:t>from</a:t>
            </a:r>
            <a:r>
              <a:rPr lang="nl-BE" sz="1400" dirty="0">
                <a:latin typeface="Consolas" panose="020B0609020204030204" pitchFamily="49" charset="0"/>
              </a:rPr>
              <a:t>}/{</a:t>
            </a:r>
            <a:r>
              <a:rPr lang="nl-BE" sz="1400" dirty="0" err="1">
                <a:latin typeface="Consolas" panose="020B0609020204030204" pitchFamily="49" charset="0"/>
              </a:rPr>
              <a:t>to</a:t>
            </a:r>
            <a:r>
              <a:rPr lang="nl-BE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0C547-7103-4F5F-BF09-3F8C4A7C5583}"/>
              </a:ext>
            </a:extLst>
          </p:cNvPr>
          <p:cNvSpPr txBox="1"/>
          <p:nvPr/>
        </p:nvSpPr>
        <p:spPr>
          <a:xfrm>
            <a:off x="678291" y="5171483"/>
            <a:ext cx="3982199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 err="1">
                <a:latin typeface="Consolas" panose="020B0609020204030204" pitchFamily="49" charset="0"/>
              </a:rPr>
              <a:t>Currency</a:t>
            </a:r>
            <a:r>
              <a:rPr lang="nl-BE" sz="1400" dirty="0">
                <a:latin typeface="Consolas" panose="020B0609020204030204" pitchFamily="49" charset="0"/>
              </a:rPr>
              <a:t>/</a:t>
            </a:r>
            <a:r>
              <a:rPr lang="nl-BE" sz="1400" dirty="0" err="1">
                <a:latin typeface="Consolas" panose="020B0609020204030204" pitchFamily="49" charset="0"/>
              </a:rPr>
              <a:t>Convert</a:t>
            </a:r>
            <a:r>
              <a:rPr lang="nl-BE" sz="1400" dirty="0">
                <a:latin typeface="Consolas" panose="020B0609020204030204" pitchFamily="49" charset="0"/>
              </a:rPr>
              <a:t>/USD/EUR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5B8F7A-46FB-4C9F-8D40-A154ACB9B6CB}"/>
              </a:ext>
            </a:extLst>
          </p:cNvPr>
          <p:cNvSpPr txBox="1"/>
          <p:nvPr/>
        </p:nvSpPr>
        <p:spPr>
          <a:xfrm>
            <a:off x="6593665" y="4462760"/>
            <a:ext cx="4998567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4561F"/>
                </a:solidFill>
                <a:latin typeface="Consolas" panose="020B0609020204030204" pitchFamily="49" charset="0"/>
              </a:rPr>
              <a:t>Convert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from,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to) 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//...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6C37CE-D95B-4758-BCFF-780CC4C05EAE}"/>
              </a:ext>
            </a:extLst>
          </p:cNvPr>
          <p:cNvSpPr txBox="1"/>
          <p:nvPr/>
        </p:nvSpPr>
        <p:spPr>
          <a:xfrm>
            <a:off x="6593665" y="5325371"/>
            <a:ext cx="1582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from</a:t>
            </a:r>
            <a:r>
              <a:rPr lang="nl-BE" dirty="0"/>
              <a:t> = USD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to</a:t>
            </a:r>
            <a:r>
              <a:rPr lang="nl-BE" dirty="0"/>
              <a:t> = EUR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E158D83-A261-45E9-A502-CE5ACA5516D3}"/>
              </a:ext>
            </a:extLst>
          </p:cNvPr>
          <p:cNvSpPr/>
          <p:nvPr/>
        </p:nvSpPr>
        <p:spPr>
          <a:xfrm>
            <a:off x="5334251" y="4716814"/>
            <a:ext cx="639097" cy="454669"/>
          </a:xfrm>
          <a:prstGeom prst="rightArrow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E996-D132-4465-B25A-887BFA539B0C}"/>
              </a:ext>
            </a:extLst>
          </p:cNvPr>
          <p:cNvSpPr txBox="1"/>
          <p:nvPr/>
        </p:nvSpPr>
        <p:spPr>
          <a:xfrm>
            <a:off x="678290" y="3835627"/>
            <a:ext cx="148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u="sng" dirty="0"/>
              <a:t>Routing: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BC4E6C-5BE3-4E19-ABB1-4D387D8065F5}"/>
              </a:ext>
            </a:extLst>
          </p:cNvPr>
          <p:cNvSpPr txBox="1"/>
          <p:nvPr/>
        </p:nvSpPr>
        <p:spPr>
          <a:xfrm>
            <a:off x="678290" y="4811232"/>
            <a:ext cx="148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u="sng" dirty="0"/>
              <a:t>URL: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A57A3F-DFD8-4224-8F6E-552E58842A62}"/>
              </a:ext>
            </a:extLst>
          </p:cNvPr>
          <p:cNvSpPr txBox="1"/>
          <p:nvPr/>
        </p:nvSpPr>
        <p:spPr>
          <a:xfrm>
            <a:off x="6527158" y="4061814"/>
            <a:ext cx="298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u="sng" dirty="0"/>
              <a:t>Action-</a:t>
            </a:r>
            <a:r>
              <a:rPr lang="nl-BE" b="1" u="sng" dirty="0" err="1"/>
              <a:t>method</a:t>
            </a:r>
            <a:r>
              <a:rPr lang="nl-BE" b="1" u="sng" dirty="0"/>
              <a:t> (in controller):</a:t>
            </a:r>
          </a:p>
        </p:txBody>
      </p:sp>
    </p:spTree>
    <p:extLst>
      <p:ext uri="{BB962C8B-B14F-4D97-AF65-F5344CB8AC3E}">
        <p14:creationId xmlns:p14="http://schemas.microsoft.com/office/powerpoint/2010/main" val="924237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2380-8651-4419-AB24-3918638F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 binding: complexe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FDDF-C06B-4DFF-A8F5-68624D3F4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91" y="1296000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Indien veel parameters: beter klasse maken om parameters te groeperen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Binding: naam parameter = naam property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Vereisten: default </a:t>
            </a:r>
            <a:r>
              <a:rPr lang="nl-BE" sz="2000" dirty="0" err="1"/>
              <a:t>constructor</a:t>
            </a:r>
            <a:r>
              <a:rPr lang="nl-BE" sz="2000" dirty="0"/>
              <a:t> + public setters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AEDC5-930F-4B01-9538-0968FE43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modelbinding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15433-91C3-455D-AC8F-03A5A2C8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B707F5-368F-4E99-9659-40DDBCDC2A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1B4CA2-194B-4512-8985-6933719EDC13}"/>
              </a:ext>
            </a:extLst>
          </p:cNvPr>
          <p:cNvSpPr txBox="1"/>
          <p:nvPr/>
        </p:nvSpPr>
        <p:spPr>
          <a:xfrm>
            <a:off x="1820322" y="3503106"/>
            <a:ext cx="8551355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4561F"/>
                </a:solidFill>
                <a:latin typeface="Consolas" panose="020B0609020204030204" pitchFamily="49" charset="0"/>
              </a:rPr>
              <a:t>Register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phoneNumber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email)</a:t>
            </a:r>
            <a:endParaRPr lang="nl-BE" sz="12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F02979-0B69-4D46-91BB-1DCDCB215649}"/>
              </a:ext>
            </a:extLst>
          </p:cNvPr>
          <p:cNvSpPr txBox="1"/>
          <p:nvPr/>
        </p:nvSpPr>
        <p:spPr>
          <a:xfrm>
            <a:off x="1204127" y="4725207"/>
            <a:ext cx="4114801" cy="12003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UserBindingModel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FirstName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PhoneNumber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Email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4F980D-EF30-41F9-A7BA-5B42CDA77689}"/>
              </a:ext>
            </a:extLst>
          </p:cNvPr>
          <p:cNvSpPr txBox="1"/>
          <p:nvPr/>
        </p:nvSpPr>
        <p:spPr>
          <a:xfrm>
            <a:off x="6271413" y="5070532"/>
            <a:ext cx="5134006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74561F"/>
                </a:solidFill>
                <a:latin typeface="Consolas" panose="020B0609020204030204" pitchFamily="49" charset="0"/>
              </a:rPr>
              <a:t>Register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UserBindingModel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userModel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5EAEC1C-994A-44B0-AF94-7BB89997AD4B}"/>
              </a:ext>
            </a:extLst>
          </p:cNvPr>
          <p:cNvSpPr/>
          <p:nvPr/>
        </p:nvSpPr>
        <p:spPr>
          <a:xfrm>
            <a:off x="5555226" y="4001729"/>
            <a:ext cx="540774" cy="550606"/>
          </a:xfrm>
          <a:prstGeom prst="downArrow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52742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1274-1D3C-4DD1-8013-827B3761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 binding: collecties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C89D3-ABE8-4A96-9500-C4E869AEE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314721"/>
            <a:ext cx="9972232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Meerdere waarden doorgeven in vorm van collectie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Kan op drie manieren: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>
                <a:latin typeface="Consolas" panose="020B0609020204030204" pitchFamily="49" charset="0"/>
              </a:rPr>
              <a:t>naam[index]=waarde </a:t>
            </a:r>
            <a:r>
              <a:rPr lang="nl-BE" sz="2000" dirty="0"/>
              <a:t>(voorbeeld: </a:t>
            </a:r>
            <a:r>
              <a:rPr lang="nl-BE" sz="2000" dirty="0">
                <a:latin typeface="Consolas" panose="020B0609020204030204" pitchFamily="49" charset="0"/>
              </a:rPr>
              <a:t>drinks[0]=coffee</a:t>
            </a:r>
            <a:r>
              <a:rPr lang="nl-BE" sz="2000" dirty="0"/>
              <a:t>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>
                <a:latin typeface="Consolas" panose="020B0609020204030204" pitchFamily="49" charset="0"/>
              </a:rPr>
              <a:t>naam=waarde </a:t>
            </a:r>
            <a:r>
              <a:rPr lang="nl-BE" sz="2000" dirty="0"/>
              <a:t>(voorbeeld: </a:t>
            </a:r>
            <a:r>
              <a:rPr lang="nl-BE" sz="2000" dirty="0">
                <a:latin typeface="Consolas" panose="020B0609020204030204" pitchFamily="49" charset="0"/>
              </a:rPr>
              <a:t>drinks=</a:t>
            </a:r>
            <a:r>
              <a:rPr lang="nl-BE" sz="2000" dirty="0" err="1">
                <a:latin typeface="Consolas" panose="020B0609020204030204" pitchFamily="49" charset="0"/>
              </a:rPr>
              <a:t>coffee&amp;drinks</a:t>
            </a:r>
            <a:r>
              <a:rPr lang="nl-BE" sz="2000" dirty="0">
                <a:latin typeface="Consolas" panose="020B0609020204030204" pitchFamily="49" charset="0"/>
              </a:rPr>
              <a:t>=tea</a:t>
            </a:r>
            <a:r>
              <a:rPr lang="nl-BE" sz="2000" dirty="0"/>
              <a:t>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[index]=waarde (</a:t>
            </a:r>
            <a:r>
              <a:rPr lang="nl-BE" sz="2000" b="1" dirty="0">
                <a:solidFill>
                  <a:srgbClr val="C00000"/>
                </a:solidFill>
              </a:rPr>
              <a:t>enkel indien één lijst! </a:t>
            </a:r>
            <a:r>
              <a:rPr lang="nl-BE" sz="2000" dirty="0"/>
              <a:t>Voorbeeld: </a:t>
            </a:r>
            <a:r>
              <a:rPr lang="nl-BE" sz="2000" dirty="0">
                <a:latin typeface="Consolas" panose="020B0609020204030204" pitchFamily="49" charset="0"/>
              </a:rPr>
              <a:t>[0]=coffee</a:t>
            </a:r>
            <a:r>
              <a:rPr lang="nl-BE" sz="2000" dirty="0"/>
              <a:t>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endParaRPr lang="nl-BE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4A475-A479-4955-A9AA-FEFF9531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modelbinding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40339-4FB3-4ECC-8876-BE4E3DA4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42B1D6-A83C-417E-85B3-021A9F54B2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B6D590-05EF-4C44-A7B5-C92110894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91" y="3745735"/>
            <a:ext cx="5578323" cy="6782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63D190-98D2-4675-B19C-165610D3C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27" y="4600703"/>
            <a:ext cx="5174428" cy="6706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0B976A-C230-48E9-A53A-D2662B008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22" y="5448051"/>
            <a:ext cx="4823878" cy="693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69D4A5-6B74-4154-8C79-926A61645040}"/>
              </a:ext>
            </a:extLst>
          </p:cNvPr>
          <p:cNvSpPr txBox="1"/>
          <p:nvPr/>
        </p:nvSpPr>
        <p:spPr>
          <a:xfrm>
            <a:off x="7110759" y="4571761"/>
            <a:ext cx="4442144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4561F"/>
                </a:solidFill>
                <a:latin typeface="Consolas" panose="020B0609020204030204" pitchFamily="49" charset="0"/>
              </a:rPr>
              <a:t>Order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F8291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drinks) {</a:t>
            </a:r>
          </a:p>
          <a:p>
            <a:r>
              <a:rPr lang="nl-BE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//...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34AC3-AED8-4713-910E-6B4C6E72D7FE}"/>
              </a:ext>
            </a:extLst>
          </p:cNvPr>
          <p:cNvSpPr/>
          <p:nvPr/>
        </p:nvSpPr>
        <p:spPr>
          <a:xfrm>
            <a:off x="4257368" y="4104518"/>
            <a:ext cx="1908000" cy="25200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9F32F-BF36-4216-9C48-2CBCFBFE8642}"/>
              </a:ext>
            </a:extLst>
          </p:cNvPr>
          <p:cNvSpPr/>
          <p:nvPr/>
        </p:nvSpPr>
        <p:spPr>
          <a:xfrm>
            <a:off x="4329947" y="4966092"/>
            <a:ext cx="1584000" cy="25200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FF57A8-EC99-4BB3-988F-80D19D69FBA4}"/>
              </a:ext>
            </a:extLst>
          </p:cNvPr>
          <p:cNvSpPr/>
          <p:nvPr/>
        </p:nvSpPr>
        <p:spPr>
          <a:xfrm>
            <a:off x="4389971" y="5805207"/>
            <a:ext cx="1224000" cy="25200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9641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4B038-3F2D-48BB-8263-DA9902D6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 binding: bestanden uploaden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F231-6F51-433F-A047-BBC7F1375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91" y="1763938"/>
            <a:ext cx="9281274" cy="112807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Gebruik type </a:t>
            </a:r>
            <a:r>
              <a:rPr lang="nl-BE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IFormFile</a:t>
            </a:r>
            <a:r>
              <a:rPr lang="nl-BE" sz="2400" dirty="0"/>
              <a:t> om bestanden te uploaden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Voorbeeld: profielfoto, </a:t>
            </a:r>
            <a:r>
              <a:rPr lang="nl-BE" sz="2000" dirty="0" err="1"/>
              <a:t>PDF-bestand</a:t>
            </a:r>
            <a:r>
              <a:rPr lang="nl-BE" sz="2000" dirty="0"/>
              <a:t>, ...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80212-47F8-4A2D-A50E-CEA0F747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modelbinding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5C069-CD25-411E-8878-7C5C92A7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2614AD-0954-4823-BF6F-DBC6A93AC2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652E7-CF96-4A51-BC22-B44ED82C84CF}"/>
              </a:ext>
            </a:extLst>
          </p:cNvPr>
          <p:cNvSpPr txBox="1"/>
          <p:nvPr/>
        </p:nvSpPr>
        <p:spPr>
          <a:xfrm>
            <a:off x="1418644" y="3222522"/>
            <a:ext cx="6515987" cy="212365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SavePicture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IFormFile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file) 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file.Length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&gt; 0)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filePath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Path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GetTempFileName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stream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System.IO.</a:t>
            </a:r>
            <a:r>
              <a:rPr lang="en-US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File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filePath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CopyTo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(stream);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9040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1653C-14B1-4678-BB70-4DA4AB56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Files uploaden: waarschuwingen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EF090-8E9D-4D4C-AF1D-310F59808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91" y="2320497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Gebruik </a:t>
            </a:r>
            <a:r>
              <a:rPr lang="nl-BE" dirty="0" err="1"/>
              <a:t>IFormFile</a:t>
            </a:r>
            <a:r>
              <a:rPr lang="nl-BE" dirty="0"/>
              <a:t> enkel voor kleine bestanden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Opgelet voor grote bestanden!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Let op voor uitvoerbare bestanden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Genereer altijd nieuwe filenaam voor bestanden die geüpload worden door gebruiker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Waar data bewaren? Database? File-systeem?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8E217-9146-4E30-B103-911B80E8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modelbinding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AE29C-1503-42DF-B4E5-FEB86F8D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71710-7A89-461C-8F1B-9A5A721B62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240378-4B1E-4283-BB29-02CD70E4A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465" y="811936"/>
            <a:ext cx="2180302" cy="218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178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9F5F-0DA0-4ABE-A012-4A722C4C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</a:t>
            </a:r>
            <a:r>
              <a:rPr lang="nl-BE" dirty="0" err="1"/>
              <a:t>Annotations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E07AD-2490-49F0-BB0D-4699D6E7FC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C29AC-4FF1-4596-9CBD-E024D431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modelbinding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B05F1-D990-4841-AA66-3240DA69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6BC558-6B74-41DF-81B1-DD49D77D64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952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90AB-F960-4639-8550-FA4846D9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Herhaling formulieren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F9A75-FC0C-494B-AA79-9B54696024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050BA-A096-4382-9A27-6BCA70C5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modelbinding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E96CA-2EEE-40EF-87F4-2FA281F6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34A228-3FD9-4270-9D65-B2A2B7A299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94241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BABC1-0568-4466-B4A3-EA941E77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zijn Data </a:t>
            </a:r>
            <a:r>
              <a:rPr lang="nl-BE" dirty="0" err="1"/>
              <a:t>Annotations</a:t>
            </a:r>
            <a:r>
              <a:rPr lang="nl-B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E74E6-337A-4467-92A2-273063F6F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163" y="2018245"/>
            <a:ext cx="9281274" cy="36746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dirty="0">
                <a:solidFill>
                  <a:schemeClr val="accent6"/>
                </a:solidFill>
              </a:rPr>
              <a:t>Data </a:t>
            </a:r>
            <a:r>
              <a:rPr lang="nl-BE" b="1" dirty="0" err="1">
                <a:solidFill>
                  <a:schemeClr val="accent6"/>
                </a:solidFill>
              </a:rPr>
              <a:t>Annotations</a:t>
            </a:r>
            <a:r>
              <a:rPr lang="nl-BE" b="1" dirty="0">
                <a:solidFill>
                  <a:schemeClr val="accent6"/>
                </a:solidFill>
              </a:rPr>
              <a:t> </a:t>
            </a:r>
            <a:r>
              <a:rPr lang="nl-BE" dirty="0"/>
              <a:t>zijn </a:t>
            </a:r>
            <a:r>
              <a:rPr lang="nl-BE" b="1" dirty="0">
                <a:solidFill>
                  <a:schemeClr val="accent6"/>
                </a:solidFill>
              </a:rPr>
              <a:t>attributen</a:t>
            </a:r>
            <a:r>
              <a:rPr lang="nl-BE" dirty="0"/>
              <a:t> die aan </a:t>
            </a:r>
            <a:r>
              <a:rPr lang="nl-BE" dirty="0" err="1"/>
              <a:t>property’s</a:t>
            </a:r>
            <a:r>
              <a:rPr lang="nl-BE" dirty="0"/>
              <a:t> van model kunnen toegevoegd worden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Voegen </a:t>
            </a:r>
            <a:r>
              <a:rPr lang="nl-BE" b="1" dirty="0">
                <a:solidFill>
                  <a:schemeClr val="accent6"/>
                </a:solidFill>
              </a:rPr>
              <a:t>meta-data</a:t>
            </a:r>
            <a:r>
              <a:rPr lang="nl-BE" dirty="0"/>
              <a:t> toe aan deze </a:t>
            </a:r>
            <a:r>
              <a:rPr lang="nl-BE" dirty="0" err="1"/>
              <a:t>property’s</a:t>
            </a:r>
            <a:endParaRPr lang="nl-BE" dirty="0"/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Bv.: verplicht veld, maximale lengte, type (email, password, ...)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Doel: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Bij formulier geschikte componenten genereren </a:t>
            </a:r>
            <a:r>
              <a:rPr lang="nl-BE" sz="2400" i="1" dirty="0"/>
              <a:t>(zie later)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Validatie en foutboodschappen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B1A20-FA46-420C-BD3D-437E6AF4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modelbinding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45D8D-CFB4-420D-8252-BD8A40ED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608F88-5AFB-4E04-8CB1-277E4A750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9601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BABC1-0568-4466-B4A3-EA941E77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Data </a:t>
            </a:r>
            <a:r>
              <a:rPr lang="nl-BE" dirty="0" err="1"/>
              <a:t>Annotations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B1A20-FA46-420C-BD3D-437E6AF4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modelbinding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45D8D-CFB4-420D-8252-BD8A40ED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41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608F88-5AFB-4E04-8CB1-277E4A750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7141F-9F4F-491C-8B00-6A6B9B11E5B4}"/>
              </a:ext>
            </a:extLst>
          </p:cNvPr>
          <p:cNvSpPr txBox="1"/>
          <p:nvPr/>
        </p:nvSpPr>
        <p:spPr>
          <a:xfrm>
            <a:off x="534291" y="1775838"/>
            <a:ext cx="4539154" cy="378565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PersonRegistrationModel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Required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MaxLength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(100)]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nl-BE" sz="1200" dirty="0">
                <a:solidFill>
                  <a:srgbClr val="4F8291"/>
                </a:solidFill>
                <a:latin typeface="Consolas" panose="020B0609020204030204" pitchFamily="49" charset="0"/>
              </a:rPr>
              <a:t>Display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"Voornaam"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FirstName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Required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MaxLength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(100)]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nl-BE" sz="1200" dirty="0">
                <a:solidFill>
                  <a:srgbClr val="4F8291"/>
                </a:solidFill>
                <a:latin typeface="Consolas" panose="020B0609020204030204" pitchFamily="49" charset="0"/>
              </a:rPr>
              <a:t>Display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"Familienaam"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Required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EmailAddress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Email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Required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Compare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"Email"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nl-BE" sz="1200" dirty="0">
                <a:solidFill>
                  <a:srgbClr val="4F8291"/>
                </a:solidFill>
                <a:latin typeface="Consolas" panose="020B0609020204030204" pitchFamily="49" charset="0"/>
              </a:rPr>
              <a:t>Display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"Bevestig email"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ConfirmEmail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0B023-8937-4453-AB4E-24B77805F679}"/>
              </a:ext>
            </a:extLst>
          </p:cNvPr>
          <p:cNvSpPr txBox="1"/>
          <p:nvPr/>
        </p:nvSpPr>
        <p:spPr>
          <a:xfrm>
            <a:off x="5751871" y="1806616"/>
            <a:ext cx="540774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sz="1600" dirty="0">
                <a:latin typeface="Consolas" panose="020B0609020204030204" pitchFamily="49" charset="0"/>
              </a:rPr>
              <a:t>[</a:t>
            </a:r>
            <a:r>
              <a:rPr lang="nl-BE" sz="1600" dirty="0" err="1">
                <a:latin typeface="Consolas" panose="020B0609020204030204" pitchFamily="49" charset="0"/>
              </a:rPr>
              <a:t>Required</a:t>
            </a:r>
            <a:r>
              <a:rPr lang="nl-BE" sz="1600" dirty="0">
                <a:latin typeface="Consolas" panose="020B0609020204030204" pitchFamily="49" charset="0"/>
              </a:rPr>
              <a:t>]</a:t>
            </a:r>
            <a:r>
              <a:rPr lang="nl-BE" dirty="0"/>
              <a:t>: geeft aan dat velden verplicht moeten meegegeven worden bij </a:t>
            </a:r>
            <a:r>
              <a:rPr lang="nl-BE" dirty="0" err="1"/>
              <a:t>request</a:t>
            </a:r>
            <a:endParaRPr lang="nl-B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sz="1600" dirty="0">
                <a:latin typeface="Consolas" panose="020B0609020204030204" pitchFamily="49" charset="0"/>
              </a:rPr>
              <a:t>[</a:t>
            </a:r>
            <a:r>
              <a:rPr lang="nl-BE" sz="1600" dirty="0" err="1">
                <a:latin typeface="Consolas" panose="020B0609020204030204" pitchFamily="49" charset="0"/>
              </a:rPr>
              <a:t>MaxLength</a:t>
            </a:r>
            <a:r>
              <a:rPr lang="nl-BE" sz="1600" dirty="0">
                <a:latin typeface="Consolas" panose="020B0609020204030204" pitchFamily="49" charset="0"/>
              </a:rPr>
              <a:t>]</a:t>
            </a:r>
            <a:r>
              <a:rPr lang="nl-BE" dirty="0"/>
              <a:t>: geeft de maximale lengte van de string aan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sz="1600" dirty="0">
                <a:latin typeface="Consolas" panose="020B0609020204030204" pitchFamily="49" charset="0"/>
              </a:rPr>
              <a:t>[Display]</a:t>
            </a:r>
            <a:r>
              <a:rPr lang="nl-BE" dirty="0"/>
              <a:t>: gebruiksvriendelijke naam voor het veld (wordt gebruikt bij genereren van formulier-labels)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sz="1600" dirty="0">
                <a:latin typeface="Consolas" panose="020B0609020204030204" pitchFamily="49" charset="0"/>
              </a:rPr>
              <a:t>[</a:t>
            </a:r>
            <a:r>
              <a:rPr lang="nl-BE" sz="1600" dirty="0" err="1">
                <a:latin typeface="Consolas" panose="020B0609020204030204" pitchFamily="49" charset="0"/>
              </a:rPr>
              <a:t>EmailAddress</a:t>
            </a:r>
            <a:r>
              <a:rPr lang="nl-BE" sz="1600" dirty="0">
                <a:latin typeface="Consolas" panose="020B0609020204030204" pitchFamily="49" charset="0"/>
              </a:rPr>
              <a:t>]</a:t>
            </a:r>
            <a:r>
              <a:rPr lang="nl-BE" dirty="0"/>
              <a:t>: geeft aan dat string moet voldoen aan formaat van email-adres. Wordt tevens gebruikt bij genereren van formulier-element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sz="1600" dirty="0">
                <a:latin typeface="Consolas" panose="020B0609020204030204" pitchFamily="49" charset="0"/>
              </a:rPr>
              <a:t>[</a:t>
            </a:r>
            <a:r>
              <a:rPr lang="nl-BE" sz="1600" dirty="0" err="1">
                <a:latin typeface="Consolas" panose="020B0609020204030204" pitchFamily="49" charset="0"/>
              </a:rPr>
              <a:t>Compare</a:t>
            </a:r>
            <a:r>
              <a:rPr lang="nl-BE" sz="1600" dirty="0">
                <a:latin typeface="Consolas" panose="020B0609020204030204" pitchFamily="49" charset="0"/>
              </a:rPr>
              <a:t>]</a:t>
            </a:r>
            <a:r>
              <a:rPr lang="nl-BE" dirty="0"/>
              <a:t>: gaat na dat de waarde van deze property overeenkomt met de waarde van een andere property</a:t>
            </a:r>
          </a:p>
        </p:txBody>
      </p:sp>
    </p:spTree>
    <p:extLst>
      <p:ext uri="{BB962C8B-B14F-4D97-AF65-F5344CB8AC3E}">
        <p14:creationId xmlns:p14="http://schemas.microsoft.com/office/powerpoint/2010/main" val="3306607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F2749-C3E6-4113-8B77-01BA42BB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Veelgebruikte Data </a:t>
            </a:r>
            <a:r>
              <a:rPr lang="nl-BE" dirty="0" err="1"/>
              <a:t>Annotations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CD6A73-E3D4-472F-851D-257EB19D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modelbinding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F2544-CBA8-4B7F-9FA4-59B77237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F6C9B2-F5C5-46DE-9632-02E12B6EE3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D35E4E4-9903-4F3F-BC27-C0601C39D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04866"/>
              </p:ext>
            </p:extLst>
          </p:nvPr>
        </p:nvGraphicFramePr>
        <p:xfrm>
          <a:off x="534291" y="1663564"/>
          <a:ext cx="10682336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090">
                  <a:extLst>
                    <a:ext uri="{9D8B030D-6E8A-4147-A177-3AD203B41FA5}">
                      <a16:colId xmlns:a16="http://schemas.microsoft.com/office/drawing/2014/main" val="2298419626"/>
                    </a:ext>
                  </a:extLst>
                </a:gridCol>
                <a:gridCol w="7155246">
                  <a:extLst>
                    <a:ext uri="{9D8B030D-6E8A-4147-A177-3AD203B41FA5}">
                      <a16:colId xmlns:a16="http://schemas.microsoft.com/office/drawing/2014/main" val="698763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Data </a:t>
                      </a:r>
                      <a:r>
                        <a:rPr lang="nl-BE" dirty="0" err="1"/>
                        <a:t>Annotation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Doel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23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nl-BE" sz="1600" dirty="0" err="1">
                          <a:latin typeface="Consolas" panose="020B0609020204030204" pitchFamily="49" charset="0"/>
                        </a:rPr>
                        <a:t>EmailAddress</a:t>
                      </a:r>
                      <a:r>
                        <a:rPr lang="nl-BE" sz="1600" dirty="0"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Property moet geldig email-adres zijn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516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nl-BE" sz="1600" dirty="0" err="1">
                          <a:latin typeface="Consolas" panose="020B0609020204030204" pitchFamily="49" charset="0"/>
                        </a:rPr>
                        <a:t>StringLength</a:t>
                      </a:r>
                      <a:r>
                        <a:rPr lang="nl-BE" sz="1600" dirty="0">
                          <a:latin typeface="Consolas" panose="020B0609020204030204" pitchFamily="49" charset="0"/>
                        </a:rPr>
                        <a:t>(max)]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Maximale lengte voor string-property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39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nl-BE" sz="1600" dirty="0" err="1">
                          <a:latin typeface="Consolas" panose="020B0609020204030204" pitchFamily="49" charset="0"/>
                        </a:rPr>
                        <a:t>MinLength</a:t>
                      </a:r>
                      <a:r>
                        <a:rPr lang="nl-BE" sz="1600" dirty="0">
                          <a:latin typeface="Consolas" panose="020B0609020204030204" pitchFamily="49" charset="0"/>
                        </a:rPr>
                        <a:t>(min)]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Bepaalt minimum aantal elementen in collectie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59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>
                          <a:latin typeface="Consolas" panose="020B0609020204030204" pitchFamily="49" charset="0"/>
                        </a:rPr>
                        <a:t>[Range(</a:t>
                      </a:r>
                      <a:r>
                        <a:rPr lang="nl-BE" sz="1600" dirty="0" err="1">
                          <a:latin typeface="Consolas" panose="020B0609020204030204" pitchFamily="49" charset="0"/>
                        </a:rPr>
                        <a:t>min,max</a:t>
                      </a:r>
                      <a:r>
                        <a:rPr lang="nl-BE" sz="1600" dirty="0">
                          <a:latin typeface="Consolas" panose="020B0609020204030204" pitchFamily="49" charset="0"/>
                        </a:rPr>
                        <a:t>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Gaat na of getal tussen min- en max-waarde ligt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15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nl-BE" sz="1600" dirty="0" err="1">
                          <a:latin typeface="Consolas" panose="020B0609020204030204" pitchFamily="49" charset="0"/>
                        </a:rPr>
                        <a:t>RegularExpression</a:t>
                      </a:r>
                      <a:r>
                        <a:rPr lang="nl-BE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nl-BE" sz="1600" dirty="0" err="1">
                          <a:latin typeface="Consolas" panose="020B0609020204030204" pitchFamily="49" charset="0"/>
                        </a:rPr>
                        <a:t>regex</a:t>
                      </a:r>
                      <a:r>
                        <a:rPr lang="nl-BE" sz="1600" dirty="0">
                          <a:latin typeface="Consolas" panose="020B0609020204030204" pitchFamily="49" charset="0"/>
                        </a:rPr>
                        <a:t>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Valideert of string </a:t>
                      </a:r>
                      <a:r>
                        <a:rPr lang="nl-BE" dirty="0" err="1"/>
                        <a:t>matcht</a:t>
                      </a:r>
                      <a:r>
                        <a:rPr lang="nl-BE" dirty="0"/>
                        <a:t> met reguliere expressie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923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nl-BE" sz="1600" dirty="0" err="1">
                          <a:latin typeface="Consolas" panose="020B0609020204030204" pitchFamily="49" charset="0"/>
                        </a:rPr>
                        <a:t>Url</a:t>
                      </a:r>
                      <a:r>
                        <a:rPr lang="nl-BE" sz="1600" dirty="0"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Gaat na of string een geldige URL 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2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nl-BE" sz="1600" dirty="0" err="1">
                          <a:latin typeface="Consolas" panose="020B0609020204030204" pitchFamily="49" charset="0"/>
                        </a:rPr>
                        <a:t>Required</a:t>
                      </a:r>
                      <a:r>
                        <a:rPr lang="nl-BE" sz="1600" dirty="0"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Geeft aan dat property verplicht een waarde moet krijgen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94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nl-BE" sz="1600" dirty="0" err="1">
                          <a:latin typeface="Consolas" panose="020B0609020204030204" pitchFamily="49" charset="0"/>
                        </a:rPr>
                        <a:t>Compare</a:t>
                      </a:r>
                      <a:r>
                        <a:rPr lang="nl-BE" sz="1600" dirty="0">
                          <a:latin typeface="Consolas" panose="020B0609020204030204" pitchFamily="49" charset="0"/>
                        </a:rPr>
                        <a:t>(name)]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Controleert of waarde van property overeenkomt met waarde van andere property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16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nl-BE" sz="1600" dirty="0" err="1">
                          <a:latin typeface="Consolas" panose="020B0609020204030204" pitchFamily="49" charset="0"/>
                        </a:rPr>
                        <a:t>DataType</a:t>
                      </a:r>
                      <a:r>
                        <a:rPr lang="nl-BE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nl-BE" sz="1600" dirty="0" err="1">
                          <a:latin typeface="Consolas" panose="020B0609020204030204" pitchFamily="49" charset="0"/>
                        </a:rPr>
                        <a:t>DataType</a:t>
                      </a:r>
                      <a:r>
                        <a:rPr lang="nl-BE" sz="1600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nl-BE" sz="1600" i="1" dirty="0">
                          <a:latin typeface="Consolas" panose="020B0609020204030204" pitchFamily="49" charset="0"/>
                        </a:rPr>
                        <a:t>&lt;type&gt;</a:t>
                      </a:r>
                      <a:r>
                        <a:rPr lang="nl-BE" sz="1600" dirty="0">
                          <a:latin typeface="Consolas" panose="020B0609020204030204" pitchFamily="49" charset="0"/>
                        </a:rPr>
                        <a:t>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Geeft aan dat property specifiek </a:t>
                      </a:r>
                      <a:r>
                        <a:rPr lang="nl-BE" dirty="0" err="1"/>
                        <a:t>data-type</a:t>
                      </a:r>
                      <a:r>
                        <a:rPr lang="nl-BE" dirty="0"/>
                        <a:t> bevat (bv.: </a:t>
                      </a:r>
                      <a:r>
                        <a:rPr lang="nl-BE" sz="1600" i="1" dirty="0" err="1">
                          <a:latin typeface="Consolas" panose="020B0609020204030204" pitchFamily="49" charset="0"/>
                        </a:rPr>
                        <a:t>DataType.Password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044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7061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162A-515F-4257-AF4B-30895F0F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</a:t>
            </a:r>
            <a:r>
              <a:rPr lang="nl-BE" dirty="0" err="1"/>
              <a:t>Annotations</a:t>
            </a:r>
            <a:r>
              <a:rPr lang="nl-BE" dirty="0"/>
              <a:t> en foutboodschappen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5C96F-0754-4C57-ACE2-0C86E16DC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91" y="1521199"/>
            <a:ext cx="9812729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Data </a:t>
            </a:r>
            <a:r>
              <a:rPr lang="nl-BE" sz="2400" dirty="0" err="1"/>
              <a:t>Annotations</a:t>
            </a:r>
            <a:r>
              <a:rPr lang="nl-BE" sz="2400" dirty="0"/>
              <a:t> worden gebruikt voor validatie van gegevens </a:t>
            </a:r>
            <a:br>
              <a:rPr lang="nl-BE" sz="2400" dirty="0"/>
            </a:br>
            <a:r>
              <a:rPr lang="nl-BE" sz="2400" dirty="0"/>
              <a:t>(bv.: bij invullen van formulier)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Bij validatie-fout: standaard foutmelding getoond </a:t>
            </a:r>
            <a:br>
              <a:rPr lang="nl-BE" sz="2400" dirty="0"/>
            </a:br>
            <a:r>
              <a:rPr lang="nl-BE" sz="2400" dirty="0"/>
              <a:t>(afhankelijk van type Data </a:t>
            </a:r>
            <a:r>
              <a:rPr lang="nl-BE" sz="2400" dirty="0" err="1"/>
              <a:t>Annotation</a:t>
            </a:r>
            <a:r>
              <a:rPr lang="nl-BE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Standaard foutmelding kan overschreven worden via </a:t>
            </a:r>
            <a:r>
              <a:rPr lang="nl-BE" sz="2000" dirty="0" err="1">
                <a:latin typeface="Consolas" panose="020B0609020204030204" pitchFamily="49" charset="0"/>
              </a:rPr>
              <a:t>ErrorMessage</a:t>
            </a:r>
            <a:r>
              <a:rPr lang="nl-BE" sz="2400" dirty="0"/>
              <a:t>-property in attribuut (wordt ondersteund door alle Data </a:t>
            </a:r>
            <a:r>
              <a:rPr lang="nl-BE" sz="2400" dirty="0" err="1"/>
              <a:t>Annotations</a:t>
            </a:r>
            <a:r>
              <a:rPr lang="nl-BE" sz="2400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B6C04-19B7-4770-A801-A571B432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modelbinding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4B62F-3BD9-488F-82FA-C108BD6E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2DA2A1-D715-4BA5-931B-AB45476F21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2E7F6-B180-4F79-A3B4-BBDC334F0D3A}"/>
              </a:ext>
            </a:extLst>
          </p:cNvPr>
          <p:cNvSpPr txBox="1"/>
          <p:nvPr/>
        </p:nvSpPr>
        <p:spPr>
          <a:xfrm>
            <a:off x="1185711" y="4364762"/>
            <a:ext cx="6131981" cy="138499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PersonRegistrationModel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Required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"Dit is een verplicht veld!"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EmailAddress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"Dit is geen geldig email-adres!"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Email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//...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450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0B52-87EC-4D25-A0E1-DDDD0045E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werkt een formulier?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758DB-60E5-45BE-9700-517B9AD83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363" y="2292739"/>
            <a:ext cx="9281274" cy="227252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Formulieren zijn alomtegenwoordig op het web: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Registratie voor een website (bv.: nieuw account)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Contactformulieren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Bestellingen/reservaties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Maar ook: login-formulieren, zoekbalken, ...</a:t>
            </a:r>
          </a:p>
          <a:p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C6668-EAD9-420B-AAEC-CF0BC589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AD-modelbinding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A9868-4DAE-4689-A295-CFCD569A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5DCD49-130A-405F-BA9A-7650AD39A1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D0DE3-4750-4ADA-ABA7-33021CFB7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803" y="4956870"/>
            <a:ext cx="7159382" cy="4865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BD526C-5570-47EB-800E-2B9B2B975058}"/>
              </a:ext>
            </a:extLst>
          </p:cNvPr>
          <p:cNvSpPr txBox="1"/>
          <p:nvPr/>
        </p:nvSpPr>
        <p:spPr>
          <a:xfrm>
            <a:off x="2800350" y="5530334"/>
            <a:ext cx="595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i="1" dirty="0">
                <a:sym typeface="Wingdings" panose="05000000000000000000" pitchFamily="2" charset="2"/>
              </a:rPr>
              <a:t> </a:t>
            </a:r>
            <a:r>
              <a:rPr lang="nl-BE" i="1" dirty="0"/>
              <a:t>Dit is ook een formulier!</a:t>
            </a:r>
          </a:p>
        </p:txBody>
      </p:sp>
    </p:spTree>
    <p:extLst>
      <p:ext uri="{BB962C8B-B14F-4D97-AF65-F5344CB8AC3E}">
        <p14:creationId xmlns:p14="http://schemas.microsoft.com/office/powerpoint/2010/main" val="2104207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0B52-87EC-4D25-A0E1-DDDD0045E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werkt een formulier?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758DB-60E5-45BE-9700-517B9AD83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363" y="1794624"/>
            <a:ext cx="9281274" cy="386322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Formulieren worden algemeen gebruikt om </a:t>
            </a:r>
            <a:r>
              <a:rPr lang="nl-BE" b="1" dirty="0">
                <a:solidFill>
                  <a:schemeClr val="accent6"/>
                </a:solidFill>
              </a:rPr>
              <a:t>informatie</a:t>
            </a:r>
            <a:r>
              <a:rPr lang="nl-BE" dirty="0"/>
              <a:t> van de gebruiker (</a:t>
            </a:r>
            <a:r>
              <a:rPr lang="nl-BE" dirty="0" err="1"/>
              <a:t>client</a:t>
            </a:r>
            <a:r>
              <a:rPr lang="nl-BE" dirty="0"/>
              <a:t>) naar de website (server) te versturen voor </a:t>
            </a:r>
            <a:r>
              <a:rPr lang="nl-BE" b="1" dirty="0">
                <a:solidFill>
                  <a:schemeClr val="accent6"/>
                </a:solidFill>
              </a:rPr>
              <a:t>verwerking</a:t>
            </a:r>
            <a:r>
              <a:rPr lang="nl-BE" dirty="0"/>
              <a:t>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De gegevens van een bestelling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De gegevens (gebruikersnaam, wachtwoord, ...) voor jouw nieuwe account op </a:t>
            </a:r>
            <a:r>
              <a:rPr lang="nl-BE" sz="2400" i="1" dirty="0"/>
              <a:t>Bol.com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Je </a:t>
            </a:r>
            <a:r>
              <a:rPr lang="nl-BE" sz="2400" i="1" dirty="0"/>
              <a:t>r-nummer</a:t>
            </a:r>
            <a:r>
              <a:rPr lang="nl-BE" sz="2400" dirty="0"/>
              <a:t> en wachtwoord om in te loggen op Toledo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Een zoekterm, wanneer je op zoek bent naar een nieuw boek over HTML en CSS </a:t>
            </a:r>
          </a:p>
          <a:p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C6668-EAD9-420B-AAEC-CF0BC589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AD-modelbinding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A9868-4DAE-4689-A295-CFCD569A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5DCD49-130A-405F-BA9A-7650AD39A1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759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0B52-87EC-4D25-A0E1-DDDD0045E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werkt een formulier?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758DB-60E5-45BE-9700-517B9AD83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363" y="1794624"/>
            <a:ext cx="9281274" cy="386322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De server die de gegevens ontvangen heeft, stuurt vervolgens een </a:t>
            </a:r>
            <a:r>
              <a:rPr lang="nl-BE" b="1" dirty="0">
                <a:solidFill>
                  <a:schemeClr val="accent6"/>
                </a:solidFill>
              </a:rPr>
              <a:t>antwoord</a:t>
            </a:r>
            <a:r>
              <a:rPr lang="nl-BE" dirty="0"/>
              <a:t> terug: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Een bevestigingspagina dat je bestelling voltooid is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De homepagina van Toledo, of opnieuw de inlogpagina, </a:t>
            </a:r>
            <a:br>
              <a:rPr lang="nl-BE" sz="2400" dirty="0"/>
            </a:br>
            <a:r>
              <a:rPr lang="nl-BE" sz="2400" dirty="0"/>
              <a:t>om aan te geven dat je wachtwoord niet correct was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Het resultaat van je zoekopdracht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...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endParaRPr lang="nl-BE" sz="2400" dirty="0"/>
          </a:p>
          <a:p>
            <a:pPr marL="815363" lvl="1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C6668-EAD9-420B-AAEC-CF0BC589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AD-modelbinding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A9868-4DAE-4689-A295-CFCD569A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5DCD49-130A-405F-BA9A-7650AD39A1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8381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0B52-87EC-4D25-A0E1-DDDD0045E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werkt een formulier?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C6668-EAD9-420B-AAEC-CF0BC589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AD-modelbinding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A9868-4DAE-4689-A295-CFCD569A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5DCD49-130A-405F-BA9A-7650AD39A1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2D3CEF-E560-40CC-AABA-C01BC8AB93F4}"/>
              </a:ext>
            </a:extLst>
          </p:cNvPr>
          <p:cNvGrpSpPr/>
          <p:nvPr/>
        </p:nvGrpSpPr>
        <p:grpSpPr>
          <a:xfrm>
            <a:off x="591441" y="1992080"/>
            <a:ext cx="11225913" cy="3259252"/>
            <a:chOff x="789395" y="1443440"/>
            <a:chExt cx="11225913" cy="325925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62551C7-69A0-45C5-B671-B92D7E8A23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807" b="18988"/>
            <a:stretch/>
          </p:blipFill>
          <p:spPr>
            <a:xfrm>
              <a:off x="900501" y="2791210"/>
              <a:ext cx="2018145" cy="127557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97D0F77-368D-46CB-8AD2-3BFE6CBA4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6574" y="2669887"/>
              <a:ext cx="978411" cy="151822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DE0A2BB-C0D3-4E34-80DE-28ACE7E78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8680" y="3580058"/>
              <a:ext cx="632799" cy="85133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978EC2-28CC-4DE6-8510-CC3F00AD327A}"/>
                </a:ext>
              </a:extLst>
            </p:cNvPr>
            <p:cNvSpPr txBox="1"/>
            <p:nvPr/>
          </p:nvSpPr>
          <p:spPr>
            <a:xfrm>
              <a:off x="822291" y="1581940"/>
              <a:ext cx="24946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1. De gebruiker vult het formulier in en klikt op </a:t>
              </a:r>
              <a:r>
                <a:rPr lang="nl-BE" b="1" i="1" dirty="0"/>
                <a:t>“</a:t>
              </a:r>
              <a:r>
                <a:rPr lang="nl-BE" b="1" i="1" dirty="0" err="1"/>
                <a:t>submit</a:t>
              </a:r>
              <a:r>
                <a:rPr lang="nl-BE" b="1" i="1" dirty="0"/>
                <a:t>”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6A31BA-FCD2-4D73-8628-D621566D11C1}"/>
                </a:ext>
              </a:extLst>
            </p:cNvPr>
            <p:cNvSpPr txBox="1"/>
            <p:nvPr/>
          </p:nvSpPr>
          <p:spPr>
            <a:xfrm>
              <a:off x="4762164" y="1901702"/>
              <a:ext cx="3185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2. De browser “verpakt” de gegevens uit het formulier en stuurt deze naar de server voor verwerking</a:t>
              </a:r>
              <a:endParaRPr lang="nl-BE" b="1" i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3822F3-4C2A-4C53-8B3A-5532271A8B7D}"/>
                </a:ext>
              </a:extLst>
            </p:cNvPr>
            <p:cNvSpPr txBox="1"/>
            <p:nvPr/>
          </p:nvSpPr>
          <p:spPr>
            <a:xfrm>
              <a:off x="8829479" y="1443440"/>
              <a:ext cx="31858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3. De server ontvangt de gegevens en verwerkt deze via een server-script</a:t>
              </a:r>
              <a:endParaRPr lang="nl-BE" b="1" i="1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957061B-7317-4F86-B9BF-9FA41349230B}"/>
                </a:ext>
              </a:extLst>
            </p:cNvPr>
            <p:cNvCxnSpPr/>
            <p:nvPr/>
          </p:nvCxnSpPr>
          <p:spPr>
            <a:xfrm>
              <a:off x="3669030" y="3428998"/>
              <a:ext cx="53721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67AE92B-36F8-43E6-8255-DF2F95C1C432}"/>
                </a:ext>
              </a:extLst>
            </p:cNvPr>
            <p:cNvSpPr txBox="1"/>
            <p:nvPr/>
          </p:nvSpPr>
          <p:spPr>
            <a:xfrm>
              <a:off x="789395" y="4333360"/>
              <a:ext cx="2240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b="1" dirty="0"/>
                <a:t>Web Browser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19647B4-19FB-42FB-8AAB-5AC4FE524F68}"/>
                </a:ext>
              </a:extLst>
            </p:cNvPr>
            <p:cNvSpPr txBox="1"/>
            <p:nvPr/>
          </p:nvSpPr>
          <p:spPr>
            <a:xfrm>
              <a:off x="8945601" y="4333360"/>
              <a:ext cx="2240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b="1" dirty="0"/>
                <a:t>Web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0010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0B52-87EC-4D25-A0E1-DDDD0045E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werkt een formulier?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C6668-EAD9-420B-AAEC-CF0BC589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AD-modelbinding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A9868-4DAE-4689-A295-CFCD569A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5DCD49-130A-405F-BA9A-7650AD39A1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2551C7-69A0-45C5-B671-B92D7E8A23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07" b="18988"/>
          <a:stretch/>
        </p:blipFill>
        <p:spPr>
          <a:xfrm>
            <a:off x="702547" y="3339850"/>
            <a:ext cx="2018145" cy="12755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7D0F77-368D-46CB-8AD2-3BFE6CBA4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620" y="3218527"/>
            <a:ext cx="978411" cy="15182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E0A2BB-C0D3-4E34-80DE-28ACE7E78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726" y="4235330"/>
            <a:ext cx="632799" cy="6380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978EC2-28CC-4DE6-8510-CC3F00AD327A}"/>
              </a:ext>
            </a:extLst>
          </p:cNvPr>
          <p:cNvSpPr txBox="1"/>
          <p:nvPr/>
        </p:nvSpPr>
        <p:spPr>
          <a:xfrm>
            <a:off x="624337" y="2130580"/>
            <a:ext cx="2494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3. De browser ontvangt het resultaat, en geeft het weer op het scherm</a:t>
            </a:r>
            <a:endParaRPr lang="nl-BE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6A31BA-FCD2-4D73-8628-D621566D11C1}"/>
              </a:ext>
            </a:extLst>
          </p:cNvPr>
          <p:cNvSpPr txBox="1"/>
          <p:nvPr/>
        </p:nvSpPr>
        <p:spPr>
          <a:xfrm>
            <a:off x="4308401" y="3499171"/>
            <a:ext cx="3482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2. Het resultaat is een HTML-pagina</a:t>
            </a:r>
            <a:endParaRPr lang="nl-BE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3822F3-4C2A-4C53-8B3A-5532271A8B7D}"/>
              </a:ext>
            </a:extLst>
          </p:cNvPr>
          <p:cNvSpPr txBox="1"/>
          <p:nvPr/>
        </p:nvSpPr>
        <p:spPr>
          <a:xfrm>
            <a:off x="8274909" y="1976000"/>
            <a:ext cx="3185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1. De server stuurt het resultaat van het server-script terug naar de browser</a:t>
            </a:r>
            <a:endParaRPr lang="nl-BE" b="1" i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57061B-7317-4F86-B9BF-9FA41349230B}"/>
              </a:ext>
            </a:extLst>
          </p:cNvPr>
          <p:cNvCxnSpPr>
            <a:cxnSpLocks/>
          </p:cNvCxnSpPr>
          <p:nvPr/>
        </p:nvCxnSpPr>
        <p:spPr>
          <a:xfrm flipH="1">
            <a:off x="3471076" y="3977638"/>
            <a:ext cx="53721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7AE92B-36F8-43E6-8255-DF2F95C1C432}"/>
              </a:ext>
            </a:extLst>
          </p:cNvPr>
          <p:cNvSpPr txBox="1"/>
          <p:nvPr/>
        </p:nvSpPr>
        <p:spPr>
          <a:xfrm>
            <a:off x="591441" y="4882000"/>
            <a:ext cx="224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b="1" dirty="0"/>
              <a:t>Web Browser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9647B4-19FB-42FB-8AAB-5AC4FE524F68}"/>
              </a:ext>
            </a:extLst>
          </p:cNvPr>
          <p:cNvSpPr txBox="1"/>
          <p:nvPr/>
        </p:nvSpPr>
        <p:spPr>
          <a:xfrm>
            <a:off x="8747647" y="4882000"/>
            <a:ext cx="224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b="1" dirty="0"/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408976551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disee_2">
      <a:dk1>
        <a:srgbClr val="1F416B"/>
      </a:dk1>
      <a:lt1>
        <a:srgbClr val="FFFFFF"/>
      </a:lt1>
      <a:dk2>
        <a:srgbClr val="181716"/>
      </a:dk2>
      <a:lt2>
        <a:srgbClr val="E7E6E6"/>
      </a:lt2>
      <a:accent1>
        <a:srgbClr val="00639C"/>
      </a:accent1>
      <a:accent2>
        <a:srgbClr val="E73F16"/>
      </a:accent2>
      <a:accent3>
        <a:srgbClr val="3CB497"/>
      </a:accent3>
      <a:accent4>
        <a:srgbClr val="D3DDF2"/>
      </a:accent4>
      <a:accent5>
        <a:srgbClr val="A3E1D2"/>
      </a:accent5>
      <a:accent6>
        <a:srgbClr val="96280E"/>
      </a:accent6>
      <a:hlink>
        <a:srgbClr val="0563C1"/>
      </a:hlink>
      <a:folHlink>
        <a:srgbClr val="954F72"/>
      </a:folHlink>
    </a:clrScheme>
    <a:fontScheme name="Odise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lIns="0" tIns="0" rIns="0" bIns="0" rtlCol="0" anchor="ctr">
        <a:spAutoFit/>
      </a:bodyPr>
      <a:lstStyle>
        <a:defPPr algn="l">
          <a:defRPr sz="1600" b="1" dirty="0" err="1"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8769</TotalTime>
  <Words>2516</Words>
  <Application>Microsoft Office PowerPoint</Application>
  <PresentationFormat>Widescreen</PresentationFormat>
  <Paragraphs>407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Kantoorthema</vt:lpstr>
      <vt:lpstr>PowerPoint Presentation</vt:lpstr>
      <vt:lpstr>Application Development</vt:lpstr>
      <vt:lpstr>PowerPoint Presentation</vt:lpstr>
      <vt:lpstr>Herhaling formulieren</vt:lpstr>
      <vt:lpstr>Hoe werkt een formulier?</vt:lpstr>
      <vt:lpstr>Hoe werkt een formulier?</vt:lpstr>
      <vt:lpstr>Hoe werkt een formulier?</vt:lpstr>
      <vt:lpstr>Hoe werkt een formulier?</vt:lpstr>
      <vt:lpstr>Hoe werkt een formulier?</vt:lpstr>
      <vt:lpstr>HTML - Formulier</vt:lpstr>
      <vt:lpstr>HTML - Formulier</vt:lpstr>
      <vt:lpstr>HTML – Formulier (GET vs POST)</vt:lpstr>
      <vt:lpstr>HTML – Formulier (GET vs POST)</vt:lpstr>
      <vt:lpstr>HTML – Formulier (GET vs POST)</vt:lpstr>
      <vt:lpstr>HTML – Formulier (GET vs POST)</vt:lpstr>
      <vt:lpstr>HTML – Formulier (GET vs POST)</vt:lpstr>
      <vt:lpstr>HTML – Formulier (GET vs POST)</vt:lpstr>
      <vt:lpstr>HTML – Formulier (GET vs POST)</vt:lpstr>
      <vt:lpstr>Models</vt:lpstr>
      <vt:lpstr>Models: inleiding</vt:lpstr>
      <vt:lpstr>Models: inleiding</vt:lpstr>
      <vt:lpstr>Soorten Models</vt:lpstr>
      <vt:lpstr>Soorten Models</vt:lpstr>
      <vt:lpstr>Voorbeeld</vt:lpstr>
      <vt:lpstr>Voorbeeld</vt:lpstr>
      <vt:lpstr>Models: overzicht</vt:lpstr>
      <vt:lpstr>Model binding</vt:lpstr>
      <vt:lpstr>Wat is Model binding?</vt:lpstr>
      <vt:lpstr>Wat is Model binding?</vt:lpstr>
      <vt:lpstr>Wat is Model binding?</vt:lpstr>
      <vt:lpstr>Model binder</vt:lpstr>
      <vt:lpstr>Model binding: voorbeeld</vt:lpstr>
      <vt:lpstr>Modelbinding: combinatie</vt:lpstr>
      <vt:lpstr>Model binding: primitieve types</vt:lpstr>
      <vt:lpstr>Model binding: complexe types</vt:lpstr>
      <vt:lpstr>Model binding: collecties </vt:lpstr>
      <vt:lpstr>Model binding: bestanden uploaden</vt:lpstr>
      <vt:lpstr>Files uploaden: waarschuwingen</vt:lpstr>
      <vt:lpstr>Data Annotations</vt:lpstr>
      <vt:lpstr>Wat zijn Data Annotations?</vt:lpstr>
      <vt:lpstr>Voorbeeld Data Annotations</vt:lpstr>
      <vt:lpstr>Veelgebruikte Data Annotations</vt:lpstr>
      <vt:lpstr>Data Annotations en foutboodschappen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 bollen</dc:creator>
  <cp:lastModifiedBy>Sam Van Buggenhout</cp:lastModifiedBy>
  <cp:revision>499</cp:revision>
  <dcterms:created xsi:type="dcterms:W3CDTF">2019-09-02T13:39:39Z</dcterms:created>
  <dcterms:modified xsi:type="dcterms:W3CDTF">2023-09-26T13:56:38Z</dcterms:modified>
</cp:coreProperties>
</file>