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1" r:id="rId2"/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296" r:id="rId38"/>
    <p:sldId id="299" r:id="rId3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291"/>
    <a:srgbClr val="74561F"/>
    <a:srgbClr val="FFFF00"/>
    <a:srgbClr val="339933"/>
    <a:srgbClr val="00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3649" autoAdjust="0"/>
  </p:normalViewPr>
  <p:slideViewPr>
    <p:cSldViewPr snapToGrid="0">
      <p:cViewPr varScale="1">
        <p:scale>
          <a:sx n="107" d="100"/>
          <a:sy n="107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26/09/2023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21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0FF7-2EE0-489C-BD1F-8BB88041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86EFE-23DA-4171-8AFC-1E3DB908A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84055-7202-4736-9C89-D658C4F0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09D7C-2E5B-4DB7-A760-B698AB89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3ACC37-B44A-4B13-9D46-E86F06B6EC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045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09AB-1957-435E-9FFB-4D76BCB1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1DDF6-2E05-4A63-AB47-3F3C841F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27B2E-DB2E-4559-9E2A-924B3942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97C748-6AC8-4ED5-B37D-86305688D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71D0C-EEAC-422E-A0B7-7655D0171A0C}"/>
              </a:ext>
            </a:extLst>
          </p:cNvPr>
          <p:cNvSpPr txBox="1"/>
          <p:nvPr/>
        </p:nvSpPr>
        <p:spPr>
          <a:xfrm>
            <a:off x="534291" y="1944974"/>
            <a:ext cx="5240595" cy="34778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UserController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100" dirty="0">
                <a:solidFill>
                  <a:srgbClr val="4F8291"/>
                </a:solidFill>
                <a:latin typeface="Consolas" panose="020B0609020204030204" pitchFamily="49" charset="0"/>
              </a:rPr>
              <a:t>Controller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100" dirty="0">
                <a:solidFill>
                  <a:srgbClr val="008000"/>
                </a:solidFill>
                <a:latin typeface="Consolas" panose="020B0609020204030204" pitchFamily="49" charset="0"/>
              </a:rPr>
              <a:t>//GET-</a:t>
            </a:r>
            <a:r>
              <a:rPr lang="nl-BE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request</a:t>
            </a:r>
            <a:r>
              <a:rPr lang="nl-BE" sz="1100" dirty="0">
                <a:solidFill>
                  <a:srgbClr val="008000"/>
                </a:solidFill>
                <a:latin typeface="Consolas" panose="020B0609020204030204" pitchFamily="49" charset="0"/>
              </a:rPr>
              <a:t> (tonen formulier)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8000"/>
                </a:solidFill>
                <a:latin typeface="Consolas" panose="020B0609020204030204" pitchFamily="49" charset="0"/>
              </a:rPr>
              <a:t>    //POST-</a:t>
            </a:r>
            <a:r>
              <a:rPr lang="nl-BE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request</a:t>
            </a:r>
            <a:r>
              <a:rPr lang="nl-BE" sz="1100" dirty="0">
                <a:solidFill>
                  <a:srgbClr val="008000"/>
                </a:solidFill>
                <a:latin typeface="Consolas" panose="020B0609020204030204" pitchFamily="49" charset="0"/>
              </a:rPr>
              <a:t> (ontvangen gegevens)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HttpPost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UserBindingModel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userModel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RedirectToAction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Success</a:t>
            </a:r>
            <a:r>
              <a:rPr lang="nl-BE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userModel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BF0D3-597C-4C7A-9649-EC8345C972D7}"/>
              </a:ext>
            </a:extLst>
          </p:cNvPr>
          <p:cNvSpPr txBox="1"/>
          <p:nvPr/>
        </p:nvSpPr>
        <p:spPr>
          <a:xfrm>
            <a:off x="6312310" y="2421032"/>
            <a:ext cx="52667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sz="2000" dirty="0"/>
              <a:t>Controller bevat twee Action-methodes met zelfde naam: één voor GET-</a:t>
            </a:r>
            <a:r>
              <a:rPr lang="nl-BE" sz="2000" dirty="0" err="1"/>
              <a:t>request</a:t>
            </a:r>
            <a:r>
              <a:rPr lang="nl-BE" sz="2000" dirty="0"/>
              <a:t> (voor opvragen formulier), één voor POST-</a:t>
            </a:r>
            <a:r>
              <a:rPr lang="nl-BE" sz="2000" dirty="0" err="1"/>
              <a:t>request</a:t>
            </a:r>
            <a:r>
              <a:rPr lang="nl-BE" sz="2000" dirty="0"/>
              <a:t> (ontvangen en verwerken van gegevens)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sz="2000" dirty="0"/>
              <a:t>Signatuur van beide methodes </a:t>
            </a:r>
            <a:r>
              <a:rPr lang="nl-BE" sz="2000" dirty="0" err="1"/>
              <a:t>matcht</a:t>
            </a:r>
            <a:r>
              <a:rPr lang="nl-BE" sz="2000" dirty="0"/>
              <a:t> routing </a:t>
            </a:r>
            <a:r>
              <a:rPr lang="nl-BE" sz="2000" dirty="0">
                <a:sym typeface="Wingdings" panose="05000000000000000000" pitchFamily="2" charset="2"/>
              </a:rPr>
              <a:t> </a:t>
            </a:r>
            <a:r>
              <a:rPr lang="nl-BE" sz="2000" b="1" dirty="0">
                <a:sym typeface="Wingdings" panose="05000000000000000000" pitchFamily="2" charset="2"/>
              </a:rPr>
              <a:t>oplossing: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dirty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nl-BE" dirty="0" err="1">
                <a:latin typeface="Consolas" panose="020B0609020204030204" pitchFamily="49" charset="0"/>
                <a:sym typeface="Wingdings" panose="05000000000000000000" pitchFamily="2" charset="2"/>
              </a:rPr>
              <a:t>HttpPost</a:t>
            </a:r>
            <a:r>
              <a:rPr lang="nl-BE" dirty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endParaRPr lang="nl-B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4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09AB-1957-435E-9FFB-4D76BCB1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1DDF6-2E05-4A63-AB47-3F3C841F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27B2E-DB2E-4559-9E2A-924B3942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97C748-6AC8-4ED5-B37D-86305688D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71D0C-EEAC-422E-A0B7-7655D0171A0C}"/>
              </a:ext>
            </a:extLst>
          </p:cNvPr>
          <p:cNvSpPr txBox="1"/>
          <p:nvPr/>
        </p:nvSpPr>
        <p:spPr>
          <a:xfrm>
            <a:off x="413205" y="2421032"/>
            <a:ext cx="5240595" cy="175432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8000"/>
                </a:solidFill>
                <a:latin typeface="Consolas" panose="020B0609020204030204" pitchFamily="49" charset="0"/>
              </a:rPr>
              <a:t> //POST-</a:t>
            </a:r>
            <a:r>
              <a:rPr lang="nl-B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request</a:t>
            </a:r>
            <a:r>
              <a:rPr lang="nl-BE" sz="1200" dirty="0">
                <a:solidFill>
                  <a:srgbClr val="008000"/>
                </a:solidFill>
                <a:latin typeface="Consolas" panose="020B0609020204030204" pitchFamily="49" charset="0"/>
              </a:rPr>
              <a:t> (ontvangen gegevens)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HttpPost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Create(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UserBindingModel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userModel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RedirectToAction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Success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userModel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BF0D3-597C-4C7A-9649-EC8345C972D7}"/>
              </a:ext>
            </a:extLst>
          </p:cNvPr>
          <p:cNvSpPr txBox="1"/>
          <p:nvPr/>
        </p:nvSpPr>
        <p:spPr>
          <a:xfrm>
            <a:off x="6096000" y="2126064"/>
            <a:ext cx="5266741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sz="2000" dirty="0"/>
              <a:t>Controller checkt of model validatiefouten bevat (</a:t>
            </a:r>
            <a:r>
              <a:rPr lang="nl-BE" dirty="0" err="1">
                <a:latin typeface="Consolas" panose="020B0609020204030204" pitchFamily="49" charset="0"/>
              </a:rPr>
              <a:t>ModelState.IsValid</a:t>
            </a:r>
            <a:r>
              <a:rPr lang="nl-BE" sz="2000" dirty="0"/>
              <a:t>) </a:t>
            </a:r>
            <a:r>
              <a:rPr lang="nl-BE" sz="2000" dirty="0">
                <a:sym typeface="Wingdings" panose="05000000000000000000" pitchFamily="2" charset="2"/>
              </a:rPr>
              <a:t> op basis van </a:t>
            </a:r>
            <a:r>
              <a:rPr lang="nl-BE" sz="2000" b="1" dirty="0">
                <a:solidFill>
                  <a:schemeClr val="accent6"/>
                </a:solidFill>
                <a:sym typeface="Wingdings" panose="05000000000000000000" pitchFamily="2" charset="2"/>
              </a:rPr>
              <a:t>Data </a:t>
            </a:r>
            <a:r>
              <a:rPr lang="nl-BE" sz="2000" b="1" dirty="0" err="1">
                <a:solidFill>
                  <a:schemeClr val="accent6"/>
                </a:solidFill>
                <a:sym typeface="Wingdings" panose="05000000000000000000" pitchFamily="2" charset="2"/>
              </a:rPr>
              <a:t>Annotations</a:t>
            </a:r>
            <a:r>
              <a:rPr lang="nl-BE" sz="2000" b="1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nl-BE" sz="2000" dirty="0">
                <a:sym typeface="Wingdings" panose="05000000000000000000" pitchFamily="2" charset="2"/>
              </a:rPr>
              <a:t>in model-klasse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sz="2000" dirty="0">
                <a:sym typeface="Wingdings" panose="05000000000000000000" pitchFamily="2" charset="2"/>
              </a:rPr>
              <a:t>Indien geldig: </a:t>
            </a:r>
            <a:r>
              <a:rPr lang="nl-BE" sz="2000" dirty="0" err="1">
                <a:sym typeface="Wingdings" panose="05000000000000000000" pitchFamily="2" charset="2"/>
              </a:rPr>
              <a:t>redirect</a:t>
            </a:r>
            <a:r>
              <a:rPr lang="nl-BE" sz="2000" dirty="0">
                <a:sym typeface="Wingdings" panose="05000000000000000000" pitchFamily="2" charset="2"/>
              </a:rPr>
              <a:t> naar andere Action in zelfde controller (“</a:t>
            </a:r>
            <a:r>
              <a:rPr lang="nl-BE" sz="2000" dirty="0" err="1">
                <a:sym typeface="Wingdings" panose="05000000000000000000" pitchFamily="2" charset="2"/>
              </a:rPr>
              <a:t>Success</a:t>
            </a:r>
            <a:r>
              <a:rPr lang="nl-BE" sz="2000" dirty="0">
                <a:sym typeface="Wingdings" panose="05000000000000000000" pitchFamily="2" charset="2"/>
              </a:rPr>
              <a:t>”)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sz="2000" dirty="0">
                <a:sym typeface="Wingdings" panose="05000000000000000000" pitchFamily="2" charset="2"/>
              </a:rPr>
              <a:t>Anders: formulier </a:t>
            </a:r>
            <a:r>
              <a:rPr lang="nl-BE" sz="2000" i="1" dirty="0">
                <a:sym typeface="Wingdings" panose="05000000000000000000" pitchFamily="2" charset="2"/>
              </a:rPr>
              <a:t>(</a:t>
            </a:r>
            <a:r>
              <a:rPr lang="nl-BE" sz="2000" i="1" dirty="0" err="1">
                <a:sym typeface="Wingdings" panose="05000000000000000000" pitchFamily="2" charset="2"/>
              </a:rPr>
              <a:t>Create.cshtml</a:t>
            </a:r>
            <a:r>
              <a:rPr lang="nl-BE" sz="2000" i="1" dirty="0">
                <a:sym typeface="Wingdings" panose="05000000000000000000" pitchFamily="2" charset="2"/>
              </a:rPr>
              <a:t>) </a:t>
            </a:r>
            <a:r>
              <a:rPr lang="nl-BE" sz="2000" dirty="0">
                <a:sym typeface="Wingdings" panose="05000000000000000000" pitchFamily="2" charset="2"/>
              </a:rPr>
              <a:t>opnieuw tonen. Ontvangen gegevens (</a:t>
            </a:r>
            <a:r>
              <a:rPr lang="nl-BE" sz="2000" i="1" dirty="0" err="1">
                <a:sym typeface="Wingdings" panose="05000000000000000000" pitchFamily="2" charset="2"/>
              </a:rPr>
              <a:t>userModel</a:t>
            </a:r>
            <a:r>
              <a:rPr lang="nl-BE" sz="2000" dirty="0">
                <a:sym typeface="Wingdings" panose="05000000000000000000" pitchFamily="2" charset="2"/>
              </a:rPr>
              <a:t>) meegeven aan view  reeds ingevulde data opnieuw weergeven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406071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1866-7E61-4D3B-997E-8D508365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Waarschuwing: validatie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01D00D-F8A3-4A67-A73A-BF4D46CCC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9474" r="7891" b="9256"/>
          <a:stretch/>
        </p:blipFill>
        <p:spPr>
          <a:xfrm>
            <a:off x="9797342" y="612000"/>
            <a:ext cx="1802080" cy="172559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1857B-B9DA-482B-840E-DABF21BB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DC0AD-2F7E-4516-9866-7AA12C10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516B2-C5B1-4EE3-B82E-231D7BA9F7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D844F-C3E9-4483-98D4-16E2F6FC850A}"/>
              </a:ext>
            </a:extLst>
          </p:cNvPr>
          <p:cNvSpPr txBox="1"/>
          <p:nvPr/>
        </p:nvSpPr>
        <p:spPr>
          <a:xfrm>
            <a:off x="410178" y="2951946"/>
            <a:ext cx="11189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rgbClr val="C00000"/>
                </a:solidFill>
              </a:rPr>
              <a:t>OPGELET: </a:t>
            </a:r>
            <a:r>
              <a:rPr lang="nl-BE" sz="3200" dirty="0"/>
              <a:t>gegevens in een formulier </a:t>
            </a:r>
            <a:r>
              <a:rPr lang="nl-BE" sz="3200" b="1" u="sng" dirty="0"/>
              <a:t>ALTIJD</a:t>
            </a:r>
            <a:r>
              <a:rPr lang="nl-BE" sz="3200" dirty="0"/>
              <a:t> valideren op de </a:t>
            </a:r>
            <a:r>
              <a:rPr lang="nl-BE" sz="3200" b="1" dirty="0"/>
              <a:t>server</a:t>
            </a:r>
            <a:r>
              <a:rPr lang="nl-BE" sz="3200" dirty="0"/>
              <a:t>!</a:t>
            </a:r>
          </a:p>
          <a:p>
            <a:endParaRPr lang="nl-BE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DD740E-B34D-4B27-99BB-6CCA426C9229}"/>
              </a:ext>
            </a:extLst>
          </p:cNvPr>
          <p:cNvGrpSpPr/>
          <p:nvPr/>
        </p:nvGrpSpPr>
        <p:grpSpPr>
          <a:xfrm>
            <a:off x="3608440" y="3804351"/>
            <a:ext cx="5182601" cy="684809"/>
            <a:chOff x="3637936" y="3751980"/>
            <a:chExt cx="5182601" cy="6848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E97F98-352B-49CA-B088-F1348D9E8B85}"/>
                </a:ext>
              </a:extLst>
            </p:cNvPr>
            <p:cNvSpPr txBox="1"/>
            <p:nvPr/>
          </p:nvSpPr>
          <p:spPr>
            <a:xfrm>
              <a:off x="3637936" y="3905602"/>
              <a:ext cx="47883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i="1" dirty="0"/>
                <a:t>... Waarom niet alleen op de </a:t>
              </a:r>
              <a:r>
                <a:rPr lang="nl-BE" sz="2400" i="1" dirty="0" err="1"/>
                <a:t>client</a:t>
              </a:r>
              <a:r>
                <a:rPr lang="nl-BE" sz="2400" i="1" dirty="0"/>
                <a:t>?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CEBA825-B8DA-4E6B-B3DF-C31568F25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401" y="3751980"/>
              <a:ext cx="612136" cy="684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04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7CBB-53FE-4EFF-992A-BBAEEA8F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Controller: POST/REDIRECT/GET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ECA8-E7A2-44C2-8632-D9EA78BDD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4769499"/>
            <a:ext cx="10651954" cy="900571"/>
          </a:xfrm>
        </p:spPr>
        <p:txBody>
          <a:bodyPr/>
          <a:lstStyle/>
          <a:p>
            <a:pPr algn="ctr"/>
            <a:r>
              <a:rPr lang="nl-BE" dirty="0"/>
              <a:t>Indien validatie geslaagd: gebruiker wordt </a:t>
            </a:r>
            <a:r>
              <a:rPr lang="nl-BE" b="1" dirty="0" err="1">
                <a:solidFill>
                  <a:schemeClr val="accent6"/>
                </a:solidFill>
              </a:rPr>
              <a:t>geredirect</a:t>
            </a:r>
            <a:r>
              <a:rPr lang="nl-BE" dirty="0"/>
              <a:t> naar Succes-action. Waarom deze Action de view niet onmiddellijk laten terugsturen?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DD360-3748-4B29-9E1A-F79AD758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DC28D-2980-4A75-A153-87674559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A4AEE-48F4-4124-856A-53F2828367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24B48-F114-419B-8461-F008B521A081}"/>
              </a:ext>
            </a:extLst>
          </p:cNvPr>
          <p:cNvSpPr txBox="1"/>
          <p:nvPr/>
        </p:nvSpPr>
        <p:spPr>
          <a:xfrm>
            <a:off x="2727810" y="1923222"/>
            <a:ext cx="6736380" cy="23083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//POST-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request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 (ontvangen gegevens)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nl-BE" sz="1600" dirty="0" err="1">
                <a:solidFill>
                  <a:srgbClr val="4F8291"/>
                </a:solidFill>
                <a:latin typeface="Consolas" panose="020B0609020204030204" pitchFamily="49" charset="0"/>
              </a:rPr>
              <a:t>HttpPost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Create(</a:t>
            </a:r>
            <a:r>
              <a:rPr lang="en-US" sz="1600" dirty="0" err="1">
                <a:solidFill>
                  <a:srgbClr val="4F8291"/>
                </a:solidFill>
                <a:latin typeface="Consolas" panose="020B0609020204030204" pitchFamily="49" charset="0"/>
              </a:rPr>
              <a:t>UserBindingModel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userModel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b="1" dirty="0" err="1">
                <a:solidFill>
                  <a:srgbClr val="74561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RedirectToAction</a:t>
            </a:r>
            <a:r>
              <a:rPr lang="nl-BE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nl-BE" sz="1600" b="1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nl-BE" sz="1600" b="1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Success</a:t>
            </a:r>
            <a:r>
              <a:rPr lang="nl-BE" sz="1600" b="1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nl-BE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userModel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28048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6AE6-D424-4F6F-8B04-209CECFC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Controller: POST/REDIRECT/GET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8E99-DA5A-4CA0-97AB-6B0572FC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858" y="2458867"/>
            <a:ext cx="5846844" cy="19402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Indien View onmiddellijk wordt teruggestuurd, blijft hij/zij op dezelfde pagina (de URL verandert niet). Indien de pagina </a:t>
            </a:r>
            <a:r>
              <a:rPr lang="nl-BE" sz="2000" dirty="0" err="1"/>
              <a:t>gerefresht</a:t>
            </a:r>
            <a:r>
              <a:rPr lang="nl-BE" sz="2000" dirty="0"/>
              <a:t> wordt, zal het formulier opnieuw verstuurd worden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Hierdoor kunnen gegevens ongewild 2x verwerkt worden (aankopen, betalingen, reservaties, ...)!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99058-38C3-4183-8920-F5D7DBB8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A3260-01D8-445B-BCBC-536DB439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E8747-4652-478D-A599-1D2DF16DD5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9BF7A4-F52C-4D46-8AD6-C74E0E177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1978684"/>
            <a:ext cx="5446567" cy="2900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CC762A-40F5-4DF7-A74D-DA1C3A2FFDAA}"/>
              </a:ext>
            </a:extLst>
          </p:cNvPr>
          <p:cNvSpPr txBox="1"/>
          <p:nvPr/>
        </p:nvSpPr>
        <p:spPr>
          <a:xfrm>
            <a:off x="678291" y="5348748"/>
            <a:ext cx="531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dirty="0"/>
              <a:t>Bron: https://en.wikipedia.org/wiki/Post/Redirect/Get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7D13AD-76B8-4F2B-A8B7-4643534EA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378" y="430845"/>
            <a:ext cx="1433196" cy="143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6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6AE6-D424-4F6F-8B04-209CECFC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Controller: POST/REDIRECT/GET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8E99-DA5A-4CA0-97AB-6B0572FC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17860"/>
            <a:ext cx="5846844" cy="22802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b="1" dirty="0"/>
              <a:t>Oplossing: </a:t>
            </a:r>
            <a:r>
              <a:rPr lang="nl-BE" sz="2000" dirty="0"/>
              <a:t>na succesvolle POST gebruiker doorsturen naar andere pagina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Hierdoor zal gebruiker GET-</a:t>
            </a:r>
            <a:r>
              <a:rPr lang="nl-BE" sz="2000" dirty="0" err="1"/>
              <a:t>request</a:t>
            </a:r>
            <a:r>
              <a:rPr lang="nl-BE" sz="2000" dirty="0"/>
              <a:t> versturen om nieuwe pagina op te vragen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Indien gebruiker nu </a:t>
            </a:r>
            <a:r>
              <a:rPr lang="nl-BE" sz="2000" dirty="0" err="1"/>
              <a:t>refresht</a:t>
            </a:r>
            <a:r>
              <a:rPr lang="nl-BE" sz="2000" dirty="0"/>
              <a:t>: laatste aanvraag </a:t>
            </a:r>
            <a:br>
              <a:rPr lang="nl-BE" sz="2000" dirty="0"/>
            </a:br>
            <a:r>
              <a:rPr lang="nl-BE" sz="2000" dirty="0"/>
              <a:t>(de GET-</a:t>
            </a:r>
            <a:r>
              <a:rPr lang="nl-BE" sz="2000" dirty="0" err="1"/>
              <a:t>request</a:t>
            </a:r>
            <a:r>
              <a:rPr lang="nl-BE" sz="2000" dirty="0"/>
              <a:t>, opvragen) wordt herhaald </a:t>
            </a:r>
            <a:br>
              <a:rPr lang="nl-BE" sz="2000" dirty="0"/>
            </a:br>
            <a:r>
              <a:rPr lang="nl-BE" sz="2000" dirty="0">
                <a:sym typeface="Wingdings" panose="05000000000000000000" pitchFamily="2" charset="2"/>
              </a:rPr>
              <a:t> geen probleem!</a:t>
            </a:r>
            <a:r>
              <a:rPr lang="nl-BE" sz="20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99058-38C3-4183-8920-F5D7DBB8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A3260-01D8-445B-BCBC-536DB439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E8747-4652-478D-A599-1D2DF16DD5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9BF7A4-F52C-4D46-8AD6-C74E0E177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645580"/>
            <a:ext cx="4538604" cy="37115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CC762A-40F5-4DF7-A74D-DA1C3A2FFDAA}"/>
              </a:ext>
            </a:extLst>
          </p:cNvPr>
          <p:cNvSpPr txBox="1"/>
          <p:nvPr/>
        </p:nvSpPr>
        <p:spPr>
          <a:xfrm>
            <a:off x="534291" y="5706668"/>
            <a:ext cx="531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dirty="0"/>
              <a:t>Bron: https://en.wikipedia.org/wiki/Post/Redirect/Get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7D13AD-76B8-4F2B-A8B7-4643534EA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504" y="322044"/>
            <a:ext cx="1492895" cy="155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2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2E58-A200-42B1-B960-FB42F49F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Controller: POST/REDIRECT/GET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76F0-4E15-4680-B1F5-3016152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504" y="2028361"/>
            <a:ext cx="9812153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Deze oplossing is een veelgebruikte techniek en wordt het </a:t>
            </a:r>
            <a:r>
              <a:rPr lang="nl-BE" b="1" dirty="0">
                <a:solidFill>
                  <a:schemeClr val="accent6"/>
                </a:solidFill>
              </a:rPr>
              <a:t>POST/REDIRECT/GET </a:t>
            </a:r>
            <a:r>
              <a:rPr lang="nl-BE" dirty="0"/>
              <a:t>(PRG)-</a:t>
            </a:r>
            <a:r>
              <a:rPr lang="nl-BE" dirty="0" err="1"/>
              <a:t>pattern</a:t>
            </a:r>
            <a:r>
              <a:rPr lang="nl-BE" dirty="0"/>
              <a:t> genoemd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Een </a:t>
            </a:r>
            <a:r>
              <a:rPr lang="nl-BE" b="1" dirty="0">
                <a:solidFill>
                  <a:schemeClr val="accent6"/>
                </a:solidFill>
              </a:rPr>
              <a:t>succesvolle</a:t>
            </a:r>
            <a:r>
              <a:rPr lang="nl-BE" dirty="0"/>
              <a:t> POST-</a:t>
            </a:r>
            <a:r>
              <a:rPr lang="nl-BE" dirty="0" err="1"/>
              <a:t>request</a:t>
            </a:r>
            <a:r>
              <a:rPr lang="nl-BE" dirty="0"/>
              <a:t> moet gevolgd worden door een REDIRECT naar een andere pagina, die op zijn beurt een nieuwe GET-</a:t>
            </a:r>
            <a:r>
              <a:rPr lang="nl-BE" dirty="0" err="1"/>
              <a:t>request</a:t>
            </a:r>
            <a:r>
              <a:rPr lang="nl-BE" dirty="0"/>
              <a:t> veroorzaakt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Bij </a:t>
            </a:r>
            <a:r>
              <a:rPr lang="nl-BE" dirty="0" err="1"/>
              <a:t>refresh</a:t>
            </a:r>
            <a:r>
              <a:rPr lang="nl-BE" dirty="0"/>
              <a:t> wordt laatste </a:t>
            </a:r>
            <a:r>
              <a:rPr lang="nl-BE" dirty="0" err="1"/>
              <a:t>request</a:t>
            </a:r>
            <a:r>
              <a:rPr lang="nl-BE" dirty="0"/>
              <a:t> herhaald </a:t>
            </a:r>
            <a:r>
              <a:rPr lang="nl-BE" dirty="0">
                <a:sym typeface="Wingdings" panose="05000000000000000000" pitchFamily="2" charset="2"/>
              </a:rPr>
              <a:t> GET-</a:t>
            </a:r>
            <a:r>
              <a:rPr lang="nl-BE" dirty="0" err="1">
                <a:sym typeface="Wingdings" panose="05000000000000000000" pitchFamily="2" charset="2"/>
              </a:rPr>
              <a:t>request</a:t>
            </a:r>
            <a:r>
              <a:rPr lang="nl-BE" dirty="0">
                <a:sym typeface="Wingdings" panose="05000000000000000000" pitchFamily="2" charset="2"/>
              </a:rPr>
              <a:t> 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 geen probleem!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13C3E-A985-4FFD-9CC5-068D008C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48BDB-485A-4C8E-9AB9-6B80908E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5EDC19-CC76-4C16-95EB-D3161C520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5646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67E2-1D3B-4F4D-8988-8440CCC8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Formulier (View)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1A4D0-0415-41A5-AEC3-0B6AC772D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068C2-40C0-4EB3-9156-F99E4965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A3524-6E27-401F-9F24-BCC7C31E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46B16E-9750-43F4-8730-8DFBB5FB91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468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24D5-AC8E-49E0-B163-B398A068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Formulieren: tag-helpers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AEBD-7511-4B66-9F83-1DDE4CCD3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220101"/>
            <a:ext cx="9281274" cy="255375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Formulier bevat invulvelden om gegevens door te sturen naar Action-methode in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Gegevens worden typisch gegroepeerd door middel van binding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HTML van formulier kan in </a:t>
            </a:r>
            <a:r>
              <a:rPr lang="nl-BE" sz="2400" dirty="0" err="1"/>
              <a:t>plain</a:t>
            </a:r>
            <a:r>
              <a:rPr lang="nl-BE" sz="2400" dirty="0"/>
              <a:t> HTML gecodeerd worden in View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1800" dirty="0">
                <a:latin typeface="Consolas" panose="020B0609020204030204" pitchFamily="49" charset="0"/>
              </a:rPr>
              <a:t>name</a:t>
            </a:r>
            <a:r>
              <a:rPr lang="nl-BE" sz="2000" dirty="0"/>
              <a:t>-attribuut van </a:t>
            </a:r>
            <a:r>
              <a:rPr lang="nl-BE" sz="1800" dirty="0">
                <a:latin typeface="Consolas" panose="020B0609020204030204" pitchFamily="49" charset="0"/>
              </a:rPr>
              <a:t>&lt;input&gt;</a:t>
            </a:r>
            <a:r>
              <a:rPr lang="nl-BE" sz="2000" dirty="0"/>
              <a:t>-veld moet overeenkomen met naam van property voor model-binding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B2585-1682-4CC9-8A0B-66431918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B0E09-E49F-43A3-8581-D15C9883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28DBF5-8229-4DAF-8502-6E59AE20FF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39E2B-07FA-406D-8AB1-85E39B319157}"/>
              </a:ext>
            </a:extLst>
          </p:cNvPr>
          <p:cNvSpPr txBox="1"/>
          <p:nvPr/>
        </p:nvSpPr>
        <p:spPr>
          <a:xfrm>
            <a:off x="159722" y="4084162"/>
            <a:ext cx="5303206" cy="18697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UserBindingModel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Required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050" dirty="0">
                <a:solidFill>
                  <a:srgbClr val="A31515"/>
                </a:solidFill>
                <a:latin typeface="Consolas" panose="020B0609020204030204" pitchFamily="49" charset="0"/>
              </a:rPr>
              <a:t>"Voornaam is verplicht!"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050" dirty="0">
                <a:solidFill>
                  <a:srgbClr val="4F8291"/>
                </a:solidFill>
                <a:latin typeface="Consolas" panose="020B0609020204030204" pitchFamily="49" charset="0"/>
              </a:rPr>
              <a:t>Display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050" dirty="0">
                <a:solidFill>
                  <a:srgbClr val="A31515"/>
                </a:solidFill>
                <a:latin typeface="Consolas" panose="020B0609020204030204" pitchFamily="49" charset="0"/>
              </a:rPr>
              <a:t>"Voornaam"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FirstName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en-US" sz="1050" dirty="0">
                <a:solidFill>
                  <a:srgbClr val="4F8291"/>
                </a:solidFill>
                <a:latin typeface="Consolas" panose="020B0609020204030204" pitchFamily="49" charset="0"/>
              </a:rPr>
              <a:t>Required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"Email is 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verplicht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EmailAddress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050" dirty="0">
                <a:solidFill>
                  <a:srgbClr val="A31515"/>
                </a:solidFill>
                <a:latin typeface="Consolas" panose="020B0609020204030204" pitchFamily="49" charset="0"/>
              </a:rPr>
              <a:t>"Dit is geen geldig email-adres!"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Email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    //(andere </a:t>
            </a:r>
            <a:r>
              <a:rPr lang="nl-BE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property's</a:t>
            </a:r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weggelaten)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94E6E-1DF4-49A2-9BBE-5E1C3ADDD85B}"/>
              </a:ext>
            </a:extLst>
          </p:cNvPr>
          <p:cNvSpPr txBox="1"/>
          <p:nvPr/>
        </p:nvSpPr>
        <p:spPr>
          <a:xfrm>
            <a:off x="5869484" y="4084161"/>
            <a:ext cx="6052129" cy="18697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="/User/Create"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="post"&gt;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="form-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firstName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First Name: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US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="FirstName"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firstName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="form-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="email"&gt;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Email address: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="email"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name</a:t>
            </a:r>
            <a:r>
              <a:rPr lang="en-US" sz="1050" b="1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="Email"</a:t>
            </a:r>
            <a:r>
              <a:rPr lang="en-US" sz="105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="email"&gt;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-default"&gt;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nl-BE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CB804-97B2-408F-832B-14E15618EC9C}"/>
              </a:ext>
            </a:extLst>
          </p:cNvPr>
          <p:cNvSpPr txBox="1"/>
          <p:nvPr/>
        </p:nvSpPr>
        <p:spPr>
          <a:xfrm>
            <a:off x="138391" y="3728521"/>
            <a:ext cx="209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u="sng" dirty="0"/>
              <a:t>Binding model: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ABA83E-BA8C-4366-9077-8B38A3129FCA}"/>
              </a:ext>
            </a:extLst>
          </p:cNvPr>
          <p:cNvSpPr txBox="1"/>
          <p:nvPr/>
        </p:nvSpPr>
        <p:spPr>
          <a:xfrm>
            <a:off x="5869484" y="3728521"/>
            <a:ext cx="209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u="sng" dirty="0"/>
              <a:t>View (</a:t>
            </a:r>
            <a:r>
              <a:rPr lang="nl-BE" sz="1400" b="1" u="sng" dirty="0" err="1"/>
              <a:t>Create.cshtml</a:t>
            </a:r>
            <a:r>
              <a:rPr lang="nl-BE" sz="1400" b="1" u="sng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85613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18ED56-9B95-423B-8216-9F178AD2C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247" y="1424767"/>
            <a:ext cx="10287043" cy="1447247"/>
          </a:xfrm>
        </p:spPr>
        <p:txBody>
          <a:bodyPr/>
          <a:lstStyle/>
          <a:p>
            <a:r>
              <a:rPr lang="nl-BE" dirty="0"/>
              <a:t>Application Development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124F62E7-84EB-4132-BAC4-04FD56CAD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Formulieren (basis)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8169475-DD59-4D84-BD2E-FA0DFEC69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0603" y="3988604"/>
            <a:ext cx="6308725" cy="466613"/>
          </a:xfrm>
        </p:spPr>
        <p:txBody>
          <a:bodyPr/>
          <a:lstStyle/>
          <a:p>
            <a:r>
              <a:rPr lang="nl-BE" dirty="0"/>
              <a:t>Sam Van Buggenhout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8443782-7588-4BA1-A888-94A8DEFEE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0603" y="4486230"/>
            <a:ext cx="4662487" cy="1617663"/>
          </a:xfrm>
        </p:spPr>
        <p:txBody>
          <a:bodyPr/>
          <a:lstStyle/>
          <a:p>
            <a:r>
              <a:rPr lang="nl-BE" dirty="0"/>
              <a:t>Academiejaar 2023-2024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3EA1070-FA06-4A00-A759-4ACED8B0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613BBA-66FF-4B29-8641-2A8DBF9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028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05D4-8CF8-4867-99B0-0D5EF0F4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Formulieren: tag-helpers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4E852-E072-48EE-9757-DACC1ECEC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46" y="2077238"/>
            <a:ext cx="9281274" cy="393027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MAAR: </a:t>
            </a:r>
            <a:r>
              <a:rPr lang="nl-BE" dirty="0"/>
              <a:t>veel repetitieve code </a:t>
            </a:r>
            <a:r>
              <a:rPr lang="nl-BE" dirty="0">
                <a:sym typeface="Wingdings" panose="05000000000000000000" pitchFamily="2" charset="2"/>
              </a:rPr>
              <a:t> foutgevoelig!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>
                <a:sym typeface="Wingdings" panose="05000000000000000000" pitchFamily="2" charset="2"/>
              </a:rPr>
              <a:t>DAAROM: </a:t>
            </a:r>
            <a:r>
              <a:rPr lang="nl-BE" dirty="0">
                <a:sym typeface="Wingdings" panose="05000000000000000000" pitchFamily="2" charset="2"/>
              </a:rPr>
              <a:t>ASP.NET </a:t>
            </a:r>
            <a:r>
              <a:rPr lang="nl-BE" dirty="0" err="1">
                <a:sym typeface="Wingdings" panose="05000000000000000000" pitchFamily="2" charset="2"/>
              </a:rPr>
              <a:t>Core</a:t>
            </a:r>
            <a:r>
              <a:rPr lang="nl-BE" dirty="0">
                <a:sym typeface="Wingdings" panose="05000000000000000000" pitchFamily="2" charset="2"/>
              </a:rPr>
              <a:t> biedt </a:t>
            </a:r>
            <a:r>
              <a:rPr lang="nl-BE" b="1" dirty="0">
                <a:solidFill>
                  <a:schemeClr val="accent6"/>
                </a:solidFill>
                <a:sym typeface="Wingdings" panose="05000000000000000000" pitchFamily="2" charset="2"/>
              </a:rPr>
              <a:t>tag-helpers</a:t>
            </a:r>
            <a:r>
              <a:rPr lang="nl-BE" dirty="0">
                <a:sym typeface="Wingdings" panose="05000000000000000000" pitchFamily="2" charset="2"/>
              </a:rPr>
              <a:t> aan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>
                <a:sym typeface="Wingdings" panose="05000000000000000000" pitchFamily="2" charset="2"/>
              </a:rPr>
              <a:t>Speciale attributen die aan gewone HTML-elementen (zoals &lt;input&gt;) kunnen toegevoegd worden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>
                <a:sym typeface="Wingdings" panose="05000000000000000000" pitchFamily="2" charset="2"/>
              </a:rPr>
              <a:t>Herkenbaar aan prefix </a:t>
            </a:r>
            <a:r>
              <a:rPr lang="nl-BE" sz="2000" b="1" i="1" dirty="0" err="1">
                <a:latin typeface="Consolas" panose="020B0609020204030204" pitchFamily="49" charset="0"/>
                <a:sym typeface="Wingdings" panose="05000000000000000000" pitchFamily="2" charset="2"/>
              </a:rPr>
              <a:t>asp</a:t>
            </a:r>
            <a:r>
              <a:rPr lang="nl-BE" sz="2000" b="1" i="1" dirty="0">
                <a:latin typeface="Consolas" panose="020B0609020204030204" pitchFamily="49" charset="0"/>
                <a:sym typeface="Wingdings" panose="05000000000000000000" pitchFamily="2" charset="2"/>
              </a:rPr>
              <a:t>-...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>
                <a:sym typeface="Wingdings" panose="05000000000000000000" pitchFamily="2" charset="2"/>
              </a:rPr>
              <a:t>Helpen door HTML-code te genereren voor correcte model-binding, foutboodschappen, labels, (dynamische) URL’s,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>
              <a:sym typeface="Wingdings" panose="05000000000000000000" pitchFamily="2" charset="2"/>
            </a:endParaRPr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AEA02-9EEA-4652-9A0F-C93755CE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BFF23-0F84-47E6-9403-C38EC866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F90E26-401E-4B09-9DA4-77F3B551E7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687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8A86-D4CA-4928-BF00-461C5319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Formulieren: tag-helpers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10574-A6B5-4233-B410-A334ADF4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3B70C-5829-4D73-B519-EAF41C8F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8F077F-8FF1-4237-B56E-3E0A6D257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016F4-0E40-4534-9D6C-88A9D1678562}"/>
              </a:ext>
            </a:extLst>
          </p:cNvPr>
          <p:cNvSpPr txBox="1"/>
          <p:nvPr/>
        </p:nvSpPr>
        <p:spPr>
          <a:xfrm>
            <a:off x="396000" y="1314721"/>
            <a:ext cx="5627670" cy="47782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b="1" dirty="0" err="1">
                <a:solidFill>
                  <a:srgbClr val="4F8291"/>
                </a:solidFill>
                <a:latin typeface="Consolas" panose="020B0609020204030204" pitchFamily="49" charset="0"/>
              </a:rPr>
              <a:t>UserBindingModel</a:t>
            </a:r>
            <a:endParaRPr lang="nl-BE" sz="1050" b="1" dirty="0">
              <a:solidFill>
                <a:srgbClr val="4F8291"/>
              </a:solidFill>
              <a:latin typeface="Consolas" panose="020B0609020204030204" pitchFamily="49" charset="0"/>
            </a:endParaRPr>
          </a:p>
          <a:p>
            <a:endParaRPr lang="nl-BE" sz="1050" b="1" dirty="0">
              <a:solidFill>
                <a:srgbClr val="4F8291"/>
              </a:solidFill>
              <a:latin typeface="Consolas" panose="020B0609020204030204" pitchFamily="49" charset="0"/>
            </a:endParaRPr>
          </a:p>
          <a:p>
            <a:endParaRPr lang="en-US" sz="1050" b="1" dirty="0">
              <a:solidFill>
                <a:srgbClr val="4F8291"/>
              </a:solidFill>
              <a:latin typeface="Consolas" panose="020B0609020204030204" pitchFamily="49" charset="0"/>
            </a:endParaRPr>
          </a:p>
          <a:p>
            <a:endParaRPr lang="en-US" sz="105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asp-controller</a:t>
            </a:r>
            <a:r>
              <a:rPr lang="en-US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="User"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asp-action</a:t>
            </a:r>
            <a:r>
              <a:rPr lang="en-US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="Create"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="form-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asp-for</a:t>
            </a:r>
            <a:r>
              <a:rPr lang="en-US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FirstName</a:t>
            </a:r>
            <a:r>
              <a:rPr lang="en-US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="control-label"&gt;&lt;/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asp-for</a:t>
            </a:r>
            <a:r>
              <a:rPr lang="en-US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FirstName</a:t>
            </a:r>
            <a:r>
              <a:rPr lang="en-US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asp-validation-for</a:t>
            </a:r>
            <a:r>
              <a:rPr lang="en-US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FirstName</a:t>
            </a:r>
            <a:r>
              <a:rPr lang="en-US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="form-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="control-label"&gt;&lt;/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="form-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="control-label"&gt;&lt;/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="form-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="control-label"&gt;&lt;/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="form-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="Create"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2C82FA-FA39-4B25-AC74-A53C69826FCD}"/>
              </a:ext>
            </a:extLst>
          </p:cNvPr>
          <p:cNvCxnSpPr>
            <a:cxnSpLocks/>
          </p:cNvCxnSpPr>
          <p:nvPr/>
        </p:nvCxnSpPr>
        <p:spPr>
          <a:xfrm flipH="1">
            <a:off x="2267553" y="1445433"/>
            <a:ext cx="8357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EFADF0-38F7-41D9-97B7-6A31B8C72010}"/>
              </a:ext>
            </a:extLst>
          </p:cNvPr>
          <p:cNvSpPr txBox="1"/>
          <p:nvPr/>
        </p:nvSpPr>
        <p:spPr>
          <a:xfrm>
            <a:off x="3103294" y="1291545"/>
            <a:ext cx="389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/>
              <a:t>Type voor model-binding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52DF35-8F7C-4745-9FD3-275B84D4691F}"/>
              </a:ext>
            </a:extLst>
          </p:cNvPr>
          <p:cNvCxnSpPr>
            <a:cxnSpLocks/>
          </p:cNvCxnSpPr>
          <p:nvPr/>
        </p:nvCxnSpPr>
        <p:spPr>
          <a:xfrm flipH="1">
            <a:off x="4140305" y="2054203"/>
            <a:ext cx="8357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F111F3-7B8E-454C-B362-05CFCF93DAE5}"/>
              </a:ext>
            </a:extLst>
          </p:cNvPr>
          <p:cNvSpPr txBox="1"/>
          <p:nvPr/>
        </p:nvSpPr>
        <p:spPr>
          <a:xfrm>
            <a:off x="4976045" y="1900315"/>
            <a:ext cx="41876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sz="1400" b="1" dirty="0"/>
              <a:t>Genereert URL waar formulier naartoe wordt gestuurd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3DC67C-9D44-48A0-9E87-3D80AAC7550F}"/>
              </a:ext>
            </a:extLst>
          </p:cNvPr>
          <p:cNvCxnSpPr>
            <a:cxnSpLocks/>
          </p:cNvCxnSpPr>
          <p:nvPr/>
        </p:nvCxnSpPr>
        <p:spPr>
          <a:xfrm flipH="1">
            <a:off x="5332592" y="2377189"/>
            <a:ext cx="8357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471579-A6E6-433D-B42B-C909967693C5}"/>
              </a:ext>
            </a:extLst>
          </p:cNvPr>
          <p:cNvSpPr txBox="1"/>
          <p:nvPr/>
        </p:nvSpPr>
        <p:spPr>
          <a:xfrm>
            <a:off x="6168332" y="2223301"/>
            <a:ext cx="41876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sz="1400" b="1" dirty="0"/>
              <a:t>Genereert &lt;label&gt; voor invulveld van property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D1479C-7D38-4774-800C-91578164E6B6}"/>
              </a:ext>
            </a:extLst>
          </p:cNvPr>
          <p:cNvCxnSpPr>
            <a:cxnSpLocks/>
          </p:cNvCxnSpPr>
          <p:nvPr/>
        </p:nvCxnSpPr>
        <p:spPr>
          <a:xfrm flipH="1">
            <a:off x="5332592" y="2608022"/>
            <a:ext cx="8357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FB1F72-01CE-43F9-BB65-1825328AB226}"/>
              </a:ext>
            </a:extLst>
          </p:cNvPr>
          <p:cNvSpPr txBox="1"/>
          <p:nvPr/>
        </p:nvSpPr>
        <p:spPr>
          <a:xfrm>
            <a:off x="6168332" y="2454134"/>
            <a:ext cx="521742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sz="1400" b="1" dirty="0"/>
              <a:t>Genereert &lt;input&gt; voor property met juiste type- en name-attribuut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99D695-9593-4C98-A359-A38EE0343E48}"/>
              </a:ext>
            </a:extLst>
          </p:cNvPr>
          <p:cNvSpPr txBox="1"/>
          <p:nvPr/>
        </p:nvSpPr>
        <p:spPr>
          <a:xfrm>
            <a:off x="6168792" y="2838855"/>
            <a:ext cx="521742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sz="1400" b="1" dirty="0"/>
              <a:t>Genereert foutboodschap voor property indien nodig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0D37E1B-3E11-46A0-8318-D327EC2740F1}"/>
              </a:ext>
            </a:extLst>
          </p:cNvPr>
          <p:cNvCxnSpPr>
            <a:cxnSpLocks/>
          </p:cNvCxnSpPr>
          <p:nvPr/>
        </p:nvCxnSpPr>
        <p:spPr>
          <a:xfrm rot="10800000">
            <a:off x="2704798" y="2795801"/>
            <a:ext cx="3391202" cy="185704"/>
          </a:xfrm>
          <a:prstGeom prst="bentConnector3">
            <a:avLst>
              <a:gd name="adj1" fmla="val 998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F7FA97-ED75-4208-BFED-F965B1E40E56}"/>
              </a:ext>
            </a:extLst>
          </p:cNvPr>
          <p:cNvCxnSpPr>
            <a:cxnSpLocks/>
          </p:cNvCxnSpPr>
          <p:nvPr/>
        </p:nvCxnSpPr>
        <p:spPr>
          <a:xfrm flipH="1">
            <a:off x="5719212" y="5615614"/>
            <a:ext cx="8357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B9FCC5-A1FD-4DA2-AAFD-2AC13966684E}"/>
              </a:ext>
            </a:extLst>
          </p:cNvPr>
          <p:cNvSpPr txBox="1"/>
          <p:nvPr/>
        </p:nvSpPr>
        <p:spPr>
          <a:xfrm>
            <a:off x="6554952" y="5461726"/>
            <a:ext cx="521742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sz="1400" b="1" dirty="0" err="1"/>
              <a:t>Submit</a:t>
            </a:r>
            <a:r>
              <a:rPr lang="nl-BE" sz="1400" b="1" dirty="0"/>
              <a:t>-knop: gewone HTML, maar verplicht om formulier te versturen!</a:t>
            </a:r>
          </a:p>
        </p:txBody>
      </p:sp>
    </p:spTree>
    <p:extLst>
      <p:ext uri="{BB962C8B-B14F-4D97-AF65-F5344CB8AC3E}">
        <p14:creationId xmlns:p14="http://schemas.microsoft.com/office/powerpoint/2010/main" val="2712183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1E5A-4887-4963-AD7E-5DB23BF6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Tag helpers: Form-helpers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A8778-85B5-4D31-9A86-5EE6E7F2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48A1B-F8D1-4EC3-A8DE-12E70129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7DD513-9A55-4FB5-AE6D-9CCA5E827D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5C82C-9C66-43DC-9FCE-140B05BC17E0}"/>
              </a:ext>
            </a:extLst>
          </p:cNvPr>
          <p:cNvSpPr txBox="1"/>
          <p:nvPr/>
        </p:nvSpPr>
        <p:spPr>
          <a:xfrm>
            <a:off x="376061" y="1615772"/>
            <a:ext cx="4372645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@model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UserBindingModel</a:t>
            </a:r>
            <a:endParaRPr lang="nl-BE" sz="1200" b="1" dirty="0">
              <a:solidFill>
                <a:srgbClr val="4F8291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asp-controller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="User"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asp-action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="Create"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BE" sz="1200" dirty="0">
                <a:solidFill>
                  <a:srgbClr val="0064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nl-BE" sz="1200" dirty="0">
                <a:solidFill>
                  <a:srgbClr val="006400"/>
                </a:solidFill>
                <a:latin typeface="Consolas" panose="020B0609020204030204" pitchFamily="49" charset="0"/>
              </a:rPr>
              <a:t>     &lt;!-- formuliervelden --&gt;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92AE1-0318-4FEC-AD3E-95E261A88176}"/>
              </a:ext>
            </a:extLst>
          </p:cNvPr>
          <p:cNvSpPr txBox="1"/>
          <p:nvPr/>
        </p:nvSpPr>
        <p:spPr>
          <a:xfrm>
            <a:off x="376061" y="3614543"/>
            <a:ext cx="5561709" cy="23083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UserController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8000"/>
                </a:solidFill>
                <a:latin typeface="Consolas" panose="020B0609020204030204" pitchFamily="49" charset="0"/>
              </a:rPr>
              <a:t>//POST-</a:t>
            </a:r>
            <a:r>
              <a:rPr lang="nl-B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request</a:t>
            </a:r>
            <a:r>
              <a:rPr lang="nl-BE" sz="1200" dirty="0">
                <a:solidFill>
                  <a:srgbClr val="008000"/>
                </a:solidFill>
                <a:latin typeface="Consolas" panose="020B0609020204030204" pitchFamily="49" charset="0"/>
              </a:rPr>
              <a:t> (ontvangen en verwerken van gegevens)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HttpPost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Create(</a:t>
            </a:r>
            <a:r>
              <a:rPr lang="en-US" sz="12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UserBindingModel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userModel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RedirectToAction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Success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userModel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D872CA-F52E-41E1-8A5A-FF86ABBB7B3C}"/>
              </a:ext>
            </a:extLst>
          </p:cNvPr>
          <p:cNvSpPr txBox="1"/>
          <p:nvPr/>
        </p:nvSpPr>
        <p:spPr>
          <a:xfrm>
            <a:off x="6614903" y="1473763"/>
            <a:ext cx="48396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@model: geeft aan </a:t>
            </a:r>
            <a:r>
              <a:rPr lang="nl-BE" sz="2000" dirty="0" err="1"/>
              <a:t>aan</a:t>
            </a:r>
            <a:r>
              <a:rPr lang="nl-BE" sz="2000" dirty="0"/>
              <a:t> welk type formulier-gegevens moeten gebonden worden (zelfde als type parameter in Action-</a:t>
            </a:r>
            <a:r>
              <a:rPr lang="nl-BE" sz="2000" dirty="0" err="1"/>
              <a:t>method</a:t>
            </a:r>
            <a:r>
              <a:rPr lang="nl-BE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Combinatie </a:t>
            </a:r>
            <a:r>
              <a:rPr lang="nl-BE" sz="2000" dirty="0" err="1"/>
              <a:t>asp</a:t>
            </a:r>
            <a:r>
              <a:rPr lang="nl-BE" sz="2000" dirty="0"/>
              <a:t>-controller + </a:t>
            </a:r>
            <a:r>
              <a:rPr lang="nl-BE" sz="2000" dirty="0" err="1"/>
              <a:t>asp</a:t>
            </a:r>
            <a:r>
              <a:rPr lang="nl-BE" sz="2000" dirty="0"/>
              <a:t>-action bepaalt welke Action-methode de formulier-gegevens ontvangt en afhandelt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Nodig om URL voor Action-attribuut te genereren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5219D3-4178-41D8-AC75-E9895D78E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903" y="4602409"/>
            <a:ext cx="5416866" cy="34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66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45B9-6C60-44EB-926F-24AE74C3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Tag helpers: Label-helpers</a:t>
            </a:r>
            <a:endParaRPr lang="nl-BE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59967-2730-4388-997A-D6A45A4B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D624C-42D0-414B-9DDF-F1F08CD6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C4D349-E4F2-437D-94F7-56BC11911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1AB6D-933F-4F43-99AA-7B479740908E}"/>
              </a:ext>
            </a:extLst>
          </p:cNvPr>
          <p:cNvSpPr txBox="1"/>
          <p:nvPr/>
        </p:nvSpPr>
        <p:spPr>
          <a:xfrm>
            <a:off x="396000" y="1406017"/>
            <a:ext cx="4565868" cy="9002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asp-for</a:t>
            </a:r>
            <a:r>
              <a:rPr lang="en-US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FirstName</a:t>
            </a:r>
            <a:r>
              <a:rPr lang="en-US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="control-label"&gt;&lt;/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05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US" sz="105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asp-for</a:t>
            </a:r>
            <a:r>
              <a:rPr lang="en-US" sz="1050" b="1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="</a:t>
            </a:r>
            <a:r>
              <a:rPr lang="en-US" sz="105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Email</a:t>
            </a:r>
            <a:r>
              <a:rPr lang="en-US" sz="1050" b="1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="control-label"&gt;&lt;/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71157-7C05-4DA0-90C4-D4347EE297BF}"/>
              </a:ext>
            </a:extLst>
          </p:cNvPr>
          <p:cNvSpPr txBox="1"/>
          <p:nvPr/>
        </p:nvSpPr>
        <p:spPr>
          <a:xfrm>
            <a:off x="410178" y="4713876"/>
            <a:ext cx="7568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Elk formulier-element wordt voorafgegaan door een </a:t>
            </a:r>
            <a:r>
              <a:rPr lang="nl-BE" sz="1600" dirty="0">
                <a:latin typeface="Consolas" panose="020B0609020204030204" pitchFamily="49" charset="0"/>
              </a:rPr>
              <a:t>&lt;label&gt;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latin typeface="Consolas" panose="020B0609020204030204" pitchFamily="49" charset="0"/>
              </a:rPr>
              <a:t>asp-for</a:t>
            </a:r>
            <a:r>
              <a:rPr lang="nl-BE" dirty="0"/>
              <a:t>: geeft aan voor welke property in binding-model dit een label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Default: naam van de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Kan overschreven worden via </a:t>
            </a:r>
            <a:r>
              <a:rPr lang="nl-BE" sz="1600" dirty="0">
                <a:latin typeface="Consolas" panose="020B0609020204030204" pitchFamily="49" charset="0"/>
              </a:rPr>
              <a:t>[Display]</a:t>
            </a:r>
            <a:r>
              <a:rPr lang="nl-BE" dirty="0"/>
              <a:t>-Data </a:t>
            </a:r>
            <a:r>
              <a:rPr lang="nl-BE" dirty="0" err="1"/>
              <a:t>Annotation</a:t>
            </a:r>
            <a:r>
              <a:rPr lang="nl-BE" dirty="0"/>
              <a:t> in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BAB7F-FE52-4ECA-9AA6-692B64469CAE}"/>
              </a:ext>
            </a:extLst>
          </p:cNvPr>
          <p:cNvSpPr txBox="1"/>
          <p:nvPr/>
        </p:nvSpPr>
        <p:spPr>
          <a:xfrm>
            <a:off x="396000" y="2494128"/>
            <a:ext cx="5303206" cy="18697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UserBindingModel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Required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050" dirty="0">
                <a:solidFill>
                  <a:srgbClr val="A31515"/>
                </a:solidFill>
                <a:latin typeface="Consolas" panose="020B0609020204030204" pitchFamily="49" charset="0"/>
              </a:rPr>
              <a:t>"Voornaam is verplicht!"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050" dirty="0">
                <a:solidFill>
                  <a:srgbClr val="4F8291"/>
                </a:solidFill>
                <a:latin typeface="Consolas" panose="020B0609020204030204" pitchFamily="49" charset="0"/>
              </a:rPr>
              <a:t>Display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050" dirty="0">
                <a:solidFill>
                  <a:srgbClr val="A31515"/>
                </a:solidFill>
                <a:latin typeface="Consolas" panose="020B0609020204030204" pitchFamily="49" charset="0"/>
              </a:rPr>
              <a:t>"Voornaam"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FirstName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en-US" sz="1050" dirty="0">
                <a:solidFill>
                  <a:srgbClr val="4F8291"/>
                </a:solidFill>
                <a:latin typeface="Consolas" panose="020B0609020204030204" pitchFamily="49" charset="0"/>
              </a:rPr>
              <a:t>Required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"Email is 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verplicht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EmailAddress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050" dirty="0">
                <a:solidFill>
                  <a:srgbClr val="A31515"/>
                </a:solidFill>
                <a:latin typeface="Consolas" panose="020B0609020204030204" pitchFamily="49" charset="0"/>
              </a:rPr>
              <a:t>"Dit is geen geldig email-adres!"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Email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    //(andere </a:t>
            </a:r>
            <a:r>
              <a:rPr lang="nl-BE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property's</a:t>
            </a:r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weggelaten)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0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1AFF0-4DE3-4D55-B543-72FECD7ED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811" y="884404"/>
            <a:ext cx="3076876" cy="4245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9DA965-77BF-4993-AEC4-B4D3B4703384}"/>
              </a:ext>
            </a:extLst>
          </p:cNvPr>
          <p:cNvSpPr txBox="1"/>
          <p:nvPr/>
        </p:nvSpPr>
        <p:spPr>
          <a:xfrm>
            <a:off x="9311148" y="1856140"/>
            <a:ext cx="3814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Display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"Voornaam"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endParaRPr lang="nl-B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E40B17-D030-4E0B-BD93-DB71CF3AE67C}"/>
              </a:ext>
            </a:extLst>
          </p:cNvPr>
          <p:cNvCxnSpPr/>
          <p:nvPr/>
        </p:nvCxnSpPr>
        <p:spPr>
          <a:xfrm flipH="1">
            <a:off x="8780206" y="1986116"/>
            <a:ext cx="5997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5AED91-D5FD-4407-87AB-29B211D0C270}"/>
              </a:ext>
            </a:extLst>
          </p:cNvPr>
          <p:cNvSpPr txBox="1"/>
          <p:nvPr/>
        </p:nvSpPr>
        <p:spPr>
          <a:xfrm>
            <a:off x="9045677" y="3216054"/>
            <a:ext cx="3015794" cy="284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C531DB-795D-4F1D-ACE2-93AAD8FF4ED0}"/>
              </a:ext>
            </a:extLst>
          </p:cNvPr>
          <p:cNvCxnSpPr/>
          <p:nvPr/>
        </p:nvCxnSpPr>
        <p:spPr>
          <a:xfrm flipH="1">
            <a:off x="8499987" y="3382730"/>
            <a:ext cx="5997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595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3675-E14B-436B-88D6-3F9ACFA7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Tag helpers: Input-helpers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3839B-0913-423C-8399-33789366D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796" y="983390"/>
            <a:ext cx="5473868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Meeste HTML formulier-elementen worden gevormd via </a:t>
            </a:r>
            <a:r>
              <a:rPr lang="nl-BE" sz="1800" dirty="0">
                <a:latin typeface="Consolas" panose="020B0609020204030204" pitchFamily="49" charset="0"/>
              </a:rPr>
              <a:t>&lt;input&gt;</a:t>
            </a:r>
            <a:r>
              <a:rPr lang="nl-BE" sz="2000" dirty="0"/>
              <a:t>-element. Precieze type wordt bepaald d.m.v. type-attribuut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1800" dirty="0" err="1">
                <a:latin typeface="Consolas" panose="020B0609020204030204" pitchFamily="49" charset="0"/>
              </a:rPr>
              <a:t>asp-for</a:t>
            </a:r>
            <a:r>
              <a:rPr lang="nl-BE" sz="2000" dirty="0"/>
              <a:t> zorgt ervoor dat juiste type </a:t>
            </a:r>
            <a:r>
              <a:rPr lang="nl-BE" sz="1800" dirty="0">
                <a:latin typeface="Consolas" panose="020B0609020204030204" pitchFamily="49" charset="0"/>
              </a:rPr>
              <a:t>&lt;input&gt;</a:t>
            </a:r>
            <a:r>
              <a:rPr lang="nl-BE" sz="2000" dirty="0"/>
              <a:t> gegenereerd wordt, met juiste </a:t>
            </a:r>
            <a:r>
              <a:rPr lang="nl-BE" sz="1800" dirty="0">
                <a:latin typeface="Consolas" panose="020B0609020204030204" pitchFamily="49" charset="0"/>
              </a:rPr>
              <a:t>name</a:t>
            </a:r>
            <a:r>
              <a:rPr lang="nl-BE" sz="2000" dirty="0"/>
              <a:t>-attribuut voor model-binding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Zorgt tevens voor omgekeerde binding (van view model naar formulier </a:t>
            </a:r>
            <a:r>
              <a:rPr lang="nl-BE" sz="2000" dirty="0">
                <a:sym typeface="Wingdings" panose="05000000000000000000" pitchFamily="2" charset="2"/>
              </a:rPr>
              <a:t> bij terugsturen na validatie worden velden opnieuw ingevuld)</a:t>
            </a:r>
            <a:endParaRPr lang="nl-B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Gebeurt op basis van </a:t>
            </a:r>
            <a:r>
              <a:rPr lang="nl-BE" sz="2000" dirty="0" err="1"/>
              <a:t>data-type</a:t>
            </a:r>
            <a:r>
              <a:rPr lang="nl-BE" sz="2000" dirty="0"/>
              <a:t> in model of Data </a:t>
            </a:r>
            <a:r>
              <a:rPr lang="nl-BE" sz="2000" dirty="0" err="1"/>
              <a:t>Annotations</a:t>
            </a:r>
            <a:endParaRPr lang="nl-B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3BF9A-6DCE-4259-BA07-EA592251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FA294-2024-4FC3-AF02-66D99377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BE2C47-AAD4-4A57-A231-4E498FC672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7AB82-DF24-4AF9-9764-41320164BC39}"/>
              </a:ext>
            </a:extLst>
          </p:cNvPr>
          <p:cNvSpPr txBox="1"/>
          <p:nvPr/>
        </p:nvSpPr>
        <p:spPr>
          <a:xfrm>
            <a:off x="410178" y="1462205"/>
            <a:ext cx="4114800" cy="9002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91CD26-A1C4-4FA8-80BA-C42A4A635C4D}"/>
              </a:ext>
            </a:extLst>
          </p:cNvPr>
          <p:cNvSpPr txBox="1"/>
          <p:nvPr/>
        </p:nvSpPr>
        <p:spPr>
          <a:xfrm>
            <a:off x="396000" y="2528656"/>
            <a:ext cx="5303206" cy="21929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UserBindingModel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Required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050" dirty="0">
                <a:solidFill>
                  <a:srgbClr val="A31515"/>
                </a:solidFill>
                <a:latin typeface="Consolas" panose="020B0609020204030204" pitchFamily="49" charset="0"/>
              </a:rPr>
              <a:t>"Voornaam is verplicht!"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050" dirty="0">
                <a:solidFill>
                  <a:srgbClr val="4F8291"/>
                </a:solidFill>
                <a:latin typeface="Consolas" panose="020B0609020204030204" pitchFamily="49" charset="0"/>
              </a:rPr>
              <a:t>Display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050" dirty="0">
                <a:solidFill>
                  <a:srgbClr val="A31515"/>
                </a:solidFill>
                <a:latin typeface="Consolas" panose="020B0609020204030204" pitchFamily="49" charset="0"/>
              </a:rPr>
              <a:t>"Voornaam"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en-US" sz="1050" dirty="0">
                <a:solidFill>
                  <a:srgbClr val="4F8291"/>
                </a:solidFill>
                <a:latin typeface="Consolas" panose="020B0609020204030204" pitchFamily="49" charset="0"/>
              </a:rPr>
              <a:t>Required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"Email is 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verplicht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05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EmailAddress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050" dirty="0">
                <a:solidFill>
                  <a:srgbClr val="A31515"/>
                </a:solidFill>
                <a:latin typeface="Consolas" panose="020B0609020204030204" pitchFamily="49" charset="0"/>
              </a:rPr>
              <a:t>"Dit is geen geldig email-adres!"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Email {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    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Required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050" dirty="0">
                <a:solidFill>
                  <a:srgbClr val="A31515"/>
                </a:solidFill>
                <a:latin typeface="Consolas" panose="020B0609020204030204" pitchFamily="49" charset="0"/>
              </a:rPr>
              <a:t>"Wachtwoord is verplicht!"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nl-BE" sz="105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DataType</a:t>
            </a:r>
            <a:r>
              <a:rPr lang="nl-BE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nl-BE" sz="105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DataType</a:t>
            </a:r>
            <a:r>
              <a:rPr lang="nl-BE" sz="105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.Password</a:t>
            </a:r>
            <a:r>
              <a:rPr lang="nl-BE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 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Password {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0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6857D4-4B23-4A28-96B1-5C381C4BC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78" y="5070276"/>
            <a:ext cx="8507680" cy="1644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31B730-C44D-4DFC-8E3A-9BA72DEFB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" y="5363840"/>
            <a:ext cx="11118544" cy="1371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3C3E96-F46A-4ED6-B8B2-3A94CC548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78" y="5678144"/>
            <a:ext cx="11118544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85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E7BA-59E7-43B3-A9AA-2C388B3B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Tag helpers: Input-helpers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F51B0-A7E8-485B-83F5-89FB4C7B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C1474-82DB-410E-9E60-B87C19C2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001804-4E81-452F-A296-0D717BC2EA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3979B5-534C-4ABE-A336-9D5FF3494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1264"/>
              </p:ext>
            </p:extLst>
          </p:nvPr>
        </p:nvGraphicFramePr>
        <p:xfrm>
          <a:off x="861246" y="1644810"/>
          <a:ext cx="105156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953">
                  <a:extLst>
                    <a:ext uri="{9D8B030D-6E8A-4147-A177-3AD203B41FA5}">
                      <a16:colId xmlns:a16="http://schemas.microsoft.com/office/drawing/2014/main" val="2246111760"/>
                    </a:ext>
                  </a:extLst>
                </a:gridCol>
                <a:gridCol w="4719484">
                  <a:extLst>
                    <a:ext uri="{9D8B030D-6E8A-4147-A177-3AD203B41FA5}">
                      <a16:colId xmlns:a16="http://schemas.microsoft.com/office/drawing/2014/main" val="4013810383"/>
                    </a:ext>
                  </a:extLst>
                </a:gridCol>
                <a:gridCol w="2620163">
                  <a:extLst>
                    <a:ext uri="{9D8B030D-6E8A-4147-A177-3AD203B41FA5}">
                      <a16:colId xmlns:a16="http://schemas.microsoft.com/office/drawing/2014/main" val="1973919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Hoe aangeven?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Input-type (gegenereerd)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1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byte, int, short, long,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uint</a:t>
                      </a:r>
                      <a:endParaRPr lang="nl-BE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Property-type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 err="1"/>
                        <a:t>number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47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b="0" i="0" u="none" strike="noStrike" kern="1200" baseline="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decimal</a:t>
                      </a:r>
                      <a:r>
                        <a:rPr lang="nl-BE" sz="1400" b="0" i="0" u="none" strike="noStrike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double, </a:t>
                      </a:r>
                      <a:r>
                        <a:rPr lang="nl-BE" sz="1400" b="0" i="0" u="none" strike="noStrike" kern="1200" baseline="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</a:t>
                      </a:r>
                      <a:endParaRPr lang="nl-BE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Property-type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 err="1"/>
                        <a:t>text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Property-type/</a:t>
                      </a:r>
                      <a:r>
                        <a:rPr lang="nl-BE" sz="1400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nl-BE" sz="1400" dirty="0" err="1">
                          <a:solidFill>
                            <a:srgbClr val="4F8291"/>
                          </a:solidFill>
                          <a:latin typeface="Consolas" panose="020B0609020204030204" pitchFamily="49" charset="0"/>
                        </a:rPr>
                        <a:t>DataType</a:t>
                      </a:r>
                      <a:r>
                        <a:rPr lang="nl-BE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nl-BE" sz="1400" dirty="0" err="1">
                          <a:solidFill>
                            <a:srgbClr val="4F8291"/>
                          </a:solidFill>
                          <a:latin typeface="Consolas" panose="020B0609020204030204" pitchFamily="49" charset="0"/>
                        </a:rPr>
                        <a:t>DataType</a:t>
                      </a:r>
                      <a:r>
                        <a:rPr lang="nl-BE" sz="1400" dirty="0" err="1">
                          <a:latin typeface="Consolas" panose="020B0609020204030204" pitchFamily="49" charset="0"/>
                        </a:rPr>
                        <a:t>.Text</a:t>
                      </a:r>
                      <a:r>
                        <a:rPr lang="nl-BE" sz="1400" dirty="0">
                          <a:latin typeface="Consolas" panose="020B0609020204030204" pitchFamily="49" charset="0"/>
                        </a:rPr>
                        <a:t>)]</a:t>
                      </a:r>
                      <a:endParaRPr lang="nl-BE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Tekst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44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 err="1">
                          <a:latin typeface="Consolas" panose="020B0609020204030204" pitchFamily="49" charset="0"/>
                        </a:rPr>
                        <a:t>bool</a:t>
                      </a:r>
                      <a:endParaRPr lang="nl-BE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Property-type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 err="1"/>
                        <a:t>checkbox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13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/>
                        <a:t>Verborgen veld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nl-BE" sz="1400" dirty="0" err="1">
                          <a:solidFill>
                            <a:srgbClr val="4F8291"/>
                          </a:solidFill>
                          <a:latin typeface="Consolas" panose="020B0609020204030204" pitchFamily="49" charset="0"/>
                        </a:rPr>
                        <a:t>HiddenInput</a:t>
                      </a:r>
                      <a:r>
                        <a:rPr lang="nl-BE" sz="1400" dirty="0"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 err="1"/>
                        <a:t>hidden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15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/>
                        <a:t>Wachtwoord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nl-BE" sz="1400" dirty="0" err="1">
                          <a:solidFill>
                            <a:srgbClr val="4F8291"/>
                          </a:solidFill>
                          <a:latin typeface="Consolas" panose="020B0609020204030204" pitchFamily="49" charset="0"/>
                        </a:rPr>
                        <a:t>DataType</a:t>
                      </a:r>
                      <a:r>
                        <a:rPr lang="nl-BE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nl-BE" sz="1400" dirty="0" err="1">
                          <a:solidFill>
                            <a:srgbClr val="4F8291"/>
                          </a:solidFill>
                          <a:latin typeface="Consolas" panose="020B0609020204030204" pitchFamily="49" charset="0"/>
                        </a:rPr>
                        <a:t>DataType</a:t>
                      </a:r>
                      <a:r>
                        <a:rPr lang="nl-BE" sz="1400" dirty="0" err="1">
                          <a:latin typeface="Consolas" panose="020B0609020204030204" pitchFamily="49" charset="0"/>
                        </a:rPr>
                        <a:t>.Password</a:t>
                      </a:r>
                      <a:r>
                        <a:rPr lang="nl-BE" sz="1400" dirty="0">
                          <a:latin typeface="Consolas" panose="020B0609020204030204" pitchFamily="49" charset="0"/>
                        </a:rPr>
                        <a:t>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2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/>
                        <a:t>Email-adres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nl-BE" sz="1400" dirty="0" err="1">
                          <a:solidFill>
                            <a:srgbClr val="4F8291"/>
                          </a:solidFill>
                          <a:latin typeface="Consolas" panose="020B0609020204030204" pitchFamily="49" charset="0"/>
                        </a:rPr>
                        <a:t>EmailAddress</a:t>
                      </a:r>
                      <a:r>
                        <a:rPr lang="nl-BE" sz="1400" dirty="0"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8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nl-BE" sz="1400" dirty="0" err="1">
                          <a:solidFill>
                            <a:srgbClr val="4F8291"/>
                          </a:solidFill>
                          <a:latin typeface="Consolas" panose="020B0609020204030204" pitchFamily="49" charset="0"/>
                        </a:rPr>
                        <a:t>Url</a:t>
                      </a:r>
                      <a:r>
                        <a:rPr lang="nl-BE" sz="1400" dirty="0"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 err="1"/>
                        <a:t>url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/>
                        <a:t>Datum (+ tijd)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/>
                        <a:t>Datum + tijd: </a:t>
                      </a:r>
                      <a:r>
                        <a:rPr lang="nl-BE" sz="1400" dirty="0" err="1">
                          <a:solidFill>
                            <a:srgbClr val="4F8291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nl-B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-type</a:t>
                      </a:r>
                    </a:p>
                    <a:p>
                      <a:r>
                        <a:rPr lang="nl-BE" sz="1600" b="1" dirty="0"/>
                        <a:t>Datum:</a:t>
                      </a:r>
                      <a:r>
                        <a:rPr lang="nl-BE" sz="1600" dirty="0"/>
                        <a:t> </a:t>
                      </a:r>
                      <a:r>
                        <a:rPr lang="nl-BE" sz="1400" dirty="0" err="1">
                          <a:solidFill>
                            <a:srgbClr val="4F8291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nl-BE" sz="1600" dirty="0"/>
                        <a:t>-type + </a:t>
                      </a:r>
                      <a:r>
                        <a:rPr lang="nl-BE" sz="1400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nl-BE" sz="1400" dirty="0" err="1">
                          <a:solidFill>
                            <a:srgbClr val="4F8291"/>
                          </a:solidFill>
                          <a:latin typeface="Consolas" panose="020B0609020204030204" pitchFamily="49" charset="0"/>
                        </a:rPr>
                        <a:t>DataType</a:t>
                      </a:r>
                      <a:r>
                        <a:rPr lang="nl-BE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nl-BE" sz="1400" dirty="0" err="1">
                          <a:solidFill>
                            <a:srgbClr val="4F8291"/>
                          </a:solidFill>
                          <a:latin typeface="Consolas" panose="020B0609020204030204" pitchFamily="49" charset="0"/>
                        </a:rPr>
                        <a:t>DataType</a:t>
                      </a:r>
                      <a:r>
                        <a:rPr lang="nl-BE" sz="1400" dirty="0" err="1">
                          <a:latin typeface="Consolas" panose="020B0609020204030204" pitchFamily="49" charset="0"/>
                        </a:rPr>
                        <a:t>.Date</a:t>
                      </a:r>
                      <a:r>
                        <a:rPr lang="nl-BE" sz="1400" dirty="0">
                          <a:latin typeface="Consolas" panose="020B0609020204030204" pitchFamily="49" charset="0"/>
                        </a:rPr>
                        <a:t>)]</a:t>
                      </a:r>
                      <a:endParaRPr lang="nl-BE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32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769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E173-46C1-4AAD-858A-A180CDC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Tag helpers: </a:t>
            </a:r>
            <a:r>
              <a:rPr lang="nl-BE" dirty="0" err="1"/>
              <a:t>textarea</a:t>
            </a:r>
            <a:r>
              <a:rPr lang="nl-BE" dirty="0"/>
              <a:t>-helper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ABF12-4441-4CD8-BFDA-342AB31D7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317" y="2146064"/>
            <a:ext cx="5090408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Tekst over meerdere regels: gebruik </a:t>
            </a:r>
            <a:r>
              <a:rPr lang="nl-BE" sz="2000" dirty="0"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latin typeface="Consolas" panose="020B0609020204030204" pitchFamily="49" charset="0"/>
              </a:rPr>
              <a:t>textarea</a:t>
            </a:r>
            <a:r>
              <a:rPr lang="nl-BE" sz="20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D91F8-0D77-453E-AEF0-84CB25FC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6A298-F273-41AD-8807-15991089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3D528F-AC6E-4B95-8F80-A5F662C796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F0501-D94B-4E54-B8A0-2EDAD4BA214A}"/>
              </a:ext>
            </a:extLst>
          </p:cNvPr>
          <p:cNvSpPr txBox="1"/>
          <p:nvPr/>
        </p:nvSpPr>
        <p:spPr>
          <a:xfrm>
            <a:off x="534291" y="2096038"/>
            <a:ext cx="3802374" cy="10618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UserBindingModel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050" dirty="0">
                <a:solidFill>
                  <a:srgbClr val="4F8291"/>
                </a:solidFill>
                <a:latin typeface="Consolas" panose="020B0609020204030204" pitchFamily="49" charset="0"/>
              </a:rPr>
              <a:t>Display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050" dirty="0">
                <a:solidFill>
                  <a:srgbClr val="A31515"/>
                </a:solidFill>
                <a:latin typeface="Consolas" panose="020B0609020204030204" pitchFamily="49" charset="0"/>
              </a:rPr>
              <a:t>"Over mij"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Bio {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    //(andere </a:t>
            </a:r>
            <a:r>
              <a:rPr lang="nl-BE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property's</a:t>
            </a:r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weggelaten)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4D506-CB35-432B-ADCF-6E61E8315C14}"/>
              </a:ext>
            </a:extLst>
          </p:cNvPr>
          <p:cNvSpPr txBox="1"/>
          <p:nvPr/>
        </p:nvSpPr>
        <p:spPr>
          <a:xfrm>
            <a:off x="534290" y="3534042"/>
            <a:ext cx="4558819" cy="2539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Bio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="form-control"&gt;&lt;/</a:t>
            </a:r>
            <a:r>
              <a:rPr lang="en-U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7CB631-D878-4AEA-8513-A5A81AD0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78" y="4313653"/>
            <a:ext cx="4859393" cy="147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12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9BA7-7BED-4D08-964C-6F48A42F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Tag helpers: radiobuttons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02FD-4747-4108-9FF4-8D4BC3E62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800" y="2234839"/>
            <a:ext cx="6135331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Radiobuttons (vaak in combinatie met </a:t>
            </a:r>
            <a:r>
              <a:rPr lang="nl-BE" sz="2400" dirty="0" err="1"/>
              <a:t>enum’s</a:t>
            </a:r>
            <a:r>
              <a:rPr lang="nl-BE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F444A-38E3-4010-9463-1B3FF752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73F11-846D-45CC-A56C-6BC13915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5885FA-846F-4816-AC3F-71EA658CC7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02056-99DB-473C-BA51-8A81CCA352C8}"/>
              </a:ext>
            </a:extLst>
          </p:cNvPr>
          <p:cNvSpPr txBox="1"/>
          <p:nvPr/>
        </p:nvSpPr>
        <p:spPr>
          <a:xfrm>
            <a:off x="534291" y="2096038"/>
            <a:ext cx="3802374" cy="12234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UserBindingModel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 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4F8291"/>
                </a:solidFill>
                <a:latin typeface="Consolas" panose="020B0609020204030204" pitchFamily="49" charset="0"/>
              </a:rPr>
              <a:t>Gender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   //(andere </a:t>
            </a:r>
            <a:r>
              <a:rPr lang="nl-BE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property's</a:t>
            </a:r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weggelaten)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Gender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{ Male, Female }</a:t>
            </a:r>
            <a:endParaRPr lang="nl-BE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22898-366E-48DC-B77A-EECA0BC8A3FB}"/>
              </a:ext>
            </a:extLst>
          </p:cNvPr>
          <p:cNvSpPr txBox="1"/>
          <p:nvPr/>
        </p:nvSpPr>
        <p:spPr>
          <a:xfrm>
            <a:off x="534290" y="3534042"/>
            <a:ext cx="5561710" cy="12234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="control-label"&gt;&lt;/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 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="radio-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nb-NO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b-NO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nb-NO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type</a:t>
            </a:r>
            <a:r>
              <a:rPr lang="nb-NO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nb-NO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050" b="1" dirty="0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asp-for</a:t>
            </a:r>
            <a:r>
              <a:rPr lang="nb-NO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nb-NO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Gender</a:t>
            </a:r>
            <a:r>
              <a:rPr lang="nb-NO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nb-NO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050" b="1" dirty="0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nb-NO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nb-NO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@Gender.Male</a:t>
            </a:r>
            <a:r>
              <a:rPr lang="nb-NO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nb-NO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nb-NO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Man</a:t>
            </a:r>
          </a:p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 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="radio-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nl-BE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type</a:t>
            </a:r>
            <a:r>
              <a:rPr lang="nl-BE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nl-BE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b="1" dirty="0" err="1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asp-for</a:t>
            </a:r>
            <a:r>
              <a:rPr lang="nl-BE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nl-BE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Gender</a:t>
            </a:r>
            <a:r>
              <a:rPr lang="nl-BE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nl-BE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b="1" dirty="0" err="1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nl-BE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nl-BE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05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Gender.Female</a:t>
            </a:r>
            <a:r>
              <a:rPr lang="nl-BE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nl-BE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nl-BE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Vrouw</a:t>
            </a:r>
          </a:p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 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E1C4E-D52A-4FAF-BCC1-ED02FE324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05" y="5153597"/>
            <a:ext cx="2436157" cy="5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31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7B6A-A218-4535-9D72-5D26FAFD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Tag helpers: select-helper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007E-27EF-4343-BBC0-9BC8E0A09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46" y="1618467"/>
            <a:ext cx="10050354" cy="432327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In HTML wordt </a:t>
            </a:r>
            <a:r>
              <a:rPr lang="nl-BE" sz="2000" dirty="0">
                <a:latin typeface="Consolas" panose="020B0609020204030204" pitchFamily="49" charset="0"/>
              </a:rPr>
              <a:t>&lt;select&gt;</a:t>
            </a:r>
            <a:r>
              <a:rPr lang="nl-BE" sz="2400" dirty="0"/>
              <a:t>-tag gebruikt voor </a:t>
            </a:r>
            <a:r>
              <a:rPr lang="nl-BE" sz="2400" dirty="0" err="1"/>
              <a:t>dropdown</a:t>
            </a:r>
            <a:r>
              <a:rPr lang="nl-BE" sz="2400" dirty="0"/>
              <a:t>-lijst (</a:t>
            </a:r>
            <a:r>
              <a:rPr lang="nl-BE" sz="2400" dirty="0" err="1"/>
              <a:t>combobox</a:t>
            </a:r>
            <a:r>
              <a:rPr lang="nl-BE" sz="2400" dirty="0"/>
              <a:t>) en keuzelijsten (</a:t>
            </a:r>
            <a:r>
              <a:rPr lang="nl-BE" sz="2400" dirty="0" err="1"/>
              <a:t>listbox</a:t>
            </a:r>
            <a:r>
              <a:rPr lang="nl-BE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Ook binding mogelijk in formulier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Twee zaken nodig in model:</a:t>
            </a:r>
          </a:p>
          <a:p>
            <a:pPr marL="815363" lvl="1" indent="-457200">
              <a:buFont typeface="Wingdings" panose="05000000000000000000" pitchFamily="2" charset="2"/>
              <a:buChar char="ü"/>
            </a:pPr>
            <a:r>
              <a:rPr lang="nl-BE" sz="2000" dirty="0"/>
              <a:t>Property met lijst met alle opties om weer te geven</a:t>
            </a:r>
          </a:p>
          <a:p>
            <a:pPr marL="815363" lvl="1" indent="-457200">
              <a:buFont typeface="Wingdings" panose="05000000000000000000" pitchFamily="2" charset="2"/>
              <a:buChar char="ü"/>
            </a:pPr>
            <a:r>
              <a:rPr lang="nl-BE" sz="2000" dirty="0"/>
              <a:t>Property om geselecteerde item(s) aan te 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rgbClr val="C00000"/>
                </a:solidFill>
              </a:rPr>
              <a:t>OPGELET!</a:t>
            </a:r>
            <a:r>
              <a:rPr lang="nl-BE" sz="2400" dirty="0"/>
              <a:t> Bij GET Action-</a:t>
            </a:r>
            <a:r>
              <a:rPr lang="nl-BE" sz="2400" dirty="0" err="1"/>
              <a:t>method</a:t>
            </a:r>
            <a:r>
              <a:rPr lang="nl-BE" sz="2400" dirty="0"/>
              <a:t> in controller moet instantie van </a:t>
            </a:r>
            <a:r>
              <a:rPr lang="nl-BE" sz="2400" dirty="0" err="1"/>
              <a:t>ViewModel</a:t>
            </a:r>
            <a:r>
              <a:rPr lang="nl-BE" sz="2400" dirty="0"/>
              <a:t> nu ook doorgegeven worden (deze bevat namelijk de beschikbare items die moeten weergegeven worden!)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5EF73-51B9-4653-BE85-E013AC7D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8FB07-915A-4639-B596-4BE8A26C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6791A6-C302-4080-8076-C6DD479425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0734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E495-9C39-4DE2-B521-6A29C1B9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Tag helpers: select-helper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D1E55-70C6-4E61-B0FF-CADF2A4A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16BB4-1F08-4E10-A899-382C9871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49ABA-1624-48A6-B0C0-FEA8F5B140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0D1CC-DEFF-4F67-A2D6-E47F45147E51}"/>
              </a:ext>
            </a:extLst>
          </p:cNvPr>
          <p:cNvSpPr txBox="1"/>
          <p:nvPr/>
        </p:nvSpPr>
        <p:spPr>
          <a:xfrm>
            <a:off x="410178" y="2789297"/>
            <a:ext cx="6839904" cy="21929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UserBindingModel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IEnumerable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SelectListItem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 Languages {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} 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4F8291"/>
                </a:solidFill>
                <a:latin typeface="Consolas" panose="020B0609020204030204" pitchFamily="49" charset="0"/>
              </a:rPr>
              <a:t>List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SelectListItem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SelectListItem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(){ Text=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Nederlands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Value=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"NL"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SelectListItem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 Text=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"Frans"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Value=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"FR"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SelectListItem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(){ Text=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"Engels"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Value=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"EN"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050" dirty="0">
                <a:solidFill>
                  <a:srgbClr val="4F8291"/>
                </a:solidFill>
                <a:latin typeface="Consolas" panose="020B0609020204030204" pitchFamily="49" charset="0"/>
              </a:rPr>
              <a:t>Display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050" dirty="0">
                <a:solidFill>
                  <a:srgbClr val="A31515"/>
                </a:solidFill>
                <a:latin typeface="Consolas" panose="020B0609020204030204" pitchFamily="49" charset="0"/>
              </a:rPr>
              <a:t>"Taal"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Language {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   //(andere </a:t>
            </a:r>
            <a:r>
              <a:rPr lang="nl-BE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property's</a:t>
            </a:r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weggelaten)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75020-7A35-4C45-9167-40AC2155930A}"/>
              </a:ext>
            </a:extLst>
          </p:cNvPr>
          <p:cNvSpPr txBox="1"/>
          <p:nvPr/>
        </p:nvSpPr>
        <p:spPr>
          <a:xfrm>
            <a:off x="410178" y="5152732"/>
            <a:ext cx="6948058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="form-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 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Language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="control-label"&gt;&lt;/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Language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asp-items</a:t>
            </a:r>
            <a:r>
              <a:rPr lang="en-US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sz="105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Model.Languages</a:t>
            </a:r>
            <a:r>
              <a:rPr lang="en-US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="form-control"&gt;&lt;/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643B1-F85B-40D1-ACDB-3FC21825A993}"/>
              </a:ext>
            </a:extLst>
          </p:cNvPr>
          <p:cNvSpPr txBox="1"/>
          <p:nvPr/>
        </p:nvSpPr>
        <p:spPr>
          <a:xfrm>
            <a:off x="396000" y="1202647"/>
            <a:ext cx="6839904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UserController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050" dirty="0">
                <a:solidFill>
                  <a:srgbClr val="4F8291"/>
                </a:solidFill>
                <a:latin typeface="Consolas" panose="020B0609020204030204" pitchFamily="49" charset="0"/>
              </a:rPr>
              <a:t>Controller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//GET-</a:t>
            </a:r>
            <a:r>
              <a:rPr lang="nl-BE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request</a:t>
            </a:r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(opvragen formulier)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nl-BE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05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UserBindingModel</a:t>
            </a:r>
            <a:r>
              <a:rPr lang="nl-BE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model = </a:t>
            </a:r>
            <a:r>
              <a:rPr lang="nl-BE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nl-BE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05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UserBindingModel</a:t>
            </a:r>
            <a:r>
              <a:rPr lang="nl-BE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nl-BE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050" b="1" dirty="0">
                <a:solidFill>
                  <a:srgbClr val="74561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View</a:t>
            </a:r>
            <a:r>
              <a:rPr lang="nl-BE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(model);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AC94D-7B9C-49ED-AF69-ED4C0211CB42}"/>
              </a:ext>
            </a:extLst>
          </p:cNvPr>
          <p:cNvSpPr txBox="1"/>
          <p:nvPr/>
        </p:nvSpPr>
        <p:spPr>
          <a:xfrm>
            <a:off x="7358236" y="2828835"/>
            <a:ext cx="4257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Bij model binding zal </a:t>
            </a:r>
            <a:r>
              <a:rPr lang="nl-BE" sz="1600" dirty="0">
                <a:latin typeface="Consolas" panose="020B0609020204030204" pitchFamily="49" charset="0"/>
              </a:rPr>
              <a:t>Value</a:t>
            </a:r>
            <a:r>
              <a:rPr lang="nl-BE" dirty="0"/>
              <a:t>-property van geselecteerde </a:t>
            </a:r>
            <a:r>
              <a:rPr lang="nl-BE" sz="1600" dirty="0" err="1">
                <a:latin typeface="Consolas" panose="020B0609020204030204" pitchFamily="49" charset="0"/>
              </a:rPr>
              <a:t>SelectListItem</a:t>
            </a:r>
            <a:r>
              <a:rPr lang="nl-BE" dirty="0"/>
              <a:t> aan de </a:t>
            </a:r>
            <a:r>
              <a:rPr lang="nl-BE" sz="1600" dirty="0">
                <a:latin typeface="Consolas" panose="020B0609020204030204" pitchFamily="49" charset="0"/>
              </a:rPr>
              <a:t>Language</a:t>
            </a:r>
            <a:r>
              <a:rPr lang="nl-BE" dirty="0"/>
              <a:t>-property van het </a:t>
            </a:r>
            <a:r>
              <a:rPr lang="nl-BE" sz="1600" dirty="0" err="1">
                <a:latin typeface="Consolas" panose="020B0609020204030204" pitchFamily="49" charset="0"/>
              </a:rPr>
              <a:t>UserBindingModel</a:t>
            </a:r>
            <a:r>
              <a:rPr lang="nl-BE" dirty="0"/>
              <a:t> gebonden worden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12B3C-D5FC-4DFE-B31C-E6D38D56D7FE}"/>
              </a:ext>
            </a:extLst>
          </p:cNvPr>
          <p:cNvSpPr txBox="1"/>
          <p:nvPr/>
        </p:nvSpPr>
        <p:spPr>
          <a:xfrm>
            <a:off x="7358236" y="1202647"/>
            <a:ext cx="4257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Geef bij GET lege instantie van view model mee </a:t>
            </a:r>
            <a:r>
              <a:rPr lang="nl-BE" dirty="0">
                <a:sym typeface="Wingdings" panose="05000000000000000000" pitchFamily="2" charset="2"/>
              </a:rPr>
              <a:t> nodig om items weer te kunnen geven!</a:t>
            </a:r>
            <a:endParaRPr lang="nl-B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F86599-0E39-4837-B270-70567C5CED7D}"/>
              </a:ext>
            </a:extLst>
          </p:cNvPr>
          <p:cNvSpPr txBox="1"/>
          <p:nvPr/>
        </p:nvSpPr>
        <p:spPr>
          <a:xfrm>
            <a:off x="7524455" y="5152732"/>
            <a:ext cx="425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Vraag lijst van items op uit model</a:t>
            </a:r>
          </a:p>
        </p:txBody>
      </p:sp>
    </p:spTree>
    <p:extLst>
      <p:ext uri="{BB962C8B-B14F-4D97-AF65-F5344CB8AC3E}">
        <p14:creationId xmlns:p14="http://schemas.microsoft.com/office/powerpoint/2010/main" val="86377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A78874-CA76-4C66-8AB0-DB046775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186" y="3364679"/>
            <a:ext cx="5365733" cy="1639118"/>
          </a:xfrm>
        </p:spPr>
        <p:txBody>
          <a:bodyPr anchor="ctr"/>
          <a:lstStyle/>
          <a:p>
            <a:endParaRPr lang="nl-BE" dirty="0"/>
          </a:p>
          <a:p>
            <a:r>
              <a:rPr lang="nl-BE" dirty="0"/>
              <a:t>Inleiding</a:t>
            </a:r>
          </a:p>
          <a:p>
            <a:r>
              <a:rPr lang="nl-BE" dirty="0"/>
              <a:t>Controller</a:t>
            </a:r>
          </a:p>
          <a:p>
            <a:r>
              <a:rPr lang="nl-BE" dirty="0"/>
              <a:t>Tag-helpers</a:t>
            </a:r>
          </a:p>
          <a:p>
            <a:r>
              <a:rPr lang="nl-BE" dirty="0"/>
              <a:t>Validatie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EB6E6A-9EE0-4FEF-9807-DEC31A15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9CE2FD-DE76-4295-BF54-E1613FCA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76BF4A-A5EE-4931-88FC-7233F3E470C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9927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22B1-1C65-49FF-A4CC-DE45AF3F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Tag helpers: select-helper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61C8-EE30-466A-829C-E42ACFA3A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314721"/>
            <a:ext cx="10376651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Een </a:t>
            </a:r>
            <a:r>
              <a:rPr lang="nl-BE" sz="2400" dirty="0" err="1"/>
              <a:t>listbox</a:t>
            </a:r>
            <a:r>
              <a:rPr lang="nl-BE" sz="2400" dirty="0"/>
              <a:t> met één keuze is gelijkaardig aan een </a:t>
            </a:r>
            <a:r>
              <a:rPr lang="nl-BE" sz="2400" dirty="0" err="1"/>
              <a:t>combobox</a:t>
            </a:r>
            <a:r>
              <a:rPr lang="nl-BE" sz="2400" dirty="0"/>
              <a:t>, met het verschil dat je een </a:t>
            </a:r>
            <a:r>
              <a:rPr lang="nl-BE" sz="2400" dirty="0" err="1"/>
              <a:t>size</a:t>
            </a:r>
            <a:r>
              <a:rPr lang="nl-BE" sz="2400" dirty="0"/>
              <a:t>-attribuut moet opgeven om te bepalen hoeveel items zichtbaar zijn: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37FA8-736E-4EA1-A661-D94E733F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89F5E-6413-4398-824D-EE51210E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B01AB8-547D-45A0-83DA-94BBDE0D90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A75EE-20D0-48C2-B03F-F6E447C02C61}"/>
              </a:ext>
            </a:extLst>
          </p:cNvPr>
          <p:cNvSpPr txBox="1"/>
          <p:nvPr/>
        </p:nvSpPr>
        <p:spPr>
          <a:xfrm>
            <a:off x="822291" y="2221247"/>
            <a:ext cx="10515599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="form-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Language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="control-label"&gt;&lt;/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Language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asp-items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Model.Languages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Model.Languages.Count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21F08D-7853-4D51-8405-4555E120B568}"/>
              </a:ext>
            </a:extLst>
          </p:cNvPr>
          <p:cNvSpPr txBox="1">
            <a:spLocks/>
          </p:cNvSpPr>
          <p:nvPr/>
        </p:nvSpPr>
        <p:spPr>
          <a:xfrm>
            <a:off x="465474" y="3365936"/>
            <a:ext cx="10376651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1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Voor </a:t>
            </a:r>
            <a:r>
              <a:rPr lang="nl-BE" sz="2400" dirty="0" err="1"/>
              <a:t>multi</a:t>
            </a:r>
            <a:r>
              <a:rPr lang="nl-BE" sz="2400" dirty="0"/>
              <a:t>-select </a:t>
            </a:r>
            <a:r>
              <a:rPr lang="nl-BE" sz="2400" dirty="0" err="1"/>
              <a:t>listbox</a:t>
            </a:r>
            <a:r>
              <a:rPr lang="nl-BE" sz="2400" dirty="0"/>
              <a:t>: maak collectie (</a:t>
            </a:r>
            <a:r>
              <a:rPr lang="nl-BE" sz="2400" dirty="0" err="1"/>
              <a:t>IEnumerable</a:t>
            </a:r>
            <a:r>
              <a:rPr lang="nl-BE" sz="2400" dirty="0"/>
              <a:t>&lt;&gt;) voor property geselecteerde items in binding model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2E514-2C28-4AE2-A37D-2D62095955EE}"/>
              </a:ext>
            </a:extLst>
          </p:cNvPr>
          <p:cNvSpPr txBox="1"/>
          <p:nvPr/>
        </p:nvSpPr>
        <p:spPr>
          <a:xfrm>
            <a:off x="998898" y="4222940"/>
            <a:ext cx="8873100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="form-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SelectedLanguages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="control-label"&gt;&lt;/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SelectedLanguages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asp-items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Model.Languages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Model.Languages.Count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multiple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6A1B57-3B91-43A2-BBAF-1E8F597B4774}"/>
              </a:ext>
            </a:extLst>
          </p:cNvPr>
          <p:cNvSpPr txBox="1"/>
          <p:nvPr/>
        </p:nvSpPr>
        <p:spPr>
          <a:xfrm>
            <a:off x="2192183" y="5376529"/>
            <a:ext cx="4857546" cy="10618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UserBindingModel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050" dirty="0">
                <a:solidFill>
                  <a:srgbClr val="4F8291"/>
                </a:solidFill>
                <a:latin typeface="Consolas" panose="020B0609020204030204" pitchFamily="49" charset="0"/>
              </a:rPr>
              <a:t>Display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050" dirty="0">
                <a:solidFill>
                  <a:srgbClr val="A31515"/>
                </a:solidFill>
                <a:latin typeface="Consolas" panose="020B0609020204030204" pitchFamily="49" charset="0"/>
              </a:rPr>
              <a:t>"Talen"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SelectedLanguages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   //(andere </a:t>
            </a:r>
            <a:r>
              <a:rPr lang="nl-BE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property's</a:t>
            </a:r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weggelaten)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9430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AFAC-3E64-4131-AFE3-3004C828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Tag helpers: select-helper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53AD-87C5-4EC0-BE52-E46B16FF8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09" y="1314721"/>
            <a:ext cx="11030682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/>
              <a:t>Opmerking: </a:t>
            </a:r>
            <a:r>
              <a:rPr lang="nl-BE" sz="2400" dirty="0"/>
              <a:t>er is ook een speciale </a:t>
            </a:r>
            <a:r>
              <a:rPr lang="nl-BE" sz="2400" dirty="0" err="1"/>
              <a:t>contructor</a:t>
            </a:r>
            <a:r>
              <a:rPr lang="nl-BE" sz="2400" dirty="0"/>
              <a:t> van de klasse </a:t>
            </a:r>
            <a:r>
              <a:rPr lang="nl-BE" sz="2000" dirty="0" err="1">
                <a:latin typeface="Consolas" panose="020B0609020204030204" pitchFamily="49" charset="0"/>
              </a:rPr>
              <a:t>SelectList</a:t>
            </a:r>
            <a:r>
              <a:rPr lang="nl-BE" sz="2400" dirty="0"/>
              <a:t> waarvoor je geen aparte </a:t>
            </a:r>
            <a:r>
              <a:rPr lang="nl-BE" sz="2000" dirty="0" err="1">
                <a:latin typeface="Consolas" panose="020B0609020204030204" pitchFamily="49" charset="0"/>
              </a:rPr>
              <a:t>SelectListItems</a:t>
            </a:r>
            <a:r>
              <a:rPr lang="nl-BE" sz="2400" dirty="0"/>
              <a:t> moet aanmaken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097B3-F1B8-46DF-B521-F01F07D9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FAB05-4A9F-49FC-8D28-AF934C66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167C96-0B62-4AC4-BAAA-EA174BD124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89A42F-53A4-45AB-9105-D60EA7A275A1}"/>
              </a:ext>
            </a:extLst>
          </p:cNvPr>
          <p:cNvSpPr txBox="1"/>
          <p:nvPr/>
        </p:nvSpPr>
        <p:spPr>
          <a:xfrm>
            <a:off x="534291" y="2332546"/>
            <a:ext cx="6778419" cy="21929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UserBindingModel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IEnumerable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4F8291"/>
                </a:solidFill>
                <a:latin typeface="Consolas" panose="020B0609020204030204" pitchFamily="49" charset="0"/>
              </a:rPr>
              <a:t>Country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 Countries {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} 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4F8291"/>
                </a:solidFill>
                <a:latin typeface="Consolas" panose="020B0609020204030204" pitchFamily="49" charset="0"/>
              </a:rPr>
              <a:t>List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4F8291"/>
                </a:solidFill>
                <a:latin typeface="Consolas" panose="020B0609020204030204" pitchFamily="49" charset="0"/>
              </a:rPr>
              <a:t>Country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4F8291"/>
                </a:solidFill>
                <a:latin typeface="Consolas" panose="020B0609020204030204" pitchFamily="49" charset="0"/>
              </a:rPr>
              <a:t>Country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(){ DisplayName=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België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CountryCode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"BE"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4F8291"/>
                </a:solidFill>
                <a:latin typeface="Consolas" panose="020B0609020204030204" pitchFamily="49" charset="0"/>
              </a:rPr>
              <a:t>Country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 DisplayName=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"Nederland"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CountryCode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"NL"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4F8291"/>
                </a:solidFill>
                <a:latin typeface="Consolas" panose="020B0609020204030204" pitchFamily="49" charset="0"/>
              </a:rPr>
              <a:t>Country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(){ DisplayName=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"Luxemburg"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CountryCode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"LX"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nl-BE" sz="1050" dirty="0">
                <a:solidFill>
                  <a:srgbClr val="4F8291"/>
                </a:solidFill>
                <a:latin typeface="Consolas" panose="020B0609020204030204" pitchFamily="49" charset="0"/>
              </a:rPr>
              <a:t>Display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050" dirty="0">
                <a:solidFill>
                  <a:srgbClr val="A31515"/>
                </a:solidFill>
                <a:latin typeface="Consolas" panose="020B0609020204030204" pitchFamily="49" charset="0"/>
              </a:rPr>
              <a:t>"Land"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SelectedCountry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       //(andere </a:t>
            </a:r>
            <a:r>
              <a:rPr lang="nl-BE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property's</a:t>
            </a:r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weggelaten)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7D092-AFDF-470F-B76B-929218734873}"/>
              </a:ext>
            </a:extLst>
          </p:cNvPr>
          <p:cNvSpPr txBox="1"/>
          <p:nvPr/>
        </p:nvSpPr>
        <p:spPr>
          <a:xfrm>
            <a:off x="335409" y="4965400"/>
            <a:ext cx="11216681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="form-</a:t>
            </a:r>
            <a:r>
              <a:rPr lang="nl-BE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 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SelectedCountry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="control-label"&gt;&lt;/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SelectedCountry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onsolas" panose="020B0609020204030204" pitchFamily="49" charset="0"/>
              </a:rPr>
              <a:t>asp-items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@(</a:t>
            </a:r>
            <a:r>
              <a:rPr lang="en-US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SelectList</a:t>
            </a:r>
            <a:r>
              <a:rPr lang="en-US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Model.Countries</a:t>
            </a:r>
            <a:r>
              <a:rPr lang="en-US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050" b="1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CountryCode</a:t>
            </a:r>
            <a:r>
              <a:rPr lang="en-US" sz="1050" b="1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050" b="1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"DisplayName"</a:t>
            </a:r>
            <a:r>
              <a:rPr lang="en-US" sz="105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))</a:t>
            </a:r>
            <a:r>
              <a:rPr lang="en-US" sz="105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="form-control"&gt;&lt;/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 &lt;/</a:t>
            </a:r>
            <a:r>
              <a:rPr lang="nl-BE" sz="105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41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4063-6167-4CA2-A979-0264BB8F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Validatie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130B4-2E53-471C-9DB9-8FD19ADD8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30399-591B-4EB4-A6E1-0B8FA97C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6FE10-5C68-4A1D-BCD5-88C5703F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B78B15-8FBF-4452-9580-9752C7046E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413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722C-1827-42F5-B50C-A11DA3FD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Validatie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0C38-7F33-4172-A010-251E66596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0" y="1799303"/>
            <a:ext cx="10445477" cy="389357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Na model-binding vindt </a:t>
            </a:r>
            <a:r>
              <a:rPr lang="nl-BE" sz="2400" b="1" dirty="0">
                <a:solidFill>
                  <a:schemeClr val="accent6"/>
                </a:solidFill>
              </a:rPr>
              <a:t>validatie</a:t>
            </a:r>
            <a:r>
              <a:rPr lang="nl-BE" sz="2400" dirty="0"/>
              <a:t> plaats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Controles op basis van </a:t>
            </a:r>
            <a:r>
              <a:rPr lang="nl-BE" sz="2400" b="1" dirty="0">
                <a:solidFill>
                  <a:schemeClr val="accent6"/>
                </a:solidFill>
              </a:rPr>
              <a:t>data </a:t>
            </a:r>
            <a:r>
              <a:rPr lang="nl-BE" sz="2400" b="1" dirty="0" err="1">
                <a:solidFill>
                  <a:schemeClr val="accent6"/>
                </a:solidFill>
              </a:rPr>
              <a:t>annotations</a:t>
            </a:r>
            <a:r>
              <a:rPr lang="nl-BE" sz="2400" b="1" dirty="0">
                <a:solidFill>
                  <a:schemeClr val="accent6"/>
                </a:solidFill>
              </a:rPr>
              <a:t> </a:t>
            </a:r>
            <a:r>
              <a:rPr lang="nl-BE" sz="2400" dirty="0"/>
              <a:t>in binding-model klasse (bv.: </a:t>
            </a:r>
            <a:r>
              <a:rPr lang="nl-BE" sz="2000" dirty="0">
                <a:latin typeface="Consolas" panose="020B0609020204030204" pitchFamily="49" charset="0"/>
              </a:rPr>
              <a:t>[</a:t>
            </a:r>
            <a:r>
              <a:rPr lang="nl-BE" sz="2000" dirty="0" err="1">
                <a:latin typeface="Consolas" panose="020B0609020204030204" pitchFamily="49" charset="0"/>
              </a:rPr>
              <a:t>Required</a:t>
            </a:r>
            <a:r>
              <a:rPr lang="nl-BE" sz="2000" dirty="0">
                <a:latin typeface="Consolas" panose="020B0609020204030204" pitchFamily="49" charset="0"/>
              </a:rPr>
              <a:t>]</a:t>
            </a:r>
            <a:r>
              <a:rPr lang="nl-BE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Resultaat van validatie-checks beschikbaar via </a:t>
            </a:r>
            <a:r>
              <a:rPr lang="nl-BE" sz="2000" dirty="0" err="1">
                <a:latin typeface="Consolas" panose="020B0609020204030204" pitchFamily="49" charset="0"/>
              </a:rPr>
              <a:t>ModelState.IsValid</a:t>
            </a:r>
            <a:endParaRPr lang="nl-BE" sz="20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In Controller: steeds controleren of Model fouten bevat via </a:t>
            </a:r>
            <a:r>
              <a:rPr lang="nl-BE" sz="2000" dirty="0" err="1">
                <a:latin typeface="Consolas" panose="020B0609020204030204" pitchFamily="49" charset="0"/>
              </a:rPr>
              <a:t>ModelState.IsValid</a:t>
            </a:r>
            <a:endParaRPr lang="nl-BE" sz="20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Indien formulier fouten bevat </a:t>
            </a:r>
            <a:r>
              <a:rPr lang="nl-BE" sz="2400" dirty="0">
                <a:sym typeface="Wingdings" panose="05000000000000000000" pitchFamily="2" charset="2"/>
              </a:rPr>
              <a:t> formulier opnieuw weergeven (model doorgeven  waarden behouden + bevat foutmeldingen van validatie)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sym typeface="Wingdings" panose="05000000000000000000" pitchFamily="2" charset="2"/>
              </a:rPr>
              <a:t>Indien geen fouten  verwerking (bv.: opslaan in DB) en </a:t>
            </a:r>
            <a:r>
              <a:rPr lang="nl-BE" sz="2400" dirty="0" err="1">
                <a:sym typeface="Wingdings" panose="05000000000000000000" pitchFamily="2" charset="2"/>
              </a:rPr>
              <a:t>redirect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b="1" dirty="0">
                <a:solidFill>
                  <a:schemeClr val="accent6"/>
                </a:solidFill>
                <a:sym typeface="Wingdings" panose="05000000000000000000" pitchFamily="2" charset="2"/>
              </a:rPr>
              <a:t>(POST/REDIRECT/GET)</a:t>
            </a:r>
            <a:endParaRPr lang="nl-BE" sz="2400" b="1" dirty="0">
              <a:solidFill>
                <a:schemeClr val="accent6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EDF23-D75A-4F83-B74C-F3F961DB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CBE96-F55F-4280-B0B0-9890AA44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8D354-1DB8-4230-8DB6-811F6A07B8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5464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0E92-E962-4F10-B69E-056F9482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Validatie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FB7AE-1624-4964-8783-F7C19A51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757AC-E458-496F-A642-5687066A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2B94CB-CD72-4F0C-9F5C-5308FD367A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82EE7-56C8-4B78-98A9-C8E09A2CA532}"/>
              </a:ext>
            </a:extLst>
          </p:cNvPr>
          <p:cNvSpPr txBox="1"/>
          <p:nvPr/>
        </p:nvSpPr>
        <p:spPr>
          <a:xfrm>
            <a:off x="396000" y="1536133"/>
            <a:ext cx="6899535" cy="35394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UserController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400" dirty="0">
                <a:solidFill>
                  <a:srgbClr val="4F8291"/>
                </a:solidFill>
                <a:latin typeface="Consolas" panose="020B0609020204030204" pitchFamily="49" charset="0"/>
              </a:rPr>
              <a:t>Controller 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l-BE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nl-BE" sz="1400" dirty="0">
                <a:solidFill>
                  <a:srgbClr val="008000"/>
                </a:solidFill>
                <a:latin typeface="Consolas" panose="020B0609020204030204" pitchFamily="49" charset="0"/>
              </a:rPr>
              <a:t>//POST-</a:t>
            </a:r>
            <a:r>
              <a:rPr lang="nl-B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request</a:t>
            </a:r>
            <a:r>
              <a:rPr lang="nl-BE" sz="1400" dirty="0">
                <a:solidFill>
                  <a:srgbClr val="008000"/>
                </a:solidFill>
                <a:latin typeface="Consolas" panose="020B0609020204030204" pitchFamily="49" charset="0"/>
              </a:rPr>
              <a:t> (ontvangen en verwerken van gegevens)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[</a:t>
            </a:r>
            <a:r>
              <a:rPr lang="nl-BE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HttpPost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Create(</a:t>
            </a:r>
            <a:r>
              <a:rPr lang="en-US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UserBindingModel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RedirectToAction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Success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userModel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BEDEF0-7D81-4B6B-82F1-D56F48EA8958}"/>
              </a:ext>
            </a:extLst>
          </p:cNvPr>
          <p:cNvCxnSpPr/>
          <p:nvPr/>
        </p:nvCxnSpPr>
        <p:spPr>
          <a:xfrm flipH="1">
            <a:off x="4124928" y="2753032"/>
            <a:ext cx="673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829313-DB02-41A5-B357-F7E1AC1DE0B1}"/>
              </a:ext>
            </a:extLst>
          </p:cNvPr>
          <p:cNvCxnSpPr/>
          <p:nvPr/>
        </p:nvCxnSpPr>
        <p:spPr>
          <a:xfrm flipH="1">
            <a:off x="5334295" y="3002997"/>
            <a:ext cx="673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91CFA3-50E2-4E62-ABB3-FDD7DFBF38ED}"/>
              </a:ext>
            </a:extLst>
          </p:cNvPr>
          <p:cNvSpPr txBox="1"/>
          <p:nvPr/>
        </p:nvSpPr>
        <p:spPr>
          <a:xfrm>
            <a:off x="6007509" y="2823888"/>
            <a:ext cx="41688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sz="1600" b="1" dirty="0"/>
              <a:t>geen fouten </a:t>
            </a:r>
            <a:r>
              <a:rPr lang="nl-BE" sz="1600" b="1" dirty="0">
                <a:sym typeface="Wingdings" panose="05000000000000000000" pitchFamily="2" charset="2"/>
              </a:rPr>
              <a:t> </a:t>
            </a:r>
            <a:r>
              <a:rPr lang="nl-BE" sz="1600" b="1" dirty="0" err="1">
                <a:sym typeface="Wingdings" panose="05000000000000000000" pitchFamily="2" charset="2"/>
              </a:rPr>
              <a:t>redirect</a:t>
            </a:r>
            <a:r>
              <a:rPr lang="nl-BE" sz="1600" b="1" dirty="0">
                <a:sym typeface="Wingdings" panose="05000000000000000000" pitchFamily="2" charset="2"/>
              </a:rPr>
              <a:t> (POST/REDIRECT/GET)</a:t>
            </a:r>
            <a:endParaRPr lang="nl-BE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837BF-4A12-4933-BC9C-B4263634B2BC}"/>
              </a:ext>
            </a:extLst>
          </p:cNvPr>
          <p:cNvSpPr txBox="1"/>
          <p:nvPr/>
        </p:nvSpPr>
        <p:spPr>
          <a:xfrm>
            <a:off x="4798142" y="2603419"/>
            <a:ext cx="2576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/>
              <a:t>controle op fouten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102D9E-C468-4533-A0A2-3910C8C133BE}"/>
              </a:ext>
            </a:extLst>
          </p:cNvPr>
          <p:cNvCxnSpPr/>
          <p:nvPr/>
        </p:nvCxnSpPr>
        <p:spPr>
          <a:xfrm flipH="1">
            <a:off x="3825043" y="3629870"/>
            <a:ext cx="673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B5BD5D-36E7-423D-ABFC-ABD0A562BE72}"/>
              </a:ext>
            </a:extLst>
          </p:cNvPr>
          <p:cNvSpPr txBox="1"/>
          <p:nvPr/>
        </p:nvSpPr>
        <p:spPr>
          <a:xfrm>
            <a:off x="4498256" y="3450761"/>
            <a:ext cx="495054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sz="1600" b="1" dirty="0">
                <a:sym typeface="Wingdings" panose="05000000000000000000" pitchFamily="2" charset="2"/>
              </a:rPr>
              <a:t>bevat fouten  </a:t>
            </a:r>
            <a:r>
              <a:rPr lang="nl-BE" sz="1600" b="1" dirty="0" err="1">
                <a:sym typeface="Wingdings" panose="05000000000000000000" pitchFamily="2" charset="2"/>
              </a:rPr>
              <a:t>Create</a:t>
            </a:r>
            <a:r>
              <a:rPr lang="nl-BE" sz="1600" b="1" dirty="0">
                <a:sym typeface="Wingdings" panose="05000000000000000000" pitchFamily="2" charset="2"/>
              </a:rPr>
              <a:t>-view terugsturen, model meegeven  </a:t>
            </a:r>
            <a:r>
              <a:rPr lang="nl-BE" sz="1600" b="1" dirty="0" err="1">
                <a:sym typeface="Wingdings" panose="05000000000000000000" pitchFamily="2" charset="2"/>
              </a:rPr>
              <a:t>waaden</a:t>
            </a:r>
            <a:r>
              <a:rPr lang="nl-BE" sz="1600" b="1" dirty="0">
                <a:sym typeface="Wingdings" panose="05000000000000000000" pitchFamily="2" charset="2"/>
              </a:rPr>
              <a:t> behouden + foutboodschappen</a:t>
            </a:r>
            <a:endParaRPr lang="nl-BE" sz="1600" b="1" dirty="0"/>
          </a:p>
        </p:txBody>
      </p:sp>
    </p:spTree>
    <p:extLst>
      <p:ext uri="{BB962C8B-B14F-4D97-AF65-F5344CB8AC3E}">
        <p14:creationId xmlns:p14="http://schemas.microsoft.com/office/powerpoint/2010/main" val="2419035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62CB-4C9F-4127-AF2D-F18A6CE0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/>
              <a:t>Validatie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519E4-113A-4296-9E94-F62759DE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C5B0B-3D79-44B4-ACAE-5372972D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6494C-E51B-4CB6-852E-E97CE7A5C2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8D9A9-FA8F-483C-A9D4-C3DD737A8031}"/>
              </a:ext>
            </a:extLst>
          </p:cNvPr>
          <p:cNvSpPr txBox="1"/>
          <p:nvPr/>
        </p:nvSpPr>
        <p:spPr>
          <a:xfrm>
            <a:off x="396000" y="1494503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Er bestaan tevens tag-helpers om validatie-boodschappen voor property weer te geven in view: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A1D3C-F68D-45C5-AFD7-CB176BC0A64E}"/>
              </a:ext>
            </a:extLst>
          </p:cNvPr>
          <p:cNvSpPr txBox="1"/>
          <p:nvPr/>
        </p:nvSpPr>
        <p:spPr>
          <a:xfrm>
            <a:off x="822291" y="2445345"/>
            <a:ext cx="8888362" cy="14773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="form-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="control-label"&gt;&lt;/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asp-validation-for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Email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="text-danger"&gt;&lt;/</a:t>
            </a:r>
            <a:r>
              <a:rPr lang="en-US" b="1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CD4C36-7C06-4434-864E-F4D7A89A9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710" y="4275556"/>
            <a:ext cx="4368188" cy="13257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176F8D-DCB2-4150-AD9C-7955726CFC7B}"/>
              </a:ext>
            </a:extLst>
          </p:cNvPr>
          <p:cNvSpPr txBox="1"/>
          <p:nvPr/>
        </p:nvSpPr>
        <p:spPr>
          <a:xfrm>
            <a:off x="396000" y="4585610"/>
            <a:ext cx="6258233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UserBindingModel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200" dirty="0">
                <a:solidFill>
                  <a:srgbClr val="4F8291"/>
                </a:solidFill>
                <a:latin typeface="Consolas" panose="020B0609020204030204" pitchFamily="49" charset="0"/>
              </a:rPr>
              <a:t>Required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"Email is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verplicht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EmailAddress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"Dit is geen geldig email-adres!"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Email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6462B4-C1B7-4ACC-BE3C-05AC6A0916DA}"/>
              </a:ext>
            </a:extLst>
          </p:cNvPr>
          <p:cNvCxnSpPr/>
          <p:nvPr/>
        </p:nvCxnSpPr>
        <p:spPr>
          <a:xfrm>
            <a:off x="4758813" y="4938414"/>
            <a:ext cx="2522897" cy="390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04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E91D-6013-4B05-810C-21B50D4B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Validatie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AE3A-69D1-4ECF-AD85-286F8953A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532118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Via data </a:t>
            </a:r>
            <a:r>
              <a:rPr lang="nl-BE" sz="2400" dirty="0" err="1"/>
              <a:t>annotations</a:t>
            </a:r>
            <a:r>
              <a:rPr lang="nl-BE" sz="2400" dirty="0"/>
              <a:t>: validatie op </a:t>
            </a:r>
            <a:r>
              <a:rPr lang="nl-BE" sz="2400" b="1" dirty="0">
                <a:solidFill>
                  <a:schemeClr val="accent6"/>
                </a:solidFill>
              </a:rPr>
              <a:t>property-niveau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In controller: validatie op </a:t>
            </a:r>
            <a:r>
              <a:rPr lang="nl-BE" sz="2400" b="1" dirty="0">
                <a:solidFill>
                  <a:schemeClr val="accent6"/>
                </a:solidFill>
              </a:rPr>
              <a:t>model-niveau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Foutmelding toevoegen via </a:t>
            </a:r>
            <a:r>
              <a:rPr lang="nl-BE" sz="2000" dirty="0" err="1">
                <a:latin typeface="Consolas" panose="020B0609020204030204" pitchFamily="49" charset="0"/>
              </a:rPr>
              <a:t>ModelState.AddModelError</a:t>
            </a:r>
            <a:r>
              <a:rPr lang="nl-BE" sz="2000" dirty="0">
                <a:latin typeface="Consolas" panose="020B0609020204030204" pitchFamily="49" charset="0"/>
              </a:rPr>
              <a:t>(..)</a:t>
            </a:r>
            <a:endParaRPr lang="nl-BE" sz="24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73163-75B9-46E1-967C-DB33DE99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51F53-A79C-4BB4-8C78-2AC28759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F067BE-AD47-4485-BEBF-F46215A9B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3A2AA-2B9E-4BB7-BB42-D3FA92D1A75C}"/>
              </a:ext>
            </a:extLst>
          </p:cNvPr>
          <p:cNvSpPr txBox="1"/>
          <p:nvPr/>
        </p:nvSpPr>
        <p:spPr>
          <a:xfrm>
            <a:off x="1058265" y="3077384"/>
            <a:ext cx="9432754" cy="23083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HttpPost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Create(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UserBindingModel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userModel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userModel.Password.</a:t>
            </a:r>
            <a:r>
              <a:rPr lang="nl-BE" sz="12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Contains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userModel.FirstName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</a:t>
            </a:r>
            <a:r>
              <a:rPr lang="nl-BE" sz="1200" b="1" dirty="0" err="1">
                <a:solidFill>
                  <a:srgbClr val="74561F"/>
                </a:solidFill>
                <a:latin typeface="Consolas" panose="020B0609020204030204" pitchFamily="49" charset="0"/>
              </a:rPr>
              <a:t>AddModelError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"Wachtwoord mag geen verwijzing naar voornaam bevatten!"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RedirectToAction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Success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userModel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1C04C-E5B5-4BC1-9933-E0578D404970}"/>
              </a:ext>
            </a:extLst>
          </p:cNvPr>
          <p:cNvSpPr txBox="1"/>
          <p:nvPr/>
        </p:nvSpPr>
        <p:spPr>
          <a:xfrm>
            <a:off x="1058265" y="5430885"/>
            <a:ext cx="912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i="1" dirty="0"/>
              <a:t>Opmerking: </a:t>
            </a:r>
            <a:r>
              <a:rPr lang="nl-BE" i="1" dirty="0"/>
              <a:t>op model-niveau </a:t>
            </a:r>
            <a:r>
              <a:rPr lang="nl-BE" i="1" dirty="0">
                <a:sym typeface="Wingdings" panose="05000000000000000000" pitchFamily="2" charset="2"/>
              </a:rPr>
              <a:t> eerste parameter (= </a:t>
            </a:r>
            <a:r>
              <a:rPr lang="nl-BE" i="1" dirty="0" err="1">
                <a:sym typeface="Wingdings" panose="05000000000000000000" pitchFamily="2" charset="2"/>
              </a:rPr>
              <a:t>key</a:t>
            </a:r>
            <a:r>
              <a:rPr lang="nl-BE" i="1" dirty="0">
                <a:sym typeface="Wingdings" panose="05000000000000000000" pitchFamily="2" charset="2"/>
              </a:rPr>
              <a:t>) lege string!</a:t>
            </a: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2906061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46FD-D373-4288-8740-2F16C93B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Validatie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25F08-057E-408A-ABD9-7B96AAE3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699266"/>
            <a:ext cx="9281274" cy="58181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 err="1">
                <a:solidFill>
                  <a:schemeClr val="accent6"/>
                </a:solidFill>
              </a:rPr>
              <a:t>Validation</a:t>
            </a:r>
            <a:r>
              <a:rPr lang="nl-BE" b="1" dirty="0">
                <a:solidFill>
                  <a:schemeClr val="accent6"/>
                </a:solidFill>
              </a:rPr>
              <a:t> summary </a:t>
            </a:r>
            <a:r>
              <a:rPr lang="nl-BE" dirty="0"/>
              <a:t>groepeert alle foutmeldingen in </a:t>
            </a:r>
            <a:r>
              <a:rPr lang="nl-BE" sz="2400" dirty="0">
                <a:latin typeface="Consolas" panose="020B0609020204030204" pitchFamily="49" charset="0"/>
              </a:rPr>
              <a:t>&lt;</a:t>
            </a:r>
            <a:r>
              <a:rPr lang="nl-BE" sz="2400" dirty="0" err="1">
                <a:latin typeface="Consolas" panose="020B0609020204030204" pitchFamily="49" charset="0"/>
              </a:rPr>
              <a:t>ul</a:t>
            </a:r>
            <a:r>
              <a:rPr lang="nl-BE" sz="2400" dirty="0">
                <a:latin typeface="Consolas" panose="020B0609020204030204" pitchFamily="49" charset="0"/>
              </a:rPr>
              <a:t>&gt;</a:t>
            </a:r>
            <a:r>
              <a:rPr lang="nl-BE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C813F-0BDC-4843-9F7B-A9AAA6BA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BF41E-15AD-4D3C-A7C7-971B538D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01A2F5-EAD8-4AF7-94A0-41F625F0EE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F13B6-F882-4B6F-BF26-69A143D58153}"/>
              </a:ext>
            </a:extLst>
          </p:cNvPr>
          <p:cNvSpPr txBox="1"/>
          <p:nvPr/>
        </p:nvSpPr>
        <p:spPr>
          <a:xfrm>
            <a:off x="1071392" y="2357594"/>
            <a:ext cx="849507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asp-validation-summary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64CBA8-C949-4600-AA94-EDA96DA19E52}"/>
              </a:ext>
            </a:extLst>
          </p:cNvPr>
          <p:cNvSpPr txBox="1">
            <a:spLocks/>
          </p:cNvSpPr>
          <p:nvPr/>
        </p:nvSpPr>
        <p:spPr>
          <a:xfrm>
            <a:off x="314497" y="3429000"/>
            <a:ext cx="7089193" cy="32910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1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Mogelijke waarden voor </a:t>
            </a:r>
            <a:r>
              <a:rPr lang="nl-BE" sz="2000" dirty="0" err="1">
                <a:latin typeface="Consolas" panose="020B0609020204030204" pitchFamily="49" charset="0"/>
              </a:rPr>
              <a:t>asp</a:t>
            </a:r>
            <a:r>
              <a:rPr lang="nl-BE" sz="2000" dirty="0">
                <a:latin typeface="Consolas" panose="020B0609020204030204" pitchFamily="49" charset="0"/>
              </a:rPr>
              <a:t>-</a:t>
            </a:r>
            <a:r>
              <a:rPr lang="nl-BE" sz="2000" dirty="0" err="1">
                <a:latin typeface="Consolas" panose="020B0609020204030204" pitchFamily="49" charset="0"/>
              </a:rPr>
              <a:t>validation</a:t>
            </a:r>
            <a:r>
              <a:rPr lang="nl-BE" sz="2000" dirty="0">
                <a:latin typeface="Consolas" panose="020B0609020204030204" pitchFamily="49" charset="0"/>
              </a:rPr>
              <a:t>-summary</a:t>
            </a:r>
            <a:r>
              <a:rPr lang="nl-BE" sz="2400" dirty="0"/>
              <a:t>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1800" dirty="0">
                <a:latin typeface="Consolas" panose="020B0609020204030204" pitchFamily="49" charset="0"/>
              </a:rPr>
              <a:t>None</a:t>
            </a:r>
            <a:r>
              <a:rPr lang="nl-BE" sz="2000" dirty="0"/>
              <a:t>: toont geen foutmeldingen </a:t>
            </a:r>
            <a:br>
              <a:rPr lang="nl-BE" sz="2000" dirty="0"/>
            </a:br>
            <a:r>
              <a:rPr lang="nl-BE" sz="2000" i="1" dirty="0"/>
              <a:t>(in praktijk: geen </a:t>
            </a:r>
            <a:r>
              <a:rPr lang="nl-BE" sz="2000" i="1" dirty="0" err="1"/>
              <a:t>asp</a:t>
            </a:r>
            <a:r>
              <a:rPr lang="nl-BE" sz="2000" i="1" dirty="0"/>
              <a:t>-</a:t>
            </a:r>
            <a:r>
              <a:rPr lang="nl-BE" sz="2000" i="1" dirty="0" err="1"/>
              <a:t>validation</a:t>
            </a:r>
            <a:r>
              <a:rPr lang="nl-BE" sz="2000" i="1" dirty="0"/>
              <a:t>-summary gebruiken!)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1800" dirty="0" err="1">
                <a:latin typeface="Consolas" panose="020B0609020204030204" pitchFamily="49" charset="0"/>
              </a:rPr>
              <a:t>ModelOnly</a:t>
            </a:r>
            <a:r>
              <a:rPr lang="nl-BE" sz="2000" dirty="0"/>
              <a:t>: toont enkel foutmeldingen die </a:t>
            </a:r>
            <a:r>
              <a:rPr lang="nl-BE" sz="2000" b="1" dirty="0"/>
              <a:t>niet</a:t>
            </a:r>
            <a:r>
              <a:rPr lang="nl-BE" sz="2000" dirty="0"/>
              <a:t> geassocieerd zijn met een property (enkel op model-niveau)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1800" dirty="0" err="1">
                <a:latin typeface="Consolas" panose="020B0609020204030204" pitchFamily="49" charset="0"/>
              </a:rPr>
              <a:t>All</a:t>
            </a:r>
            <a:r>
              <a:rPr lang="nl-BE" sz="2000" dirty="0"/>
              <a:t>: toont zowel fouten die geassocieerd zijn met </a:t>
            </a:r>
            <a:r>
              <a:rPr lang="nl-BE" sz="2000" dirty="0" err="1"/>
              <a:t>property’s</a:t>
            </a:r>
            <a:r>
              <a:rPr lang="nl-BE" sz="2000" dirty="0"/>
              <a:t> als met het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3457E-5152-4C70-B02A-75692FF39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510" y="3462790"/>
            <a:ext cx="3248079" cy="220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41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B8DE-2D83-4F94-A4C0-401DB12E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Validatie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B61DB-8838-4AEF-8EE0-FA0FAB74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8F4-515D-4157-B3BA-C78FF190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B77B8C-2AA8-4CAD-B453-C2F298BDD0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E9A3C-84F2-439F-8843-FA6EE3F68DF5}"/>
              </a:ext>
            </a:extLst>
          </p:cNvPr>
          <p:cNvSpPr txBox="1"/>
          <p:nvPr/>
        </p:nvSpPr>
        <p:spPr>
          <a:xfrm>
            <a:off x="553955" y="2001317"/>
            <a:ext cx="5188083" cy="23083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IsGreaterThan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nl-BE" sz="12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ValidationAttribute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MinValue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IsGreaterThan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minValue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MinValue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minValue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toValidate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toValidate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MinValue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70A77-733F-4A43-99DA-FF20E5F62E16}"/>
              </a:ext>
            </a:extLst>
          </p:cNvPr>
          <p:cNvSpPr txBox="1"/>
          <p:nvPr/>
        </p:nvSpPr>
        <p:spPr>
          <a:xfrm>
            <a:off x="553955" y="4660996"/>
            <a:ext cx="6872747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ProductViewModel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IsGreaterThan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"Het aantal moet groter zijn dan 0!"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Aantal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0E35C-97C1-41C2-994A-CA192E8414D2}"/>
              </a:ext>
            </a:extLst>
          </p:cNvPr>
          <p:cNvSpPr txBox="1"/>
          <p:nvPr/>
        </p:nvSpPr>
        <p:spPr>
          <a:xfrm>
            <a:off x="5889521" y="2350244"/>
            <a:ext cx="630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2800" indent="-457200">
              <a:buFont typeface="+mj-lt"/>
              <a:buAutoNum type="arabicPeriod"/>
            </a:pPr>
            <a:r>
              <a:rPr lang="nl-BE" dirty="0"/>
              <a:t>Schrijf eigen klasse die overerft van </a:t>
            </a:r>
            <a:r>
              <a:rPr lang="nl-BE" sz="1600" dirty="0" err="1">
                <a:latin typeface="Consolas" panose="020B0609020204030204" pitchFamily="49" charset="0"/>
              </a:rPr>
              <a:t>ValidationAttribute</a:t>
            </a:r>
            <a:endParaRPr lang="nl-BE" sz="1600" dirty="0">
              <a:latin typeface="Consolas" panose="020B0609020204030204" pitchFamily="49" charset="0"/>
            </a:endParaRPr>
          </a:p>
          <a:p>
            <a:pPr marL="262800" indent="-457200">
              <a:buFont typeface="+mj-lt"/>
              <a:buAutoNum type="arabicPeriod"/>
            </a:pPr>
            <a:r>
              <a:rPr lang="nl-BE" dirty="0" err="1"/>
              <a:t>Override</a:t>
            </a:r>
            <a:r>
              <a:rPr lang="nl-BE" dirty="0"/>
              <a:t> methode </a:t>
            </a:r>
            <a:r>
              <a:rPr lang="nl-BE" sz="1600" dirty="0" err="1">
                <a:latin typeface="Consolas" panose="020B0609020204030204" pitchFamily="49" charset="0"/>
              </a:rPr>
              <a:t>IsValid</a:t>
            </a:r>
            <a:endParaRPr lang="nl-BE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52B60-D561-4346-9183-1F9282E60448}"/>
              </a:ext>
            </a:extLst>
          </p:cNvPr>
          <p:cNvSpPr txBox="1"/>
          <p:nvPr/>
        </p:nvSpPr>
        <p:spPr>
          <a:xfrm>
            <a:off x="410178" y="1194657"/>
            <a:ext cx="993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/>
              <a:t>Custom</a:t>
            </a:r>
            <a:r>
              <a:rPr lang="nl-BE" sz="2400" dirty="0"/>
              <a:t> Validatie-attributen:</a:t>
            </a:r>
          </a:p>
        </p:txBody>
      </p:sp>
    </p:spTree>
    <p:extLst>
      <p:ext uri="{BB962C8B-B14F-4D97-AF65-F5344CB8AC3E}">
        <p14:creationId xmlns:p14="http://schemas.microsoft.com/office/powerpoint/2010/main" val="375965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DF56-8F19-4DE8-9680-3B24FB26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D2BF5-3C8D-44B9-916E-07459E9C2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B247F-694C-4189-93CD-010E7DA7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506E5-6B0D-4986-8F59-626F92D9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FAAA7-34C9-4E82-91C1-FC11DAE0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745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E0C5-722C-4334-B076-779DAA87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Inleiding formulieren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BB0B8-F5B1-443C-B909-EE789FAAD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746083"/>
            <a:ext cx="9340780" cy="36777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Formulieren zijn alomtegenwoordig op het web: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Bv.: Login-formulier, registratieformulier, bestelformulier, ...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Maar ook zoekbalken zijn formulieren!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Doel van formulieren: </a:t>
            </a:r>
            <a:r>
              <a:rPr lang="nl-BE" b="1" dirty="0">
                <a:solidFill>
                  <a:schemeClr val="accent6"/>
                </a:solidFill>
              </a:rPr>
              <a:t>gegevens</a:t>
            </a:r>
            <a:r>
              <a:rPr lang="nl-BE" dirty="0"/>
              <a:t> naar server </a:t>
            </a:r>
            <a:r>
              <a:rPr lang="nl-BE" b="1" dirty="0">
                <a:solidFill>
                  <a:schemeClr val="accent6"/>
                </a:solidFill>
              </a:rPr>
              <a:t>versturen</a:t>
            </a:r>
            <a:r>
              <a:rPr lang="nl-BE" dirty="0"/>
              <a:t> </a:t>
            </a:r>
            <a:br>
              <a:rPr lang="nl-BE" dirty="0"/>
            </a:br>
            <a:r>
              <a:rPr lang="nl-BE" i="1" dirty="0"/>
              <a:t>(typisch via HTTP-POST of HTTP-GET </a:t>
            </a:r>
            <a:r>
              <a:rPr lang="nl-BE" i="1" dirty="0" err="1"/>
              <a:t>request</a:t>
            </a:r>
            <a:r>
              <a:rPr lang="nl-BE" i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Server </a:t>
            </a:r>
            <a:r>
              <a:rPr lang="nl-BE" b="1" dirty="0">
                <a:solidFill>
                  <a:schemeClr val="accent6"/>
                </a:solidFill>
              </a:rPr>
              <a:t>verwerkt</a:t>
            </a:r>
            <a:r>
              <a:rPr lang="nl-BE" dirty="0"/>
              <a:t> gegevens (validatie, DB-toegang, ...) en stuurt </a:t>
            </a:r>
            <a:r>
              <a:rPr lang="nl-BE" b="1" dirty="0">
                <a:solidFill>
                  <a:schemeClr val="accent6"/>
                </a:solidFill>
              </a:rPr>
              <a:t>response</a:t>
            </a:r>
            <a:r>
              <a:rPr lang="nl-BE" dirty="0"/>
              <a:t> terug (</a:t>
            </a:r>
            <a:r>
              <a:rPr lang="nl-BE" b="1" dirty="0">
                <a:solidFill>
                  <a:schemeClr val="accent6"/>
                </a:solidFill>
              </a:rPr>
              <a:t>View</a:t>
            </a:r>
            <a:r>
              <a:rPr lang="nl-BE" dirty="0"/>
              <a:t> of </a:t>
            </a:r>
            <a:r>
              <a:rPr lang="nl-BE" b="1" dirty="0" err="1">
                <a:solidFill>
                  <a:schemeClr val="accent6"/>
                </a:solidFill>
              </a:rPr>
              <a:t>redirect</a:t>
            </a:r>
            <a:r>
              <a:rPr lang="nl-BE" dirty="0"/>
              <a:t> naar andere pagina)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15604-DCA8-4BA5-BD55-3C80965D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5F0D7-E2DC-4E4B-AB77-42A1DE40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95AF0C-DE73-45F6-9139-EB49A9843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482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69F2-AC1B-4942-8CB1-B63722FF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Flow van formulieren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CCF5-5A64-461F-B5E9-DFAF93D1A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2008697"/>
            <a:ext cx="9281274" cy="402937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nl-BE" dirty="0"/>
              <a:t>Stappen bij het opvragen van een formulier:</a:t>
            </a:r>
          </a:p>
          <a:p>
            <a:pPr marL="872513" lvl="1" indent="-514350">
              <a:buFont typeface="+mj-lt"/>
              <a:buAutoNum type="arabicPeriod"/>
            </a:pPr>
            <a:r>
              <a:rPr lang="nl-BE" sz="2400" dirty="0"/>
              <a:t>Client (browser) stuurt </a:t>
            </a:r>
            <a:r>
              <a:rPr lang="nl-BE" sz="2400" dirty="0" err="1"/>
              <a:t>request</a:t>
            </a:r>
            <a:r>
              <a:rPr lang="nl-BE" sz="2400" dirty="0"/>
              <a:t> naar server voor pagina die formulier bevat (via URL, HTTP-GET)</a:t>
            </a:r>
          </a:p>
          <a:p>
            <a:pPr marL="872513" lvl="1" indent="-514350">
              <a:buFont typeface="+mj-lt"/>
              <a:buAutoNum type="arabicPeriod"/>
            </a:pPr>
            <a:r>
              <a:rPr lang="nl-BE" sz="2400" dirty="0" err="1"/>
              <a:t>Request</a:t>
            </a:r>
            <a:r>
              <a:rPr lang="nl-BE" sz="2400" dirty="0"/>
              <a:t> komt via router bij juiste Action-</a:t>
            </a:r>
            <a:r>
              <a:rPr lang="nl-BE" sz="2400" dirty="0" err="1"/>
              <a:t>method</a:t>
            </a:r>
            <a:r>
              <a:rPr lang="nl-BE" sz="2400" dirty="0"/>
              <a:t> in controller terecht.</a:t>
            </a:r>
          </a:p>
          <a:p>
            <a:pPr marL="872513" lvl="1" indent="-514350">
              <a:buFont typeface="+mj-lt"/>
              <a:buAutoNum type="arabicPeriod"/>
            </a:pPr>
            <a:r>
              <a:rPr lang="nl-BE" sz="2400" dirty="0"/>
              <a:t>Action-</a:t>
            </a:r>
            <a:r>
              <a:rPr lang="nl-BE" sz="2400" dirty="0" err="1"/>
              <a:t>method</a:t>
            </a:r>
            <a:r>
              <a:rPr lang="nl-BE" sz="2400" dirty="0"/>
              <a:t> handelt </a:t>
            </a:r>
            <a:r>
              <a:rPr lang="nl-BE" sz="2400" dirty="0" err="1"/>
              <a:t>request</a:t>
            </a:r>
            <a:r>
              <a:rPr lang="nl-BE" sz="2400" dirty="0"/>
              <a:t> af door View dat formulier bevat terug te sturen als 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550A9-3332-4717-B77A-C39509B8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E98A2-E23E-4305-BA39-AE632104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100FB3-9B81-49DD-B939-DFE8DA33F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34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22C5-3A25-4481-A5A7-290BA4FB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Flow van formulieren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E2C4B-7B92-4B34-83C3-5B7C71AC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4DD88-4FED-4641-9647-C02EE7B3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A874B4-2477-4611-9444-142142DD85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3E9336-94A5-406A-8884-BDCE14D258DC}"/>
              </a:ext>
            </a:extLst>
          </p:cNvPr>
          <p:cNvGrpSpPr/>
          <p:nvPr/>
        </p:nvGrpSpPr>
        <p:grpSpPr>
          <a:xfrm>
            <a:off x="1392188" y="1684468"/>
            <a:ext cx="9083683" cy="4191274"/>
            <a:chOff x="861246" y="1904600"/>
            <a:chExt cx="9083683" cy="41912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AF67DCA-BD3F-4BF3-8FA0-BE6C448FA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1246" y="1904600"/>
              <a:ext cx="3109229" cy="708721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7EEBA51-5061-40FF-A688-42B669B01C00}"/>
                </a:ext>
              </a:extLst>
            </p:cNvPr>
            <p:cNvSpPr/>
            <p:nvPr/>
          </p:nvSpPr>
          <p:spPr>
            <a:xfrm>
              <a:off x="6946463" y="2024960"/>
              <a:ext cx="2163097" cy="468000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nl-BE" b="1" dirty="0">
                  <a:solidFill>
                    <a:schemeClr val="bg1"/>
                  </a:solidFill>
                  <a:latin typeface="+mj-lt"/>
                </a:rPr>
                <a:t>Router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E72C95C-3561-4930-B410-23F847B42D1B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3970475" y="2258960"/>
              <a:ext cx="297598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C1414B-ACD7-44CE-8EB4-27044B13EAAA}"/>
                </a:ext>
              </a:extLst>
            </p:cNvPr>
            <p:cNvSpPr txBox="1"/>
            <p:nvPr/>
          </p:nvSpPr>
          <p:spPr>
            <a:xfrm>
              <a:off x="4820938" y="1904600"/>
              <a:ext cx="1455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/>
                <a:t>HTTP-GET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E2C32A-245A-4F39-881B-FD2A77EF49B1}"/>
                </a:ext>
              </a:extLst>
            </p:cNvPr>
            <p:cNvSpPr txBox="1"/>
            <p:nvPr/>
          </p:nvSpPr>
          <p:spPr>
            <a:xfrm>
              <a:off x="6111089" y="4091208"/>
              <a:ext cx="3833840" cy="101566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l-BE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l-BE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l-BE" sz="12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UserController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: </a:t>
              </a:r>
              <a:r>
                <a:rPr lang="nl-BE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Controller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nl-BE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public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l-BE" sz="12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IActionResult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l-BE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Create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</a:t>
              </a:r>
            </a:p>
            <a:p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</a:t>
              </a:r>
              <a:r>
                <a:rPr lang="nl-BE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l-BE" sz="1200" dirty="0">
                  <a:solidFill>
                    <a:srgbClr val="74561F"/>
                  </a:solidFill>
                  <a:latin typeface="Consolas" panose="020B0609020204030204" pitchFamily="49" charset="0"/>
                </a:rPr>
                <a:t>View</a:t>
              </a:r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}</a:t>
              </a:r>
            </a:p>
            <a:p>
              <a:r>
                <a:rPr lang="nl-BE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}</a:t>
              </a:r>
              <a:endParaRPr lang="nl-BE" sz="12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FA9759A-1BE5-4B7E-9E05-A671E05BFA7E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8028009" y="2509564"/>
              <a:ext cx="2" cy="15816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76A5082-1B6F-41B6-8573-4B4CB947D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9126" y="3101183"/>
              <a:ext cx="2296854" cy="2994691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7F23ADF-A1B1-4023-B809-3E0571B8F670}"/>
                </a:ext>
              </a:extLst>
            </p:cNvPr>
            <p:cNvCxnSpPr>
              <a:cxnSpLocks/>
              <a:stCxn id="12" idx="1"/>
              <a:endCxn id="19" idx="3"/>
            </p:cNvCxnSpPr>
            <p:nvPr/>
          </p:nvCxnSpPr>
          <p:spPr>
            <a:xfrm flipH="1" flipV="1">
              <a:off x="3415980" y="4598529"/>
              <a:ext cx="2695109" cy="5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EAE2BA-42DA-40AF-BFCF-A0175BDA2D1A}"/>
                </a:ext>
              </a:extLst>
            </p:cNvPr>
            <p:cNvSpPr txBox="1"/>
            <p:nvPr/>
          </p:nvSpPr>
          <p:spPr>
            <a:xfrm>
              <a:off x="4035947" y="4255258"/>
              <a:ext cx="1455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b="1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48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74BB-0851-468B-B2FF-E4012244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Flow van formulieren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76BE3-652C-4AF9-8B45-B00DC091D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615123"/>
            <a:ext cx="9939598" cy="3664800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nl-BE" dirty="0"/>
              <a:t>Stappen bij verzenden van formulier:</a:t>
            </a:r>
          </a:p>
          <a:p>
            <a:pPr marL="872513" lvl="1" indent="-514350">
              <a:buFont typeface="+mj-lt"/>
              <a:buAutoNum type="arabicPeriod"/>
            </a:pPr>
            <a:r>
              <a:rPr lang="nl-BE" sz="2400" dirty="0"/>
              <a:t>Gebruiker vult formulier in en klikt op de “</a:t>
            </a:r>
            <a:r>
              <a:rPr lang="nl-BE" sz="2400" dirty="0" err="1"/>
              <a:t>submit</a:t>
            </a:r>
            <a:r>
              <a:rPr lang="nl-BE" sz="2400" dirty="0"/>
              <a:t>”-knop</a:t>
            </a:r>
          </a:p>
          <a:p>
            <a:pPr marL="872513" lvl="1" indent="-514350">
              <a:buFont typeface="+mj-lt"/>
              <a:buAutoNum type="arabicPeriod"/>
            </a:pPr>
            <a:r>
              <a:rPr lang="nl-BE" sz="2400" dirty="0"/>
              <a:t>Dit genereert een HTTP POST-</a:t>
            </a:r>
            <a:r>
              <a:rPr lang="nl-BE" sz="2400" dirty="0" err="1"/>
              <a:t>request</a:t>
            </a:r>
            <a:r>
              <a:rPr lang="nl-BE" sz="2400" dirty="0"/>
              <a:t>, waarbij de inhoud van het formulier in de body van de </a:t>
            </a:r>
            <a:r>
              <a:rPr lang="nl-BE" sz="2400" dirty="0" err="1"/>
              <a:t>request</a:t>
            </a:r>
            <a:r>
              <a:rPr lang="nl-BE" sz="2400" dirty="0"/>
              <a:t> wordt meegestuurd naar de server</a:t>
            </a:r>
          </a:p>
          <a:p>
            <a:pPr marL="872513" lvl="1" indent="-514350">
              <a:buFont typeface="+mj-lt"/>
              <a:buAutoNum type="arabicPeriod"/>
            </a:pPr>
            <a:r>
              <a:rPr lang="nl-BE" sz="2400" dirty="0"/>
              <a:t>De router zorgt ervoor dat de </a:t>
            </a:r>
            <a:r>
              <a:rPr lang="nl-BE" sz="2400" dirty="0" err="1"/>
              <a:t>request</a:t>
            </a:r>
            <a:r>
              <a:rPr lang="nl-BE" sz="2400" dirty="0"/>
              <a:t> bij de juiste Controller en Action-</a:t>
            </a:r>
            <a:r>
              <a:rPr lang="nl-BE" sz="2400" dirty="0" err="1"/>
              <a:t>method</a:t>
            </a:r>
            <a:r>
              <a:rPr lang="nl-BE" sz="2400" dirty="0"/>
              <a:t> terechtkomt</a:t>
            </a:r>
          </a:p>
          <a:p>
            <a:pPr marL="872513" lvl="1" indent="-514350">
              <a:buFont typeface="+mj-lt"/>
              <a:buAutoNum type="arabicPeriod"/>
            </a:pPr>
            <a:r>
              <a:rPr lang="nl-BE" sz="2400" dirty="0"/>
              <a:t>De model-binder creëert een binding model op basis van de gegevens in de POST-</a:t>
            </a:r>
            <a:r>
              <a:rPr lang="nl-BE" sz="2400" dirty="0" err="1"/>
              <a:t>request</a:t>
            </a:r>
            <a:endParaRPr lang="nl-BE" sz="2400" dirty="0"/>
          </a:p>
          <a:p>
            <a:pPr marL="872513" lvl="1" indent="-514350">
              <a:buFont typeface="+mj-lt"/>
              <a:buAutoNum type="arabicPeriod"/>
            </a:pPr>
            <a:r>
              <a:rPr lang="nl-BE" sz="2400" dirty="0"/>
              <a:t>De Action-methode in de controller ontvangt en verwerkt deze gegevens en stuurt een response terug (View of </a:t>
            </a:r>
            <a:r>
              <a:rPr lang="nl-BE" sz="2400" dirty="0" err="1"/>
              <a:t>redirect</a:t>
            </a:r>
            <a:r>
              <a:rPr lang="nl-BE" sz="2400" dirty="0"/>
              <a:t>)</a:t>
            </a:r>
          </a:p>
          <a:p>
            <a:pPr marL="872513" lvl="1" indent="-514350">
              <a:buFont typeface="+mj-lt"/>
              <a:buAutoNum type="arabicPeriod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7F302-97D5-44DD-80C4-B4AA7653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C4A0D-D58C-4EF1-BF20-394D803C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CC10D0-36B4-47FC-A759-6E1488C33C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820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9D8F-92DC-4FDD-A4D7-17B07FB1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Flow van formulieren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1F39D-89A9-4F88-A4A1-DB83500C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(basis)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268DA-3487-4BC0-9D7A-A9A4296A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8A997-F8DC-4020-9FC6-B3472D114C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E28B3A-2D32-4DC8-8C99-17AC94893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91" y="1314721"/>
            <a:ext cx="2074019" cy="284149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240D52-4C16-4490-9238-F04705F3F25C}"/>
              </a:ext>
            </a:extLst>
          </p:cNvPr>
          <p:cNvSpPr/>
          <p:nvPr/>
        </p:nvSpPr>
        <p:spPr>
          <a:xfrm>
            <a:off x="4976046" y="2483469"/>
            <a:ext cx="1818968" cy="504000"/>
          </a:xfrm>
          <a:prstGeom prst="round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  <a:latin typeface="+mj-lt"/>
              </a:rPr>
              <a:t>Router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895AC3-73C1-446A-9112-2AED4EF77260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896310" y="2735469"/>
            <a:ext cx="207973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41B7AE-BD51-484C-86C2-B974DE6113C7}"/>
              </a:ext>
            </a:extLst>
          </p:cNvPr>
          <p:cNvSpPr txBox="1"/>
          <p:nvPr/>
        </p:nvSpPr>
        <p:spPr>
          <a:xfrm>
            <a:off x="2918646" y="2313087"/>
            <a:ext cx="18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dirty="0"/>
              <a:t>HTTP POST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206EBD-205C-4AC2-B368-903080CB863A}"/>
              </a:ext>
            </a:extLst>
          </p:cNvPr>
          <p:cNvSpPr/>
          <p:nvPr/>
        </p:nvSpPr>
        <p:spPr>
          <a:xfrm>
            <a:off x="8874750" y="2497753"/>
            <a:ext cx="1818968" cy="504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  <a:latin typeface="+mj-lt"/>
              </a:rPr>
              <a:t>Model-binder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596C14-4678-4660-ADE1-A268B0A3189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6795014" y="2735469"/>
            <a:ext cx="2079736" cy="14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5F88C3-D595-45E3-87C9-3882FAC14DC4}"/>
              </a:ext>
            </a:extLst>
          </p:cNvPr>
          <p:cNvSpPr txBox="1"/>
          <p:nvPr/>
        </p:nvSpPr>
        <p:spPr>
          <a:xfrm>
            <a:off x="5885530" y="4352732"/>
            <a:ext cx="5217654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HttpPost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Create(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UserBindingModel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userModel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RedirectToAction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Success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userModel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A15D11-AEFE-4839-A502-B4A6BE41AC37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8494357" y="3001753"/>
            <a:ext cx="1289877" cy="1350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C2F92AA-D045-456F-ACB7-42D14F1856AC}"/>
              </a:ext>
            </a:extLst>
          </p:cNvPr>
          <p:cNvSpPr/>
          <p:nvPr/>
        </p:nvSpPr>
        <p:spPr>
          <a:xfrm>
            <a:off x="781825" y="4768230"/>
            <a:ext cx="3343103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nl-BE" sz="1600" b="1" dirty="0">
                <a:solidFill>
                  <a:schemeClr val="tx2"/>
                </a:solidFill>
                <a:latin typeface="+mj-lt"/>
              </a:rPr>
              <a:t>View </a:t>
            </a:r>
            <a:r>
              <a:rPr lang="nl-BE" sz="1600" b="1" i="1" dirty="0">
                <a:solidFill>
                  <a:schemeClr val="tx2"/>
                </a:solidFill>
                <a:latin typeface="+mj-lt"/>
              </a:rPr>
              <a:t>(</a:t>
            </a:r>
            <a:r>
              <a:rPr lang="nl-BE" sz="1600" b="1" i="1" dirty="0" err="1">
                <a:solidFill>
                  <a:schemeClr val="tx2"/>
                </a:solidFill>
                <a:latin typeface="+mj-lt"/>
              </a:rPr>
              <a:t>Create.cshtml</a:t>
            </a:r>
            <a:r>
              <a:rPr lang="nl-BE" sz="1600" b="1" i="1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 algn="ctr"/>
            <a:r>
              <a:rPr lang="nl-BE" sz="1600" b="1" dirty="0">
                <a:solidFill>
                  <a:schemeClr val="tx2"/>
                </a:solidFill>
                <a:latin typeface="+mj-lt"/>
              </a:rPr>
              <a:t>OF </a:t>
            </a:r>
          </a:p>
          <a:p>
            <a:pPr algn="ctr"/>
            <a:r>
              <a:rPr lang="nl-BE" sz="1600" b="1" dirty="0" err="1">
                <a:solidFill>
                  <a:schemeClr val="tx2"/>
                </a:solidFill>
                <a:latin typeface="+mj-lt"/>
              </a:rPr>
              <a:t>Redirect</a:t>
            </a:r>
            <a:endParaRPr lang="nl-BE" sz="1600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994114-3329-4547-A1BD-8ACFF0B57F62}"/>
              </a:ext>
            </a:extLst>
          </p:cNvPr>
          <p:cNvCxnSpPr>
            <a:stCxn id="16" idx="1"/>
            <a:endCxn id="20" idx="3"/>
          </p:cNvCxnSpPr>
          <p:nvPr/>
        </p:nvCxnSpPr>
        <p:spPr>
          <a:xfrm flipH="1">
            <a:off x="4124928" y="5137562"/>
            <a:ext cx="17606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0EAED18-D4FB-4A79-92FB-AA8EBA6D517D}"/>
              </a:ext>
            </a:extLst>
          </p:cNvPr>
          <p:cNvSpPr txBox="1"/>
          <p:nvPr/>
        </p:nvSpPr>
        <p:spPr>
          <a:xfrm>
            <a:off x="8999898" y="3601917"/>
            <a:ext cx="18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dirty="0"/>
              <a:t>Binding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EB7D9-D1ED-47B1-9A64-13523E23A26F}"/>
              </a:ext>
            </a:extLst>
          </p:cNvPr>
          <p:cNvSpPr txBox="1"/>
          <p:nvPr/>
        </p:nvSpPr>
        <p:spPr>
          <a:xfrm>
            <a:off x="4100662" y="4718521"/>
            <a:ext cx="18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1451828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9640</TotalTime>
  <Words>3591</Words>
  <Application>Microsoft Office PowerPoint</Application>
  <PresentationFormat>Widescreen</PresentationFormat>
  <Paragraphs>551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Wingdings</vt:lpstr>
      <vt:lpstr>Kantoorthema</vt:lpstr>
      <vt:lpstr>PowerPoint Presentation</vt:lpstr>
      <vt:lpstr>Application Development</vt:lpstr>
      <vt:lpstr>PowerPoint Presentation</vt:lpstr>
      <vt:lpstr>Inleiding</vt:lpstr>
      <vt:lpstr>Inleiding formulieren</vt:lpstr>
      <vt:lpstr>Flow van formulieren</vt:lpstr>
      <vt:lpstr>Flow van formulieren</vt:lpstr>
      <vt:lpstr>Flow van formulieren</vt:lpstr>
      <vt:lpstr>Flow van formulieren</vt:lpstr>
      <vt:lpstr>Controller</vt:lpstr>
      <vt:lpstr>Controller</vt:lpstr>
      <vt:lpstr>Controller</vt:lpstr>
      <vt:lpstr>Waarschuwing: validatie</vt:lpstr>
      <vt:lpstr>Controller: POST/REDIRECT/GET</vt:lpstr>
      <vt:lpstr>Controller: POST/REDIRECT/GET</vt:lpstr>
      <vt:lpstr>Controller: POST/REDIRECT/GET</vt:lpstr>
      <vt:lpstr>Controller: POST/REDIRECT/GET</vt:lpstr>
      <vt:lpstr>Formulier (View)</vt:lpstr>
      <vt:lpstr>Formulieren: tag-helpers</vt:lpstr>
      <vt:lpstr>Formulieren: tag-helpers</vt:lpstr>
      <vt:lpstr>Formulieren: tag-helpers</vt:lpstr>
      <vt:lpstr>Tag helpers: Form-helpers</vt:lpstr>
      <vt:lpstr>Tag helpers: Label-helpers</vt:lpstr>
      <vt:lpstr>Tag helpers: Input-helpers</vt:lpstr>
      <vt:lpstr>Tag helpers: Input-helpers</vt:lpstr>
      <vt:lpstr>Tag helpers: textarea-helper</vt:lpstr>
      <vt:lpstr>Tag helpers: radiobuttons</vt:lpstr>
      <vt:lpstr>Tag helpers: select-helper</vt:lpstr>
      <vt:lpstr>Tag helpers: select-helper</vt:lpstr>
      <vt:lpstr>Tag helpers: select-helper</vt:lpstr>
      <vt:lpstr>Tag helpers: select-helper</vt:lpstr>
      <vt:lpstr>Validatie</vt:lpstr>
      <vt:lpstr>Validatie</vt:lpstr>
      <vt:lpstr>Validatie</vt:lpstr>
      <vt:lpstr>Validatie</vt:lpstr>
      <vt:lpstr>Validatie</vt:lpstr>
      <vt:lpstr>Validatie</vt:lpstr>
      <vt:lpstr>Validatie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Sam Van Buggenhout</cp:lastModifiedBy>
  <cp:revision>566</cp:revision>
  <dcterms:created xsi:type="dcterms:W3CDTF">2019-09-02T13:39:39Z</dcterms:created>
  <dcterms:modified xsi:type="dcterms:W3CDTF">2023-09-26T14:14:11Z</dcterms:modified>
</cp:coreProperties>
</file>