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1" r:id="rId2"/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6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61F"/>
    <a:srgbClr val="4F8291"/>
    <a:srgbClr val="FFFF00"/>
    <a:srgbClr val="339933"/>
    <a:srgbClr val="00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3649" autoAdjust="0"/>
  </p:normalViewPr>
  <p:slideViewPr>
    <p:cSldViewPr snapToGrid="0">
      <p:cViewPr varScale="1">
        <p:scale>
          <a:sx n="107" d="100"/>
          <a:sy n="107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26/09/2023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BE966C4-F2D9-4A05-8182-0E3CB210AD5F}"/>
              </a:ext>
            </a:extLst>
          </p:cNvPr>
          <p:cNvSpPr/>
          <p:nvPr userDrawn="1"/>
        </p:nvSpPr>
        <p:spPr>
          <a:xfrm>
            <a:off x="10179781" y="5632057"/>
            <a:ext cx="2012219" cy="122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F015E38-B67E-4A5F-B168-2C2166D851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73CF8604-A629-44C9-BC34-FAB18A435DEF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2DBF72E-0CB1-45B4-9813-C3B6894F6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xceptionnotfound.net/asp-net-mvc-demystified-unobtrusive-validatio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ACB7-4558-4415-A8A9-0D176977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Security: Cross-site </a:t>
            </a:r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Forgery</a:t>
            </a:r>
            <a:r>
              <a:rPr lang="nl-BE" dirty="0"/>
              <a:t> (CSRF)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2192F-0A64-4273-80DF-2AAE853A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FF869-0EFC-4931-ABDE-0E7925C3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AA127D-F09D-4063-BA98-D8C2603985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E37A3E-0EE5-4857-9319-B4EDAE7AA2CB}"/>
              </a:ext>
            </a:extLst>
          </p:cNvPr>
          <p:cNvGrpSpPr/>
          <p:nvPr/>
        </p:nvGrpSpPr>
        <p:grpSpPr>
          <a:xfrm>
            <a:off x="2361674" y="1606831"/>
            <a:ext cx="6584251" cy="4346549"/>
            <a:chOff x="2389238" y="1447628"/>
            <a:chExt cx="6584251" cy="43465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7BF57B-6C2D-45EF-AA01-212E65C2B352}"/>
                </a:ext>
              </a:extLst>
            </p:cNvPr>
            <p:cNvSpPr txBox="1"/>
            <p:nvPr/>
          </p:nvSpPr>
          <p:spPr>
            <a:xfrm>
              <a:off x="2466215" y="5486400"/>
              <a:ext cx="6430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i="1" dirty="0"/>
                <a:t>Bron: </a:t>
              </a:r>
              <a:r>
                <a:rPr lang="en-US" sz="1400" i="1" dirty="0"/>
                <a:t>Lock, A. (2018b). Asp.net Core in Action. Shelter Island, NY: Manning Publications.</a:t>
              </a:r>
              <a:endParaRPr lang="nl-BE" sz="1400" i="1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976411-38D6-480D-A643-1B74505E8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9238" y="1447628"/>
              <a:ext cx="6584251" cy="3962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521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D487-1B22-4CD5-B341-7420D7CA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Security: Cross-site </a:t>
            </a:r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Forgery</a:t>
            </a:r>
            <a:r>
              <a:rPr lang="nl-BE" dirty="0"/>
              <a:t> (CSRF)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B7C6-5124-4929-AB57-E54213C6E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78" y="1431943"/>
            <a:ext cx="10114044" cy="44575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/>
              <a:t>Probleem: </a:t>
            </a:r>
            <a:r>
              <a:rPr lang="nl-BE" sz="2400" dirty="0"/>
              <a:t>server moet kunnen te weten komen dat gegevens afkomstig zijn van formulier dat door server aangeleverd werd (en niet afkomstig zijn van malafide website)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/>
              <a:t>Oplossing: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Bij </a:t>
            </a:r>
            <a:r>
              <a:rPr lang="nl-BE" sz="2000" dirty="0" err="1"/>
              <a:t>request</a:t>
            </a:r>
            <a:r>
              <a:rPr lang="nl-BE" sz="2000" dirty="0"/>
              <a:t> voor pagina met formulier, genereert server een string (token) en bewaart dit token in een cookie én in een verborgen veld in het formulier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Wanneer gebruiker POST uitvoert, worden cookie en verborgen veld meegestuurd naar server </a:t>
            </a:r>
            <a:r>
              <a:rPr lang="nl-BE" sz="2000" dirty="0">
                <a:sym typeface="Wingdings" panose="05000000000000000000" pitchFamily="2" charset="2"/>
              </a:rPr>
              <a:t> controle of beide overeenkomen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>
                <a:sym typeface="Wingdings" panose="05000000000000000000" pitchFamily="2" charset="2"/>
              </a:rPr>
              <a:t>Indien token ontbreekt of niet overeenkomt  </a:t>
            </a:r>
            <a:r>
              <a:rPr lang="nl-BE" sz="2000" dirty="0" err="1">
                <a:sym typeface="Wingdings" panose="05000000000000000000" pitchFamily="2" charset="2"/>
              </a:rPr>
              <a:t>request</a:t>
            </a:r>
            <a:r>
              <a:rPr lang="nl-BE" sz="2000" dirty="0">
                <a:sym typeface="Wingdings" panose="05000000000000000000" pitchFamily="2" charset="2"/>
              </a:rPr>
              <a:t> wordt geweigerd!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sym typeface="Wingdings" panose="05000000000000000000" pitchFamily="2" charset="2"/>
              </a:rPr>
              <a:t>Deze tokens worden </a:t>
            </a:r>
            <a:r>
              <a:rPr lang="nl-BE" sz="2400" b="1" dirty="0">
                <a:solidFill>
                  <a:schemeClr val="accent6"/>
                </a:solidFill>
                <a:sym typeface="Wingdings" panose="05000000000000000000" pitchFamily="2" charset="2"/>
              </a:rPr>
              <a:t>anti-</a:t>
            </a:r>
            <a:r>
              <a:rPr lang="nl-BE" sz="2400" b="1" dirty="0" err="1">
                <a:solidFill>
                  <a:schemeClr val="accent6"/>
                </a:solidFill>
                <a:sym typeface="Wingdings" panose="05000000000000000000" pitchFamily="2" charset="2"/>
              </a:rPr>
              <a:t>forgery</a:t>
            </a:r>
            <a:r>
              <a:rPr lang="nl-BE" sz="2400" b="1" dirty="0">
                <a:solidFill>
                  <a:schemeClr val="accent6"/>
                </a:solidFill>
                <a:sym typeface="Wingdings" panose="05000000000000000000" pitchFamily="2" charset="2"/>
              </a:rPr>
              <a:t> tokens </a:t>
            </a:r>
            <a:r>
              <a:rPr lang="nl-BE" sz="2400" dirty="0">
                <a:sym typeface="Wingdings" panose="05000000000000000000" pitchFamily="2" charset="2"/>
              </a:rPr>
              <a:t>genoemd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sym typeface="Wingdings" panose="05000000000000000000" pitchFamily="2" charset="2"/>
              </a:rPr>
              <a:t>Gegenereerd at-</a:t>
            </a:r>
            <a:r>
              <a:rPr lang="nl-BE" sz="2400" dirty="0" err="1">
                <a:sym typeface="Wingdings" panose="05000000000000000000" pitchFamily="2" charset="2"/>
              </a:rPr>
              <a:t>runtime</a:t>
            </a:r>
            <a:r>
              <a:rPr lang="nl-BE" sz="2400" dirty="0">
                <a:sym typeface="Wingdings" panose="05000000000000000000" pitchFamily="2" charset="2"/>
              </a:rPr>
              <a:t>  onmogelijk na te maken door aanvaller!</a:t>
            </a: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B3BC7-6CA6-462D-8624-BF34F7B8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228E8-A3EE-4447-A3A6-A69F52D6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39B1AD-2498-411C-8F69-9988396C1F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305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ACB7-4558-4415-A8A9-0D176977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Security: Cross-site </a:t>
            </a:r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Forgery</a:t>
            </a:r>
            <a:r>
              <a:rPr lang="nl-BE" dirty="0"/>
              <a:t> (CSRF)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2192F-0A64-4273-80DF-2AAE853A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FF869-0EFC-4931-ABDE-0E7925C3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AA127D-F09D-4063-BA98-D8C2603985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CD0D73-3668-4D7F-B80E-A95C4142D8F3}"/>
              </a:ext>
            </a:extLst>
          </p:cNvPr>
          <p:cNvGrpSpPr/>
          <p:nvPr/>
        </p:nvGrpSpPr>
        <p:grpSpPr>
          <a:xfrm>
            <a:off x="2361674" y="1665904"/>
            <a:ext cx="6584251" cy="4287476"/>
            <a:chOff x="2361674" y="1665904"/>
            <a:chExt cx="6584251" cy="42874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7BF57B-6C2D-45EF-AA01-212E65C2B352}"/>
                </a:ext>
              </a:extLst>
            </p:cNvPr>
            <p:cNvSpPr txBox="1"/>
            <p:nvPr/>
          </p:nvSpPr>
          <p:spPr>
            <a:xfrm>
              <a:off x="2438651" y="5645603"/>
              <a:ext cx="6430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i="1" dirty="0"/>
                <a:t>Bron: </a:t>
              </a:r>
              <a:r>
                <a:rPr lang="en-US" sz="1400" i="1" dirty="0"/>
                <a:t>Lock, A. (2018b). Asp.net Core in Action. Shelter Island, NY: Manning Publications.</a:t>
              </a:r>
              <a:endParaRPr lang="nl-BE" sz="1400" i="1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976411-38D6-480D-A643-1B74505E8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674" y="1665904"/>
              <a:ext cx="6584251" cy="3844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642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8F3B-64BA-49F8-8EB4-06C4A8B3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Security: Cross-site </a:t>
            </a:r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Forgery</a:t>
            </a:r>
            <a:r>
              <a:rPr lang="nl-BE" dirty="0"/>
              <a:t> (CSRF)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5EDA-8A74-4B27-9294-67EE9A26E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09" y="1271068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Bij gebruik van </a:t>
            </a:r>
            <a:r>
              <a:rPr lang="nl-BE" sz="2400" b="1" dirty="0">
                <a:solidFill>
                  <a:schemeClr val="accent6"/>
                </a:solidFill>
              </a:rPr>
              <a:t>tag-helpers</a:t>
            </a:r>
            <a:r>
              <a:rPr lang="nl-BE" sz="2400" dirty="0"/>
              <a:t> in formulier, wordt automatisch een </a:t>
            </a:r>
            <a:r>
              <a:rPr lang="nl-BE" sz="2400" b="1" dirty="0">
                <a:solidFill>
                  <a:schemeClr val="accent6"/>
                </a:solidFill>
              </a:rPr>
              <a:t>anti-</a:t>
            </a:r>
            <a:r>
              <a:rPr lang="nl-BE" sz="2400" b="1" dirty="0" err="1">
                <a:solidFill>
                  <a:schemeClr val="accent6"/>
                </a:solidFill>
              </a:rPr>
              <a:t>forgery</a:t>
            </a:r>
            <a:r>
              <a:rPr lang="nl-BE" sz="2400" b="1" dirty="0">
                <a:solidFill>
                  <a:schemeClr val="accent6"/>
                </a:solidFill>
              </a:rPr>
              <a:t> token </a:t>
            </a:r>
            <a:r>
              <a:rPr lang="nl-BE" sz="2400" dirty="0"/>
              <a:t>aan formulier toegevoegd: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7860D-B0AB-4AD5-8602-26D1DE6B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A367F-C20E-429F-AB6B-3DCA811C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2B5F1B-AD60-44FC-AB72-E0209D553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ACE09-446D-4866-9594-99A31B4917B3}"/>
              </a:ext>
            </a:extLst>
          </p:cNvPr>
          <p:cNvSpPr txBox="1"/>
          <p:nvPr/>
        </p:nvSpPr>
        <p:spPr>
          <a:xfrm>
            <a:off x="3126842" y="2508674"/>
            <a:ext cx="5053916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="User"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="Create"&gt;</a:t>
            </a:r>
          </a:p>
          <a:p>
            <a:r>
              <a:rPr lang="nl-BE" sz="1400" dirty="0">
                <a:solidFill>
                  <a:srgbClr val="006400"/>
                </a:solidFill>
                <a:latin typeface="Consolas" panose="020B0609020204030204" pitchFamily="49" charset="0"/>
              </a:rPr>
              <a:t>    &lt;!-- rest van het formulier --&gt;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D3CF48-A2D1-40AB-9B83-BD4B2756B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03" y="4505613"/>
            <a:ext cx="8239432" cy="16145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67975A-6C91-4002-B322-7D8DCB024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928" y="4460013"/>
            <a:ext cx="7528575" cy="99690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037BE71A-FEC2-4CB1-91FC-EEAA08F62443}"/>
              </a:ext>
            </a:extLst>
          </p:cNvPr>
          <p:cNvSpPr/>
          <p:nvPr/>
        </p:nvSpPr>
        <p:spPr>
          <a:xfrm>
            <a:off x="5250426" y="3429000"/>
            <a:ext cx="609600" cy="684000"/>
          </a:xfrm>
          <a:prstGeom prst="downArrow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066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6A76-6713-4D99-B265-5A8DFB52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Security: Cross-site </a:t>
            </a:r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Forgery</a:t>
            </a:r>
            <a:r>
              <a:rPr lang="nl-BE" dirty="0"/>
              <a:t> (CSRF)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1661-F4D5-4B75-8975-3AA094EE1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32740"/>
            <a:ext cx="9897735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Anti-</a:t>
            </a:r>
            <a:r>
              <a:rPr lang="nl-BE" sz="2400" dirty="0" err="1"/>
              <a:t>forgery</a:t>
            </a:r>
            <a:r>
              <a:rPr lang="nl-BE" sz="2400" dirty="0"/>
              <a:t> token wordt automatisch gegenereerd, </a:t>
            </a:r>
            <a:br>
              <a:rPr lang="nl-BE" sz="2400" dirty="0"/>
            </a:br>
            <a:r>
              <a:rPr lang="nl-BE" sz="2400" dirty="0"/>
              <a:t>maar </a:t>
            </a:r>
            <a:r>
              <a:rPr lang="nl-BE" sz="2400" b="1" dirty="0"/>
              <a:t>niet automatisch gevalideerd</a:t>
            </a:r>
            <a:r>
              <a:rPr lang="nl-BE" sz="2400" dirty="0"/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Attribuut </a:t>
            </a:r>
            <a:r>
              <a:rPr lang="nl-BE" sz="2000" dirty="0">
                <a:latin typeface="Consolas" panose="020B0609020204030204" pitchFamily="49" charset="0"/>
              </a:rPr>
              <a:t>[</a:t>
            </a:r>
            <a:r>
              <a:rPr lang="nl-BE" sz="2000" dirty="0" err="1">
                <a:latin typeface="Consolas" panose="020B0609020204030204" pitchFamily="49" charset="0"/>
              </a:rPr>
              <a:t>ValidateAntiForgeryToken</a:t>
            </a:r>
            <a:r>
              <a:rPr lang="nl-BE" sz="2000" dirty="0">
                <a:latin typeface="Consolas" panose="020B0609020204030204" pitchFamily="49" charset="0"/>
              </a:rPr>
              <a:t>] </a:t>
            </a:r>
            <a:r>
              <a:rPr lang="nl-BE" sz="2400" dirty="0"/>
              <a:t>toevoegen aan </a:t>
            </a:r>
            <a:br>
              <a:rPr lang="nl-BE" sz="2400" dirty="0"/>
            </a:br>
            <a:r>
              <a:rPr lang="nl-BE" sz="2400" dirty="0"/>
              <a:t>Action-</a:t>
            </a:r>
            <a:r>
              <a:rPr lang="nl-BE" sz="2400" dirty="0" err="1"/>
              <a:t>method</a:t>
            </a:r>
            <a:r>
              <a:rPr lang="nl-BE" sz="2400" dirty="0"/>
              <a:t> die POST-</a:t>
            </a:r>
            <a:r>
              <a:rPr lang="nl-BE" sz="2400" dirty="0" err="1"/>
              <a:t>request</a:t>
            </a:r>
            <a:r>
              <a:rPr lang="nl-BE" sz="2400" dirty="0"/>
              <a:t> afhandelt: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B2D98-F97D-4059-8332-CCED18EE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2CA74-98C0-43F9-90BA-1BB3DFB9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AA37ED-E9CC-4276-9466-55A4B53CFF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CE25B-29D1-44D8-8980-B3B58EFCC935}"/>
              </a:ext>
            </a:extLst>
          </p:cNvPr>
          <p:cNvSpPr txBox="1"/>
          <p:nvPr/>
        </p:nvSpPr>
        <p:spPr>
          <a:xfrm>
            <a:off x="2477912" y="3541061"/>
            <a:ext cx="6744745" cy="22467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8000"/>
                </a:solidFill>
                <a:latin typeface="Consolas" panose="020B0609020204030204" pitchFamily="49" charset="0"/>
              </a:rPr>
              <a:t>//POST-</a:t>
            </a:r>
            <a:r>
              <a:rPr lang="nl-B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request</a:t>
            </a:r>
            <a:r>
              <a:rPr lang="nl-BE" sz="1400" dirty="0">
                <a:solidFill>
                  <a:srgbClr val="008000"/>
                </a:solidFill>
                <a:latin typeface="Consolas" panose="020B0609020204030204" pitchFamily="49" charset="0"/>
              </a:rPr>
              <a:t> (ontvangen en verwerken van gegevens)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nl-BE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HttpPost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nl-BE" sz="1400" b="1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ValidateAntiForgeryToken</a:t>
            </a:r>
            <a:r>
              <a:rPr lang="nl-BE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Create(</a:t>
            </a:r>
            <a:r>
              <a:rPr lang="en-US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UserBindingModel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return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74561F"/>
                </a:solidFill>
                <a:latin typeface="Consolas" panose="020B0609020204030204" pitchFamily="49" charset="0"/>
              </a:rPr>
              <a:t>RedirectToAction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Success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userModel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287146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8E0C-1647-4F06-ACA8-718DBB08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96D27-06A6-4017-B2D3-208F42ABF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09426-16C0-4DC0-B79D-9172E4D0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15848-565B-476F-AA32-DBA6987C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90D054-3E2C-4A3C-BB0D-7F14041595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944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B9E0-A66D-4B98-AA60-71F72344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CRUD-applicaties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0EB2-2B77-4775-9AF0-0E7418D36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163" y="2077522"/>
            <a:ext cx="9281274" cy="36251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Veel Business Applications bestaan uit </a:t>
            </a:r>
            <a:r>
              <a:rPr lang="nl-BE" b="1" dirty="0">
                <a:solidFill>
                  <a:schemeClr val="accent6"/>
                </a:solidFill>
              </a:rPr>
              <a:t>CRUD</a:t>
            </a:r>
            <a:r>
              <a:rPr lang="nl-BE" dirty="0"/>
              <a:t>-operaties: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 err="1">
                <a:solidFill>
                  <a:schemeClr val="accent6"/>
                </a:solidFill>
              </a:rPr>
              <a:t>C</a:t>
            </a:r>
            <a:r>
              <a:rPr lang="nl-BE" sz="2400" dirty="0" err="1"/>
              <a:t>reate</a:t>
            </a:r>
            <a:r>
              <a:rPr lang="nl-BE" sz="2400" dirty="0"/>
              <a:t> (entiteiten aanmaken)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chemeClr val="accent6"/>
                </a:solidFill>
              </a:rPr>
              <a:t>R</a:t>
            </a:r>
            <a:r>
              <a:rPr lang="nl-BE" sz="2400" dirty="0"/>
              <a:t>ead (entiteiten weergeven, overzicht en/of detail)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chemeClr val="accent6"/>
                </a:solidFill>
              </a:rPr>
              <a:t>U</a:t>
            </a:r>
            <a:r>
              <a:rPr lang="nl-BE" sz="2400" dirty="0"/>
              <a:t>pdate (entiteiten wijzigen)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chemeClr val="accent6"/>
                </a:solidFill>
              </a:rPr>
              <a:t>D</a:t>
            </a:r>
            <a:r>
              <a:rPr lang="nl-BE" sz="2400" dirty="0"/>
              <a:t>elete (entiteiten verwijderen)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DD9A4-657C-4618-9D70-D8D7484D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35E16-2BE4-4FDE-8110-A019523C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909172-A932-40E8-B39A-C15C7AB451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25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07DE-D844-4C4B-B798-CF6C6258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CRUD-applicaties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E1775-9BDC-4328-86B4-DCFE3B51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FF0E-65EB-4337-8B33-4BAF97E6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91026B-3391-46A1-98CB-2F4FB36AF2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B795F-94E7-4C42-B891-9702C6181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0" y="3179085"/>
            <a:ext cx="7512321" cy="2248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1863DC-F687-4FB8-867C-B5692965174A}"/>
              </a:ext>
            </a:extLst>
          </p:cNvPr>
          <p:cNvSpPr txBox="1"/>
          <p:nvPr/>
        </p:nvSpPr>
        <p:spPr>
          <a:xfrm>
            <a:off x="410178" y="1296000"/>
            <a:ext cx="943191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i="1" dirty="0"/>
              <a:t>Uitleg aan de hand van </a:t>
            </a:r>
            <a:r>
              <a:rPr lang="nl-BE" sz="2400" i="1" dirty="0" err="1"/>
              <a:t>use</a:t>
            </a:r>
            <a:r>
              <a:rPr lang="nl-BE" sz="2400" i="1" dirty="0"/>
              <a:t> case: studenten-registratie applicatie</a:t>
            </a:r>
          </a:p>
          <a:p>
            <a:pPr lvl="2"/>
            <a:r>
              <a:rPr lang="nl-BE" sz="2000" i="1" dirty="0"/>
              <a:t>Code vind je terug op Toledo</a:t>
            </a:r>
          </a:p>
          <a:p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B748E9-85C9-4284-B546-C2B9DABBC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133" y="2868018"/>
            <a:ext cx="2790442" cy="292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58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6FC9-1258-4FDA-A11D-6D768209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CRUD-applicaties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731C-2047-40E7-8ABF-59D47AA11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0" y="1532118"/>
            <a:ext cx="10769941" cy="37183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Index: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Vaak overzicht (lijst met alle entiteiten)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Weergave van titels via HTML-helper </a:t>
            </a:r>
            <a:r>
              <a:rPr lang="nl-BE" sz="2000" dirty="0">
                <a:latin typeface="Consolas" panose="020B0609020204030204" pitchFamily="49" charset="0"/>
              </a:rPr>
              <a:t>@</a:t>
            </a:r>
            <a:r>
              <a:rPr lang="nl-BE" sz="2000" dirty="0" err="1">
                <a:latin typeface="Consolas" panose="020B0609020204030204" pitchFamily="49" charset="0"/>
              </a:rPr>
              <a:t>Html.DisplayNameFor</a:t>
            </a:r>
            <a:r>
              <a:rPr lang="nl-BE" sz="2000" dirty="0">
                <a:latin typeface="Consolas" panose="020B0609020204030204" pitchFamily="49" charset="0"/>
              </a:rPr>
              <a:t>(...)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Weergave van waarde van property kan via HTML-helper </a:t>
            </a:r>
            <a:r>
              <a:rPr lang="nl-BE" sz="2000" dirty="0">
                <a:latin typeface="Consolas" panose="020B0609020204030204" pitchFamily="49" charset="0"/>
              </a:rPr>
              <a:t>@</a:t>
            </a:r>
            <a:r>
              <a:rPr lang="nl-BE" sz="2000" dirty="0" err="1">
                <a:latin typeface="Consolas" panose="020B0609020204030204" pitchFamily="49" charset="0"/>
              </a:rPr>
              <a:t>Html.DisplayFor</a:t>
            </a:r>
            <a:r>
              <a:rPr lang="nl-BE" sz="2000" dirty="0">
                <a:latin typeface="Consolas" panose="020B0609020204030204" pitchFamily="49" charset="0"/>
              </a:rPr>
              <a:t>(...)</a:t>
            </a:r>
            <a:r>
              <a:rPr lang="nl-BE" sz="2400" dirty="0"/>
              <a:t> of rechtstreeks via Model-property (bv.: </a:t>
            </a:r>
            <a:r>
              <a:rPr lang="nl-BE" sz="2000" dirty="0">
                <a:latin typeface="Consolas" panose="020B0609020204030204" pitchFamily="49" charset="0"/>
              </a:rPr>
              <a:t>@</a:t>
            </a:r>
            <a:r>
              <a:rPr lang="nl-BE" sz="2000" dirty="0" err="1">
                <a:latin typeface="Consolas" panose="020B0609020204030204" pitchFamily="49" charset="0"/>
              </a:rPr>
              <a:t>Model.FirstName</a:t>
            </a:r>
            <a:r>
              <a:rPr lang="nl-BE" sz="2400" dirty="0"/>
              <a:t>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Link naar andere Actions </a:t>
            </a:r>
            <a:r>
              <a:rPr lang="nl-BE" sz="2400" dirty="0">
                <a:sym typeface="Wingdings" panose="05000000000000000000" pitchFamily="2" charset="2"/>
              </a:rPr>
              <a:t></a:t>
            </a:r>
            <a:r>
              <a:rPr lang="nl-BE" sz="2400" dirty="0"/>
              <a:t> URL samenstellen m.b.v. tag-helpers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000" dirty="0" err="1">
                <a:latin typeface="Consolas" panose="020B0609020204030204" pitchFamily="49" charset="0"/>
              </a:rPr>
              <a:t>asp</a:t>
            </a:r>
            <a:r>
              <a:rPr lang="nl-BE" sz="2000" dirty="0">
                <a:latin typeface="Consolas" panose="020B0609020204030204" pitchFamily="49" charset="0"/>
              </a:rPr>
              <a:t>-controller</a:t>
            </a:r>
            <a:r>
              <a:rPr lang="nl-BE" sz="2400" dirty="0"/>
              <a:t> + </a:t>
            </a:r>
            <a:r>
              <a:rPr lang="nl-BE" sz="2000" dirty="0" err="1">
                <a:latin typeface="Consolas" panose="020B0609020204030204" pitchFamily="49" charset="0"/>
              </a:rPr>
              <a:t>asp</a:t>
            </a:r>
            <a:r>
              <a:rPr lang="nl-BE" sz="2000" dirty="0">
                <a:latin typeface="Consolas" panose="020B0609020204030204" pitchFamily="49" charset="0"/>
              </a:rPr>
              <a:t>-action</a:t>
            </a:r>
            <a:r>
              <a:rPr lang="nl-BE" sz="2400" dirty="0"/>
              <a:t> bepalen route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400" dirty="0"/>
              <a:t>Extra parameter(s) via </a:t>
            </a:r>
            <a:r>
              <a:rPr lang="nl-BE" sz="2000" dirty="0" err="1">
                <a:latin typeface="Consolas" panose="020B0609020204030204" pitchFamily="49" charset="0"/>
              </a:rPr>
              <a:t>asp</a:t>
            </a:r>
            <a:r>
              <a:rPr lang="nl-BE" sz="2000" dirty="0">
                <a:latin typeface="Consolas" panose="020B0609020204030204" pitchFamily="49" charset="0"/>
              </a:rPr>
              <a:t>-route-</a:t>
            </a:r>
            <a:r>
              <a:rPr lang="nl-BE" sz="2000" i="1" dirty="0">
                <a:latin typeface="Consolas" panose="020B0609020204030204" pitchFamily="49" charset="0"/>
              </a:rPr>
              <a:t>{naam parameter}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E04D9-F4F0-495B-B69A-D856F5C9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B949F-9930-4848-A379-864AC617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F3344D-CDA8-4878-B2FC-75C4C0B5D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0DEC0-4851-4848-914E-F75CACE2D9A9}"/>
              </a:ext>
            </a:extLst>
          </p:cNvPr>
          <p:cNvSpPr txBox="1"/>
          <p:nvPr/>
        </p:nvSpPr>
        <p:spPr>
          <a:xfrm>
            <a:off x="1356852" y="5250426"/>
            <a:ext cx="9065342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asp</a:t>
            </a:r>
            <a:r>
              <a:rPr lang="nl-BE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-controller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="Student"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asp</a:t>
            </a:r>
            <a:r>
              <a:rPr lang="nl-BE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-action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="Details"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asp</a:t>
            </a:r>
            <a:r>
              <a:rPr lang="nl-BE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-route-</a:t>
            </a:r>
            <a:r>
              <a:rPr lang="nl-BE" sz="14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id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student.ID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Details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425820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5E77-A6D3-47B7-B7DD-D28D7E46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CRUD-applicaties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5310-E17E-4F72-97EA-C8F65C576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3468373"/>
            <a:ext cx="9065342" cy="224759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Indien andere namen gebruik in routing-template: andere naam in </a:t>
            </a:r>
            <a:r>
              <a:rPr lang="nl-BE" sz="2400" dirty="0" err="1"/>
              <a:t>asp</a:t>
            </a:r>
            <a:r>
              <a:rPr lang="nl-BE" sz="2400" dirty="0"/>
              <a:t>-route-... –attribuut mogelijk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83A2F-F5D1-444C-B703-70F3175A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1D2A9-4256-44E5-83D3-0E9378B8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F21BC2-48C9-47C0-8253-1B65F51DEF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B9C5A-6DCD-4B7F-B87B-BFD3BF8A2D21}"/>
              </a:ext>
            </a:extLst>
          </p:cNvPr>
          <p:cNvSpPr txBox="1"/>
          <p:nvPr/>
        </p:nvSpPr>
        <p:spPr>
          <a:xfrm>
            <a:off x="443375" y="1426972"/>
            <a:ext cx="9065342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asp</a:t>
            </a:r>
            <a:r>
              <a:rPr lang="nl-BE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-controller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="Student"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asp</a:t>
            </a:r>
            <a:r>
              <a:rPr lang="nl-BE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-action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="Details"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asp</a:t>
            </a:r>
            <a:r>
              <a:rPr lang="nl-BE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-route-</a:t>
            </a:r>
            <a:r>
              <a:rPr lang="nl-BE" sz="1400" b="1" dirty="0" err="1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@student.ID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Details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CCD42A-3CBB-4F14-8D3D-33D7C3F5B5C1}"/>
              </a:ext>
            </a:extLst>
          </p:cNvPr>
          <p:cNvCxnSpPr/>
          <p:nvPr/>
        </p:nvCxnSpPr>
        <p:spPr>
          <a:xfrm flipV="1">
            <a:off x="6420465" y="1733679"/>
            <a:ext cx="0" cy="370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74FFB7-3D85-45A2-86A4-858B121886D4}"/>
              </a:ext>
            </a:extLst>
          </p:cNvPr>
          <p:cNvSpPr txBox="1"/>
          <p:nvPr/>
        </p:nvSpPr>
        <p:spPr>
          <a:xfrm>
            <a:off x="4522840" y="2114305"/>
            <a:ext cx="462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id</a:t>
            </a:r>
            <a:r>
              <a:rPr lang="nl-BE" dirty="0"/>
              <a:t> is naam van parameter in routing-template</a:t>
            </a:r>
          </a:p>
          <a:p>
            <a:endParaRPr lang="nl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CD01E8-2E25-4307-9400-14DF2DA85B7C}"/>
              </a:ext>
            </a:extLst>
          </p:cNvPr>
          <p:cNvSpPr txBox="1"/>
          <p:nvPr/>
        </p:nvSpPr>
        <p:spPr>
          <a:xfrm>
            <a:off x="4424517" y="2432284"/>
            <a:ext cx="4817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latin typeface="Consolas" panose="020B0609020204030204" pitchFamily="49" charset="0"/>
              </a:rPr>
              <a:t>{controller=Student}/{action=Index}/{</a:t>
            </a:r>
            <a:r>
              <a:rPr lang="nl-BE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nl-BE" sz="1600" dirty="0">
                <a:latin typeface="Consolas" panose="020B0609020204030204" pitchFamily="49" charset="0"/>
              </a:rPr>
              <a:t>?}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AE5A08-7D5D-49F0-BD23-707BD8A36229}"/>
              </a:ext>
            </a:extLst>
          </p:cNvPr>
          <p:cNvSpPr txBox="1"/>
          <p:nvPr/>
        </p:nvSpPr>
        <p:spPr>
          <a:xfrm>
            <a:off x="678291" y="4296880"/>
            <a:ext cx="641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u="sng" dirty="0"/>
              <a:t>Voorbeeld: </a:t>
            </a:r>
          </a:p>
          <a:p>
            <a:r>
              <a:rPr lang="nl-BE" dirty="0">
                <a:latin typeface="Consolas" panose="020B0609020204030204" pitchFamily="49" charset="0"/>
              </a:rPr>
              <a:t>	routing-</a:t>
            </a:r>
            <a:r>
              <a:rPr lang="nl-BE" dirty="0" err="1">
                <a:latin typeface="Consolas" panose="020B0609020204030204" pitchFamily="49" charset="0"/>
              </a:rPr>
              <a:t>pattern</a:t>
            </a:r>
            <a:r>
              <a:rPr lang="nl-BE" dirty="0">
                <a:latin typeface="Consolas" panose="020B0609020204030204" pitchFamily="49" charset="0"/>
              </a:rPr>
              <a:t>: </a:t>
            </a:r>
            <a:r>
              <a:rPr lang="nl-BE" dirty="0" err="1">
                <a:latin typeface="Consolas" panose="020B0609020204030204" pitchFamily="49" charset="0"/>
              </a:rPr>
              <a:t>Convert</a:t>
            </a:r>
            <a:r>
              <a:rPr lang="nl-BE" dirty="0">
                <a:latin typeface="Consolas" panose="020B0609020204030204" pitchFamily="49" charset="0"/>
              </a:rPr>
              <a:t>/</a:t>
            </a:r>
            <a:r>
              <a:rPr lang="nl-BE" dirty="0"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r>
              <a:rPr lang="nl-BE" dirty="0" err="1">
                <a:highlight>
                  <a:srgbClr val="FFFF00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nl-BE" dirty="0">
                <a:latin typeface="Consolas" panose="020B0609020204030204" pitchFamily="49" charset="0"/>
              </a:rPr>
              <a:t>-</a:t>
            </a:r>
            <a:r>
              <a:rPr lang="nl-BE" dirty="0">
                <a:highlight>
                  <a:srgbClr val="00FF00"/>
                </a:highlight>
                <a:latin typeface="Consolas" panose="020B0609020204030204" pitchFamily="49" charset="0"/>
              </a:rPr>
              <a:t>{</a:t>
            </a:r>
            <a:r>
              <a:rPr lang="nl-BE" dirty="0" err="1">
                <a:highlight>
                  <a:srgbClr val="00FF00"/>
                </a:highlight>
                <a:latin typeface="Consolas" panose="020B0609020204030204" pitchFamily="49" charset="0"/>
              </a:rPr>
              <a:t>to</a:t>
            </a:r>
            <a:r>
              <a:rPr lang="nl-BE" dirty="0">
                <a:highlight>
                  <a:srgbClr val="00FF00"/>
                </a:highlight>
                <a:latin typeface="Consolas" panose="020B0609020204030204" pitchFamily="49" charset="0"/>
              </a:rPr>
              <a:t>}</a:t>
            </a:r>
            <a:endParaRPr lang="nl-BE" dirty="0">
              <a:highlight>
                <a:srgbClr val="00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82D8C-34CB-45E2-93DC-4117E745604A}"/>
              </a:ext>
            </a:extLst>
          </p:cNvPr>
          <p:cNvSpPr txBox="1"/>
          <p:nvPr/>
        </p:nvSpPr>
        <p:spPr>
          <a:xfrm>
            <a:off x="678291" y="5337570"/>
            <a:ext cx="9704574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="Convert"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="Currency"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asp-route-from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="USD"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asp-route-to</a:t>
            </a:r>
            <a:r>
              <a:rPr lang="en-US" sz="14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="EUR"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98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18ED56-9B95-423B-8216-9F178AD2C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247" y="1424767"/>
            <a:ext cx="10287043" cy="1447247"/>
          </a:xfrm>
        </p:spPr>
        <p:txBody>
          <a:bodyPr/>
          <a:lstStyle/>
          <a:p>
            <a:r>
              <a:rPr lang="nl-BE" dirty="0"/>
              <a:t>Application Development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124F62E7-84EB-4132-BAC4-04FD56CAD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Formulieren (vervolg)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8169475-DD59-4D84-BD2E-FA0DFEC69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0603" y="3988604"/>
            <a:ext cx="6308725" cy="466613"/>
          </a:xfrm>
        </p:spPr>
        <p:txBody>
          <a:bodyPr/>
          <a:lstStyle/>
          <a:p>
            <a:r>
              <a:rPr lang="nl-BE" dirty="0"/>
              <a:t>Sam Van Buggenhout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8443782-7588-4BA1-A888-94A8DEFEE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0603" y="4486230"/>
            <a:ext cx="4662487" cy="1617663"/>
          </a:xfrm>
        </p:spPr>
        <p:txBody>
          <a:bodyPr/>
          <a:lstStyle/>
          <a:p>
            <a:r>
              <a:rPr lang="nl-BE"/>
              <a:t>Academiejaar 2023-2024</a:t>
            </a:r>
            <a:endParaRPr lang="nl-BE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3EA1070-FA06-4A00-A759-4ACED8B0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C613BBA-66FF-4B29-8641-2A8DBF9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028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E818-3EB2-48CF-8F64-0BF3B463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CRUD-applicaties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2B40F-B161-453C-95F2-171F4CDA3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693781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Indien voor genereren van URL specifieke routing-template gebruikt moet worden, kan dit aangegeven worden </a:t>
            </a:r>
            <a:r>
              <a:rPr lang="nl-BE" sz="2400" dirty="0" err="1"/>
              <a:t>mbv</a:t>
            </a:r>
            <a:r>
              <a:rPr lang="nl-BE" sz="2400" dirty="0"/>
              <a:t> het </a:t>
            </a:r>
            <a:r>
              <a:rPr lang="nl-BE" sz="2000" dirty="0" err="1">
                <a:latin typeface="Consolas" panose="020B0609020204030204" pitchFamily="49" charset="0"/>
              </a:rPr>
              <a:t>asp</a:t>
            </a:r>
            <a:r>
              <a:rPr lang="nl-BE" sz="2000" dirty="0">
                <a:latin typeface="Consolas" panose="020B0609020204030204" pitchFamily="49" charset="0"/>
              </a:rPr>
              <a:t>-route</a:t>
            </a:r>
            <a:r>
              <a:rPr lang="nl-BE" sz="2400" dirty="0"/>
              <a:t>-attribuut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70616-C024-4122-A417-0A940EC6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170FA-FCF7-4696-AF9E-E9A7F121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4BD672-5AB2-49C5-99EE-273E9AF22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0070F-52A9-4D99-80FA-83287503CF9B}"/>
              </a:ext>
            </a:extLst>
          </p:cNvPr>
          <p:cNvSpPr txBox="1"/>
          <p:nvPr/>
        </p:nvSpPr>
        <p:spPr>
          <a:xfrm>
            <a:off x="1185710" y="2660655"/>
            <a:ext cx="7580671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</a:t>
            </a:r>
            <a:r>
              <a:rPr lang="nl-BE" sz="12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MapControllerRoute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name: </a:t>
            </a:r>
            <a:r>
              <a:rPr lang="nl-BE" sz="12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nl-BE" sz="12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curr_conversion</a:t>
            </a:r>
            <a:r>
              <a:rPr lang="nl-BE" sz="12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pattern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nl-BE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Convert</a:t>
            </a:r>
            <a:r>
              <a:rPr lang="nl-BE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/{</a:t>
            </a:r>
            <a:r>
              <a:rPr lang="nl-BE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from</a:t>
            </a:r>
            <a:r>
              <a:rPr lang="nl-BE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}-{</a:t>
            </a:r>
            <a:r>
              <a:rPr lang="nl-BE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to</a:t>
            </a:r>
            <a:r>
              <a:rPr lang="nl-BE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}"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defaults: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controller =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"Currency"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action =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"Convert"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</a:p>
          <a:p>
            <a:endParaRPr lang="nl-BE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</a:t>
            </a:r>
            <a:r>
              <a:rPr lang="nl-BE" sz="12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MapControllerRoute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name: </a:t>
            </a:r>
            <a:r>
              <a:rPr lang="nl-BE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"default"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pattern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nl-BE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"{controller=Student}/{action=Index}/{</a:t>
            </a:r>
            <a:r>
              <a:rPr lang="nl-BE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id</a:t>
            </a:r>
            <a:r>
              <a:rPr lang="nl-BE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?}"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nl-B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9F2FD-CFA3-469B-AC62-CCC33CE8CB35}"/>
              </a:ext>
            </a:extLst>
          </p:cNvPr>
          <p:cNvSpPr txBox="1"/>
          <p:nvPr/>
        </p:nvSpPr>
        <p:spPr>
          <a:xfrm>
            <a:off x="1185710" y="5380192"/>
            <a:ext cx="7580671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asp-route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curr_conversion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asp-route-from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="USD"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asp-route-to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="EUR"&gt;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44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9666-C88B-4954-8DBB-CA5F1B63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CRUD-applicaties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48EC4-393D-4960-8ABE-9234BBD9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388981"/>
            <a:ext cx="9281274" cy="19539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Details: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Parameter (</a:t>
            </a:r>
            <a:r>
              <a:rPr lang="nl-BE" sz="2000" dirty="0" err="1"/>
              <a:t>id</a:t>
            </a:r>
            <a:r>
              <a:rPr lang="nl-BE" sz="2000" dirty="0"/>
              <a:t>) van entiteit om weer te geven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Wordt doorgegeven via routing-</a:t>
            </a:r>
            <a:r>
              <a:rPr lang="nl-BE" sz="2000" dirty="0" err="1"/>
              <a:t>value</a:t>
            </a:r>
            <a:endParaRPr lang="nl-BE" sz="2000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URL gegenereerd in &lt;a&gt; via tag-helpers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A52B0-C24B-4805-A207-3AD9D60E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4B7D4-5A00-4499-8FE3-7EAF1954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C92F10-21F4-46BB-893D-FAA42FE5CB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CCA47-98DB-46B2-8EAF-B3F7D5BEEF7C}"/>
              </a:ext>
            </a:extLst>
          </p:cNvPr>
          <p:cNvSpPr txBox="1"/>
          <p:nvPr/>
        </p:nvSpPr>
        <p:spPr>
          <a:xfrm>
            <a:off x="2630296" y="4957595"/>
            <a:ext cx="5683213" cy="95410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Details(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id) 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400" dirty="0">
                <a:solidFill>
                  <a:srgbClr val="4F8291"/>
                </a:solidFill>
                <a:latin typeface="Consolas" panose="020B0609020204030204" pitchFamily="49" charset="0"/>
              </a:rPr>
              <a:t>Student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StudentRepository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BE" sz="1400" dirty="0" err="1">
                <a:solidFill>
                  <a:srgbClr val="74561F"/>
                </a:solidFill>
                <a:latin typeface="Consolas" panose="020B0609020204030204" pitchFamily="49" charset="0"/>
              </a:rPr>
              <a:t>GetById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(student);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715D30-A45C-4290-AAAB-6CB027AE0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978" y="4020969"/>
            <a:ext cx="5203027" cy="365125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4EB43EAC-1FCF-48B4-9F08-5914820DB67B}"/>
              </a:ext>
            </a:extLst>
          </p:cNvPr>
          <p:cNvSpPr/>
          <p:nvPr/>
        </p:nvSpPr>
        <p:spPr>
          <a:xfrm>
            <a:off x="5320594" y="3581601"/>
            <a:ext cx="363794" cy="446224"/>
          </a:xfrm>
          <a:prstGeom prst="downArrow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098520-84BF-4B15-BFD2-FB2A34C44F61}"/>
              </a:ext>
            </a:extLst>
          </p:cNvPr>
          <p:cNvSpPr txBox="1"/>
          <p:nvPr/>
        </p:nvSpPr>
        <p:spPr>
          <a:xfrm>
            <a:off x="1239788" y="3190566"/>
            <a:ext cx="883020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asp</a:t>
            </a:r>
            <a:r>
              <a:rPr lang="nl-BE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-controller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="Student"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asp</a:t>
            </a:r>
            <a:r>
              <a:rPr lang="nl-BE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-action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="Details"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asp</a:t>
            </a:r>
            <a:r>
              <a:rPr lang="nl-BE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-route-</a:t>
            </a:r>
            <a:r>
              <a:rPr lang="nl-BE" sz="14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id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student.ID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Details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0150D3-F556-4C66-85AF-8CACB6749111}"/>
              </a:ext>
            </a:extLst>
          </p:cNvPr>
          <p:cNvSpPr/>
          <p:nvPr/>
        </p:nvSpPr>
        <p:spPr>
          <a:xfrm>
            <a:off x="5290006" y="4425981"/>
            <a:ext cx="363794" cy="446224"/>
          </a:xfrm>
          <a:prstGeom prst="downArrow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541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E391-E3FF-42EF-B876-DA9E1178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CRUD-applicaties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5212-599A-46CE-A0A2-B57FE15A2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90453"/>
            <a:ext cx="9281274" cy="29273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Details: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b="1" dirty="0"/>
              <a:t>Naam</a:t>
            </a:r>
            <a:r>
              <a:rPr lang="nl-BE" sz="2000" dirty="0"/>
              <a:t> van property weergegeven via </a:t>
            </a:r>
            <a:r>
              <a:rPr lang="nl-BE" sz="1800" dirty="0">
                <a:latin typeface="Consolas" panose="020B0609020204030204" pitchFamily="49" charset="0"/>
              </a:rPr>
              <a:t>@</a:t>
            </a:r>
            <a:r>
              <a:rPr lang="nl-BE" sz="1800" dirty="0" err="1">
                <a:latin typeface="Consolas" panose="020B0609020204030204" pitchFamily="49" charset="0"/>
              </a:rPr>
              <a:t>Html.DisplayNameFor</a:t>
            </a:r>
            <a:r>
              <a:rPr lang="nl-BE" sz="1800" dirty="0">
                <a:latin typeface="Consolas" panose="020B0609020204030204" pitchFamily="49" charset="0"/>
              </a:rPr>
              <a:t>(...)</a:t>
            </a:r>
            <a:endParaRPr lang="nl-BE" sz="2000" dirty="0">
              <a:latin typeface="Consolas" panose="020B0609020204030204" pitchFamily="49" charset="0"/>
            </a:endParaRP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000" dirty="0"/>
              <a:t>HTML-helper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000" dirty="0"/>
              <a:t>Standaard: naam van property in model-klasse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000" dirty="0"/>
              <a:t>Kan overschreven worden via </a:t>
            </a:r>
            <a:r>
              <a:rPr lang="nl-BE" sz="1800" dirty="0">
                <a:latin typeface="Consolas" panose="020B0609020204030204" pitchFamily="49" charset="0"/>
              </a:rPr>
              <a:t>[Display(Name=“...”)]</a:t>
            </a:r>
            <a:r>
              <a:rPr lang="nl-BE" sz="2000" dirty="0"/>
              <a:t>-attribuut op property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b="1" dirty="0"/>
              <a:t>Waarde</a:t>
            </a:r>
            <a:r>
              <a:rPr lang="nl-BE" sz="2000" dirty="0"/>
              <a:t> van property weergegeven via </a:t>
            </a:r>
            <a:r>
              <a:rPr lang="nl-BE" sz="1800" dirty="0">
                <a:latin typeface="Consolas" panose="020B0609020204030204" pitchFamily="49" charset="0"/>
              </a:rPr>
              <a:t>@</a:t>
            </a:r>
            <a:r>
              <a:rPr lang="nl-BE" sz="1800" dirty="0" err="1">
                <a:latin typeface="Consolas" panose="020B0609020204030204" pitchFamily="49" charset="0"/>
              </a:rPr>
              <a:t>Html.DisplayFor</a:t>
            </a:r>
            <a:r>
              <a:rPr lang="nl-BE" sz="1800" dirty="0">
                <a:latin typeface="Consolas" panose="020B0609020204030204" pitchFamily="49" charset="0"/>
              </a:rPr>
              <a:t>(...)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CF8F4-65AD-4541-9051-87FA6274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6D7A7-308F-4B1F-B873-EBF5EF0C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322DED-EDD0-4A55-9718-8023186A2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D4AB6-1BE2-4EDE-82FE-674F81D02D94}"/>
              </a:ext>
            </a:extLst>
          </p:cNvPr>
          <p:cNvSpPr txBox="1"/>
          <p:nvPr/>
        </p:nvSpPr>
        <p:spPr>
          <a:xfrm>
            <a:off x="1638180" y="4119790"/>
            <a:ext cx="7649496" cy="1384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="col-sm-2"&gt;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Html.DisplayNameFor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(model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dt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="col-sm-10"&gt;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(model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750209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6920-4E3E-4C7B-9BA7-62E2409E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CRUD-applicaties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21CFA-2778-457B-B9BC-5E88FFE8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974" y="1388980"/>
            <a:ext cx="10851464" cy="26225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Edit</a:t>
            </a:r>
            <a:r>
              <a:rPr lang="nl-BE" dirty="0"/>
              <a:t>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Wijzigen verloopt ook in </a:t>
            </a:r>
            <a:r>
              <a:rPr lang="nl-BE" sz="2400" b="1" dirty="0">
                <a:solidFill>
                  <a:schemeClr val="accent6"/>
                </a:solidFill>
              </a:rPr>
              <a:t>twee stappen</a:t>
            </a:r>
            <a:r>
              <a:rPr lang="nl-BE" sz="2400" dirty="0"/>
              <a:t>:</a:t>
            </a:r>
          </a:p>
          <a:p>
            <a:pPr marL="1234350" lvl="2" indent="-514350">
              <a:buFont typeface="+mj-lt"/>
              <a:buAutoNum type="arabicPeriod"/>
            </a:pPr>
            <a:r>
              <a:rPr lang="nl-BE" sz="2000" dirty="0"/>
              <a:t>Opvragen van te wijzigen entiteit (</a:t>
            </a:r>
            <a:r>
              <a:rPr lang="nl-BE" sz="2000" dirty="0" err="1"/>
              <a:t>id</a:t>
            </a:r>
            <a:r>
              <a:rPr lang="nl-BE" sz="2000" dirty="0"/>
              <a:t> via routing-</a:t>
            </a:r>
            <a:r>
              <a:rPr lang="nl-BE" sz="2000" dirty="0" err="1"/>
              <a:t>value</a:t>
            </a:r>
            <a:r>
              <a:rPr lang="nl-BE" sz="2000" dirty="0"/>
              <a:t>) </a:t>
            </a:r>
            <a:r>
              <a:rPr lang="nl-BE" sz="2000" dirty="0">
                <a:sym typeface="Wingdings" panose="05000000000000000000" pitchFamily="2" charset="2"/>
              </a:rPr>
              <a:t> HTTP GET</a:t>
            </a:r>
            <a:endParaRPr lang="nl-BE" sz="2000" dirty="0"/>
          </a:p>
          <a:p>
            <a:pPr marL="1234350" lvl="2" indent="-514350">
              <a:buFont typeface="+mj-lt"/>
              <a:buAutoNum type="arabicPeriod"/>
            </a:pPr>
            <a:r>
              <a:rPr lang="nl-BE" sz="2000" dirty="0"/>
              <a:t>Action-methode om formuliergegevens te ontvangen en te verwerken </a:t>
            </a:r>
            <a:r>
              <a:rPr lang="nl-BE" sz="2000" dirty="0">
                <a:sym typeface="Wingdings" panose="05000000000000000000" pitchFamily="2" charset="2"/>
              </a:rPr>
              <a:t> HTTP POST</a:t>
            </a:r>
            <a:endParaRPr lang="nl-BE" sz="2000" dirty="0"/>
          </a:p>
          <a:p>
            <a:pPr marL="872513" lvl="1" indent="-514350">
              <a:buFont typeface="Arial" panose="020B0604020202020204" pitchFamily="34" charset="0"/>
              <a:buChar char="•"/>
            </a:pPr>
            <a:r>
              <a:rPr lang="nl-BE" sz="2400" dirty="0"/>
              <a:t>Na succesvolle POST: </a:t>
            </a:r>
            <a:r>
              <a:rPr lang="nl-BE" sz="2400" dirty="0" err="1"/>
              <a:t>redirect</a:t>
            </a:r>
            <a:r>
              <a:rPr lang="nl-BE" sz="2400" dirty="0"/>
              <a:t>! </a:t>
            </a:r>
            <a:r>
              <a:rPr lang="nl-BE" sz="2400" b="1" dirty="0">
                <a:solidFill>
                  <a:schemeClr val="accent6"/>
                </a:solidFill>
              </a:rPr>
              <a:t>(POST/REDIRECT/GET)</a:t>
            </a:r>
          </a:p>
          <a:p>
            <a:pPr marL="1234350" lvl="2" indent="-514350">
              <a:buFont typeface="Arial" panose="020B0604020202020204" pitchFamily="34" charset="0"/>
              <a:buChar char="•"/>
            </a:pPr>
            <a:r>
              <a:rPr lang="nl-BE" sz="2000" dirty="0"/>
              <a:t>Mogelijkheid om daarbij </a:t>
            </a:r>
            <a:r>
              <a:rPr lang="nl-BE" sz="2000" b="1" dirty="0"/>
              <a:t>parameters</a:t>
            </a:r>
            <a:r>
              <a:rPr lang="nl-BE" sz="2000" dirty="0"/>
              <a:t> mee te geven: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0D9C7-81C0-479F-B0B3-36920DA0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CB82B-D20D-4B85-9B72-AB36837A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E26D9C-76D1-4E6E-880C-0FB5EBA0BC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08C61-33E2-409A-8F6A-C78E827ACDE4}"/>
              </a:ext>
            </a:extLst>
          </p:cNvPr>
          <p:cNvSpPr txBox="1"/>
          <p:nvPr/>
        </p:nvSpPr>
        <p:spPr>
          <a:xfrm>
            <a:off x="6853084" y="3518495"/>
            <a:ext cx="4961940" cy="2616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"Details"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{ id = student.ID }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1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693096-C2CB-4226-9EA1-8DA250D8DD0F}"/>
              </a:ext>
            </a:extLst>
          </p:cNvPr>
          <p:cNvSpPr txBox="1">
            <a:spLocks/>
          </p:cNvSpPr>
          <p:nvPr/>
        </p:nvSpPr>
        <p:spPr>
          <a:xfrm>
            <a:off x="678291" y="4148359"/>
            <a:ext cx="10851464" cy="25002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1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Waarden van te wijzigen entiteit wordt </a:t>
            </a:r>
            <a:r>
              <a:rPr lang="nl-BE" sz="2400" b="1" dirty="0">
                <a:solidFill>
                  <a:schemeClr val="accent6"/>
                </a:solidFill>
              </a:rPr>
              <a:t>automatisch ingevuld (model-binding)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 err="1">
                <a:solidFill>
                  <a:schemeClr val="accent6"/>
                </a:solidFill>
              </a:rPr>
              <a:t>Id</a:t>
            </a:r>
            <a:r>
              <a:rPr lang="nl-BE" sz="2400" dirty="0"/>
              <a:t> van te wijzigen entiteit wordt bij POST-</a:t>
            </a:r>
            <a:r>
              <a:rPr lang="nl-BE" sz="2400" dirty="0" err="1"/>
              <a:t>request</a:t>
            </a:r>
            <a:r>
              <a:rPr lang="nl-BE" sz="2400" dirty="0"/>
              <a:t> </a:t>
            </a:r>
            <a:r>
              <a:rPr lang="nl-BE" sz="2400" b="1" dirty="0">
                <a:solidFill>
                  <a:schemeClr val="accent6"/>
                </a:solidFill>
              </a:rPr>
              <a:t>nergens</a:t>
            </a:r>
            <a:r>
              <a:rPr lang="nl-BE" sz="2400" dirty="0"/>
              <a:t> </a:t>
            </a:r>
            <a:r>
              <a:rPr lang="nl-BE" sz="2400" b="1" dirty="0">
                <a:solidFill>
                  <a:schemeClr val="accent6"/>
                </a:solidFill>
              </a:rPr>
              <a:t>expliciet</a:t>
            </a:r>
            <a:r>
              <a:rPr lang="nl-BE" sz="2400" dirty="0"/>
              <a:t> </a:t>
            </a:r>
            <a:r>
              <a:rPr lang="nl-BE" sz="2400" b="1" dirty="0">
                <a:solidFill>
                  <a:schemeClr val="accent6"/>
                </a:solidFill>
              </a:rPr>
              <a:t>meegestuurd</a:t>
            </a:r>
            <a:r>
              <a:rPr lang="nl-BE" sz="2400" dirty="0"/>
              <a:t> (bv.: niet in formulier), maar is tóch aanwezig in binding-model </a:t>
            </a:r>
            <a:r>
              <a:rPr lang="nl-BE" sz="2400" dirty="0">
                <a:sym typeface="Wingdings" panose="05000000000000000000" pitchFamily="2" charset="2"/>
              </a:rPr>
              <a:t> wordt door model-binder uit route-</a:t>
            </a:r>
            <a:r>
              <a:rPr lang="nl-BE" sz="2400" dirty="0" err="1">
                <a:sym typeface="Wingdings" panose="05000000000000000000" pitchFamily="2" charset="2"/>
              </a:rPr>
              <a:t>value</a:t>
            </a:r>
            <a:r>
              <a:rPr lang="nl-BE" sz="2400" dirty="0">
                <a:sym typeface="Wingdings" panose="05000000000000000000" pitchFamily="2" charset="2"/>
              </a:rPr>
              <a:t> gehaald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6699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FE27-ED6D-4D5E-91D7-5453AD5B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CRUD-applicaties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386F9-48C4-4504-B0F2-CEE283E55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256725"/>
            <a:ext cx="10831799" cy="340916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Delete: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Delete-methode heeft side-</a:t>
            </a:r>
            <a:r>
              <a:rPr lang="nl-BE" sz="2000" dirty="0" err="1"/>
              <a:t>effects</a:t>
            </a:r>
            <a:r>
              <a:rPr lang="nl-BE" sz="2000" dirty="0"/>
              <a:t> </a:t>
            </a:r>
            <a:r>
              <a:rPr lang="nl-BE" sz="2000" dirty="0">
                <a:sym typeface="Wingdings" panose="05000000000000000000" pitchFamily="2" charset="2"/>
              </a:rPr>
              <a:t> </a:t>
            </a:r>
            <a:r>
              <a:rPr lang="nl-BE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gebruik steeds HTTP-POST</a:t>
            </a:r>
            <a:r>
              <a:rPr lang="nl-BE" sz="2000" dirty="0">
                <a:solidFill>
                  <a:srgbClr val="C00000"/>
                </a:solidFill>
                <a:sym typeface="Wingdings" panose="05000000000000000000" pitchFamily="2" charset="2"/>
              </a:rPr>
              <a:t>!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>
                <a:sym typeface="Wingdings" panose="05000000000000000000" pitchFamily="2" charset="2"/>
              </a:rPr>
              <a:t>Bestaat tevens uit twee stappen:</a:t>
            </a:r>
          </a:p>
          <a:p>
            <a:pPr marL="1177200" lvl="2" indent="-457200">
              <a:buFont typeface="+mj-lt"/>
              <a:buAutoNum type="arabicPeriod"/>
            </a:pPr>
            <a:r>
              <a:rPr lang="nl-BE" sz="2000" dirty="0">
                <a:sym typeface="Wingdings" panose="05000000000000000000" pitchFamily="2" charset="2"/>
              </a:rPr>
              <a:t>HTTP-GET voor bevestiging</a:t>
            </a:r>
          </a:p>
          <a:p>
            <a:pPr marL="1177200" lvl="2" indent="-457200">
              <a:buFont typeface="+mj-lt"/>
              <a:buAutoNum type="arabicPeriod"/>
            </a:pPr>
            <a:r>
              <a:rPr lang="nl-BE" sz="2000" dirty="0">
                <a:sym typeface="Wingdings" panose="05000000000000000000" pitchFamily="2" charset="2"/>
              </a:rPr>
              <a:t>HTTP-POST voor afhandelen van bevestiging van delete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>
                <a:sym typeface="Wingdings" panose="05000000000000000000" pitchFamily="2" charset="2"/>
              </a:rPr>
              <a:t>Beide action-</a:t>
            </a:r>
            <a:r>
              <a:rPr lang="nl-BE" sz="2000" dirty="0" err="1">
                <a:sym typeface="Wingdings" panose="05000000000000000000" pitchFamily="2" charset="2"/>
              </a:rPr>
              <a:t>methods</a:t>
            </a:r>
            <a:r>
              <a:rPr lang="nl-BE" sz="2000" dirty="0">
                <a:sym typeface="Wingdings" panose="05000000000000000000" pitchFamily="2" charset="2"/>
              </a:rPr>
              <a:t> hebben zelfde parameters nodig (nl.: het </a:t>
            </a:r>
            <a:r>
              <a:rPr lang="nl-BE" sz="2000" dirty="0" err="1">
                <a:sym typeface="Wingdings" panose="05000000000000000000" pitchFamily="2" charset="2"/>
              </a:rPr>
              <a:t>id</a:t>
            </a:r>
            <a:r>
              <a:rPr lang="nl-BE" sz="2000" dirty="0">
                <a:sym typeface="Wingdings" panose="05000000000000000000" pitchFamily="2" charset="2"/>
              </a:rPr>
              <a:t> van de te verwijderen entiteit)</a:t>
            </a:r>
            <a:br>
              <a:rPr lang="nl-BE" sz="2000" dirty="0">
                <a:sym typeface="Wingdings" panose="05000000000000000000" pitchFamily="2" charset="2"/>
              </a:rPr>
            </a:br>
            <a:r>
              <a:rPr lang="nl-BE" sz="2000" b="1" dirty="0">
                <a:sym typeface="Wingdings" panose="05000000000000000000" pitchFamily="2" charset="2"/>
              </a:rPr>
              <a:t>MAAR: </a:t>
            </a:r>
            <a:r>
              <a:rPr lang="nl-BE" sz="2000" dirty="0">
                <a:sym typeface="Wingdings" panose="05000000000000000000" pitchFamily="2" charset="2"/>
              </a:rPr>
              <a:t>dan hebben methodes eenzelfde signatuur  </a:t>
            </a:r>
            <a:r>
              <a:rPr lang="nl-BE" sz="2000" dirty="0" err="1">
                <a:sym typeface="Wingdings" panose="05000000000000000000" pitchFamily="2" charset="2"/>
              </a:rPr>
              <a:t>compile</a:t>
            </a:r>
            <a:r>
              <a:rPr lang="nl-BE" sz="2000" dirty="0">
                <a:sym typeface="Wingdings" panose="05000000000000000000" pitchFamily="2" charset="2"/>
              </a:rPr>
              <a:t>-error!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b="1" dirty="0" err="1">
                <a:sym typeface="Wingdings" panose="05000000000000000000" pitchFamily="2" charset="2"/>
              </a:rPr>
              <a:t>Work-around</a:t>
            </a:r>
            <a:r>
              <a:rPr lang="nl-BE" sz="2000" b="1" dirty="0">
                <a:sym typeface="Wingdings" panose="05000000000000000000" pitchFamily="2" charset="2"/>
              </a:rPr>
              <a:t>:</a:t>
            </a:r>
            <a:r>
              <a:rPr lang="nl-BE" sz="2000" dirty="0">
                <a:sym typeface="Wingdings" panose="05000000000000000000" pitchFamily="2" charset="2"/>
              </a:rPr>
              <a:t> methode voor POST-</a:t>
            </a:r>
            <a:r>
              <a:rPr lang="nl-BE" sz="2000" dirty="0" err="1">
                <a:sym typeface="Wingdings" panose="05000000000000000000" pitchFamily="2" charset="2"/>
              </a:rPr>
              <a:t>request</a:t>
            </a:r>
            <a:r>
              <a:rPr lang="nl-BE" sz="2000" dirty="0">
                <a:sym typeface="Wingdings" panose="05000000000000000000" pitchFamily="2" charset="2"/>
              </a:rPr>
              <a:t> extra parameter geven (</a:t>
            </a:r>
            <a:r>
              <a:rPr lang="nl-BE" sz="1800" dirty="0" err="1">
                <a:latin typeface="Consolas" panose="020B0609020204030204" pitchFamily="49" charset="0"/>
                <a:sym typeface="Wingdings" panose="05000000000000000000" pitchFamily="2" charset="2"/>
              </a:rPr>
              <a:t>IFormCollection</a:t>
            </a:r>
            <a:r>
              <a:rPr lang="nl-BE" sz="2000" dirty="0">
                <a:sym typeface="Wingdings" panose="05000000000000000000" pitchFamily="2" charset="2"/>
              </a:rPr>
              <a:t>). Deze wordt in action-methode verder niet gebruikt</a:t>
            </a:r>
            <a:endParaRPr lang="nl-BE" sz="2000" dirty="0"/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6CB2-1EB1-430E-B754-806175D0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067E1-1FFA-4F90-94F7-3FF46E99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3DA35A-3228-4A02-A8BB-AC5BECABDC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9770A-A395-4E92-84D8-0604A86F2ED2}"/>
              </a:ext>
            </a:extLst>
          </p:cNvPr>
          <p:cNvSpPr txBox="1"/>
          <p:nvPr/>
        </p:nvSpPr>
        <p:spPr>
          <a:xfrm>
            <a:off x="1164749" y="4665887"/>
            <a:ext cx="8632722" cy="14465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Delete(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id) 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HttpPost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Delete(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100" dirty="0" err="1">
                <a:solidFill>
                  <a:srgbClr val="4F829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IFormCollection</a:t>
            </a:r>
            <a:r>
              <a:rPr lang="nl-BE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notUsed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nl-BE" sz="1100" dirty="0">
                <a:solidFill>
                  <a:srgbClr val="008000"/>
                </a:solidFill>
                <a:latin typeface="Consolas" panose="020B0609020204030204" pitchFamily="49" charset="0"/>
              </a:rPr>
              <a:t>/* extra parameter nodig voor </a:t>
            </a:r>
            <a:r>
              <a:rPr lang="nl-BE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overload</a:t>
            </a:r>
            <a:r>
              <a:rPr lang="nl-BE" sz="11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100" dirty="0"/>
          </a:p>
        </p:txBody>
      </p:sp>
    </p:spTree>
    <p:extLst>
      <p:ext uri="{BB962C8B-B14F-4D97-AF65-F5344CB8AC3E}">
        <p14:creationId xmlns:p14="http://schemas.microsoft.com/office/powerpoint/2010/main" val="2300588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1E52-A0F4-4C94-A5D1-AAA51C24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32D9C-C225-4423-8A84-B7F8A8E9F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93DD6-09EF-4CBF-A4B5-2D4DCF9B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164B9-2A33-44D3-9DB4-7DBCAD8E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39BFB3-10A2-4661-B2A9-BACABE02EF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579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6CCC-66F3-4697-8F5A-DEB4AB26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865B0-AEA7-4B07-830E-BCB5E04B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885366"/>
            <a:ext cx="10357360" cy="378947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Soms komen gegevens in View niet volledig overeen met nodige data voor model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Bv.: extra gegevens nodig, zoals items in </a:t>
            </a:r>
            <a:r>
              <a:rPr lang="nl-BE" sz="2400" dirty="0" err="1"/>
              <a:t>dropdown</a:t>
            </a:r>
            <a:r>
              <a:rPr lang="nl-BE" sz="2400" dirty="0"/>
              <a:t>-lijst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Oplossing: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 err="1"/>
              <a:t>ViewModel</a:t>
            </a:r>
            <a:r>
              <a:rPr lang="nl-BE" sz="2400" dirty="0"/>
              <a:t>-klasse maken met </a:t>
            </a:r>
            <a:r>
              <a:rPr lang="nl-BE" sz="2400" dirty="0" err="1"/>
              <a:t>property’s</a:t>
            </a:r>
            <a:r>
              <a:rPr lang="nl-BE" sz="2400" dirty="0"/>
              <a:t> voor invulvelden + alle nodige data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Voorzien van Data </a:t>
            </a:r>
            <a:r>
              <a:rPr lang="nl-BE" sz="2400" dirty="0" err="1"/>
              <a:t>Annotations</a:t>
            </a:r>
            <a:r>
              <a:rPr lang="nl-BE" sz="2400" dirty="0"/>
              <a:t> voor validatie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In controller: opvullen en omzetten van </a:t>
            </a:r>
            <a:r>
              <a:rPr lang="nl-BE" sz="2400" dirty="0" err="1"/>
              <a:t>ViewModel</a:t>
            </a:r>
            <a:r>
              <a:rPr lang="nl-BE" sz="2400" dirty="0"/>
              <a:t> naar entiteiten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4E16F-4B86-48FC-8666-20231FED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7A331-FA4B-412C-B501-77ADFD28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C30AAD-9DF9-40F2-83BD-CE6390744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59239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F814-3886-43A3-89AE-0A767F43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2B8D4-4A99-49CA-91E7-72731D100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131522"/>
            <a:ext cx="9281274" cy="151335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Use</a:t>
            </a:r>
            <a:r>
              <a:rPr lang="nl-BE" dirty="0"/>
              <a:t> case: 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Inventaris om boeken te beheren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Drop-down lijst met verschillende genres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8F2ED-EDEE-476B-A91D-139DE376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578A1-8C2E-4045-B96D-36728A6C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AA6740-596D-427B-8B10-1A04583819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1492A-DC9A-4DC1-9090-758759200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30" y="2841266"/>
            <a:ext cx="6584251" cy="30939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5C9F5F-6298-49EA-8AF9-C17176722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314" y="851961"/>
            <a:ext cx="3109229" cy="48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22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6465-BBB7-47FD-9F67-2C0279FB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9C5A1-70F2-44DA-B906-D57ED17E7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532118"/>
            <a:ext cx="4338803" cy="57198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Data-klassen (entiteiten):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27B7C-1D34-4A10-B984-A9659607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2C44F-3683-4B6F-8EB0-89C3C339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361661-8294-4C45-8823-C41EFBBD2E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1E58D-D956-4FF4-950F-3715F0EE1CD2}"/>
              </a:ext>
            </a:extLst>
          </p:cNvPr>
          <p:cNvSpPr txBox="1"/>
          <p:nvPr/>
        </p:nvSpPr>
        <p:spPr>
          <a:xfrm>
            <a:off x="734454" y="2354109"/>
            <a:ext cx="3837546" cy="23083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Author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ISBN13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Genre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2B91AF"/>
                </a:solidFill>
                <a:latin typeface="Consolas" panose="020B0609020204030204" pitchFamily="49" charset="0"/>
              </a:rPr>
              <a:t>Genre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E1B45F-0629-4477-A177-064F694DA8FF}"/>
              </a:ext>
            </a:extLst>
          </p:cNvPr>
          <p:cNvSpPr txBox="1">
            <a:spLocks/>
          </p:cNvSpPr>
          <p:nvPr/>
        </p:nvSpPr>
        <p:spPr>
          <a:xfrm>
            <a:off x="6196461" y="1532117"/>
            <a:ext cx="4338803" cy="5719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1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Creatie-scherm: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DAE7BD-893F-42DC-B014-C36C694C5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680" y="2104102"/>
            <a:ext cx="2242676" cy="3604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DA2520-94EB-4507-A7D6-3481F29ECE63}"/>
              </a:ext>
            </a:extLst>
          </p:cNvPr>
          <p:cNvSpPr txBox="1"/>
          <p:nvPr/>
        </p:nvSpPr>
        <p:spPr>
          <a:xfrm>
            <a:off x="3677265" y="5997677"/>
            <a:ext cx="6282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dirty="0">
                <a:sym typeface="Wingdings" panose="05000000000000000000" pitchFamily="2" charset="2"/>
              </a:rPr>
              <a:t>Data van twee bronnen nodig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dirty="0" err="1">
                <a:sym typeface="Wingdings" panose="05000000000000000000" pitchFamily="2" charset="2"/>
              </a:rPr>
              <a:t>ViewModel</a:t>
            </a:r>
            <a:r>
              <a:rPr lang="nl-BE" dirty="0">
                <a:sym typeface="Wingdings" panose="05000000000000000000" pitchFamily="2" charset="2"/>
              </a:rPr>
              <a:t>-klasse maken die beide modellen “</a:t>
            </a:r>
            <a:r>
              <a:rPr lang="nl-BE" dirty="0" err="1">
                <a:sym typeface="Wingdings" panose="05000000000000000000" pitchFamily="2" charset="2"/>
              </a:rPr>
              <a:t>encapsuleert</a:t>
            </a:r>
            <a:r>
              <a:rPr lang="nl-BE" dirty="0">
                <a:sym typeface="Wingdings" panose="05000000000000000000" pitchFamily="2" charset="2"/>
              </a:rPr>
              <a:t>”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31661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8738-63F5-4193-B423-6FA8AA07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39A1B-07FE-477F-B98C-26675A62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0243F-769A-4F5C-A16C-D658F462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D79CA6-36AB-45D6-AA2C-E432D40723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3E56D-E76A-4478-96C1-479F8717E075}"/>
              </a:ext>
            </a:extLst>
          </p:cNvPr>
          <p:cNvSpPr txBox="1"/>
          <p:nvPr/>
        </p:nvSpPr>
        <p:spPr>
          <a:xfrm>
            <a:off x="534291" y="1459374"/>
            <a:ext cx="9170148" cy="36009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BookViewModel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Required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"Gelieve een titel in te vullen"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Display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"Titel"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Required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"Gelieve een auteur in te vullen"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Display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"Auteur"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Author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Required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"Gelieve een ISBN-nummer in te vullen"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StringLength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(13,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MinimumLength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13,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"Een ISBN-nummer moet 13 karakters lang zijn"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Display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"ISBN-nummer"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ISBN13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Display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"Genre"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SelectedGenre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IEnumerable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Genre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AllGenres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0DC02-6881-4A19-93A7-CEB68D690EF9}"/>
              </a:ext>
            </a:extLst>
          </p:cNvPr>
          <p:cNvSpPr txBox="1"/>
          <p:nvPr/>
        </p:nvSpPr>
        <p:spPr>
          <a:xfrm>
            <a:off x="534291" y="5319252"/>
            <a:ext cx="942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Bevat </a:t>
            </a:r>
            <a:r>
              <a:rPr lang="nl-BE" dirty="0" err="1"/>
              <a:t>property’s</a:t>
            </a:r>
            <a:r>
              <a:rPr lang="nl-BE" dirty="0"/>
              <a:t> voor waarden van alle formulier-velden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Bevat </a:t>
            </a:r>
            <a:r>
              <a:rPr lang="nl-BE" dirty="0" err="1"/>
              <a:t>property’s</a:t>
            </a:r>
            <a:r>
              <a:rPr lang="nl-BE" dirty="0"/>
              <a:t> voor weergave van bijkomende gegevens (bv.: alle gegevens in </a:t>
            </a:r>
            <a:r>
              <a:rPr lang="nl-BE" dirty="0" err="1"/>
              <a:t>dropdown</a:t>
            </a:r>
            <a:r>
              <a:rPr lang="nl-BE" dirty="0"/>
              <a:t>-lijst)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1FEAC-0F39-42BA-ADE2-AFA212AD840B}"/>
              </a:ext>
            </a:extLst>
          </p:cNvPr>
          <p:cNvSpPr txBox="1"/>
          <p:nvPr/>
        </p:nvSpPr>
        <p:spPr>
          <a:xfrm>
            <a:off x="534291" y="1056114"/>
            <a:ext cx="206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u="sng" dirty="0" err="1"/>
              <a:t>ViewModel</a:t>
            </a:r>
            <a:r>
              <a:rPr lang="nl-BE" b="1" u="sng" dirty="0"/>
              <a:t>-klasse:</a:t>
            </a:r>
          </a:p>
        </p:txBody>
      </p:sp>
    </p:spTree>
    <p:extLst>
      <p:ext uri="{BB962C8B-B14F-4D97-AF65-F5344CB8AC3E}">
        <p14:creationId xmlns:p14="http://schemas.microsoft.com/office/powerpoint/2010/main" val="167038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A78874-CA76-4C66-8AB0-DB0467756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186" y="2290916"/>
            <a:ext cx="5365733" cy="2712881"/>
          </a:xfrm>
        </p:spPr>
        <p:txBody>
          <a:bodyPr anchor="ctr"/>
          <a:lstStyle/>
          <a:p>
            <a:endParaRPr lang="nl-BE" dirty="0"/>
          </a:p>
          <a:p>
            <a:r>
              <a:rPr lang="nl-BE" dirty="0"/>
              <a:t>Validatie &amp; Security</a:t>
            </a:r>
          </a:p>
          <a:p>
            <a:r>
              <a:rPr lang="nl-BE" dirty="0"/>
              <a:t>CRUD</a:t>
            </a:r>
          </a:p>
          <a:p>
            <a:r>
              <a:rPr lang="nl-BE" dirty="0" err="1"/>
              <a:t>ViewModels</a:t>
            </a:r>
            <a:endParaRPr lang="nl-BE" dirty="0"/>
          </a:p>
          <a:p>
            <a:r>
              <a:rPr lang="nl-BE" dirty="0" err="1"/>
              <a:t>Scaffolding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EB6E6A-9EE0-4FEF-9807-DEC31A15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9CE2FD-DE76-4295-BF54-E1613FCA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76BF4A-A5EE-4931-88FC-7233F3E470C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9927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BF26-E79C-4F0A-9045-8D62FE1C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EBE40-2EFA-45E1-9417-F45BF2128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556" y="1748427"/>
            <a:ext cx="9281274" cy="14765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In Controller: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 err="1"/>
              <a:t>ViewModel</a:t>
            </a:r>
            <a:r>
              <a:rPr lang="nl-BE" sz="2000" dirty="0"/>
              <a:t> opvullen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b="1" dirty="0"/>
              <a:t>Opgelet: </a:t>
            </a:r>
            <a:r>
              <a:rPr lang="nl-BE" sz="2000" b="1" dirty="0">
                <a:solidFill>
                  <a:srgbClr val="C00000"/>
                </a:solidFill>
              </a:rPr>
              <a:t>ook ná POST opnieuw opvullen!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2A32E-0D99-4DCE-875B-CB973641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390DA-8FC5-4C04-B717-FAC1D4BB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B51FC-7695-40E3-9636-2876FD976C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60E22-A6E1-4E17-B526-CE653D966BF4}"/>
              </a:ext>
            </a:extLst>
          </p:cNvPr>
          <p:cNvSpPr txBox="1"/>
          <p:nvPr/>
        </p:nvSpPr>
        <p:spPr>
          <a:xfrm>
            <a:off x="327606" y="1748427"/>
            <a:ext cx="5768394" cy="432426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BookViewModel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model =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BookViewModel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model.AllGenres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genreRepository.</a:t>
            </a:r>
            <a:r>
              <a:rPr lang="nl-BE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GetAll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(model);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HttpPost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ValidateAntiForgeryToken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Create(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BookViewModel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model) 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Book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Book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book.Title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model.Title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book.Author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model.Author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book.ISBN13 = model.ISBN13;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1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book.Genre</a:t>
            </a:r>
            <a:r>
              <a:rPr lang="nl-BE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_</a:t>
            </a:r>
            <a:r>
              <a:rPr lang="nl-BE" sz="11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genreRepository.</a:t>
            </a:r>
            <a:r>
              <a:rPr lang="nl-BE" sz="1100" b="1" dirty="0" err="1">
                <a:solidFill>
                  <a:srgbClr val="74561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GetById</a:t>
            </a:r>
            <a:r>
              <a:rPr lang="nl-BE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nl-BE" sz="11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model.SelectedGenre</a:t>
            </a:r>
            <a:r>
              <a:rPr lang="nl-BE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_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bookRepository.</a:t>
            </a:r>
            <a:r>
              <a:rPr lang="nl-BE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Add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RedirectToAction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model.AllGenres</a:t>
            </a:r>
            <a:r>
              <a:rPr lang="nl-BE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_</a:t>
            </a:r>
            <a:r>
              <a:rPr lang="nl-BE" sz="11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genreRepository.</a:t>
            </a:r>
            <a:r>
              <a:rPr lang="nl-BE" sz="1100" b="1" dirty="0" err="1">
                <a:solidFill>
                  <a:srgbClr val="74561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GetAll</a:t>
            </a:r>
            <a:r>
              <a:rPr lang="nl-BE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(model);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1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1D2074-3418-4AEB-BCC6-C376ACC8AFB6}"/>
              </a:ext>
            </a:extLst>
          </p:cNvPr>
          <p:cNvCxnSpPr/>
          <p:nvPr/>
        </p:nvCxnSpPr>
        <p:spPr>
          <a:xfrm flipH="1">
            <a:off x="5663381" y="4395019"/>
            <a:ext cx="6587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7B30FF-263C-4BB5-86BE-C57CED3F3BA8}"/>
              </a:ext>
            </a:extLst>
          </p:cNvPr>
          <p:cNvSpPr txBox="1"/>
          <p:nvPr/>
        </p:nvSpPr>
        <p:spPr>
          <a:xfrm>
            <a:off x="6400801" y="4210353"/>
            <a:ext cx="322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/>
              <a:t>opnieuw </a:t>
            </a:r>
            <a:r>
              <a:rPr lang="nl-BE" b="1" dirty="0"/>
              <a:t>ophalen uit DB!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1A57F4-1C4F-47C1-851D-45C4EEB29F82}"/>
              </a:ext>
            </a:extLst>
          </p:cNvPr>
          <p:cNvCxnSpPr/>
          <p:nvPr/>
        </p:nvCxnSpPr>
        <p:spPr>
          <a:xfrm flipH="1">
            <a:off x="4311446" y="5565058"/>
            <a:ext cx="6587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5B8250-D36F-4D21-BCA2-8BCA0EF0A3A4}"/>
              </a:ext>
            </a:extLst>
          </p:cNvPr>
          <p:cNvSpPr txBox="1"/>
          <p:nvPr/>
        </p:nvSpPr>
        <p:spPr>
          <a:xfrm>
            <a:off x="5048865" y="5380392"/>
            <a:ext cx="39051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b="1" dirty="0" err="1"/>
              <a:t>ViewModel</a:t>
            </a:r>
            <a:r>
              <a:rPr lang="nl-BE" b="1" dirty="0"/>
              <a:t> na POST opnieuw opvullen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50A7F8-2872-468D-8318-1FDC7EA4E105}"/>
              </a:ext>
            </a:extLst>
          </p:cNvPr>
          <p:cNvSpPr txBox="1"/>
          <p:nvPr/>
        </p:nvSpPr>
        <p:spPr>
          <a:xfrm>
            <a:off x="327606" y="1314721"/>
            <a:ext cx="206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u="sng" dirty="0"/>
              <a:t>Controller:</a:t>
            </a:r>
          </a:p>
        </p:txBody>
      </p:sp>
    </p:spTree>
    <p:extLst>
      <p:ext uri="{BB962C8B-B14F-4D97-AF65-F5344CB8AC3E}">
        <p14:creationId xmlns:p14="http://schemas.microsoft.com/office/powerpoint/2010/main" val="1576031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D397-2C4A-4F5B-BF3B-F5CD81F4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69727-E0B7-4A69-A1A3-CF87B8FCA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457806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Opgelet bij gebruik van </a:t>
            </a:r>
            <a:r>
              <a:rPr lang="nl-BE" dirty="0" err="1"/>
              <a:t>ViewModel</a:t>
            </a:r>
            <a:r>
              <a:rPr lang="nl-BE" dirty="0"/>
              <a:t> bij </a:t>
            </a:r>
            <a:r>
              <a:rPr lang="nl-BE" dirty="0" err="1"/>
              <a:t>Edit</a:t>
            </a:r>
            <a:r>
              <a:rPr lang="nl-BE" dirty="0"/>
              <a:t>!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Indien naam van property niet overeenkomt in </a:t>
            </a:r>
            <a:r>
              <a:rPr lang="nl-BE" sz="2400" dirty="0" err="1"/>
              <a:t>ViewModel</a:t>
            </a:r>
            <a:r>
              <a:rPr lang="nl-BE" sz="2400" dirty="0"/>
              <a:t> en routing-</a:t>
            </a:r>
            <a:r>
              <a:rPr lang="nl-BE" sz="2400" dirty="0" err="1"/>
              <a:t>value</a:t>
            </a:r>
            <a:r>
              <a:rPr lang="nl-BE" sz="2400" dirty="0"/>
              <a:t> </a:t>
            </a:r>
            <a:r>
              <a:rPr lang="nl-BE" sz="2400" dirty="0">
                <a:sym typeface="Wingdings" panose="05000000000000000000" pitchFamily="2" charset="2"/>
              </a:rPr>
              <a:t> wordt niet door model-binder gebonden!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>
                <a:sym typeface="Wingdings" panose="05000000000000000000" pitchFamily="2" charset="2"/>
              </a:rPr>
              <a:t>Oplossing: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err="1">
                <a:sym typeface="Wingdings" panose="05000000000000000000" pitchFamily="2" charset="2"/>
              </a:rPr>
              <a:t>hidden</a:t>
            </a:r>
            <a:r>
              <a:rPr lang="nl-BE" sz="2400" dirty="0">
                <a:sym typeface="Wingdings" panose="05000000000000000000" pitchFamily="2" charset="2"/>
              </a:rPr>
              <a:t> field voorzien in formulier om waarde van </a:t>
            </a:r>
            <a:r>
              <a:rPr lang="nl-BE" sz="2400" dirty="0" err="1">
                <a:sym typeface="Wingdings" panose="05000000000000000000" pitchFamily="2" charset="2"/>
              </a:rPr>
              <a:t>id</a:t>
            </a:r>
            <a:r>
              <a:rPr lang="nl-BE" sz="2400" dirty="0">
                <a:sym typeface="Wingdings" panose="05000000000000000000" pitchFamily="2" charset="2"/>
              </a:rPr>
              <a:t> mee te sturen</a:t>
            </a: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4EDD5-46A0-497B-8A00-6411A1F1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3A084-A230-4C72-9A34-55CCF8B4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BA1FA8-D5B4-420E-8E20-D70E10C866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26EEF-ABE5-44A0-A2D8-330A76E721D1}"/>
              </a:ext>
            </a:extLst>
          </p:cNvPr>
          <p:cNvSpPr txBox="1"/>
          <p:nvPr/>
        </p:nvSpPr>
        <p:spPr>
          <a:xfrm>
            <a:off x="999873" y="4399218"/>
            <a:ext cx="3837546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BookViewModel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BookId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...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17E00-9AFB-49BC-BE94-A8493D5FCFE0}"/>
              </a:ext>
            </a:extLst>
          </p:cNvPr>
          <p:cNvSpPr txBox="1"/>
          <p:nvPr/>
        </p:nvSpPr>
        <p:spPr>
          <a:xfrm>
            <a:off x="5989744" y="4392681"/>
            <a:ext cx="5202383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asp</a:t>
            </a:r>
            <a:r>
              <a:rPr lang="nl-BE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-action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input</a:t>
            </a:r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200" b="1" dirty="0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</a:t>
            </a:r>
            <a:r>
              <a:rPr lang="nl-BE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nl-BE" sz="12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hidden</a:t>
            </a:r>
            <a:r>
              <a:rPr lang="nl-BE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200" b="1" dirty="0" err="1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asp-for</a:t>
            </a:r>
            <a:r>
              <a:rPr lang="nl-BE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BookId</a:t>
            </a:r>
            <a:r>
              <a:rPr lang="nl-BE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"/&gt;</a:t>
            </a: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...</a:t>
            </a: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>
                <a:solidFill>
                  <a:schemeClr val="accent6"/>
                </a:solidFill>
                <a:latin typeface="Consolas" panose="020B0609020204030204" pitchFamily="49" charset="0"/>
              </a:rPr>
              <a:t>form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485975-A7B6-41B6-8739-F63A72F374E4}"/>
              </a:ext>
            </a:extLst>
          </p:cNvPr>
          <p:cNvSpPr/>
          <p:nvPr/>
        </p:nvSpPr>
        <p:spPr>
          <a:xfrm>
            <a:off x="7059561" y="4597498"/>
            <a:ext cx="1130710" cy="21600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0877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47E3-24F6-4648-9877-94969CFC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ViewModels</a:t>
            </a:r>
            <a:r>
              <a:rPr lang="nl-BE" dirty="0"/>
              <a:t> en formulieren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241A-4894-48D7-B9DD-94896D55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314721"/>
            <a:ext cx="10021848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Opmerking: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Om een onderscheid te maken tussen de default-waarde en geen invoer, dien je </a:t>
            </a:r>
            <a:r>
              <a:rPr lang="nl-BE" sz="2400" b="1" dirty="0"/>
              <a:t>primitieve types </a:t>
            </a:r>
            <a:r>
              <a:rPr lang="nl-BE" sz="2400" i="1" dirty="0"/>
              <a:t>(int, </a:t>
            </a:r>
            <a:r>
              <a:rPr lang="nl-BE" sz="2400" i="1" dirty="0" err="1"/>
              <a:t>enum’s</a:t>
            </a:r>
            <a:r>
              <a:rPr lang="nl-BE" sz="2400" i="1" dirty="0"/>
              <a:t>, </a:t>
            </a:r>
            <a:r>
              <a:rPr lang="nl-BE" sz="2400" i="1" dirty="0" err="1"/>
              <a:t>DateTime</a:t>
            </a:r>
            <a:r>
              <a:rPr lang="nl-BE" sz="2400" i="1" dirty="0"/>
              <a:t>, ...) </a:t>
            </a:r>
            <a:r>
              <a:rPr lang="nl-BE" sz="2400" b="1" dirty="0" err="1">
                <a:solidFill>
                  <a:schemeClr val="accent6"/>
                </a:solidFill>
              </a:rPr>
              <a:t>nullable</a:t>
            </a:r>
            <a:r>
              <a:rPr lang="nl-BE" sz="2400" dirty="0"/>
              <a:t> (</a:t>
            </a:r>
            <a:r>
              <a:rPr lang="nl-BE" sz="2400" b="1" dirty="0">
                <a:solidFill>
                  <a:srgbClr val="FF0000"/>
                </a:solidFill>
              </a:rPr>
              <a:t>?</a:t>
            </a:r>
            <a:r>
              <a:rPr lang="nl-BE" sz="2400" dirty="0"/>
              <a:t>) te maken: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D539F-7CFA-42D2-93B4-918676D8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A7C08-904A-4437-B969-BD7ED78E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11D4F9-3391-4367-8364-2654AC6B0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E76F6-8BDA-4983-87C3-863E990C456D}"/>
              </a:ext>
            </a:extLst>
          </p:cNvPr>
          <p:cNvSpPr txBox="1"/>
          <p:nvPr/>
        </p:nvSpPr>
        <p:spPr>
          <a:xfrm>
            <a:off x="1068726" y="3076180"/>
            <a:ext cx="6797080" cy="212365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BookViewModel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Required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"Gelieve een publicatie datum in te vullen"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Display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"Publicatie datum"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PublicationDate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Display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"Aantal pagina’s"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Required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"Gelieve het aantal pagina’s in te vullen"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NumberOfPages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2800506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657B-6127-4A36-9DBB-C99A4770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Scaffolding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71D8F-C24C-44E6-A54F-2970D693F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ACBA-69A7-40EC-AE8C-9720F1DB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604DE-ADDB-47A9-A29F-8CCA2C38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C2B19D-8372-4AE3-89A7-447B4B0B44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995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0EEC-D3E5-41CF-8522-D999D790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</a:t>
            </a:r>
            <a:r>
              <a:rPr lang="nl-BE" dirty="0" err="1"/>
              <a:t>Scaffolding</a:t>
            </a:r>
            <a:r>
              <a:rPr lang="nl-B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7F1C8-B34E-40C9-9BCE-113D7C6C9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507104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Scaffolding</a:t>
            </a:r>
            <a:r>
              <a:rPr lang="nl-BE" dirty="0"/>
              <a:t> = views en/of controllers genereren op basis van Model-klasse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Rechtsklik Controller-folder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Kies </a:t>
            </a:r>
            <a:r>
              <a:rPr lang="nl-BE" sz="2400" dirty="0" err="1"/>
              <a:t>Add</a:t>
            </a:r>
            <a:r>
              <a:rPr lang="nl-BE" sz="2400" dirty="0"/>
              <a:t> &gt; New </a:t>
            </a:r>
            <a:r>
              <a:rPr lang="nl-BE" sz="2400" dirty="0" err="1"/>
              <a:t>Scaffolded</a:t>
            </a:r>
            <a:r>
              <a:rPr lang="nl-BE" sz="2400" dirty="0"/>
              <a:t> item...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77273-9EF1-433E-9E9A-F2B4E65C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D9C0E-67C6-4AF3-B4A1-83FD5458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730403-9C52-4A2C-AEF3-0E38787EA4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366E00-1D9B-4DAC-A94A-6F3136AD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513" y="3755091"/>
            <a:ext cx="6850974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10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63CC-FDC6-45B7-8028-CE17D8D9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Scaffolding</a:t>
            </a:r>
            <a:r>
              <a:rPr lang="nl-BE" dirty="0"/>
              <a:t>: Controllers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4F460-FD90-4998-ACB3-01B6D7A8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A03A0-A254-4557-98DD-18AEB09F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4B62EA-3BDD-428D-B014-073F79C3DF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3B7A5-DBC7-4E31-B56A-3CEE79AA4B68}"/>
              </a:ext>
            </a:extLst>
          </p:cNvPr>
          <p:cNvSpPr txBox="1"/>
          <p:nvPr/>
        </p:nvSpPr>
        <p:spPr>
          <a:xfrm>
            <a:off x="410178" y="1386348"/>
            <a:ext cx="8910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Kies: MVC Controller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read</a:t>
            </a:r>
            <a:r>
              <a:rPr lang="nl-BE" sz="2400" dirty="0"/>
              <a:t>/</a:t>
            </a:r>
            <a:r>
              <a:rPr lang="nl-BE" sz="2400" dirty="0" err="1"/>
              <a:t>write</a:t>
            </a:r>
            <a:r>
              <a:rPr lang="nl-BE" sz="2400" dirty="0"/>
              <a:t> actions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52011-2DD4-4596-8792-61976D460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91" y="2152614"/>
            <a:ext cx="9030483" cy="29491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D3F40A-E3DB-4A40-8972-F780CD54BE2E}"/>
              </a:ext>
            </a:extLst>
          </p:cNvPr>
          <p:cNvSpPr txBox="1"/>
          <p:nvPr/>
        </p:nvSpPr>
        <p:spPr>
          <a:xfrm>
            <a:off x="534291" y="5540006"/>
            <a:ext cx="9435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Opmerking: </a:t>
            </a:r>
            <a:r>
              <a:rPr lang="nl-BE" sz="2000" dirty="0"/>
              <a:t>gegenereerde code is slechts een opstart </a:t>
            </a:r>
            <a:r>
              <a:rPr lang="nl-BE" sz="2000" dirty="0">
                <a:sym typeface="Wingdings" panose="05000000000000000000" pitchFamily="2" charset="2"/>
              </a:rPr>
              <a:t> vaak veel wijzigingen nodig!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109325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B8E5-12E4-4E3C-9036-6F68B37F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Scaffolding</a:t>
            </a:r>
            <a:r>
              <a:rPr lang="nl-BE" dirty="0"/>
              <a:t>: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D5FC-139E-4955-A061-C83F8A050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654451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Voor verschillende </a:t>
            </a:r>
            <a:r>
              <a:rPr lang="nl-BE" dirty="0" err="1"/>
              <a:t>Action’s</a:t>
            </a:r>
            <a:r>
              <a:rPr lang="nl-BE" dirty="0"/>
              <a:t> kunnen bijhorende views gegenereerd worden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Rechtsklik Views-folder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Kies </a:t>
            </a:r>
            <a:r>
              <a:rPr lang="nl-BE" sz="2400" i="1" dirty="0" err="1"/>
              <a:t>Add</a:t>
            </a:r>
            <a:r>
              <a:rPr lang="nl-BE" sz="2400" i="1" dirty="0"/>
              <a:t> &gt; New </a:t>
            </a:r>
            <a:r>
              <a:rPr lang="nl-BE" sz="2400" i="1" dirty="0" err="1"/>
              <a:t>Scaffolded</a:t>
            </a:r>
            <a:r>
              <a:rPr lang="nl-BE" sz="2400" i="1" dirty="0"/>
              <a:t> Item... 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Kies vervolgens </a:t>
            </a:r>
            <a:r>
              <a:rPr lang="nl-BE" sz="2400" i="1" dirty="0" err="1"/>
              <a:t>Razor</a:t>
            </a:r>
            <a:r>
              <a:rPr lang="nl-BE" sz="2400" i="1" dirty="0"/>
              <a:t> View: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51776-01D1-4B90-B92B-1A6AEC85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8E8A8-F9E8-4C55-BC96-66FBC30A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5D8397-375E-4DB1-95D5-C4F0A2C885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C9E81A-0A9C-40F9-9299-018D1901F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39" y="3958249"/>
            <a:ext cx="5131771" cy="139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1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EBC8-043E-4CD7-9492-07A0891C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Scaffolding</a:t>
            </a:r>
            <a:r>
              <a:rPr lang="nl-BE" dirty="0"/>
              <a:t>: Views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4A5BD-E3FD-4834-A124-85BFD6DC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3B4B5-9409-4610-AEE0-F88A2D9E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877378-C979-4746-9CEE-299F3A79AA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96CCA-479E-4EFF-9FBF-2F3C50F70E73}"/>
              </a:ext>
            </a:extLst>
          </p:cNvPr>
          <p:cNvSpPr txBox="1"/>
          <p:nvPr/>
        </p:nvSpPr>
        <p:spPr>
          <a:xfrm>
            <a:off x="534291" y="1373715"/>
            <a:ext cx="9885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In het </a:t>
            </a:r>
            <a:r>
              <a:rPr lang="nl-BE" sz="2400" dirty="0" err="1"/>
              <a:t>dropdown</a:t>
            </a:r>
            <a:r>
              <a:rPr lang="nl-BE" sz="2400" dirty="0"/>
              <a:t>-menu kan je vervolgens de gewenste template (List/</a:t>
            </a:r>
            <a:r>
              <a:rPr lang="nl-BE" sz="2400" dirty="0" err="1"/>
              <a:t>Create</a:t>
            </a:r>
            <a:r>
              <a:rPr lang="nl-BE" sz="2400" dirty="0"/>
              <a:t>/</a:t>
            </a:r>
            <a:r>
              <a:rPr lang="nl-BE" sz="2400" dirty="0" err="1"/>
              <a:t>Edit</a:t>
            </a:r>
            <a:r>
              <a:rPr lang="nl-BE" sz="2400" dirty="0"/>
              <a:t>/...) selecteren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Kies in </a:t>
            </a:r>
            <a:r>
              <a:rPr lang="nl-BE" sz="2400" dirty="0" err="1"/>
              <a:t>dropdown</a:t>
            </a:r>
            <a:r>
              <a:rPr lang="nl-BE" sz="2400" dirty="0"/>
              <a:t>-menu de model-klasse waarvoor je View wilt genereren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C58539-AB59-45D4-BD49-C9AD8132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372" y="2795927"/>
            <a:ext cx="5593565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0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DF56-8F19-4DE8-9680-3B24FB26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Validatie en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D2BF5-3C8D-44B9-916E-07459E9C2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B247F-694C-4189-93CD-010E7DA7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506E5-6B0D-4986-8F59-626F92D9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FAAA7-34C9-4E82-91C1-FC11DAE0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745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0A90-4735-4F3F-A22F-8B6978C4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Validatie: herhaling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1D7F-E30C-4CA8-AE6E-D95EF39B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314721"/>
            <a:ext cx="9727722" cy="477144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Gegevens in formulier worden gevalideerd </a:t>
            </a:r>
            <a:r>
              <a:rPr lang="nl-BE" sz="2400" b="1" dirty="0">
                <a:solidFill>
                  <a:schemeClr val="accent6"/>
                </a:solidFill>
              </a:rPr>
              <a:t>ná model-binding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Welke controles? Aangegeven via </a:t>
            </a:r>
            <a:r>
              <a:rPr lang="nl-BE" sz="2400" b="1" dirty="0">
                <a:solidFill>
                  <a:schemeClr val="accent6"/>
                </a:solidFill>
              </a:rPr>
              <a:t>data </a:t>
            </a:r>
            <a:r>
              <a:rPr lang="nl-BE" sz="2400" b="1" dirty="0" err="1">
                <a:solidFill>
                  <a:schemeClr val="accent6"/>
                </a:solidFill>
              </a:rPr>
              <a:t>annotations</a:t>
            </a:r>
            <a:r>
              <a:rPr lang="nl-BE" sz="2400" b="1" dirty="0">
                <a:solidFill>
                  <a:schemeClr val="accent6"/>
                </a:solidFill>
              </a:rPr>
              <a:t> </a:t>
            </a:r>
            <a:r>
              <a:rPr lang="nl-BE" sz="2400" dirty="0"/>
              <a:t>in model-klasse (bv.: </a:t>
            </a:r>
            <a:r>
              <a:rPr lang="nl-BE" sz="2000" dirty="0">
                <a:latin typeface="Consolas" panose="020B0609020204030204" pitchFamily="49" charset="0"/>
              </a:rPr>
              <a:t>[</a:t>
            </a:r>
            <a:r>
              <a:rPr lang="nl-BE" sz="2000" dirty="0" err="1">
                <a:latin typeface="Consolas" panose="020B0609020204030204" pitchFamily="49" charset="0"/>
              </a:rPr>
              <a:t>Required</a:t>
            </a:r>
            <a:r>
              <a:rPr lang="nl-BE" sz="2000" dirty="0">
                <a:latin typeface="Consolas" panose="020B0609020204030204" pitchFamily="49" charset="0"/>
              </a:rPr>
              <a:t>]</a:t>
            </a:r>
            <a:r>
              <a:rPr lang="nl-BE" sz="2400" dirty="0"/>
              <a:t>, </a:t>
            </a:r>
            <a:r>
              <a:rPr lang="nl-BE" sz="2000" dirty="0">
                <a:latin typeface="Consolas" panose="020B0609020204030204" pitchFamily="49" charset="0"/>
              </a:rPr>
              <a:t>[</a:t>
            </a:r>
            <a:r>
              <a:rPr lang="nl-BE" sz="2000" dirty="0" err="1">
                <a:latin typeface="Consolas" panose="020B0609020204030204" pitchFamily="49" charset="0"/>
              </a:rPr>
              <a:t>EmailAddress</a:t>
            </a:r>
            <a:r>
              <a:rPr lang="nl-BE" sz="2000" dirty="0">
                <a:latin typeface="Consolas" panose="020B0609020204030204" pitchFamily="49" charset="0"/>
              </a:rPr>
              <a:t>]</a:t>
            </a:r>
            <a:r>
              <a:rPr lang="nl-BE" sz="2400" dirty="0"/>
              <a:t>, ...)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In </a:t>
            </a:r>
            <a:r>
              <a:rPr lang="nl-BE" sz="2400" b="1" dirty="0">
                <a:solidFill>
                  <a:schemeClr val="accent6"/>
                </a:solidFill>
              </a:rPr>
              <a:t>controller</a:t>
            </a:r>
            <a:r>
              <a:rPr lang="nl-BE" sz="2400" dirty="0"/>
              <a:t>: nagaan of model fouten bevat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Aan de hand van </a:t>
            </a:r>
            <a:r>
              <a:rPr lang="nl-BE" sz="2000" dirty="0" err="1"/>
              <a:t>ModelState.IsValid</a:t>
            </a:r>
            <a:endParaRPr lang="nl-BE" sz="2000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Validatie vindt plaats op de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Formulier geldig? </a:t>
            </a:r>
            <a:r>
              <a:rPr lang="nl-BE" sz="2400" dirty="0" err="1"/>
              <a:t>Redirect</a:t>
            </a:r>
            <a:r>
              <a:rPr lang="nl-BE" sz="2400" dirty="0"/>
              <a:t> naar andere Action </a:t>
            </a:r>
            <a:r>
              <a:rPr lang="nl-BE" sz="2400" b="1" dirty="0">
                <a:solidFill>
                  <a:schemeClr val="accent6"/>
                </a:solidFill>
              </a:rPr>
              <a:t>(POST/REDIRECT/GET)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/>
              <a:t>MAAR</a:t>
            </a:r>
            <a:r>
              <a:rPr lang="nl-BE" sz="2400" dirty="0"/>
              <a:t>: validatie vindt pas plaats nadat formulier verstuurd is naar de server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Gebruiker krijgt pas laat feedback </a:t>
            </a:r>
            <a:r>
              <a:rPr lang="nl-BE" sz="2000" dirty="0">
                <a:sym typeface="Wingdings" panose="05000000000000000000" pitchFamily="2" charset="2"/>
              </a:rPr>
              <a:t> gebruiksvriendelijkheid 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 err="1">
                <a:sym typeface="Wingdings" panose="05000000000000000000" pitchFamily="2" charset="2"/>
              </a:rPr>
              <a:t>Request</a:t>
            </a:r>
            <a:r>
              <a:rPr lang="nl-BE" sz="2000" dirty="0">
                <a:sym typeface="Wingdings" panose="05000000000000000000" pitchFamily="2" charset="2"/>
              </a:rPr>
              <a:t> wordt naar server gestuurd  overbodige overhead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b="1" dirty="0">
                <a:sym typeface="Wingdings" panose="05000000000000000000" pitchFamily="2" charset="2"/>
              </a:rPr>
              <a:t>Oplossing</a:t>
            </a:r>
            <a:r>
              <a:rPr lang="nl-BE" sz="2000" dirty="0">
                <a:sym typeface="Wingdings" panose="05000000000000000000" pitchFamily="2" charset="2"/>
              </a:rPr>
              <a:t>: </a:t>
            </a:r>
            <a:r>
              <a:rPr lang="nl-BE" sz="2000" b="1" dirty="0">
                <a:sym typeface="Wingdings" panose="05000000000000000000" pitchFamily="2" charset="2"/>
              </a:rPr>
              <a:t>eerst</a:t>
            </a:r>
            <a:r>
              <a:rPr lang="nl-BE" sz="2000" dirty="0">
                <a:sym typeface="Wingdings" panose="05000000000000000000" pitchFamily="2" charset="2"/>
              </a:rPr>
              <a:t> al valideren op </a:t>
            </a:r>
            <a:r>
              <a:rPr lang="nl-BE" sz="2000" b="1" dirty="0" err="1">
                <a:sym typeface="Wingdings" panose="05000000000000000000" pitchFamily="2" charset="2"/>
              </a:rPr>
              <a:t>client</a:t>
            </a:r>
            <a:r>
              <a:rPr lang="nl-BE" sz="2000" dirty="0">
                <a:sym typeface="Wingdings" panose="05000000000000000000" pitchFamily="2" charset="2"/>
              </a:rPr>
              <a:t> (in de browser)</a:t>
            </a:r>
            <a:endParaRPr lang="nl-B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E8170-482E-4726-8CBA-9BC99D0A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F1126-D129-4C8E-B9FA-B6FADCD3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88BAC8-12D6-45A7-BFFF-7139B9ADC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58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D1E4-6637-4EC4-B3FE-CE795E15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Validatie: </a:t>
            </a:r>
            <a:r>
              <a:rPr lang="nl-BE" dirty="0" err="1"/>
              <a:t>client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6A13-A5BE-4F09-9079-EC90AC0C3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438142"/>
            <a:ext cx="101533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Bij compileren van </a:t>
            </a:r>
            <a:r>
              <a:rPr lang="nl-BE" sz="2400" dirty="0" err="1"/>
              <a:t>Razor</a:t>
            </a:r>
            <a:r>
              <a:rPr lang="nl-BE" sz="2400" dirty="0"/>
              <a:t>-template worden tag-helpers gebruikt (</a:t>
            </a:r>
            <a:r>
              <a:rPr lang="nl-BE" sz="2000" dirty="0" err="1">
                <a:latin typeface="Consolas" panose="020B0609020204030204" pitchFamily="49" charset="0"/>
              </a:rPr>
              <a:t>asp-for</a:t>
            </a:r>
            <a:r>
              <a:rPr lang="nl-BE" sz="2400" dirty="0"/>
              <a:t>) om </a:t>
            </a:r>
            <a:r>
              <a:rPr lang="nl-BE" sz="2400" b="1" dirty="0">
                <a:solidFill>
                  <a:schemeClr val="accent6"/>
                </a:solidFill>
              </a:rPr>
              <a:t>extra attributen</a:t>
            </a:r>
            <a:r>
              <a:rPr lang="nl-BE" sz="2400" dirty="0"/>
              <a:t> toe te voegen aan &lt;input&gt;-elementen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Deze attributen worden tevens bepaald door </a:t>
            </a:r>
            <a:r>
              <a:rPr lang="nl-BE" sz="2400" b="1" dirty="0">
                <a:solidFill>
                  <a:schemeClr val="accent6"/>
                </a:solidFill>
              </a:rPr>
              <a:t>data </a:t>
            </a:r>
            <a:r>
              <a:rPr lang="nl-BE" sz="2400" b="1" dirty="0" err="1">
                <a:solidFill>
                  <a:schemeClr val="accent6"/>
                </a:solidFill>
              </a:rPr>
              <a:t>annotations</a:t>
            </a:r>
            <a:r>
              <a:rPr lang="nl-BE" sz="2400" b="1" dirty="0">
                <a:solidFill>
                  <a:schemeClr val="accent6"/>
                </a:solidFill>
              </a:rPr>
              <a:t> </a:t>
            </a:r>
            <a:r>
              <a:rPr lang="nl-BE" sz="2400" dirty="0"/>
              <a:t>in model-klasse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Attributen kunnen in </a:t>
            </a:r>
            <a:r>
              <a:rPr lang="nl-BE" sz="2400" dirty="0" err="1"/>
              <a:t>JavaScript</a:t>
            </a:r>
            <a:r>
              <a:rPr lang="nl-BE" sz="2400" dirty="0"/>
              <a:t> gebruikt worden om </a:t>
            </a:r>
            <a:r>
              <a:rPr lang="nl-BE" sz="2400" b="1" dirty="0">
                <a:solidFill>
                  <a:schemeClr val="accent6"/>
                </a:solidFill>
              </a:rPr>
              <a:t>validatie-code</a:t>
            </a:r>
            <a:r>
              <a:rPr lang="nl-BE" sz="2400" dirty="0"/>
              <a:t> te vereenvoudigen. Dit wordt “</a:t>
            </a:r>
            <a:r>
              <a:rPr lang="nl-BE" sz="2400" b="1" dirty="0" err="1">
                <a:solidFill>
                  <a:schemeClr val="accent6"/>
                </a:solidFill>
              </a:rPr>
              <a:t>unobtrusive</a:t>
            </a:r>
            <a:r>
              <a:rPr lang="nl-BE" sz="2400" b="1" dirty="0">
                <a:solidFill>
                  <a:schemeClr val="accent6"/>
                </a:solidFill>
              </a:rPr>
              <a:t> </a:t>
            </a:r>
            <a:r>
              <a:rPr lang="nl-BE" sz="2400" b="1" dirty="0" err="1">
                <a:solidFill>
                  <a:schemeClr val="accent6"/>
                </a:solidFill>
              </a:rPr>
              <a:t>validation</a:t>
            </a:r>
            <a:r>
              <a:rPr lang="nl-BE" sz="2400" baseline="30000" dirty="0"/>
              <a:t>(*)</a:t>
            </a:r>
            <a:r>
              <a:rPr lang="nl-BE" sz="2400" dirty="0"/>
              <a:t>” genoemd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5ACD5-0261-4251-B260-CA0F808D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299E7-71E8-41C7-A076-191FD809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D02F07-1CBB-494B-8AD4-994541170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D2DB4-10BA-42DE-9FBB-98AE9E34C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0" y="4572083"/>
            <a:ext cx="11788960" cy="931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2D635-B558-48A4-94AE-FDEAFF5F2D6E}"/>
              </a:ext>
            </a:extLst>
          </p:cNvPr>
          <p:cNvSpPr txBox="1"/>
          <p:nvPr/>
        </p:nvSpPr>
        <p:spPr>
          <a:xfrm>
            <a:off x="201520" y="4031168"/>
            <a:ext cx="4247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/>
              <a:t>Voorbeeld gegenereerde attributen: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1BBDC-38E6-4624-BA38-941003F9BC28}"/>
              </a:ext>
            </a:extLst>
          </p:cNvPr>
          <p:cNvSpPr txBox="1"/>
          <p:nvPr/>
        </p:nvSpPr>
        <p:spPr>
          <a:xfrm>
            <a:off x="678291" y="5754073"/>
            <a:ext cx="975855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i="1" baseline="30000" dirty="0"/>
              <a:t>(*)</a:t>
            </a:r>
            <a:r>
              <a:rPr lang="nl-BE" sz="1600" i="1" dirty="0"/>
              <a:t>Voor meer informatie, zie: </a:t>
            </a:r>
            <a:r>
              <a:rPr lang="nl-BE" sz="1600" i="1" dirty="0">
                <a:hlinkClick r:id="rId3"/>
              </a:rPr>
              <a:t>https://exceptionnotfound.net/asp-net-mvc-demystified-unobtrusive-validation/</a:t>
            </a:r>
            <a:endParaRPr lang="nl-BE" sz="1600" i="1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7849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5E16-932C-4CF7-998C-0783C06B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Validatie: </a:t>
            </a:r>
            <a:r>
              <a:rPr lang="nl-BE" dirty="0" err="1"/>
              <a:t>client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37E6-F81E-4E81-8B5A-9797913F1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532118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ASP.NET </a:t>
            </a:r>
            <a:r>
              <a:rPr lang="nl-BE" dirty="0" err="1"/>
              <a:t>Core</a:t>
            </a:r>
            <a:r>
              <a:rPr lang="nl-BE" dirty="0"/>
              <a:t> MVC template bevat view met </a:t>
            </a:r>
            <a:r>
              <a:rPr lang="nl-BE" dirty="0" err="1"/>
              <a:t>imports</a:t>
            </a:r>
            <a:r>
              <a:rPr lang="nl-BE" dirty="0"/>
              <a:t> voor validatie-scripts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Locatie: </a:t>
            </a:r>
            <a:r>
              <a:rPr lang="nl-BE" sz="2400" i="1" dirty="0"/>
              <a:t>Views/Shared/_</a:t>
            </a:r>
            <a:r>
              <a:rPr lang="nl-BE" sz="2400" i="1" dirty="0" err="1"/>
              <a:t>ValidationScriptsPartial.cshtml</a:t>
            </a:r>
            <a:endParaRPr lang="nl-BE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Gebruik: invoegen in view die formulier bevat (helemaal onderaan)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F1280-9D14-4286-931A-AC641FA2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F8D5A-2406-4EEF-906E-F2CB1512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1717C0-EF20-43EA-B239-27C33B834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BDBFA-682E-40AB-AB1F-CE2EDC1C7DFC}"/>
              </a:ext>
            </a:extLst>
          </p:cNvPr>
          <p:cNvSpPr txBox="1"/>
          <p:nvPr/>
        </p:nvSpPr>
        <p:spPr>
          <a:xfrm>
            <a:off x="534291" y="4218039"/>
            <a:ext cx="6574432" cy="1384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6400"/>
                </a:solidFill>
                <a:latin typeface="Consolas" panose="020B0609020204030204" pitchFamily="49" charset="0"/>
              </a:rPr>
              <a:t>&lt;!-- helemaal onderaan view --&gt;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section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Scripts </a:t>
            </a:r>
            <a:r>
              <a:rPr lang="nl-B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Html.</a:t>
            </a:r>
            <a:r>
              <a:rPr lang="nl-BE" sz="1400" dirty="0" err="1">
                <a:solidFill>
                  <a:srgbClr val="74561F"/>
                </a:solidFill>
                <a:latin typeface="Consolas" panose="020B0609020204030204" pitchFamily="49" charset="0"/>
              </a:rPr>
              <a:t>PartialAsync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"_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ValidationScriptsPartial.cshtml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nl-BE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AC8DE5-EC29-46BF-8B94-DE97B542E811}"/>
              </a:ext>
            </a:extLst>
          </p:cNvPr>
          <p:cNvCxnSpPr/>
          <p:nvPr/>
        </p:nvCxnSpPr>
        <p:spPr>
          <a:xfrm flipH="1">
            <a:off x="6912078" y="5240594"/>
            <a:ext cx="6587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6D0096-B467-4591-8CC0-6EC73A67ABAB}"/>
              </a:ext>
            </a:extLst>
          </p:cNvPr>
          <p:cNvSpPr txBox="1"/>
          <p:nvPr/>
        </p:nvSpPr>
        <p:spPr>
          <a:xfrm>
            <a:off x="7649497" y="5055928"/>
            <a:ext cx="392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invoegen als </a:t>
            </a:r>
            <a:r>
              <a:rPr lang="nl-BE" b="1" dirty="0" err="1"/>
              <a:t>partial</a:t>
            </a:r>
            <a:r>
              <a:rPr lang="nl-BE" b="1" dirty="0"/>
              <a:t> view </a:t>
            </a:r>
            <a:r>
              <a:rPr lang="nl-BE" i="1" dirty="0"/>
              <a:t>(zie later)</a:t>
            </a:r>
          </a:p>
        </p:txBody>
      </p:sp>
    </p:spTree>
    <p:extLst>
      <p:ext uri="{BB962C8B-B14F-4D97-AF65-F5344CB8AC3E}">
        <p14:creationId xmlns:p14="http://schemas.microsoft.com/office/powerpoint/2010/main" val="184629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55EC-42A0-4D80-BFC4-32B25BD6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Validatie: </a:t>
            </a:r>
            <a:r>
              <a:rPr lang="nl-BE" dirty="0" err="1"/>
              <a:t>client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B5EC1-BED3-4B3B-9CE5-43369D6A8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375" y="2234839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Foutboodschappen worden geüpdatet wanneer veld focus verliest (“real-time”)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Validatie is gebaseerd op data </a:t>
            </a:r>
            <a:r>
              <a:rPr lang="nl-BE" dirty="0" err="1"/>
              <a:t>annotations</a:t>
            </a:r>
            <a:r>
              <a:rPr lang="nl-BE" dirty="0"/>
              <a:t> in model-klasse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Werkt niet voor </a:t>
            </a:r>
            <a:r>
              <a:rPr lang="nl-BE" dirty="0" err="1"/>
              <a:t>custom</a:t>
            </a:r>
            <a:r>
              <a:rPr lang="nl-BE" dirty="0"/>
              <a:t> validatie-</a:t>
            </a:r>
            <a:r>
              <a:rPr lang="nl-BE" dirty="0" err="1"/>
              <a:t>annotations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Client-validatie is een toevoeging op server-side validatie, géén vervanging ervan!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B9320-37EA-4E5C-8417-7A3237C8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272D2-D5EC-4BF7-9D85-39B24E65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AC61F-2023-411D-A881-7A83982F89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68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EAFE-C096-4780-956F-C36C6740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Security: Cross-site </a:t>
            </a:r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Forgery</a:t>
            </a:r>
            <a:r>
              <a:rPr lang="nl-BE" dirty="0"/>
              <a:t> (CSRF)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A207-6C86-4318-AB76-1C6BEC58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58296"/>
            <a:ext cx="9281274" cy="448350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chemeClr val="accent6"/>
                </a:solidFill>
              </a:rPr>
              <a:t>Cross-site </a:t>
            </a:r>
            <a:r>
              <a:rPr lang="nl-BE" sz="2400" b="1" dirty="0" err="1">
                <a:solidFill>
                  <a:schemeClr val="accent6"/>
                </a:solidFill>
              </a:rPr>
              <a:t>Request</a:t>
            </a:r>
            <a:r>
              <a:rPr lang="nl-BE" sz="2400" b="1" dirty="0">
                <a:solidFill>
                  <a:schemeClr val="accent6"/>
                </a:solidFill>
              </a:rPr>
              <a:t> </a:t>
            </a:r>
            <a:r>
              <a:rPr lang="nl-BE" sz="2400" b="1" dirty="0" err="1">
                <a:solidFill>
                  <a:schemeClr val="accent6"/>
                </a:solidFill>
              </a:rPr>
              <a:t>Forgery</a:t>
            </a:r>
            <a:r>
              <a:rPr lang="nl-BE" sz="2400" b="1" dirty="0">
                <a:solidFill>
                  <a:schemeClr val="accent6"/>
                </a:solidFill>
              </a:rPr>
              <a:t> (CSRF) </a:t>
            </a:r>
            <a:r>
              <a:rPr lang="nl-BE" sz="2400" dirty="0"/>
              <a:t>is veelvoorkomend security-probleem bij dynamische web-toepassingen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Stel:</a:t>
            </a:r>
          </a:p>
          <a:p>
            <a:pPr marL="1234350" lvl="2" indent="-514350">
              <a:buFont typeface="+mj-lt"/>
              <a:buAutoNum type="arabicPeriod"/>
            </a:pPr>
            <a:r>
              <a:rPr lang="nl-BE" sz="2000" dirty="0"/>
              <a:t>Gebruiker logt in op bank-applicatie </a:t>
            </a:r>
            <a:br>
              <a:rPr lang="nl-BE" sz="2000" dirty="0"/>
            </a:br>
            <a:r>
              <a:rPr lang="nl-BE" sz="2000" dirty="0">
                <a:sym typeface="Wingdings" panose="05000000000000000000" pitchFamily="2" charset="2"/>
              </a:rPr>
              <a:t> login-gegevens worden bewaard in cookie</a:t>
            </a:r>
          </a:p>
          <a:p>
            <a:pPr marL="1234350" lvl="2" indent="-514350">
              <a:buFont typeface="+mj-lt"/>
              <a:buAutoNum type="arabicPeriod"/>
            </a:pPr>
            <a:r>
              <a:rPr lang="nl-BE" sz="2000" dirty="0">
                <a:sym typeface="Wingdings" panose="05000000000000000000" pitchFamily="2" charset="2"/>
              </a:rPr>
              <a:t>Gebruiker bezoekt nadien website van aanvaller. Deze website bevat (verborgen) formulier dat POST-</a:t>
            </a:r>
            <a:r>
              <a:rPr lang="nl-BE" sz="2000" dirty="0" err="1">
                <a:sym typeface="Wingdings" panose="05000000000000000000" pitchFamily="2" charset="2"/>
              </a:rPr>
              <a:t>request</a:t>
            </a:r>
            <a:r>
              <a:rPr lang="nl-BE" sz="2000" dirty="0">
                <a:sym typeface="Wingdings" panose="05000000000000000000" pitchFamily="2" charset="2"/>
              </a:rPr>
              <a:t> uitvoert naar bank-applicatie met bedrag + rekeningnummer van aanvaller</a:t>
            </a:r>
          </a:p>
          <a:p>
            <a:pPr marL="1234350" lvl="2" indent="-514350">
              <a:buFont typeface="+mj-lt"/>
              <a:buAutoNum type="arabicPeriod"/>
            </a:pPr>
            <a:r>
              <a:rPr lang="nl-BE" sz="2000" dirty="0">
                <a:sym typeface="Wingdings" panose="05000000000000000000" pitchFamily="2" charset="2"/>
              </a:rPr>
              <a:t>Bij POST worden cookies met login-gegevens meegestuurd naar bank-applicatie  gebruiker is ingelogd  transactie wordt uitgevoerd!</a:t>
            </a:r>
            <a:endParaRPr lang="nl-B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67432-8661-4658-BBFF-28B1FA4B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formulieren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60E2A-5977-4BEC-BB77-45EB4F1B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D89AF2-CCAB-4E12-82F8-BCEA978512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13A98EB2-A690-49E2-9157-1A0840AAB6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9474" r="7891" b="9256"/>
          <a:stretch/>
        </p:blipFill>
        <p:spPr>
          <a:xfrm>
            <a:off x="9815565" y="3610839"/>
            <a:ext cx="1802080" cy="172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372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10745</TotalTime>
  <Words>2396</Words>
  <Application>Microsoft Office PowerPoint</Application>
  <PresentationFormat>Widescreen</PresentationFormat>
  <Paragraphs>364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Cascadia Mono</vt:lpstr>
      <vt:lpstr>Consolas</vt:lpstr>
      <vt:lpstr>Wingdings</vt:lpstr>
      <vt:lpstr>Kantoorthema</vt:lpstr>
      <vt:lpstr>PowerPoint Presentation</vt:lpstr>
      <vt:lpstr>Application Development</vt:lpstr>
      <vt:lpstr>PowerPoint Presentation</vt:lpstr>
      <vt:lpstr>Validatie en security</vt:lpstr>
      <vt:lpstr>Validatie: herhaling</vt:lpstr>
      <vt:lpstr>Validatie: client</vt:lpstr>
      <vt:lpstr>Validatie: client</vt:lpstr>
      <vt:lpstr>Validatie: client</vt:lpstr>
      <vt:lpstr>Security: Cross-site Request Forgery (CSRF)</vt:lpstr>
      <vt:lpstr>Security: Cross-site Request Forgery (CSRF)</vt:lpstr>
      <vt:lpstr>Security: Cross-site Request Forgery (CSRF)</vt:lpstr>
      <vt:lpstr>Security: Cross-site Request Forgery (CSRF)</vt:lpstr>
      <vt:lpstr>Security: Cross-site Request Forgery (CSRF)</vt:lpstr>
      <vt:lpstr>Security: Cross-site Request Forgery (CSRF)</vt:lpstr>
      <vt:lpstr>CRUD</vt:lpstr>
      <vt:lpstr>CRUD-applicaties</vt:lpstr>
      <vt:lpstr>CRUD-applicaties</vt:lpstr>
      <vt:lpstr>CRUD-applicaties</vt:lpstr>
      <vt:lpstr>CRUD-applicaties</vt:lpstr>
      <vt:lpstr>CRUD-applicaties</vt:lpstr>
      <vt:lpstr>CRUD-applicaties</vt:lpstr>
      <vt:lpstr>CRUD-applicaties</vt:lpstr>
      <vt:lpstr>CRUD-applicaties</vt:lpstr>
      <vt:lpstr>CRUD-applicaties</vt:lpstr>
      <vt:lpstr>ViewModels</vt:lpstr>
      <vt:lpstr>ViewModels</vt:lpstr>
      <vt:lpstr>Voorbeeld ViewModel</vt:lpstr>
      <vt:lpstr>Voorbeeld ViewModel</vt:lpstr>
      <vt:lpstr>Voorbeeld ViewModel</vt:lpstr>
      <vt:lpstr>Voorbeeld ViewModel</vt:lpstr>
      <vt:lpstr>Voorbeeld ViewModel</vt:lpstr>
      <vt:lpstr>ViewModels en formulieren</vt:lpstr>
      <vt:lpstr>Scaffolding</vt:lpstr>
      <vt:lpstr>Wat is Scaffolding?</vt:lpstr>
      <vt:lpstr>Scaffolding: Controllers</vt:lpstr>
      <vt:lpstr>Scaffolding: Views</vt:lpstr>
      <vt:lpstr>Scaffolding: 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Sam Van Buggenhout</cp:lastModifiedBy>
  <cp:revision>622</cp:revision>
  <dcterms:created xsi:type="dcterms:W3CDTF">2019-09-02T13:39:39Z</dcterms:created>
  <dcterms:modified xsi:type="dcterms:W3CDTF">2023-09-26T14:22:26Z</dcterms:modified>
</cp:coreProperties>
</file>