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93" r:id="rId16"/>
    <p:sldId id="272" r:id="rId17"/>
    <p:sldId id="275" r:id="rId18"/>
    <p:sldId id="276" r:id="rId19"/>
    <p:sldId id="277" r:id="rId20"/>
    <p:sldId id="278" r:id="rId21"/>
    <p:sldId id="279" r:id="rId22"/>
    <p:sldId id="294" r:id="rId23"/>
    <p:sldId id="284" r:id="rId24"/>
    <p:sldId id="285" r:id="rId25"/>
    <p:sldId id="286" r:id="rId26"/>
    <p:sldId id="295" r:id="rId27"/>
    <p:sldId id="281" r:id="rId28"/>
    <p:sldId id="288" r:id="rId29"/>
    <p:sldId id="289" r:id="rId30"/>
    <p:sldId id="290" r:id="rId31"/>
    <p:sldId id="291" r:id="rId32"/>
    <p:sldId id="292" r:id="rId33"/>
    <p:sldId id="296" r:id="rId34"/>
    <p:sldId id="280" r:id="rId35"/>
    <p:sldId id="282" r:id="rId36"/>
    <p:sldId id="287" r:id="rId37"/>
    <p:sldId id="283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39" r:id="rId50"/>
    <p:sldId id="341" r:id="rId51"/>
    <p:sldId id="342" r:id="rId52"/>
    <p:sldId id="343" r:id="rId53"/>
    <p:sldId id="309" r:id="rId54"/>
    <p:sldId id="344" r:id="rId55"/>
    <p:sldId id="311" r:id="rId56"/>
    <p:sldId id="345" r:id="rId57"/>
    <p:sldId id="346" r:id="rId58"/>
    <p:sldId id="347" r:id="rId59"/>
    <p:sldId id="315" r:id="rId60"/>
    <p:sldId id="348" r:id="rId61"/>
    <p:sldId id="316" r:id="rId62"/>
    <p:sldId id="317" r:id="rId63"/>
    <p:sldId id="318" r:id="rId64"/>
    <p:sldId id="319" r:id="rId65"/>
    <p:sldId id="321" r:id="rId66"/>
    <p:sldId id="322" r:id="rId67"/>
    <p:sldId id="338" r:id="rId68"/>
    <p:sldId id="324" r:id="rId69"/>
    <p:sldId id="325" r:id="rId70"/>
    <p:sldId id="326" r:id="rId71"/>
    <p:sldId id="327" r:id="rId72"/>
    <p:sldId id="332" r:id="rId73"/>
    <p:sldId id="335" r:id="rId74"/>
    <p:sldId id="336" r:id="rId75"/>
    <p:sldId id="328" r:id="rId76"/>
    <p:sldId id="329" r:id="rId77"/>
    <p:sldId id="330" r:id="rId78"/>
    <p:sldId id="331" r:id="rId7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291"/>
    <a:srgbClr val="FFFF00"/>
    <a:srgbClr val="74561F"/>
    <a:srgbClr val="339933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3649" autoAdjust="0"/>
  </p:normalViewPr>
  <p:slideViewPr>
    <p:cSldViewPr snapToGrid="0">
      <p:cViewPr varScale="1">
        <p:scale>
          <a:sx n="80" d="100"/>
          <a:sy n="80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029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24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180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nectionstrings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entityframeworkcore.com/configuration/fluent-api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entityframeworkcore.com/dbset/querying-data" TargetMode="Externa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D2F4-788A-4DFD-808F-441F4030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Code-First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E82B3-602A-47E8-90DC-28077622D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2DB2B-5CDD-47A1-BA06-657C96F7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BCF8E-E0AF-4F71-AF89-5CD7CB25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5E377-A746-4819-B1D8-99F52AEA3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0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37C9-77B0-4088-AE5A-FD4CFFF6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r>
              <a:rPr lang="nl-BE" dirty="0"/>
              <a:t>: Code-First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AD8E-EBD7-4C73-8C98-1B346375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1898686"/>
            <a:ext cx="9281274" cy="37628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6"/>
                </a:solidFill>
              </a:rPr>
              <a:t>Code-First</a:t>
            </a:r>
            <a:r>
              <a:rPr lang="nl-BE" b="1" dirty="0"/>
              <a:t>: </a:t>
            </a:r>
            <a:r>
              <a:rPr lang="nl-BE" dirty="0"/>
              <a:t>C#-</a:t>
            </a:r>
            <a:r>
              <a:rPr lang="nl-BE" dirty="0" err="1"/>
              <a:t>klasses</a:t>
            </a:r>
            <a:r>
              <a:rPr lang="nl-BE" dirty="0"/>
              <a:t> (= “</a:t>
            </a:r>
            <a:r>
              <a:rPr lang="nl-BE" dirty="0" err="1"/>
              <a:t>entity’s</a:t>
            </a:r>
            <a:r>
              <a:rPr lang="nl-BE" dirty="0"/>
              <a:t>”) zélf schrijven, database tabellen laten genereren door EF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Geschikt indien nog geen database ontwikkeld werd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Stappen: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 err="1"/>
              <a:t>Entity-klasses</a:t>
            </a:r>
            <a:r>
              <a:rPr lang="nl-BE" sz="2400" dirty="0"/>
              <a:t> schrijven</a:t>
            </a:r>
          </a:p>
          <a:p>
            <a:pPr marL="1234350" lvl="2" indent="-514350">
              <a:buFont typeface="Arial" panose="020B0604020202020204" pitchFamily="34" charset="0"/>
              <a:buChar char="•"/>
            </a:pPr>
            <a:r>
              <a:rPr lang="nl-BE" sz="2000" dirty="0"/>
              <a:t>Configuratie via conventies, </a:t>
            </a:r>
            <a:r>
              <a:rPr lang="nl-BE" sz="2000" dirty="0" err="1"/>
              <a:t>annotations</a:t>
            </a:r>
            <a:r>
              <a:rPr lang="nl-BE" sz="2000" dirty="0"/>
              <a:t> en </a:t>
            </a:r>
            <a:r>
              <a:rPr lang="nl-BE" sz="2000" dirty="0" err="1"/>
              <a:t>Fluent</a:t>
            </a:r>
            <a:r>
              <a:rPr lang="nl-BE" sz="2000" dirty="0"/>
              <a:t> API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 err="1"/>
              <a:t>DbContext</a:t>
            </a:r>
            <a:r>
              <a:rPr lang="nl-BE" sz="2400" dirty="0"/>
              <a:t>-klasse aanmaken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 err="1"/>
              <a:t>Add</a:t>
            </a:r>
            <a:r>
              <a:rPr lang="nl-BE" sz="2400" dirty="0"/>
              <a:t>-Migration + Update-Database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BADAC-BD4D-4453-B95A-565BEAEE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2368E-453E-41A3-A325-5FD630DF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465347-CFF5-4113-9F26-F62F8C23D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16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48DE-74BD-439F-A160-3E18B623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r>
              <a:rPr lang="nl-BE" dirty="0"/>
              <a:t>: Conventies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9F16-71B1-494F-BB9A-3B331E8F0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00" y="1212000"/>
            <a:ext cx="9281274" cy="10789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Database tabellen gegenereerd op basis van </a:t>
            </a:r>
            <a:r>
              <a:rPr lang="nl-BE" sz="2400" dirty="0" err="1"/>
              <a:t>Entity-klasses</a:t>
            </a:r>
            <a:endParaRPr lang="nl-B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Convention</a:t>
            </a:r>
            <a:r>
              <a:rPr lang="nl-BE" sz="2400" dirty="0"/>
              <a:t>-over-</a:t>
            </a:r>
            <a:r>
              <a:rPr lang="nl-BE" sz="2400" dirty="0" err="1"/>
              <a:t>configuration</a:t>
            </a:r>
            <a:endParaRPr lang="nl-B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343C4-2BE1-421B-8118-E01644FF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3BA4F-BD66-4F5F-9B73-4708EF70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03390D-6EF2-406F-A7A6-384F5697D3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85119-A56B-4ADC-8ED9-894D7F088C7C}"/>
              </a:ext>
            </a:extLst>
          </p:cNvPr>
          <p:cNvSpPr txBox="1"/>
          <p:nvPr/>
        </p:nvSpPr>
        <p:spPr>
          <a:xfrm>
            <a:off x="678291" y="3274057"/>
            <a:ext cx="4572000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PublicationDate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C7B1BB-AB4E-42CF-A3BE-978D70E3D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55" y="2988331"/>
            <a:ext cx="2832726" cy="177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85FB063-3D73-4668-A644-CC11C08D0CB2}"/>
              </a:ext>
            </a:extLst>
          </p:cNvPr>
          <p:cNvSpPr/>
          <p:nvPr/>
        </p:nvSpPr>
        <p:spPr>
          <a:xfrm>
            <a:off x="5937003" y="3594002"/>
            <a:ext cx="865239" cy="560439"/>
          </a:xfrm>
          <a:prstGeom prst="right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3AC06-2EAD-4EED-B69C-ECC12F9EF533}"/>
              </a:ext>
            </a:extLst>
          </p:cNvPr>
          <p:cNvSpPr txBox="1"/>
          <p:nvPr/>
        </p:nvSpPr>
        <p:spPr>
          <a:xfrm>
            <a:off x="534291" y="5093110"/>
            <a:ext cx="66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Tabel aangemaakt met zelfde naam als klasse</a:t>
            </a:r>
          </a:p>
        </p:txBody>
      </p:sp>
    </p:spTree>
    <p:extLst>
      <p:ext uri="{BB962C8B-B14F-4D97-AF65-F5344CB8AC3E}">
        <p14:creationId xmlns:p14="http://schemas.microsoft.com/office/powerpoint/2010/main" val="42842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48DE-74BD-439F-A160-3E18B623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r>
              <a:rPr lang="nl-BE" dirty="0"/>
              <a:t>: Conventies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9F16-71B1-494F-BB9A-3B331E8F0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9724665" cy="186549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Voor elke property in klasse wordt kolom gegenereerd binnen deze tabel (met dezelfde naam)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Type is afhankelijk van datatype van property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datatype </a:t>
            </a:r>
            <a:r>
              <a:rPr lang="nl-BE" sz="2400" dirty="0" err="1"/>
              <a:t>nullable</a:t>
            </a:r>
            <a:r>
              <a:rPr lang="nl-BE" sz="2400" dirty="0"/>
              <a:t> is (bv.: string, int</a:t>
            </a:r>
            <a:r>
              <a:rPr lang="nl-BE" sz="2400" b="1" dirty="0">
                <a:solidFill>
                  <a:srgbClr val="C00000"/>
                </a:solidFill>
              </a:rPr>
              <a:t>?</a:t>
            </a:r>
            <a:r>
              <a:rPr lang="nl-BE" sz="2400" dirty="0"/>
              <a:t>, ...) </a:t>
            </a:r>
            <a:r>
              <a:rPr lang="nl-BE" sz="2400" dirty="0">
                <a:sym typeface="Wingdings" panose="05000000000000000000" pitchFamily="2" charset="2"/>
              </a:rPr>
              <a:t> kolom ook </a:t>
            </a:r>
            <a:r>
              <a:rPr lang="nl-BE" sz="2400" dirty="0" err="1">
                <a:sym typeface="Wingdings" panose="05000000000000000000" pitchFamily="2" charset="2"/>
              </a:rPr>
              <a:t>nullable</a:t>
            </a:r>
            <a:endParaRPr lang="nl-B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343C4-2BE1-421B-8118-E01644FF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3BA4F-BD66-4F5F-9B73-4708EF70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03390D-6EF2-406F-A7A6-384F5697D3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891CEE-C423-4E8F-8BB8-865B5063586E}"/>
              </a:ext>
            </a:extLst>
          </p:cNvPr>
          <p:cNvGrpSpPr/>
          <p:nvPr/>
        </p:nvGrpSpPr>
        <p:grpSpPr>
          <a:xfrm>
            <a:off x="1008834" y="3749204"/>
            <a:ext cx="9643390" cy="1771780"/>
            <a:chOff x="678291" y="2988331"/>
            <a:chExt cx="9643390" cy="17717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185119-A56B-4ADC-8ED9-894D7F088C7C}"/>
                </a:ext>
              </a:extLst>
            </p:cNvPr>
            <p:cNvSpPr txBox="1"/>
            <p:nvPr/>
          </p:nvSpPr>
          <p:spPr>
            <a:xfrm>
              <a:off x="678291" y="3274057"/>
              <a:ext cx="4572000" cy="120032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Post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PostId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Title {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Content {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4F8291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PublicationDate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nl-BE" sz="1200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3C7B1BB-AB4E-42CF-A3BE-978D70E3D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8955" y="2988331"/>
              <a:ext cx="2832726" cy="1771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85FB063-3D73-4668-A644-CC11C08D0CB2}"/>
                </a:ext>
              </a:extLst>
            </p:cNvPr>
            <p:cNvSpPr/>
            <p:nvPr/>
          </p:nvSpPr>
          <p:spPr>
            <a:xfrm>
              <a:off x="5937003" y="3594002"/>
              <a:ext cx="865239" cy="560439"/>
            </a:xfrm>
            <a:prstGeom prst="rightArrow">
              <a:avLst/>
            </a:prstGeom>
            <a:solidFill>
              <a:schemeClr val="tx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nl-BE" sz="1600" b="1" dirty="0" err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02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48DE-74BD-439F-A160-3E18B623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r>
              <a:rPr lang="nl-BE" dirty="0"/>
              <a:t>: Conventies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9F16-71B1-494F-BB9A-3B331E8F0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701298"/>
            <a:ext cx="9724665" cy="1299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Voor property met naam </a:t>
            </a:r>
            <a:r>
              <a:rPr lang="nl-BE" sz="2400" i="1" dirty="0"/>
              <a:t>“</a:t>
            </a:r>
            <a:r>
              <a:rPr lang="nl-BE" sz="2400" i="1" dirty="0" err="1"/>
              <a:t>Id</a:t>
            </a:r>
            <a:r>
              <a:rPr lang="nl-BE" sz="2400" i="1" dirty="0"/>
              <a:t>”</a:t>
            </a:r>
            <a:r>
              <a:rPr lang="nl-BE" sz="2400" dirty="0"/>
              <a:t> of </a:t>
            </a:r>
            <a:r>
              <a:rPr lang="nl-BE" sz="2400" i="1" dirty="0"/>
              <a:t>“&lt;naam klasse&gt;</a:t>
            </a:r>
            <a:r>
              <a:rPr lang="nl-BE" sz="2400" i="1" dirty="0" err="1"/>
              <a:t>Id</a:t>
            </a:r>
            <a:r>
              <a:rPr lang="nl-BE" sz="2400" i="1" dirty="0"/>
              <a:t>”</a:t>
            </a:r>
            <a:r>
              <a:rPr lang="nl-BE" sz="2400" dirty="0"/>
              <a:t> wordt </a:t>
            </a:r>
            <a:r>
              <a:rPr lang="nl-BE" sz="2400" dirty="0" err="1"/>
              <a:t>Primary</a:t>
            </a:r>
            <a:r>
              <a:rPr lang="nl-BE" sz="2400" dirty="0"/>
              <a:t> </a:t>
            </a:r>
            <a:r>
              <a:rPr lang="nl-BE" sz="2400" dirty="0" err="1"/>
              <a:t>Key</a:t>
            </a:r>
            <a:r>
              <a:rPr lang="nl-BE" sz="2400" dirty="0"/>
              <a:t>-kolom gegenereerd (case </a:t>
            </a:r>
            <a:r>
              <a:rPr lang="nl-BE" sz="2400" dirty="0" err="1"/>
              <a:t>insensitive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343C4-2BE1-421B-8118-E01644FF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3BA4F-BD66-4F5F-9B73-4708EF70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03390D-6EF2-406F-A7A6-384F5697D3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2D02F9-4628-49F4-AB18-6EA59AA5380C}"/>
              </a:ext>
            </a:extLst>
          </p:cNvPr>
          <p:cNvGrpSpPr/>
          <p:nvPr/>
        </p:nvGrpSpPr>
        <p:grpSpPr>
          <a:xfrm>
            <a:off x="1116989" y="3440777"/>
            <a:ext cx="9643390" cy="1771780"/>
            <a:chOff x="1008834" y="3749204"/>
            <a:chExt cx="9643390" cy="177178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891CEE-C423-4E8F-8BB8-865B5063586E}"/>
                </a:ext>
              </a:extLst>
            </p:cNvPr>
            <p:cNvGrpSpPr/>
            <p:nvPr/>
          </p:nvGrpSpPr>
          <p:grpSpPr>
            <a:xfrm>
              <a:off x="1008834" y="3749204"/>
              <a:ext cx="9643390" cy="1771780"/>
              <a:chOff x="678291" y="2988331"/>
              <a:chExt cx="9643390" cy="177178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85119-A56B-4ADC-8ED9-894D7F088C7C}"/>
                  </a:ext>
                </a:extLst>
              </p:cNvPr>
              <p:cNvSpPr txBox="1"/>
              <p:nvPr/>
            </p:nvSpPr>
            <p:spPr>
              <a:xfrm>
                <a:off x="678291" y="3274057"/>
                <a:ext cx="4572000" cy="1200329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nl-BE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nl-BE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nl-BE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nl-BE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nl-BE" sz="1200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Post</a:t>
                </a:r>
                <a:r>
                  <a:rPr lang="nl-BE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PostId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get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set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 }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Title {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get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set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 }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Content {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get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set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 }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4F8291"/>
                    </a:solidFill>
                    <a:latin typeface="Consolas" panose="020B0609020204030204" pitchFamily="49" charset="0"/>
                  </a:rPr>
                  <a:t>DateTime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PublicationDate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get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set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 }</a:t>
                </a:r>
              </a:p>
              <a:p>
                <a:r>
                  <a:rPr lang="nl-BE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nl-BE" sz="1200" dirty="0"/>
              </a:p>
            </p:txBody>
          </p: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13C7B1BB-AB4E-42CF-A3BE-978D70E3D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8955" y="2988331"/>
                <a:ext cx="2832726" cy="17717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185FB063-3D73-4668-A644-CC11C08D0CB2}"/>
                  </a:ext>
                </a:extLst>
              </p:cNvPr>
              <p:cNvSpPr/>
              <p:nvPr/>
            </p:nvSpPr>
            <p:spPr>
              <a:xfrm>
                <a:off x="5937003" y="3594002"/>
                <a:ext cx="865239" cy="560439"/>
              </a:xfrm>
              <a:prstGeom prst="rightArrow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l"/>
                <a:endParaRPr lang="nl-BE" sz="1600" b="1" dirty="0" err="1">
                  <a:latin typeface="+mj-lt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D1BDE3-3A2C-4F0D-A20D-385234CBA7C2}"/>
                </a:ext>
              </a:extLst>
            </p:cNvPr>
            <p:cNvSpPr/>
            <p:nvPr/>
          </p:nvSpPr>
          <p:spPr>
            <a:xfrm>
              <a:off x="2408903" y="4247535"/>
              <a:ext cx="580103" cy="216000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nl-BE" sz="1600" b="1" dirty="0" err="1"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AC2380-6F17-417D-8A97-26CB079092DC}"/>
                </a:ext>
              </a:extLst>
            </p:cNvPr>
            <p:cNvSpPr/>
            <p:nvPr/>
          </p:nvSpPr>
          <p:spPr>
            <a:xfrm>
              <a:off x="7799832" y="4134464"/>
              <a:ext cx="1764000" cy="252000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nl-BE" sz="1600" b="1" dirty="0" err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59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5013-7C4B-4699-A578-7ABED6BD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Relaties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9D29D-5B3F-42F5-9FE1-4BCE88B16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86021-6AA3-430A-AD0A-F661372A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C7A6B-ADB2-4044-A68B-FB147E24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7BB2CB-7D72-403A-9399-DC5B5E453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858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C558-5E7D-47EE-B3DF-026AC3E8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r>
              <a:rPr lang="nl-BE" dirty="0"/>
              <a:t>: Relaties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9027-883E-4E5A-856B-EFCB12B2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223483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Entity</a:t>
            </a:r>
            <a:r>
              <a:rPr lang="nl-BE" dirty="0"/>
              <a:t> Framework kan ook relaties tussen entiteiten beheren </a:t>
            </a:r>
            <a:r>
              <a:rPr lang="nl-BE" i="1" dirty="0"/>
              <a:t>(</a:t>
            </a:r>
            <a:r>
              <a:rPr lang="nl-BE" i="1" dirty="0" err="1"/>
              <a:t>one-to-one</a:t>
            </a:r>
            <a:r>
              <a:rPr lang="nl-BE" i="1" dirty="0"/>
              <a:t>, </a:t>
            </a:r>
            <a:r>
              <a:rPr lang="nl-BE" i="1" dirty="0" err="1"/>
              <a:t>one-to-many</a:t>
            </a:r>
            <a:r>
              <a:rPr lang="nl-BE" i="1" dirty="0"/>
              <a:t>, </a:t>
            </a:r>
            <a:r>
              <a:rPr lang="nl-BE" i="1" dirty="0" err="1"/>
              <a:t>many-to-many</a:t>
            </a:r>
            <a:r>
              <a:rPr lang="nl-BE" i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Mogelijk op twee manieren: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/>
              <a:t>Conventies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 err="1"/>
              <a:t>Fluent</a:t>
            </a:r>
            <a:r>
              <a:rPr lang="nl-BE" sz="2400" dirty="0"/>
              <a:t>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69949-C87D-47BA-89A0-3BBC99E9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A39B5-2508-44DE-984C-48642759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58AF42-C5F5-4034-91ED-39EE09DEDE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206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B620-F0FC-4003-BD1B-5C221FCB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r>
              <a:rPr lang="nl-BE" dirty="0"/>
              <a:t>: </a:t>
            </a:r>
            <a:r>
              <a:rPr lang="nl-BE" dirty="0" err="1"/>
              <a:t>One-to-many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8DA3-EAEF-4A41-AD1E-21E65190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7510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Manier 1: in </a:t>
            </a:r>
            <a:r>
              <a:rPr lang="nl-BE" dirty="0" err="1"/>
              <a:t>child</a:t>
            </a:r>
            <a:r>
              <a:rPr lang="nl-BE" dirty="0"/>
              <a:t>-klasse </a:t>
            </a:r>
            <a:r>
              <a:rPr lang="nl-BE" dirty="0" err="1"/>
              <a:t>reference</a:t>
            </a:r>
            <a:r>
              <a:rPr lang="nl-BE" dirty="0"/>
              <a:t> naar </a:t>
            </a:r>
            <a:r>
              <a:rPr lang="nl-BE" dirty="0" err="1"/>
              <a:t>parent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C0ED3-7907-49DE-9809-FAF36C79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A57B8-7077-4DEB-B2D9-3C6BAC6C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FF8C-CB56-40E0-950A-B9B861980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AEE38A-C71B-4EA0-9D09-C317EEB2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41" y="3253914"/>
            <a:ext cx="59245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112F59-BB3E-43F0-BBA4-C5E0A47D099C}"/>
              </a:ext>
            </a:extLst>
          </p:cNvPr>
          <p:cNvSpPr txBox="1"/>
          <p:nvPr/>
        </p:nvSpPr>
        <p:spPr>
          <a:xfrm>
            <a:off x="678291" y="2760966"/>
            <a:ext cx="4572000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PublicationDate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Comment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Author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WrittenOn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91374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B620-F0FC-4003-BD1B-5C221FCB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r>
              <a:rPr lang="nl-BE" dirty="0"/>
              <a:t>: </a:t>
            </a:r>
            <a:r>
              <a:rPr lang="nl-BE" dirty="0" err="1"/>
              <a:t>One-to-many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8DA3-EAEF-4A41-AD1E-21E65190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7510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Manier 2: collectie in </a:t>
            </a:r>
            <a:r>
              <a:rPr lang="nl-BE" dirty="0" err="1"/>
              <a:t>parent</a:t>
            </a:r>
            <a:r>
              <a:rPr lang="nl-BE" dirty="0"/>
              <a:t> met </a:t>
            </a:r>
            <a:r>
              <a:rPr lang="nl-BE" dirty="0" err="1"/>
              <a:t>child</a:t>
            </a:r>
            <a:r>
              <a:rPr lang="nl-BE" dirty="0"/>
              <a:t>-objecten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C0ED3-7907-49DE-9809-FAF36C79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A57B8-7077-4DEB-B2D9-3C6BAC6C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FF8C-CB56-40E0-950A-B9B861980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AEE38A-C71B-4EA0-9D09-C317EEB2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72" y="3253914"/>
            <a:ext cx="59245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112F59-BB3E-43F0-BBA4-C5E0A47D099C}"/>
              </a:ext>
            </a:extLst>
          </p:cNvPr>
          <p:cNvSpPr txBox="1"/>
          <p:nvPr/>
        </p:nvSpPr>
        <p:spPr>
          <a:xfrm>
            <a:off x="534291" y="2760965"/>
            <a:ext cx="4857270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PublicationDate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ICollection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Comment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Comments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  <a:endParaRPr lang="en-US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Comment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Author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WrittenOn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4218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32F9-EA28-4CC1-A8EE-5F12D72D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r>
              <a:rPr lang="nl-BE" dirty="0"/>
              <a:t>: </a:t>
            </a:r>
            <a:r>
              <a:rPr lang="nl-BE" dirty="0" err="1"/>
              <a:t>One-to-many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D896-E1EA-4F58-9BB1-2AAF2A85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57807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Manier 3: combinatie manier 1 + manier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80C5F-A645-4CA2-BA4E-7A45EB3A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B3A15-D58C-4EB9-AF24-B1D1C9A7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99F9CE-A9D0-4451-A63F-547C07230B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CB19B-F9A4-40DC-A2BC-072209F0FF62}"/>
              </a:ext>
            </a:extLst>
          </p:cNvPr>
          <p:cNvSpPr txBox="1"/>
          <p:nvPr/>
        </p:nvSpPr>
        <p:spPr>
          <a:xfrm>
            <a:off x="966911" y="2407004"/>
            <a:ext cx="4857270" cy="32316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PublicationDate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ICollection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Comment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Comments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  <a:endParaRPr lang="en-US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Comment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Author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WrittenOn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0314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247" y="1424767"/>
            <a:ext cx="10287043" cy="1447247"/>
          </a:xfrm>
        </p:spPr>
        <p:txBody>
          <a:bodyPr/>
          <a:lstStyle/>
          <a:p>
            <a:r>
              <a:rPr lang="nl-BE" dirty="0"/>
              <a:t>Application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Entity</a:t>
            </a:r>
            <a:r>
              <a:rPr lang="nl-BE" dirty="0"/>
              <a:t> Framework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0603" y="3988604"/>
            <a:ext cx="6308725" cy="466613"/>
          </a:xfrm>
        </p:spPr>
        <p:txBody>
          <a:bodyPr/>
          <a:lstStyle/>
          <a:p>
            <a:r>
              <a:rPr lang="nl-BE" dirty="0"/>
              <a:t>Sam Van Buggenhout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86230"/>
            <a:ext cx="4662487" cy="1617663"/>
          </a:xfrm>
        </p:spPr>
        <p:txBody>
          <a:bodyPr/>
          <a:lstStyle/>
          <a:p>
            <a:r>
              <a:rPr lang="nl-BE" dirty="0"/>
              <a:t>Academiejaar 2022-2023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32F9-EA28-4CC1-A8EE-5F12D72D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r>
              <a:rPr lang="nl-BE" dirty="0"/>
              <a:t>: </a:t>
            </a:r>
            <a:r>
              <a:rPr lang="nl-BE" dirty="0" err="1"/>
              <a:t>One-to-many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D896-E1EA-4F58-9BB1-2AAF2A85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57807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Manier 4: met </a:t>
            </a:r>
            <a:r>
              <a:rPr lang="nl-BE" dirty="0" err="1"/>
              <a:t>foreign</a:t>
            </a:r>
            <a:r>
              <a:rPr lang="nl-BE" dirty="0"/>
              <a:t> </a:t>
            </a:r>
            <a:r>
              <a:rPr lang="nl-BE" dirty="0" err="1"/>
              <a:t>key</a:t>
            </a:r>
            <a:r>
              <a:rPr lang="nl-BE" dirty="0"/>
              <a:t>-property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80C5F-A645-4CA2-BA4E-7A45EB3A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B3A15-D58C-4EB9-AF24-B1D1C9A7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99F9CE-A9D0-4451-A63F-547C07230B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CB19B-F9A4-40DC-A2BC-072209F0FF62}"/>
              </a:ext>
            </a:extLst>
          </p:cNvPr>
          <p:cNvSpPr txBox="1"/>
          <p:nvPr/>
        </p:nvSpPr>
        <p:spPr>
          <a:xfrm>
            <a:off x="750853" y="2309151"/>
            <a:ext cx="4857270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PublicationDate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ICollection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Comment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Comments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  <a:endParaRPr lang="en-US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Comment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Author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WrittenOn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PostId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F8621-123F-449E-8120-7BB24B009803}"/>
              </a:ext>
            </a:extLst>
          </p:cNvPr>
          <p:cNvSpPr txBox="1"/>
          <p:nvPr/>
        </p:nvSpPr>
        <p:spPr>
          <a:xfrm>
            <a:off x="6351638" y="4248143"/>
            <a:ext cx="4922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PostId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naamgeving FK is conventie!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PostId</a:t>
            </a:r>
            <a:r>
              <a:rPr lang="nl-BE" dirty="0"/>
              <a:t> = int </a:t>
            </a:r>
            <a:r>
              <a:rPr lang="nl-BE" dirty="0">
                <a:sym typeface="Wingdings" panose="05000000000000000000" pitchFamily="2" charset="2"/>
              </a:rPr>
              <a:t> FK kan niet NULL zijn 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one-to-many</a:t>
            </a:r>
            <a:r>
              <a:rPr lang="nl-BE" dirty="0">
                <a:sym typeface="Wingdings" panose="05000000000000000000" pitchFamily="2" charset="2"/>
              </a:rPr>
              <a:t> is verplicht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ym typeface="Wingdings" panose="05000000000000000000" pitchFamily="2" charset="2"/>
              </a:rPr>
              <a:t>Indien optioneel  wijzig type van </a:t>
            </a:r>
            <a:r>
              <a:rPr lang="nl-BE" dirty="0" err="1">
                <a:sym typeface="Wingdings" panose="05000000000000000000" pitchFamily="2" charset="2"/>
              </a:rPr>
              <a:t>PostId</a:t>
            </a:r>
            <a:r>
              <a:rPr lang="nl-BE" dirty="0">
                <a:sym typeface="Wingdings" panose="05000000000000000000" pitchFamily="2" charset="2"/>
              </a:rPr>
              <a:t> naar </a:t>
            </a:r>
            <a:r>
              <a:rPr lang="nl-BE" dirty="0" err="1">
                <a:sym typeface="Wingdings" panose="05000000000000000000" pitchFamily="2" charset="2"/>
              </a:rPr>
              <a:t>nullable</a:t>
            </a:r>
            <a:r>
              <a:rPr lang="nl-BE" dirty="0">
                <a:sym typeface="Wingdings" panose="05000000000000000000" pitchFamily="2" charset="2"/>
              </a:rPr>
              <a:t> int (int?)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9330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B8F7-4140-44EF-ADC4-A77F19F7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r>
              <a:rPr lang="nl-BE" dirty="0"/>
              <a:t>: </a:t>
            </a:r>
            <a:r>
              <a:rPr lang="nl-BE" dirty="0" err="1"/>
              <a:t>One-to-one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AB5C-9927-473D-8C38-AD47BECF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47975"/>
            <a:ext cx="9281274" cy="58730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 err="1"/>
              <a:t>One-to-one</a:t>
            </a:r>
            <a:r>
              <a:rPr lang="nl-BE" b="1" dirty="0"/>
              <a:t>: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 + FK in </a:t>
            </a:r>
            <a:r>
              <a:rPr lang="nl-BE" dirty="0" err="1"/>
              <a:t>parent</a:t>
            </a:r>
            <a:r>
              <a:rPr lang="nl-BE" dirty="0"/>
              <a:t>-klasse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1DAA6-2956-4742-8BF9-C8FEFB4E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931E8-3ADC-4137-8106-342C772D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078803-23DA-44EC-839B-06AEF2658F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F54F9-ACCF-4F5B-9157-A5B19FFB2423}"/>
              </a:ext>
            </a:extLst>
          </p:cNvPr>
          <p:cNvSpPr txBox="1"/>
          <p:nvPr/>
        </p:nvSpPr>
        <p:spPr>
          <a:xfrm>
            <a:off x="750853" y="2309151"/>
            <a:ext cx="4361921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/>
              <a:t>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Address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Address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  <a:endParaRPr lang="nl-BE" sz="1200" b="1" dirty="0">
              <a:highlight>
                <a:srgbClr val="FFFF00"/>
              </a:highlight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Street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Number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Zip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City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PersonId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Person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Person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  <a:endParaRPr lang="nl-BE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1A300C8-2872-4216-B23D-F66846028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66"/>
          <a:stretch/>
        </p:blipFill>
        <p:spPr bwMode="auto">
          <a:xfrm>
            <a:off x="5847429" y="2862251"/>
            <a:ext cx="5924550" cy="231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EF33A1-879F-4565-98AD-1385A67EE9E7}"/>
              </a:ext>
            </a:extLst>
          </p:cNvPr>
          <p:cNvSpPr txBox="1"/>
          <p:nvPr/>
        </p:nvSpPr>
        <p:spPr>
          <a:xfrm>
            <a:off x="678291" y="5810175"/>
            <a:ext cx="665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Opmerking: </a:t>
            </a:r>
            <a:r>
              <a:rPr lang="nl-BE" i="1" dirty="0" err="1"/>
              <a:t>PersonId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naamgeving van FK volgens </a:t>
            </a:r>
            <a:r>
              <a:rPr lang="nl-BE" b="1" dirty="0">
                <a:sym typeface="Wingdings" panose="05000000000000000000" pitchFamily="2" charset="2"/>
              </a:rPr>
              <a:t>conventie</a:t>
            </a:r>
            <a:r>
              <a:rPr lang="nl-BE" dirty="0">
                <a:sym typeface="Wingdings" panose="05000000000000000000" pitchFamily="2" charset="2"/>
              </a:rPr>
              <a:t>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1734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6AC4-616C-45B5-A470-57EC0DCA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Configuratie: </a:t>
            </a:r>
            <a:r>
              <a:rPr lang="nl-BE" dirty="0" err="1"/>
              <a:t>annotations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FFE6-C72A-41D1-9921-E56DEBF26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A5468-D026-421B-860E-261F280A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F0614-8A6B-41A0-8989-30E027DF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CC00F5-72D3-4EBC-AEB1-291083C02B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036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3462-138B-477D-9D86-62BA99A5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r>
              <a:rPr lang="nl-BE" dirty="0"/>
              <a:t>: Configuratie via </a:t>
            </a:r>
            <a:r>
              <a:rPr lang="nl-BE" dirty="0" err="1"/>
              <a:t>annotations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85FC-1DFA-4DE8-A7A2-D13E8F7E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Om af te wijken van conventies: </a:t>
            </a:r>
            <a:r>
              <a:rPr lang="nl-BE" sz="2400" dirty="0" err="1"/>
              <a:t>entity</a:t>
            </a:r>
            <a:r>
              <a:rPr lang="nl-BE" sz="2400" dirty="0"/>
              <a:t> configureren via </a:t>
            </a:r>
            <a:r>
              <a:rPr lang="nl-BE" sz="2400" b="1" dirty="0" err="1">
                <a:solidFill>
                  <a:schemeClr val="accent6"/>
                </a:solidFill>
              </a:rPr>
              <a:t>annotations</a:t>
            </a:r>
            <a:r>
              <a:rPr lang="nl-BE" sz="2400" dirty="0"/>
              <a:t> </a:t>
            </a:r>
            <a:br>
              <a:rPr lang="nl-BE" sz="2400" dirty="0"/>
            </a:br>
            <a:r>
              <a:rPr lang="nl-BE" sz="2400" dirty="0"/>
              <a:t>(of </a:t>
            </a:r>
            <a:r>
              <a:rPr lang="nl-BE" sz="2400" i="1" dirty="0" err="1"/>
              <a:t>Fluent</a:t>
            </a:r>
            <a:r>
              <a:rPr lang="nl-BE" sz="2400" i="1" dirty="0"/>
              <a:t> API, zie later</a:t>
            </a:r>
            <a:r>
              <a:rPr lang="nl-BE" sz="24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52D8D-3B59-47D4-AAAD-41ED6D50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3FC3C-39BF-4A85-8BEA-F4379042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FFF425-7A03-4268-954B-A879D0680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FEC7F-AE14-4B1D-B7C0-9A0C2CDBF0FB}"/>
              </a:ext>
            </a:extLst>
          </p:cNvPr>
          <p:cNvSpPr txBox="1"/>
          <p:nvPr/>
        </p:nvSpPr>
        <p:spPr>
          <a:xfrm>
            <a:off x="822291" y="2539528"/>
            <a:ext cx="4851296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Table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MyPersonTable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Key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Column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FName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Column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LName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NotMapped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calculated -&gt; not stored in DB! 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1174A-7275-49C6-A24E-B5C577266E00}"/>
              </a:ext>
            </a:extLst>
          </p:cNvPr>
          <p:cNvSpPr txBox="1"/>
          <p:nvPr/>
        </p:nvSpPr>
        <p:spPr>
          <a:xfrm>
            <a:off x="6400428" y="2680957"/>
            <a:ext cx="4710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>
                <a:latin typeface="Consolas" panose="020B0609020204030204" pitchFamily="49" charset="0"/>
              </a:rPr>
              <a:t>[</a:t>
            </a:r>
            <a:r>
              <a:rPr lang="nl-BE" dirty="0" err="1">
                <a:latin typeface="Consolas" panose="020B0609020204030204" pitchFamily="49" charset="0"/>
              </a:rPr>
              <a:t>Table</a:t>
            </a:r>
            <a:r>
              <a:rPr lang="nl-BE" dirty="0">
                <a:latin typeface="Consolas" panose="020B0609020204030204" pitchFamily="49" charset="0"/>
              </a:rPr>
              <a:t>]</a:t>
            </a:r>
            <a:r>
              <a:rPr lang="nl-BE" sz="2000" dirty="0"/>
              <a:t>: naam van tabel bepalen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>
                <a:latin typeface="Consolas" panose="020B0609020204030204" pitchFamily="49" charset="0"/>
              </a:rPr>
              <a:t>[Column]</a:t>
            </a:r>
            <a:r>
              <a:rPr lang="nl-BE" sz="2000" dirty="0"/>
              <a:t>: naam van kolom voor deze property bepalen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>
                <a:latin typeface="Consolas" panose="020B0609020204030204" pitchFamily="49" charset="0"/>
              </a:rPr>
              <a:t>[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]</a:t>
            </a:r>
            <a:r>
              <a:rPr lang="nl-BE" sz="2000" dirty="0"/>
              <a:t>: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key</a:t>
            </a:r>
            <a:r>
              <a:rPr lang="nl-BE" sz="2000" dirty="0"/>
              <a:t>-kolom aangeven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>
                <a:latin typeface="Consolas" panose="020B0609020204030204" pitchFamily="49" charset="0"/>
              </a:rPr>
              <a:t>[</a:t>
            </a:r>
            <a:r>
              <a:rPr lang="nl-BE" dirty="0" err="1">
                <a:latin typeface="Consolas" panose="020B0609020204030204" pitchFamily="49" charset="0"/>
              </a:rPr>
              <a:t>Required</a:t>
            </a:r>
            <a:r>
              <a:rPr lang="nl-BE" dirty="0">
                <a:latin typeface="Consolas" panose="020B0609020204030204" pitchFamily="49" charset="0"/>
              </a:rPr>
              <a:t>]</a:t>
            </a:r>
            <a:r>
              <a:rPr lang="nl-BE" sz="2000" dirty="0"/>
              <a:t>: </a:t>
            </a:r>
            <a:r>
              <a:rPr lang="nl-BE" sz="2000" dirty="0" err="1"/>
              <a:t>not-null</a:t>
            </a:r>
            <a:r>
              <a:rPr lang="nl-BE" sz="2000" dirty="0"/>
              <a:t> kolom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>
                <a:latin typeface="Consolas" panose="020B0609020204030204" pitchFamily="49" charset="0"/>
              </a:rPr>
              <a:t>[</a:t>
            </a:r>
            <a:r>
              <a:rPr lang="nl-BE" dirty="0" err="1">
                <a:latin typeface="Consolas" panose="020B0609020204030204" pitchFamily="49" charset="0"/>
              </a:rPr>
              <a:t>NotMapped</a:t>
            </a:r>
            <a:r>
              <a:rPr lang="nl-BE" dirty="0">
                <a:latin typeface="Consolas" panose="020B0609020204030204" pitchFamily="49" charset="0"/>
              </a:rPr>
              <a:t>]</a:t>
            </a:r>
            <a:r>
              <a:rPr lang="nl-BE" sz="2000" dirty="0"/>
              <a:t>: voor property wordt geen kolom gegenereerd (niet opgeslagen in DB, bv.: berekende velden)</a:t>
            </a:r>
          </a:p>
        </p:txBody>
      </p:sp>
    </p:spTree>
    <p:extLst>
      <p:ext uri="{BB962C8B-B14F-4D97-AF65-F5344CB8AC3E}">
        <p14:creationId xmlns:p14="http://schemas.microsoft.com/office/powerpoint/2010/main" val="149242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3462-138B-477D-9D86-62BA99A5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r>
              <a:rPr lang="nl-BE" dirty="0"/>
              <a:t>: Configuratie via </a:t>
            </a:r>
            <a:r>
              <a:rPr lang="nl-BE" dirty="0" err="1"/>
              <a:t>annotations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85FC-1DFA-4DE8-A7A2-D13E8F7E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700981"/>
            <a:ext cx="9710922" cy="27042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Ook restrictie op minimale/maximale lengte van een string via </a:t>
            </a:r>
            <a:r>
              <a:rPr lang="nl-BE" sz="2400" dirty="0" err="1"/>
              <a:t>annotations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52D8D-3B59-47D4-AAAD-41ED6D50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3FC3C-39BF-4A85-8BEA-F4379042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FFF425-7A03-4268-954B-A879D0680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FEC7F-AE14-4B1D-B7C0-9A0C2CDBF0FB}"/>
              </a:ext>
            </a:extLst>
          </p:cNvPr>
          <p:cNvSpPr txBox="1"/>
          <p:nvPr/>
        </p:nvSpPr>
        <p:spPr>
          <a:xfrm>
            <a:off x="1126969" y="2848695"/>
            <a:ext cx="4398761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MinLength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(8)]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Password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MaxLength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(100)]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Username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StringLength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(200,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MinimumLength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67204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84B7-F4A4-4B56-973D-562CD0AD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 </a:t>
            </a:r>
            <a:r>
              <a:rPr lang="nl-BE" dirty="0" err="1"/>
              <a:t>Core</a:t>
            </a:r>
            <a:r>
              <a:rPr lang="nl-BE" dirty="0"/>
              <a:t>: Configuratie via </a:t>
            </a:r>
            <a:r>
              <a:rPr lang="nl-BE" dirty="0" err="1"/>
              <a:t>annotations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40D1-C468-4730-A544-5A0326C0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42257"/>
            <a:ext cx="9281274" cy="9411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Met </a:t>
            </a:r>
            <a:r>
              <a:rPr lang="nl-BE" sz="2400" dirty="0">
                <a:latin typeface="Consolas" panose="020B0609020204030204" pitchFamily="49" charset="0"/>
              </a:rPr>
              <a:t>[</a:t>
            </a:r>
            <a:r>
              <a:rPr lang="nl-BE" sz="2400" dirty="0" err="1">
                <a:latin typeface="Consolas" panose="020B0609020204030204" pitchFamily="49" charset="0"/>
              </a:rPr>
              <a:t>ForeignKey</a:t>
            </a:r>
            <a:r>
              <a:rPr lang="nl-BE" sz="2400" dirty="0">
                <a:latin typeface="Consolas" panose="020B0609020204030204" pitchFamily="49" charset="0"/>
              </a:rPr>
              <a:t>]</a:t>
            </a:r>
            <a:r>
              <a:rPr lang="nl-BE" dirty="0"/>
              <a:t>-attribuut kan je aangeven dat een property gebruikt wordt als FK in een relatie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8B6F2-1DD6-439F-BBF1-1E1F5DCB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805AA-2399-4536-986B-1F44A724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28B451-844F-45B6-8E0A-330248B76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B8EF0-CA8C-4D52-90C7-43EFF92B8CC0}"/>
              </a:ext>
            </a:extLst>
          </p:cNvPr>
          <p:cNvSpPr txBox="1"/>
          <p:nvPr/>
        </p:nvSpPr>
        <p:spPr>
          <a:xfrm>
            <a:off x="278653" y="3814735"/>
            <a:ext cx="3467437" cy="16158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F8291"/>
                </a:solidFill>
                <a:latin typeface="Consolas" panose="020B0609020204030204" pitchFamily="49" charset="0"/>
              </a:rPr>
              <a:t>Author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Author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1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ForeignKey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"Author"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AuthorFK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96EB3-9876-41A7-A446-6B1F598BB30A}"/>
              </a:ext>
            </a:extLst>
          </p:cNvPr>
          <p:cNvSpPr txBox="1"/>
          <p:nvPr/>
        </p:nvSpPr>
        <p:spPr>
          <a:xfrm>
            <a:off x="4062398" y="3814735"/>
            <a:ext cx="3467437" cy="16158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[</a:t>
            </a:r>
            <a:r>
              <a:rPr lang="nl-BE" sz="11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ForeignKey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100" b="1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AuthorFK</a:t>
            </a:r>
            <a:r>
              <a:rPr lang="nl-BE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F8291"/>
                </a:solidFill>
                <a:latin typeface="Consolas" panose="020B0609020204030204" pitchFamily="49" charset="0"/>
              </a:rPr>
              <a:t>Author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AuthorFK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9B895-D9D3-4078-8D5D-CDEBF5F0468D}"/>
              </a:ext>
            </a:extLst>
          </p:cNvPr>
          <p:cNvSpPr txBox="1"/>
          <p:nvPr/>
        </p:nvSpPr>
        <p:spPr>
          <a:xfrm>
            <a:off x="7846142" y="3306903"/>
            <a:ext cx="3941438" cy="26314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/* andere </a:t>
            </a:r>
            <a:r>
              <a:rPr lang="nl-BE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property's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ForeignKey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AuthorFK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Author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AuthorFK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 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onsolas" panose="020B0609020204030204" pitchFamily="49" charset="0"/>
              </a:rPr>
              <a:t>Author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ForeignKey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AuthorFK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&lt;Book&gt; Books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1BA54-CD72-457E-A030-49E34549F3D2}"/>
              </a:ext>
            </a:extLst>
          </p:cNvPr>
          <p:cNvSpPr txBox="1"/>
          <p:nvPr/>
        </p:nvSpPr>
        <p:spPr>
          <a:xfrm>
            <a:off x="278653" y="3468328"/>
            <a:ext cx="277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Manier 1: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1BF8C-67D8-4033-9F3C-82D95E7C02EF}"/>
              </a:ext>
            </a:extLst>
          </p:cNvPr>
          <p:cNvSpPr txBox="1"/>
          <p:nvPr/>
        </p:nvSpPr>
        <p:spPr>
          <a:xfrm>
            <a:off x="4062397" y="3468328"/>
            <a:ext cx="277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Manier 2: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67D89-7F8D-4185-A0E8-44F4509BD4BF}"/>
              </a:ext>
            </a:extLst>
          </p:cNvPr>
          <p:cNvSpPr txBox="1"/>
          <p:nvPr/>
        </p:nvSpPr>
        <p:spPr>
          <a:xfrm>
            <a:off x="7846142" y="2968349"/>
            <a:ext cx="277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Manier 3:</a:t>
            </a:r>
          </a:p>
        </p:txBody>
      </p:sp>
    </p:spTree>
    <p:extLst>
      <p:ext uri="{BB962C8B-B14F-4D97-AF65-F5344CB8AC3E}">
        <p14:creationId xmlns:p14="http://schemas.microsoft.com/office/powerpoint/2010/main" val="456021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C074-A7F9-4034-8359-BC380C10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DbContext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56F2-D2F7-4D35-9BEC-057351416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EE5CC-3CA9-4A9D-8EA7-56D29FEC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EBCA1-85EF-483A-B114-E82AEEFD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43C3A-ECFA-4831-96B3-BBBF0F9BAC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86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2C58-4AEB-40B8-96D8-D3654668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DbContext</a:t>
            </a:r>
            <a:r>
              <a:rPr lang="nl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3531-ED2E-4CF1-ACF8-CF17AEDD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223483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DbContext</a:t>
            </a:r>
            <a:r>
              <a:rPr lang="nl-BE" dirty="0"/>
              <a:t> is klasse die sessie met database representeert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Connectie naar database (server, </a:t>
            </a:r>
            <a:r>
              <a:rPr lang="nl-BE" sz="2400" dirty="0" err="1"/>
              <a:t>credentials</a:t>
            </a:r>
            <a:r>
              <a:rPr lang="nl-BE" sz="2400" dirty="0"/>
              <a:t>, ...)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Interactie met database (INSERT, UPDATE, DELETE, SELECT)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Model Building en Data </a:t>
            </a:r>
            <a:r>
              <a:rPr lang="nl-BE" sz="2400" dirty="0" err="1"/>
              <a:t>mapping</a:t>
            </a:r>
            <a:r>
              <a:rPr lang="nl-BE" sz="2400" dirty="0"/>
              <a:t> (</a:t>
            </a:r>
            <a:r>
              <a:rPr lang="nl-BE" sz="2400" dirty="0" err="1"/>
              <a:t>Fluent</a:t>
            </a:r>
            <a:r>
              <a:rPr lang="nl-BE" sz="2400" dirty="0"/>
              <a:t> API)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Transactie-management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03705-6A50-4E70-841C-62E3CAE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715E4-62CB-4A45-A07F-87DFE033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661A59-FAC6-46C8-92E2-991082B17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59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2C58-4AEB-40B8-96D8-D3654668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DbContext</a:t>
            </a:r>
            <a:r>
              <a:rPr lang="nl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3531-ED2E-4CF1-ACF8-CF17AEDD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532118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Eigen klasse maken die overerft van </a:t>
            </a:r>
            <a:r>
              <a:rPr lang="nl-BE" sz="2000" dirty="0" err="1">
                <a:latin typeface="Consolas" panose="020B0609020204030204" pitchFamily="49" charset="0"/>
              </a:rPr>
              <a:t>DbContext</a:t>
            </a:r>
            <a:endParaRPr lang="nl-BE" sz="24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Methode </a:t>
            </a:r>
            <a:r>
              <a:rPr lang="nl-BE" sz="2000" dirty="0" err="1">
                <a:latin typeface="Consolas" panose="020B0609020204030204" pitchFamily="49" charset="0"/>
              </a:rPr>
              <a:t>OnConfiguring</a:t>
            </a:r>
            <a:r>
              <a:rPr lang="nl-BE" sz="2400" dirty="0"/>
              <a:t> </a:t>
            </a:r>
            <a:r>
              <a:rPr lang="nl-BE" sz="2400" dirty="0" err="1"/>
              <a:t>overriden</a:t>
            </a: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rgbClr val="C00000"/>
                </a:solidFill>
              </a:rPr>
              <a:t>Indien MS SQL Server</a:t>
            </a:r>
            <a:r>
              <a:rPr lang="nl-BE" sz="2000" b="1" dirty="0"/>
              <a:t> </a:t>
            </a:r>
            <a:r>
              <a:rPr lang="nl-BE" sz="2000" dirty="0"/>
              <a:t>gebruikt: </a:t>
            </a:r>
            <a:r>
              <a:rPr lang="nl-BE" sz="2000" dirty="0" err="1"/>
              <a:t>UseSqlServer</a:t>
            </a:r>
            <a:r>
              <a:rPr lang="nl-BE" sz="2000" dirty="0"/>
              <a:t>-methode aanroepen om connectie te configureren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Configuratie gebeurt </a:t>
            </a:r>
            <a:r>
              <a:rPr lang="nl-BE" sz="2000" dirty="0" err="1"/>
              <a:t>adhv</a:t>
            </a:r>
            <a:r>
              <a:rPr lang="nl-BE" sz="2000" dirty="0"/>
              <a:t> </a:t>
            </a:r>
            <a:r>
              <a:rPr lang="nl-BE" sz="2000" dirty="0" err="1"/>
              <a:t>connection</a:t>
            </a:r>
            <a:r>
              <a:rPr lang="nl-BE" sz="2000" dirty="0"/>
              <a:t>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03705-6A50-4E70-841C-62E3CAE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715E4-62CB-4A45-A07F-87DFE033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661A59-FAC6-46C8-92E2-991082B17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1BCE6-D58E-49F8-BE83-782B2A68BA26}"/>
              </a:ext>
            </a:extLst>
          </p:cNvPr>
          <p:cNvSpPr txBox="1"/>
          <p:nvPr/>
        </p:nvSpPr>
        <p:spPr>
          <a:xfrm>
            <a:off x="861246" y="4114818"/>
            <a:ext cx="10233309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BlogDbContext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UseSqlServer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@"Server=(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localdb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)\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mssqllocaldb;Database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MyBlogDB;Trusted_Connection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=True;"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621DD-B2C4-4151-9FF6-6B4AD80F6DE7}"/>
              </a:ext>
            </a:extLst>
          </p:cNvPr>
          <p:cNvSpPr txBox="1"/>
          <p:nvPr/>
        </p:nvSpPr>
        <p:spPr>
          <a:xfrm>
            <a:off x="3449588" y="5230176"/>
            <a:ext cx="1977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err="1"/>
              <a:t>connection</a:t>
            </a:r>
            <a:r>
              <a:rPr lang="nl-BE" sz="1600" b="1" dirty="0"/>
              <a:t> string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F29622-29BC-4BFE-9277-92EB89CB73CA}"/>
              </a:ext>
            </a:extLst>
          </p:cNvPr>
          <p:cNvCxnSpPr>
            <a:stCxn id="8" idx="0"/>
          </p:cNvCxnSpPr>
          <p:nvPr/>
        </p:nvCxnSpPr>
        <p:spPr>
          <a:xfrm flipV="1">
            <a:off x="4438498" y="4758813"/>
            <a:ext cx="438302" cy="471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94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39F1-CE32-4F04-A5C7-709DFE72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DbContext</a:t>
            </a:r>
            <a:r>
              <a:rPr lang="nl-BE" dirty="0"/>
              <a:t>: 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5064-DA70-48AF-89DE-48E2FE6B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0" y="1438142"/>
            <a:ext cx="10515600" cy="39106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Connection string bevat informatie om te connecteren naar een data source </a:t>
            </a:r>
            <a:br>
              <a:rPr lang="nl-BE" sz="2400" dirty="0"/>
            </a:br>
            <a:r>
              <a:rPr lang="nl-BE" sz="2400" dirty="0"/>
              <a:t>(bv.: een databank)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/>
              <a:t>Structuur is afhankelijk van gebruikte RDBMS</a:t>
            </a:r>
          </a:p>
          <a:p>
            <a:pPr marL="701063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Zie documentatie </a:t>
            </a:r>
            <a:r>
              <a:rPr lang="nl-BE" sz="2000" dirty="0">
                <a:hlinkClick r:id="rId2"/>
              </a:rPr>
              <a:t>https://www.connectionstrings.com/</a:t>
            </a:r>
            <a:endParaRPr lang="nl-B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Tijdens de lessen: MS SQL Server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Installeer DB-provider (</a:t>
            </a:r>
            <a:r>
              <a:rPr lang="nl-BE" sz="2000" i="1" dirty="0" err="1"/>
              <a:t>Microsoft.EntityFrameworkCore.SqlServer</a:t>
            </a:r>
            <a:r>
              <a:rPr lang="nl-BE" sz="2000" i="1" dirty="0"/>
              <a:t>) via </a:t>
            </a:r>
            <a:r>
              <a:rPr lang="nl-BE" sz="2000" i="1" dirty="0" err="1"/>
              <a:t>NuGet</a:t>
            </a:r>
            <a:endParaRPr lang="nl-BE" sz="2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F74FE-C073-4D53-83B3-338D4E8D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44E32-91E5-4D7F-8566-E16B6797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B3BF74-5D48-486F-AEF3-362FED5FB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C74BA-5308-4A8E-B1F3-5077773303B1}"/>
              </a:ext>
            </a:extLst>
          </p:cNvPr>
          <p:cNvSpPr txBox="1"/>
          <p:nvPr/>
        </p:nvSpPr>
        <p:spPr>
          <a:xfrm>
            <a:off x="998110" y="4277032"/>
            <a:ext cx="1002890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Server=(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localdb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)\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mssqllocaldb;Database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MyBlogDB;Trusted_Connection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=True;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44CBF-9B51-46F0-AFD3-695B0A37E0FE}"/>
              </a:ext>
            </a:extLst>
          </p:cNvPr>
          <p:cNvSpPr txBox="1"/>
          <p:nvPr/>
        </p:nvSpPr>
        <p:spPr>
          <a:xfrm>
            <a:off x="1209368" y="496529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Server:</a:t>
            </a:r>
            <a:r>
              <a:rPr lang="nl-BE" dirty="0"/>
              <a:t> </a:t>
            </a:r>
            <a:r>
              <a:rPr lang="nl-BE" i="1" dirty="0"/>
              <a:t>(</a:t>
            </a:r>
            <a:r>
              <a:rPr lang="nl-BE" i="1" dirty="0" err="1"/>
              <a:t>localdb</a:t>
            </a:r>
            <a:r>
              <a:rPr lang="nl-BE" i="1" dirty="0"/>
              <a:t>)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bestand op de harde schijf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>
                <a:sym typeface="Wingdings" panose="05000000000000000000" pitchFamily="2" charset="2"/>
              </a:rPr>
              <a:t>Database:</a:t>
            </a:r>
            <a:r>
              <a:rPr lang="nl-BE" dirty="0">
                <a:sym typeface="Wingdings" panose="05000000000000000000" pitchFamily="2" charset="2"/>
              </a:rPr>
              <a:t> naam voor database </a:t>
            </a:r>
            <a:r>
              <a:rPr lang="nl-BE" i="1" dirty="0">
                <a:sym typeface="Wingdings" panose="05000000000000000000" pitchFamily="2" charset="2"/>
              </a:rPr>
              <a:t>(zelf kiezen)</a:t>
            </a:r>
          </a:p>
        </p:txBody>
      </p:sp>
    </p:spTree>
    <p:extLst>
      <p:ext uri="{BB962C8B-B14F-4D97-AF65-F5344CB8AC3E}">
        <p14:creationId xmlns:p14="http://schemas.microsoft.com/office/powerpoint/2010/main" val="153214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91" y="1472277"/>
            <a:ext cx="4916130" cy="4974496"/>
          </a:xfrm>
        </p:spPr>
        <p:txBody>
          <a:bodyPr numCol="2" anchor="ctr"/>
          <a:lstStyle/>
          <a:p>
            <a:pPr>
              <a:spcBef>
                <a:spcPts val="600"/>
              </a:spcBef>
            </a:pPr>
            <a:r>
              <a:rPr lang="nl-BE" dirty="0"/>
              <a:t>Inleiding</a:t>
            </a:r>
          </a:p>
          <a:p>
            <a:pPr>
              <a:spcBef>
                <a:spcPts val="600"/>
              </a:spcBef>
            </a:pPr>
            <a:r>
              <a:rPr lang="nl-BE" dirty="0"/>
              <a:t>Code-first</a:t>
            </a:r>
          </a:p>
          <a:p>
            <a:pPr>
              <a:spcBef>
                <a:spcPts val="600"/>
              </a:spcBef>
            </a:pPr>
            <a:r>
              <a:rPr lang="nl-BE" dirty="0"/>
              <a:t>Relaties</a:t>
            </a:r>
          </a:p>
          <a:p>
            <a:pPr>
              <a:spcBef>
                <a:spcPts val="600"/>
              </a:spcBef>
            </a:pPr>
            <a:r>
              <a:rPr lang="nl-BE" dirty="0"/>
              <a:t>Configuratie (</a:t>
            </a:r>
            <a:r>
              <a:rPr lang="nl-BE" dirty="0" err="1"/>
              <a:t>Annotations</a:t>
            </a:r>
            <a:r>
              <a:rPr lang="nl-BE" dirty="0"/>
              <a:t>)</a:t>
            </a:r>
          </a:p>
          <a:p>
            <a:pPr>
              <a:spcBef>
                <a:spcPts val="600"/>
              </a:spcBef>
            </a:pPr>
            <a:r>
              <a:rPr lang="nl-BE" dirty="0" err="1"/>
              <a:t>DbContext</a:t>
            </a:r>
            <a:endParaRPr lang="nl-BE" dirty="0"/>
          </a:p>
          <a:p>
            <a:pPr>
              <a:spcBef>
                <a:spcPts val="600"/>
              </a:spcBef>
            </a:pPr>
            <a:endParaRPr lang="nl-BE" dirty="0"/>
          </a:p>
          <a:p>
            <a:pPr>
              <a:spcBef>
                <a:spcPts val="600"/>
              </a:spcBef>
            </a:pPr>
            <a:endParaRPr lang="nl-BE" dirty="0"/>
          </a:p>
          <a:p>
            <a:pPr>
              <a:spcBef>
                <a:spcPts val="600"/>
              </a:spcBef>
            </a:pPr>
            <a:endParaRPr lang="nl-BE" dirty="0"/>
          </a:p>
          <a:p>
            <a:pPr>
              <a:spcBef>
                <a:spcPts val="600"/>
              </a:spcBef>
            </a:pPr>
            <a:endParaRPr lang="nl-BE" dirty="0"/>
          </a:p>
          <a:p>
            <a:pPr>
              <a:spcBef>
                <a:spcPts val="600"/>
              </a:spcBef>
            </a:pP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0A295-80B1-4C2D-84A2-CDB3F603861C}"/>
              </a:ext>
            </a:extLst>
          </p:cNvPr>
          <p:cNvSpPr txBox="1"/>
          <p:nvPr/>
        </p:nvSpPr>
        <p:spPr>
          <a:xfrm>
            <a:off x="8520493" y="1479548"/>
            <a:ext cx="4031226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800"/>
              </a:lnSpc>
              <a:spcBef>
                <a:spcPts val="600"/>
              </a:spcBef>
            </a:pPr>
            <a:r>
              <a:rPr lang="nl-BE" sz="3200" b="1" dirty="0" err="1">
                <a:solidFill>
                  <a:srgbClr val="1F416B"/>
                </a:solidFill>
                <a:latin typeface="Calibri"/>
              </a:rPr>
              <a:t>Fluent</a:t>
            </a:r>
            <a:r>
              <a:rPr lang="nl-BE" sz="3200" b="1" dirty="0">
                <a:solidFill>
                  <a:srgbClr val="1F416B"/>
                </a:solidFill>
                <a:latin typeface="Calibri"/>
              </a:rPr>
              <a:t> API</a:t>
            </a:r>
            <a:endParaRPr lang="nl-BE" sz="3200" b="1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nl-BE" sz="3200" b="1" dirty="0" err="1">
                <a:latin typeface="+mj-lt"/>
              </a:rPr>
              <a:t>Migrations</a:t>
            </a:r>
            <a:endParaRPr lang="nl-BE" sz="3200" b="1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nl-BE" sz="3200" b="1" dirty="0" err="1">
                <a:latin typeface="+mj-lt"/>
              </a:rPr>
              <a:t>Seeding</a:t>
            </a:r>
            <a:endParaRPr lang="nl-BE" sz="3200" b="1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nl-BE" sz="3200" b="1" dirty="0">
                <a:latin typeface="+mj-lt"/>
              </a:rPr>
              <a:t>CRUD</a:t>
            </a:r>
          </a:p>
          <a:p>
            <a:pPr>
              <a:spcBef>
                <a:spcPts val="600"/>
              </a:spcBef>
            </a:pPr>
            <a:r>
              <a:rPr lang="nl-BE" sz="3200" b="1" dirty="0" err="1">
                <a:latin typeface="+mj-lt"/>
              </a:rPr>
              <a:t>Lazy</a:t>
            </a:r>
            <a:r>
              <a:rPr lang="nl-BE" sz="3200" b="1" dirty="0">
                <a:latin typeface="+mj-lt"/>
              </a:rPr>
              <a:t> </a:t>
            </a:r>
            <a:r>
              <a:rPr lang="nl-BE" sz="3200" b="1" dirty="0" err="1">
                <a:latin typeface="+mj-lt"/>
              </a:rPr>
              <a:t>Loading</a:t>
            </a:r>
            <a:endParaRPr lang="nl-BE" sz="3200" b="1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nl-BE" sz="3200" b="1" dirty="0">
                <a:latin typeface="+mj-lt"/>
              </a:rPr>
              <a:t>EF in applicaties</a:t>
            </a:r>
          </a:p>
          <a:p>
            <a:pPr>
              <a:spcBef>
                <a:spcPts val="600"/>
              </a:spcBef>
            </a:pPr>
            <a:endParaRPr lang="nl-BE" dirty="0"/>
          </a:p>
          <a:p>
            <a:pPr>
              <a:spcBef>
                <a:spcPts val="600"/>
              </a:spcBef>
            </a:pPr>
            <a:endParaRPr lang="nl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0ED5F0-52A2-493E-B0DC-8AD33139F94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97C4-26F2-4648-B3F9-E2ADCE95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DbContext</a:t>
            </a:r>
            <a:r>
              <a:rPr lang="nl-BE" dirty="0"/>
              <a:t>: data weergeven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4AC4-9AB5-44E4-B280-0FA61310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326" y="2516058"/>
            <a:ext cx="9507928" cy="18258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Tip: </a:t>
            </a:r>
            <a:r>
              <a:rPr lang="nl-BE" dirty="0"/>
              <a:t>data in </a:t>
            </a:r>
            <a:r>
              <a:rPr lang="nl-BE" dirty="0" err="1"/>
              <a:t>localdb</a:t>
            </a:r>
            <a:r>
              <a:rPr lang="nl-BE" dirty="0"/>
              <a:t> weergeven via </a:t>
            </a:r>
            <a:r>
              <a:rPr lang="nl-BE" i="1" dirty="0"/>
              <a:t>View &gt; Server Explorer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Rechtermuisknop op </a:t>
            </a:r>
            <a:r>
              <a:rPr lang="nl-BE" sz="2400" i="1" dirty="0"/>
              <a:t>Data </a:t>
            </a:r>
            <a:r>
              <a:rPr lang="nl-BE" sz="2400" i="1" dirty="0" err="1"/>
              <a:t>Connections</a:t>
            </a:r>
            <a:r>
              <a:rPr lang="nl-BE" sz="2400" i="1" dirty="0"/>
              <a:t> &gt; </a:t>
            </a:r>
            <a:r>
              <a:rPr lang="nl-BE" sz="2400" i="1" dirty="0" err="1"/>
              <a:t>Add</a:t>
            </a:r>
            <a:r>
              <a:rPr lang="nl-BE" sz="2400" i="1" dirty="0"/>
              <a:t> Connection...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Server name = naam in </a:t>
            </a:r>
            <a:r>
              <a:rPr lang="nl-BE" sz="2400" dirty="0" err="1"/>
              <a:t>connection</a:t>
            </a:r>
            <a:r>
              <a:rPr lang="nl-BE" sz="2400" dirty="0"/>
              <a:t> string (</a:t>
            </a:r>
            <a:r>
              <a:rPr lang="nl-BE" sz="2400" i="1" dirty="0"/>
              <a:t>(</a:t>
            </a:r>
            <a:r>
              <a:rPr lang="nl-BE" sz="2400" i="1" dirty="0" err="1"/>
              <a:t>localdb</a:t>
            </a:r>
            <a:r>
              <a:rPr lang="nl-BE" sz="2400" i="1" dirty="0"/>
              <a:t>)\</a:t>
            </a:r>
            <a:r>
              <a:rPr lang="nl-BE" sz="2400" i="1" dirty="0" err="1"/>
              <a:t>mssqllocaldb</a:t>
            </a:r>
            <a:r>
              <a:rPr lang="nl-BE" sz="2400" dirty="0"/>
              <a:t>); Selecteer database-naam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A1068-BC05-4582-AD7C-CE911DC0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DD68F-4FB5-44A9-932F-9A50E737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8188A4-66EE-4DF6-AF98-7C029AEDD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4945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97C4-26F2-4648-B3F9-E2ADCE95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91" y="213911"/>
            <a:ext cx="10515600" cy="684000"/>
          </a:xfrm>
        </p:spPr>
        <p:txBody>
          <a:bodyPr/>
          <a:lstStyle/>
          <a:p>
            <a:r>
              <a:rPr lang="nl-BE" dirty="0" err="1"/>
              <a:t>DbContext</a:t>
            </a:r>
            <a:r>
              <a:rPr lang="nl-BE" dirty="0"/>
              <a:t>: data weergeven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A1068-BC05-4582-AD7C-CE911DC0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DD68F-4FB5-44A9-932F-9A50E737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8188A4-66EE-4DF6-AF98-7C029AEDD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server explorer">
            <a:hlinkClick r:id="" action="ppaction://media"/>
            <a:extLst>
              <a:ext uri="{FF2B5EF4-FFF2-40B4-BE49-F238E27FC236}">
                <a16:creationId xmlns:a16="http://schemas.microsoft.com/office/drawing/2014/main" id="{9A0FCD01-9956-4C93-8199-604306E65A5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7553" y="685123"/>
            <a:ext cx="8140804" cy="57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F2DE-85F5-49C8-957F-503577B2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DbContext</a:t>
            </a:r>
            <a:r>
              <a:rPr lang="nl-BE" dirty="0"/>
              <a:t>: </a:t>
            </a:r>
            <a:r>
              <a:rPr lang="nl-BE" dirty="0" err="1"/>
              <a:t>DbSet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2875-2A8B-4E6C-A5BC-01B04AC25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0" y="1295999"/>
            <a:ext cx="10233309" cy="393476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chemeClr val="accent6"/>
                </a:solidFill>
              </a:rPr>
              <a:t>DbSet</a:t>
            </a:r>
            <a:r>
              <a:rPr lang="nl-BE" sz="2400" dirty="0"/>
              <a:t> = </a:t>
            </a:r>
            <a:r>
              <a:rPr lang="nl-BE" sz="2400" dirty="0" err="1"/>
              <a:t>collection</a:t>
            </a:r>
            <a:r>
              <a:rPr lang="nl-BE" sz="2400" dirty="0"/>
              <a:t> van </a:t>
            </a:r>
            <a:r>
              <a:rPr lang="nl-BE" sz="2400" dirty="0" err="1"/>
              <a:t>entity’s</a:t>
            </a:r>
            <a:r>
              <a:rPr lang="nl-BE" sz="2400" dirty="0"/>
              <a:t> van specifiek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Gebruikt om </a:t>
            </a:r>
            <a:r>
              <a:rPr lang="nl-BE" sz="2400" b="1" dirty="0">
                <a:solidFill>
                  <a:schemeClr val="accent6"/>
                </a:solidFill>
              </a:rPr>
              <a:t>tabel</a:t>
            </a:r>
            <a:r>
              <a:rPr lang="nl-BE" sz="2400" dirty="0"/>
              <a:t> van deze </a:t>
            </a:r>
            <a:r>
              <a:rPr lang="nl-BE" sz="2400" dirty="0" err="1"/>
              <a:t>Entity</a:t>
            </a:r>
            <a:r>
              <a:rPr lang="nl-BE" sz="2400" dirty="0"/>
              <a:t> (en gerelateerde </a:t>
            </a:r>
            <a:r>
              <a:rPr lang="nl-BE" sz="2400" dirty="0" err="1"/>
              <a:t>Entity’s</a:t>
            </a:r>
            <a:r>
              <a:rPr lang="nl-BE" sz="2400" dirty="0"/>
              <a:t>) te benaderen </a:t>
            </a:r>
            <a:r>
              <a:rPr lang="nl-BE" sz="2400" i="1" dirty="0"/>
              <a:t>(INSERT/UPDATE/DELETE/SELECT)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Property</a:t>
            </a:r>
            <a:r>
              <a:rPr lang="nl-BE" sz="2400" dirty="0"/>
              <a:t> van type </a:t>
            </a:r>
            <a:r>
              <a:rPr lang="nl-BE" sz="2400" dirty="0" err="1"/>
              <a:t>DbSet</a:t>
            </a:r>
            <a:r>
              <a:rPr lang="nl-BE" sz="2400" dirty="0"/>
              <a:t>&lt;</a:t>
            </a:r>
            <a:r>
              <a:rPr lang="nl-BE" sz="2400" dirty="0" err="1"/>
              <a:t>Entity</a:t>
            </a:r>
            <a:r>
              <a:rPr lang="nl-BE" sz="2400" dirty="0"/>
              <a:t>&gt; toevoegen aan </a:t>
            </a:r>
            <a:r>
              <a:rPr lang="nl-BE" sz="2400" dirty="0" err="1"/>
              <a:t>DbContext</a:t>
            </a:r>
            <a:r>
              <a:rPr lang="nl-BE" sz="2400" dirty="0"/>
              <a:t> voor elk type waarvan je tabel wilt benaderen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Voor elk type (+ gerelateerde </a:t>
            </a:r>
            <a:r>
              <a:rPr lang="nl-BE" sz="2000" dirty="0" err="1"/>
              <a:t>entity’s</a:t>
            </a:r>
            <a:r>
              <a:rPr lang="nl-BE" sz="2000" dirty="0"/>
              <a:t>) zal bijhorende tabel gegenereerd worden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4EA31-B6E8-4446-920D-6C018B4E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CBA24-3D85-4C41-91EF-7E9495E9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C7876-3579-4015-9029-AEE88E7B6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827AF-29CC-4EA6-9A13-50CA1358D27E}"/>
              </a:ext>
            </a:extLst>
          </p:cNvPr>
          <p:cNvSpPr txBox="1"/>
          <p:nvPr/>
        </p:nvSpPr>
        <p:spPr>
          <a:xfrm>
            <a:off x="861246" y="4114818"/>
            <a:ext cx="10233309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BlogDbContext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UseSqlServer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@"Server=(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localdb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)\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mssqllocaldb;Database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MyBlogDB;Trusted_Connection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=True;"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DbSet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Posts {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DbSet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Person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Persons {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  <a:endParaRPr lang="nl-BE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898489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13FB-E57D-4CD6-A0C2-98AC5858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DbContext</a:t>
            </a:r>
            <a:r>
              <a:rPr lang="nl-BE" dirty="0"/>
              <a:t>: </a:t>
            </a:r>
            <a:r>
              <a:rPr lang="nl-BE" dirty="0" err="1"/>
              <a:t>Fluent</a:t>
            </a:r>
            <a:r>
              <a:rPr lang="nl-BE" dirty="0"/>
              <a:t>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31A06-4343-4B77-B8C1-724F75B7B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7F032-0FE4-4D84-B771-3D5D7DD2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44A7C-9FB5-4279-A9BA-7272DE83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6E7EF8-E4DE-4CF4-963D-2E9C436210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5353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5CE1-8220-4A95-B149-E1CFADD6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DbContext</a:t>
            </a:r>
            <a:r>
              <a:rPr lang="nl-BE" dirty="0"/>
              <a:t>: </a:t>
            </a:r>
            <a:r>
              <a:rPr lang="nl-BE" dirty="0" err="1"/>
              <a:t>Fluent</a:t>
            </a:r>
            <a:r>
              <a:rPr lang="nl-BE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9F666-CFE1-45AB-89D8-5D796DC01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83734"/>
            <a:ext cx="10090219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In </a:t>
            </a:r>
            <a:r>
              <a:rPr lang="nl-BE" dirty="0" err="1"/>
              <a:t>DbContext</a:t>
            </a:r>
            <a:r>
              <a:rPr lang="nl-BE" dirty="0"/>
              <a:t>: mogelijk om </a:t>
            </a:r>
            <a:r>
              <a:rPr lang="nl-BE" dirty="0" err="1"/>
              <a:t>entity’s</a:t>
            </a:r>
            <a:r>
              <a:rPr lang="nl-BE" dirty="0"/>
              <a:t> te configureren via </a:t>
            </a:r>
            <a:r>
              <a:rPr lang="nl-BE" dirty="0" err="1"/>
              <a:t>Fluent</a:t>
            </a:r>
            <a:r>
              <a:rPr lang="nl-BE" dirty="0"/>
              <a:t>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Override</a:t>
            </a:r>
            <a:r>
              <a:rPr lang="nl-BE" dirty="0"/>
              <a:t> methode </a:t>
            </a:r>
            <a:r>
              <a:rPr lang="nl-BE" sz="2400" dirty="0" err="1">
                <a:latin typeface="Consolas" panose="020B0609020204030204" pitchFamily="49" charset="0"/>
              </a:rPr>
              <a:t>OnModelCreating</a:t>
            </a: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75656-B14A-4766-8997-A105781F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5FDB4-1CCE-4788-9E03-D1711035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8D825-691B-40E4-AD1C-45E6686A7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5CB80-ED5A-4F39-BDBE-98B50EDEDE86}"/>
              </a:ext>
            </a:extLst>
          </p:cNvPr>
          <p:cNvSpPr txBox="1"/>
          <p:nvPr/>
        </p:nvSpPr>
        <p:spPr>
          <a:xfrm>
            <a:off x="861246" y="3903407"/>
            <a:ext cx="7000567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BlogDbContext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Entity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HasMany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x.Comments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WithOne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x.Post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IsRequired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2E3A9-544D-4926-821A-0D30FCCBF5DE}"/>
              </a:ext>
            </a:extLst>
          </p:cNvPr>
          <p:cNvSpPr txBox="1"/>
          <p:nvPr/>
        </p:nvSpPr>
        <p:spPr>
          <a:xfrm>
            <a:off x="822291" y="3508634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Voorbeeld </a:t>
            </a:r>
            <a:r>
              <a:rPr lang="nl-BE" sz="1600" b="1" u="sng" dirty="0" err="1"/>
              <a:t>one-to-many</a:t>
            </a:r>
            <a:r>
              <a:rPr lang="nl-BE" sz="1600" b="1" u="sng" dirty="0"/>
              <a:t> (verplicht):</a:t>
            </a:r>
          </a:p>
        </p:txBody>
      </p:sp>
    </p:spTree>
    <p:extLst>
      <p:ext uri="{BB962C8B-B14F-4D97-AF65-F5344CB8AC3E}">
        <p14:creationId xmlns:p14="http://schemas.microsoft.com/office/powerpoint/2010/main" val="2357840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7A14-C366-4ED9-8DF6-E20255B4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DbContext</a:t>
            </a:r>
            <a:r>
              <a:rPr lang="nl-BE" dirty="0"/>
              <a:t>: </a:t>
            </a:r>
            <a:r>
              <a:rPr lang="nl-BE" dirty="0" err="1"/>
              <a:t>Fluent</a:t>
            </a:r>
            <a:r>
              <a:rPr lang="nl-BE" dirty="0"/>
              <a:t>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9FBA1-AD9F-47A2-B837-44922D06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5FE72-02F5-4DC6-9D59-2549538D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E61CC6-1D50-47B2-B550-8A338E21B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627E4-94B5-4F1D-B0C4-55E9BDE6F89F}"/>
              </a:ext>
            </a:extLst>
          </p:cNvPr>
          <p:cNvSpPr txBox="1"/>
          <p:nvPr/>
        </p:nvSpPr>
        <p:spPr>
          <a:xfrm>
            <a:off x="861245" y="4239575"/>
            <a:ext cx="7000567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Entity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Person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HasOne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x.Address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WithOne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x.Person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IsRequired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0633-61C3-4D9C-8747-51784C74C75A}"/>
              </a:ext>
            </a:extLst>
          </p:cNvPr>
          <p:cNvSpPr txBox="1"/>
          <p:nvPr/>
        </p:nvSpPr>
        <p:spPr>
          <a:xfrm>
            <a:off x="861246" y="1703061"/>
            <a:ext cx="7000567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BlogDbContext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Entity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HasMany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x.Comments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WithOne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IsRequired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OnDelete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DeleteBehavior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.Cascade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1DF5D-DFBA-479A-BB8C-D8EAD4D8894B}"/>
              </a:ext>
            </a:extLst>
          </p:cNvPr>
          <p:cNvSpPr txBox="1"/>
          <p:nvPr/>
        </p:nvSpPr>
        <p:spPr>
          <a:xfrm>
            <a:off x="930072" y="1296000"/>
            <a:ext cx="332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Voorbeeld </a:t>
            </a:r>
            <a:r>
              <a:rPr lang="nl-BE" b="1" i="1" u="sng" dirty="0"/>
              <a:t>on delete cascade: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833BC-A561-4A54-99CE-A9F37A8B4BF6}"/>
              </a:ext>
            </a:extLst>
          </p:cNvPr>
          <p:cNvSpPr txBox="1"/>
          <p:nvPr/>
        </p:nvSpPr>
        <p:spPr>
          <a:xfrm>
            <a:off x="8150942" y="2038958"/>
            <a:ext cx="3441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Andere </a:t>
            </a:r>
            <a:r>
              <a:rPr lang="nl-BE" dirty="0" err="1"/>
              <a:t>DeleteBehavior</a:t>
            </a:r>
            <a:r>
              <a:rPr lang="nl-BE" dirty="0"/>
              <a:t>: </a:t>
            </a:r>
            <a:r>
              <a:rPr lang="nl-BE" dirty="0" err="1">
                <a:latin typeface="Consolas" panose="020B0609020204030204" pitchFamily="49" charset="0"/>
              </a:rPr>
              <a:t>SetNull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rij wordt niet verwijderd, maar FK wordt op NULL gezet</a:t>
            </a:r>
            <a:endParaRPr lang="nl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D81C5-C1D2-4444-A294-30F2AC9E0E13}"/>
              </a:ext>
            </a:extLst>
          </p:cNvPr>
          <p:cNvSpPr txBox="1"/>
          <p:nvPr/>
        </p:nvSpPr>
        <p:spPr>
          <a:xfrm>
            <a:off x="930072" y="3827421"/>
            <a:ext cx="332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Voorbeeld </a:t>
            </a:r>
            <a:r>
              <a:rPr lang="nl-BE" b="1" i="1" u="sng" dirty="0" err="1"/>
              <a:t>one-to-one</a:t>
            </a:r>
            <a:r>
              <a:rPr lang="nl-BE" b="1" i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9264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0278-E130-4DBC-80DE-92C160E5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DbContext</a:t>
            </a:r>
            <a:r>
              <a:rPr lang="nl-BE" dirty="0"/>
              <a:t>: </a:t>
            </a:r>
            <a:r>
              <a:rPr lang="nl-BE" dirty="0" err="1"/>
              <a:t>Fluent</a:t>
            </a:r>
            <a:r>
              <a:rPr lang="nl-BE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E520-B15C-4248-91FD-89F9A6CC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08645"/>
            <a:ext cx="4751303" cy="365125"/>
          </a:xfrm>
        </p:spPr>
        <p:txBody>
          <a:bodyPr/>
          <a:lstStyle/>
          <a:p>
            <a:r>
              <a:rPr lang="nl-BE" sz="1800" b="1" i="1" u="sng" dirty="0"/>
              <a:t>Voorbeeld </a:t>
            </a:r>
            <a:r>
              <a:rPr lang="nl-BE" sz="1800" b="1" i="1" u="sng" dirty="0" err="1"/>
              <a:t>one-to-many</a:t>
            </a:r>
            <a:r>
              <a:rPr lang="nl-BE" sz="1800" b="1" i="1" u="sng" dirty="0"/>
              <a:t> (FK wijkt af van conventie):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39FE9-E6ED-4A65-8CD8-D5F3D25D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92B60-2309-476A-AB20-C8EB61EC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C1B9A2-C68F-4B22-A734-5B119012B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ACE38-2C7F-49AA-9900-B95DEFEC6669}"/>
              </a:ext>
            </a:extLst>
          </p:cNvPr>
          <p:cNvSpPr txBox="1"/>
          <p:nvPr/>
        </p:nvSpPr>
        <p:spPr>
          <a:xfrm>
            <a:off x="5653800" y="2647037"/>
            <a:ext cx="6391103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BlogDbContext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Entity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Comment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HasOne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WithMany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x.Comments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nl-BE" sz="1200" dirty="0" err="1">
                <a:solidFill>
                  <a:srgbClr val="74561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HasForeignKey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(x =&gt;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x.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PostFK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     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C998B-010E-4B07-962A-BB9EC3651F5E}"/>
              </a:ext>
            </a:extLst>
          </p:cNvPr>
          <p:cNvSpPr txBox="1"/>
          <p:nvPr/>
        </p:nvSpPr>
        <p:spPr>
          <a:xfrm>
            <a:off x="418350" y="2004603"/>
            <a:ext cx="5000592" cy="32316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Comment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Author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WrittenOn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PostFK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PublicationDate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ICollection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Comment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4235573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317-A2E2-4154-9618-A254390D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DbContext</a:t>
            </a:r>
            <a:r>
              <a:rPr lang="nl-BE" dirty="0"/>
              <a:t>: </a:t>
            </a:r>
            <a:r>
              <a:rPr lang="nl-BE" dirty="0" err="1"/>
              <a:t>Fluent</a:t>
            </a:r>
            <a:r>
              <a:rPr lang="nl-BE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2141-B99D-4BF2-8FE5-A262C06E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630295"/>
            <a:ext cx="9956728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Via </a:t>
            </a:r>
            <a:r>
              <a:rPr lang="nl-BE" dirty="0" err="1"/>
              <a:t>Fluent</a:t>
            </a:r>
            <a:r>
              <a:rPr lang="nl-BE" dirty="0"/>
              <a:t> API ook mogelijk om andere eigenschappen van </a:t>
            </a:r>
            <a:r>
              <a:rPr lang="nl-BE" dirty="0" err="1"/>
              <a:t>Entity</a:t>
            </a:r>
            <a:r>
              <a:rPr lang="nl-BE" dirty="0"/>
              <a:t> te configureren (bv.: </a:t>
            </a:r>
            <a:r>
              <a:rPr lang="nl-BE" dirty="0" err="1"/>
              <a:t>primary</a:t>
            </a:r>
            <a:r>
              <a:rPr lang="nl-BE" dirty="0"/>
              <a:t> </a:t>
            </a:r>
            <a:r>
              <a:rPr lang="nl-BE" dirty="0" err="1"/>
              <a:t>key</a:t>
            </a:r>
            <a:r>
              <a:rPr lang="nl-BE" dirty="0"/>
              <a:t>, </a:t>
            </a:r>
            <a:r>
              <a:rPr lang="nl-BE" dirty="0" err="1"/>
              <a:t>not-null</a:t>
            </a:r>
            <a:r>
              <a:rPr lang="nl-BE" dirty="0"/>
              <a:t> kolommen, ...)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97216-DE7B-42D8-9AA8-27823689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56B88-0BC7-470A-98C5-6EEC96F8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82A2A5-BEC8-44C6-A3FD-D0E6577D1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29863-5A10-4D6F-8EC7-F1681138B98F}"/>
              </a:ext>
            </a:extLst>
          </p:cNvPr>
          <p:cNvSpPr txBox="1"/>
          <p:nvPr/>
        </p:nvSpPr>
        <p:spPr>
          <a:xfrm>
            <a:off x="949737" y="2978465"/>
            <a:ext cx="7000567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DbContext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Entity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F8291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sz="1200" dirty="0">
                <a:solidFill>
                  <a:srgbClr val="74561F"/>
                </a:solidFill>
                <a:latin typeface="Consolas" panose="020B0609020204030204" pitchFamily="49" charset="0"/>
              </a:rPr>
              <a:t>Property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IsRequired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Entity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F8291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sz="1200" dirty="0">
                <a:solidFill>
                  <a:srgbClr val="74561F"/>
                </a:solidFill>
                <a:latin typeface="Consolas" panose="020B0609020204030204" pitchFamily="49" charset="0"/>
              </a:rPr>
              <a:t>Property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IsRequired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Entity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F8291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HasKey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E62E9-1F53-412C-8C1D-B8FDE32A2DD9}"/>
              </a:ext>
            </a:extLst>
          </p:cNvPr>
          <p:cNvSpPr txBox="1"/>
          <p:nvPr/>
        </p:nvSpPr>
        <p:spPr>
          <a:xfrm>
            <a:off x="747252" y="5102940"/>
            <a:ext cx="99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Meer informatie over </a:t>
            </a:r>
            <a:r>
              <a:rPr lang="nl-BE" i="1" dirty="0" err="1"/>
              <a:t>Fluent</a:t>
            </a:r>
            <a:r>
              <a:rPr lang="nl-BE" i="1" dirty="0"/>
              <a:t> API: zie </a:t>
            </a:r>
            <a:r>
              <a:rPr lang="nl-BE" i="1" dirty="0">
                <a:hlinkClick r:id="rId2"/>
              </a:rPr>
              <a:t>https://www.learnentityframeworkcore.com/configuration/fluent-api</a:t>
            </a:r>
            <a:r>
              <a:rPr lang="nl-BE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267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8127-01BA-4901-9F27-7A22C9B9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Migrations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89329-9AB5-4EAB-8077-A8ECB4E8F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8DDF4-0EB4-4740-B983-0ED994AF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6102F-742B-4ED2-9DBB-AEA10492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4B3D74-2D7D-4AA5-B2B1-611044684A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5108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B625-2B94-43F3-B45F-D1AB9B2F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Migrations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BB15-258C-4C26-92A1-100272F8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608431"/>
            <a:ext cx="10229541" cy="42024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Om wijzigingen aan model (</a:t>
            </a:r>
            <a:r>
              <a:rPr lang="nl-BE" dirty="0" err="1"/>
              <a:t>Entity’s</a:t>
            </a:r>
            <a:r>
              <a:rPr lang="nl-BE" dirty="0"/>
              <a:t>) door te voeren: </a:t>
            </a:r>
            <a:br>
              <a:rPr lang="nl-BE" dirty="0"/>
            </a:br>
            <a:r>
              <a:rPr lang="nl-BE" dirty="0"/>
              <a:t>werken in twee stappen: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/>
              <a:t>Migratie maken</a:t>
            </a:r>
          </a:p>
          <a:p>
            <a:pPr marL="1234350" lvl="2" indent="-514350">
              <a:buFont typeface="Arial" panose="020B0604020202020204" pitchFamily="34" charset="0"/>
              <a:buChar char="•"/>
            </a:pPr>
            <a:r>
              <a:rPr lang="nl-BE" sz="2400" dirty="0"/>
              <a:t>Bevat code om databank te updaten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/>
              <a:t>Migratie toepassen op DB</a:t>
            </a:r>
          </a:p>
          <a:p>
            <a:pPr marL="1234350" lvl="2" indent="-514350">
              <a:buFont typeface="Arial" panose="020B0604020202020204" pitchFamily="34" charset="0"/>
              <a:buChar char="•"/>
            </a:pPr>
            <a:r>
              <a:rPr lang="nl-BE" sz="2400" dirty="0"/>
              <a:t>Code in migratie uitvoeren op databank</a:t>
            </a:r>
          </a:p>
          <a:p>
            <a:pPr marL="1234350" lvl="2" indent="-51435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nl-BE" sz="2400" dirty="0"/>
              <a:t>Gebeurt via commando’s in Package Manager-console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nl-BE" sz="2400" dirty="0"/>
              <a:t>Package </a:t>
            </a:r>
            <a:r>
              <a:rPr lang="nl-BE" sz="2400" i="1" dirty="0" err="1"/>
              <a:t>Microsoft.EntityFrameworkCore.Tools</a:t>
            </a:r>
            <a:r>
              <a:rPr lang="nl-BE" sz="2400" dirty="0"/>
              <a:t> nodig! (installeren via </a:t>
            </a:r>
            <a:r>
              <a:rPr lang="nl-BE" sz="2400" dirty="0" err="1"/>
              <a:t>NuGet</a:t>
            </a:r>
            <a:r>
              <a:rPr lang="nl-BE" sz="24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5E24B-72E3-4B6F-BD94-B01F87C2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525DB-AD50-463A-B470-8263F0B4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AD680E-9858-4BEF-87DE-F708FC4731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6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DF56-8F19-4DE8-9680-3B24FB26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2BF5-3C8D-44B9-916E-07459E9C2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B247F-694C-4189-93CD-010E7DA7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506E5-6B0D-4986-8F59-626F92D9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FAAA7-34C9-4E82-91C1-FC11DAE0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7459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CD9C-DD1F-4AAE-8C53-748D5999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Migrations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3971-5C6E-46B5-9EE0-2B205F12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226231"/>
            <a:ext cx="9704574" cy="30905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sz="2400" dirty="0"/>
              <a:t>Open Package manager-console </a:t>
            </a:r>
            <a:r>
              <a:rPr lang="nl-BE" sz="2400" i="1" dirty="0"/>
              <a:t>(Tools &gt; </a:t>
            </a:r>
            <a:r>
              <a:rPr lang="nl-BE" sz="2400" i="1" dirty="0" err="1"/>
              <a:t>NuGet</a:t>
            </a:r>
            <a:r>
              <a:rPr lang="nl-BE" sz="2400" i="1" dirty="0"/>
              <a:t> Package Manager &gt; Package Manager Console)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400" dirty="0"/>
              <a:t>Voer commando uit: </a:t>
            </a:r>
            <a:r>
              <a:rPr lang="nl-BE" sz="2000" dirty="0" err="1">
                <a:latin typeface="Consolas" panose="020B0609020204030204" pitchFamily="49" charset="0"/>
              </a:rPr>
              <a:t>Add</a:t>
            </a:r>
            <a:r>
              <a:rPr lang="nl-BE" sz="2000" dirty="0">
                <a:latin typeface="Consolas" panose="020B0609020204030204" pitchFamily="49" charset="0"/>
              </a:rPr>
              <a:t>-Migration &lt;naam&gt;</a:t>
            </a:r>
            <a:endParaRPr lang="nl-BE" sz="2400" dirty="0">
              <a:latin typeface="Consolas" panose="020B0609020204030204" pitchFamily="49" charset="0"/>
            </a:endParaRPr>
          </a:p>
          <a:p>
            <a:pPr marL="872513" lvl="1" indent="-514350">
              <a:buFont typeface="Arial" panose="020B0604020202020204" pitchFamily="34" charset="0"/>
              <a:buChar char="•"/>
            </a:pPr>
            <a:r>
              <a:rPr lang="nl-BE" sz="2000" dirty="0"/>
              <a:t>Bv.: </a:t>
            </a:r>
            <a:r>
              <a:rPr lang="nl-BE" sz="1800" dirty="0" err="1">
                <a:latin typeface="Consolas" panose="020B0609020204030204" pitchFamily="49" charset="0"/>
              </a:rPr>
              <a:t>Add</a:t>
            </a:r>
            <a:r>
              <a:rPr lang="nl-BE" sz="1800" dirty="0">
                <a:latin typeface="Consolas" panose="020B0609020204030204" pitchFamily="49" charset="0"/>
              </a:rPr>
              <a:t>-Migration </a:t>
            </a:r>
            <a:r>
              <a:rPr lang="nl-BE" sz="1800" dirty="0" err="1">
                <a:latin typeface="Consolas" panose="020B0609020204030204" pitchFamily="49" charset="0"/>
              </a:rPr>
              <a:t>Initial</a:t>
            </a:r>
            <a:endParaRPr lang="nl-BE" sz="20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2400" dirty="0"/>
              <a:t>Voer commando uit: </a:t>
            </a:r>
            <a:r>
              <a:rPr lang="nl-BE" sz="2000" dirty="0">
                <a:latin typeface="Consolas" panose="020B0609020204030204" pitchFamily="49" charset="0"/>
              </a:rPr>
              <a:t>Update-Database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234BE-A2C4-4778-8220-F4DDC5D7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55646-5FAE-4876-B698-21579123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B206E3-A108-417C-83B1-B0DCA7D1B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D8147-AF7F-474F-A86A-D08E2994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93" y="3566163"/>
            <a:ext cx="5464013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575D-3D93-49D7-9E03-FBE6EEE2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Migrations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5EB09-0869-454A-AA2B-BAF19F75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64C32-0D36-4E1B-A49F-C4037C7D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8DECDC-45C0-48E5-A31A-4BD4CCF66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migration">
            <a:hlinkClick r:id="" action="ppaction://media"/>
            <a:extLst>
              <a:ext uri="{FF2B5EF4-FFF2-40B4-BE49-F238E27FC236}">
                <a16:creationId xmlns:a16="http://schemas.microsoft.com/office/drawing/2014/main" id="{F2707763-1C9C-4AE9-8344-C91F887A5CD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96181" y="1033620"/>
            <a:ext cx="9257966" cy="49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9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4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194C-8DD2-4286-B019-F720AAB2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Migrations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ACE9-727D-4FDB-BE10-E468B6F8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2903150"/>
            <a:ext cx="9281274" cy="20424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Opgelet: </a:t>
            </a:r>
            <a:r>
              <a:rPr lang="nl-BE" dirty="0"/>
              <a:t>deze twee commando’s na elke wijziging uitvoeren om wijzigingen door te voeren naar database!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Bij </a:t>
            </a:r>
            <a:r>
              <a:rPr lang="nl-BE" sz="2400" dirty="0" err="1">
                <a:latin typeface="Consolas" panose="020B0609020204030204" pitchFamily="49" charset="0"/>
              </a:rPr>
              <a:t>Add</a:t>
            </a:r>
            <a:r>
              <a:rPr lang="nl-BE" sz="2400" dirty="0">
                <a:latin typeface="Consolas" panose="020B0609020204030204" pitchFamily="49" charset="0"/>
              </a:rPr>
              <a:t>-Migration</a:t>
            </a:r>
            <a:r>
              <a:rPr lang="nl-BE" dirty="0"/>
              <a:t>: naam van migratie moet telkens verschillend zijn (vrije keuze)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6F590-ABE5-42E0-8577-4E434599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F999B-0816-4464-BB45-471DBEDC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E88CD3-4E11-4A1C-A7EB-ED88CBE35C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6C3FC-52B6-4BF0-BC47-C3E121E1B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197" y="410716"/>
            <a:ext cx="2336390" cy="194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29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F64B-74BF-4E41-99A9-3948FFBB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Seeding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D2CA4-35B4-434A-9878-2D39C7EA0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74370-6C2F-4156-B573-6A29BA25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E8163-2842-49C1-B271-AB27D8C0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F4A5E6-37B8-4BCC-8BA7-B9F76D0D6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790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6C19-6F7B-48F6-BE75-9FA2F220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seeding</a:t>
            </a:r>
            <a:r>
              <a:rPr lang="nl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2930-3086-4522-86F3-ADB0F4291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385" y="1886859"/>
            <a:ext cx="9460955" cy="367463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Het is mogelijk om bij het genereren van de database-tabellen deze reeds te voorzien van de nodige data (= </a:t>
            </a:r>
            <a:r>
              <a:rPr lang="nl-BE" b="1" dirty="0" err="1">
                <a:solidFill>
                  <a:schemeClr val="accent6"/>
                </a:solidFill>
              </a:rPr>
              <a:t>seeding</a:t>
            </a:r>
            <a:r>
              <a:rPr lang="nl-BE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Bijvoorbeeld: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Testdata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Data die applicatie nodig heeft om op te starten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Vaste data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Configuratie in </a:t>
            </a:r>
            <a:r>
              <a:rPr lang="nl-BE" sz="2400" dirty="0" err="1">
                <a:latin typeface="Consolas" panose="020B0609020204030204" pitchFamily="49" charset="0"/>
              </a:rPr>
              <a:t>DbContext</a:t>
            </a:r>
            <a:r>
              <a:rPr lang="nl-BE" dirty="0"/>
              <a:t> (</a:t>
            </a:r>
            <a:r>
              <a:rPr lang="nl-BE" dirty="0" err="1"/>
              <a:t>override</a:t>
            </a:r>
            <a:r>
              <a:rPr lang="nl-BE" dirty="0"/>
              <a:t> </a:t>
            </a:r>
            <a:r>
              <a:rPr lang="nl-BE" sz="2400" dirty="0" err="1">
                <a:latin typeface="Consolas" panose="020B0609020204030204" pitchFamily="49" charset="0"/>
              </a:rPr>
              <a:t>OnModelCreating</a:t>
            </a:r>
            <a:r>
              <a:rPr lang="nl-BE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311B3-810C-487E-848E-F7AF8287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A50B2-7140-4343-A100-43FDECEE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35FA2D-9A52-4D85-A926-4DA7346A8D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756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F68F-0910-4026-B804-CC9E8364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seeding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5999-E812-41DB-9645-4D19D700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09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Voorbeeld (gerelateerde data)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Opgelet: </a:t>
            </a:r>
            <a:r>
              <a:rPr lang="nl-BE" sz="2400" dirty="0"/>
              <a:t>ook waarde meegeven voor auto-increment </a:t>
            </a:r>
            <a:r>
              <a:rPr lang="nl-BE" sz="2400" dirty="0" err="1"/>
              <a:t>id</a:t>
            </a:r>
            <a:r>
              <a:rPr lang="nl-BE" sz="2400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FFA83-9E42-4B3D-858C-8F75CD22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2002D-7CFE-4768-B4ED-0408031C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84F75-5B4E-418F-939F-A93214B4A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FD97-13E1-4002-9459-26F910876D5D}"/>
              </a:ext>
            </a:extLst>
          </p:cNvPr>
          <p:cNvSpPr txBox="1"/>
          <p:nvPr/>
        </p:nvSpPr>
        <p:spPr>
          <a:xfrm>
            <a:off x="534291" y="2452237"/>
            <a:ext cx="11172200" cy="33085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BlogDbContext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DbContext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</a:t>
            </a:r>
            <a:r>
              <a:rPr lang="en-US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UseSqlServer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@"Server=(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localdb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)\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mssqllocaldb;Database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MyBlogDB;Trusted_Connection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 = True;"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ModelBuilder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Entity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HasData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PostId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Title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"my first blog post"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Content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"Lorem ipsum..."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PublicationDate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(2021, 2, 14)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PostId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Title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"my second blog post"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Content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"Lorem ipsum..."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PublicationDate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(2021, 2, 18)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Entity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Comment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HasData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F8291"/>
                </a:solidFill>
                <a:latin typeface="Consolas" panose="020B0609020204030204" pitchFamily="49" charset="0"/>
              </a:rPr>
              <a:t>Comment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CommentId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Author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Content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"My Comment"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WrittenOn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(2021, 2, 16),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PostId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1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F8291"/>
                </a:solidFill>
                <a:latin typeface="Consolas" panose="020B0609020204030204" pitchFamily="49" charset="0"/>
              </a:rPr>
              <a:t>Comment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CommentId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Author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"John Doe"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Content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"Another comment"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WrittenOn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(2021, 2, 23),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PostId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1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DbSet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Posts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97946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DE5C-9DDD-4AAD-9BFF-224FEB6B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8E803-21FB-4CE3-937C-01F8FB8CD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F533B-9B2F-43CD-802A-72FAA71F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6843C-604C-4301-8DC2-29BADF9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E2A4A1-13C0-423A-8E49-FAF0811DFA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1785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CBD6-F0AB-4CD3-B947-D47E8763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CRUD-operaties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4332-3AD0-4855-B910-D406A6F22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71" y="2313212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Dankzij </a:t>
            </a:r>
            <a:r>
              <a:rPr lang="nl-BE" dirty="0" err="1"/>
              <a:t>Entity</a:t>
            </a:r>
            <a:r>
              <a:rPr lang="nl-BE" dirty="0"/>
              <a:t> Framework: CRUD-operaties in DB zo eenvoudig als operaties op </a:t>
            </a:r>
            <a:r>
              <a:rPr lang="nl-BE" dirty="0" err="1"/>
              <a:t>collections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Worden achter de schermen vertaald naar SQL-statements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Query: via LINQ </a:t>
            </a:r>
            <a:r>
              <a:rPr lang="nl-BE" dirty="0">
                <a:sym typeface="Wingdings" panose="05000000000000000000" pitchFamily="2" charset="2"/>
              </a:rPr>
              <a:t> wordt vertaald naar SELECT-statement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sym typeface="Wingdings" panose="05000000000000000000" pitchFamily="2" charset="2"/>
              </a:rPr>
              <a:t>CRUD-operaties verlopen via </a:t>
            </a:r>
            <a:r>
              <a:rPr lang="nl-BE" dirty="0" err="1">
                <a:sym typeface="Wingdings" panose="05000000000000000000" pitchFamily="2" charset="2"/>
              </a:rPr>
              <a:t>DbContext</a:t>
            </a:r>
            <a:r>
              <a:rPr lang="nl-BE" dirty="0">
                <a:sym typeface="Wingdings" panose="05000000000000000000" pitchFamily="2" charset="2"/>
              </a:rPr>
              <a:t>-klasse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4EBB4-7789-4ACC-95DB-420FF652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4E397-42DD-4BF3-BC49-5A44872F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563309-B896-46BE-A28F-042202403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943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5E35-3AEC-4EFB-B74F-7867B0C1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</a:t>
            </a:r>
            <a:r>
              <a:rPr lang="nl-BE" dirty="0" err="1"/>
              <a:t>Create</a:t>
            </a:r>
            <a:r>
              <a:rPr lang="nl-BE" dirty="0"/>
              <a:t> (INSERT)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7CE7-68E2-4F63-B869-466079BE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554546"/>
            <a:ext cx="9281274" cy="343418"/>
          </a:xfrm>
        </p:spPr>
        <p:txBody>
          <a:bodyPr/>
          <a:lstStyle/>
          <a:p>
            <a:r>
              <a:rPr lang="nl-BE" sz="2000" b="1" u="sng" dirty="0"/>
              <a:t>Voorbeeld INSERT (één </a:t>
            </a:r>
            <a:r>
              <a:rPr lang="nl-BE" sz="2000" b="1" u="sng" dirty="0" err="1"/>
              <a:t>entity</a:t>
            </a:r>
            <a:r>
              <a:rPr lang="nl-BE" sz="2000" b="1" u="sng" dirty="0"/>
              <a:t>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7E90-0E0C-4687-B0D5-237ACD8B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3C9C-D856-4B64-814E-A9D96172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DBD375-F382-4122-B5B4-F6AB41E5E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ABCB0-053F-413F-A52F-381E1D1783EF}"/>
              </a:ext>
            </a:extLst>
          </p:cNvPr>
          <p:cNvSpPr txBox="1"/>
          <p:nvPr/>
        </p:nvSpPr>
        <p:spPr>
          <a:xfrm>
            <a:off x="678290" y="2083615"/>
            <a:ext cx="4865259" cy="21236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BlogDbContext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BlogDbContext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>
                <a:solidFill>
                  <a:srgbClr val="4F8291"/>
                </a:solidFill>
                <a:latin typeface="Cascadia Mono" panose="020B06090200000200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>
                <a:solidFill>
                  <a:srgbClr val="4F8291"/>
                </a:solidFill>
                <a:latin typeface="Cascadia Mono" panose="020B06090200000200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Title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"My Blog Post"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Content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"The content of the post"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</a:p>
          <a:p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Add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(post);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SaveChanges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059F2-D396-4AB8-BC31-3F047DEE51AB}"/>
              </a:ext>
            </a:extLst>
          </p:cNvPr>
          <p:cNvSpPr txBox="1"/>
          <p:nvPr/>
        </p:nvSpPr>
        <p:spPr>
          <a:xfrm>
            <a:off x="3692935" y="3736308"/>
            <a:ext cx="2526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err="1"/>
              <a:t>commit</a:t>
            </a:r>
            <a:r>
              <a:rPr lang="nl-BE" sz="1400" b="1" dirty="0"/>
              <a:t> niet vergeten!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99D44-4008-428F-B50D-399F86041FE8}"/>
              </a:ext>
            </a:extLst>
          </p:cNvPr>
          <p:cNvCxnSpPr/>
          <p:nvPr/>
        </p:nvCxnSpPr>
        <p:spPr>
          <a:xfrm flipH="1">
            <a:off x="3150626" y="3890197"/>
            <a:ext cx="5423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DE848C-8632-4AEA-8F17-924A630EEE12}"/>
              </a:ext>
            </a:extLst>
          </p:cNvPr>
          <p:cNvSpPr txBox="1"/>
          <p:nvPr/>
        </p:nvSpPr>
        <p:spPr>
          <a:xfrm>
            <a:off x="6096000" y="2163097"/>
            <a:ext cx="524059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Door </a:t>
            </a:r>
            <a:r>
              <a:rPr lang="nl-BE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context.Add</a:t>
            </a:r>
            <a:r>
              <a:rPr lang="nl-BE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r>
              <a:rPr lang="nl-BE" sz="2000" dirty="0"/>
              <a:t> </a:t>
            </a:r>
            <a:r>
              <a:rPr lang="nl-BE" sz="2000" dirty="0">
                <a:sym typeface="Wingdings" panose="05000000000000000000" pitchFamily="2" charset="2"/>
              </a:rPr>
              <a:t> state van post-object naar </a:t>
            </a:r>
            <a:r>
              <a:rPr lang="nl-BE" sz="1600" dirty="0" err="1">
                <a:latin typeface="Cascadia Mono" panose="020B0609020000020004" pitchFamily="49" charset="0"/>
                <a:cs typeface="Cascadia Mono" panose="020B0609020000020004" pitchFamily="49" charset="0"/>
                <a:sym typeface="Wingdings" panose="05000000000000000000" pitchFamily="2" charset="2"/>
              </a:rPr>
              <a:t>Added</a:t>
            </a:r>
            <a:r>
              <a:rPr lang="nl-BE" sz="2000" dirty="0">
                <a:sym typeface="Wingdings" panose="05000000000000000000" pitchFamily="2" charset="2"/>
              </a:rPr>
              <a:t>  wordt vanaf nu getrackt</a:t>
            </a:r>
            <a:endParaRPr lang="nl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Bij Auto-increment </a:t>
            </a:r>
            <a:r>
              <a:rPr lang="nl-BE" sz="2000" dirty="0">
                <a:sym typeface="Wingdings" panose="05000000000000000000" pitchFamily="2" charset="2"/>
              </a:rPr>
              <a:t> </a:t>
            </a:r>
            <a:r>
              <a:rPr lang="nl-BE" sz="2000" dirty="0" err="1"/>
              <a:t>id</a:t>
            </a:r>
            <a:r>
              <a:rPr lang="nl-BE" sz="2000" dirty="0"/>
              <a:t> wordt automatisch ingevuld door databank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Na </a:t>
            </a:r>
            <a:r>
              <a:rPr lang="nl-BE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SaveChanges</a:t>
            </a:r>
            <a:r>
              <a:rPr lang="nl-BE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r>
              <a:rPr lang="nl-BE" sz="2000" dirty="0"/>
              <a:t> is </a:t>
            </a:r>
            <a:r>
              <a:rPr lang="nl-BE" sz="2000" dirty="0" err="1"/>
              <a:t>id</a:t>
            </a:r>
            <a:r>
              <a:rPr lang="nl-BE" sz="2000" dirty="0"/>
              <a:t> ingevuld in object: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F9EF3-4381-4BF4-950D-EF32700A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794" y="4336445"/>
            <a:ext cx="4491806" cy="13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1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5E35-3AEC-4EFB-B74F-7867B0C1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</a:t>
            </a:r>
            <a:r>
              <a:rPr lang="nl-BE" dirty="0" err="1"/>
              <a:t>Create</a:t>
            </a:r>
            <a:r>
              <a:rPr lang="nl-BE" dirty="0"/>
              <a:t> (INSERT)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7CE7-68E2-4F63-B869-466079BE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554546"/>
            <a:ext cx="9281274" cy="343418"/>
          </a:xfrm>
        </p:spPr>
        <p:txBody>
          <a:bodyPr/>
          <a:lstStyle/>
          <a:p>
            <a:r>
              <a:rPr lang="nl-BE" sz="2000" b="1" u="sng" dirty="0"/>
              <a:t>Voorbeeld INSERT (gelinkte </a:t>
            </a:r>
            <a:r>
              <a:rPr lang="nl-BE" sz="2000" b="1" u="sng" dirty="0" err="1"/>
              <a:t>entity</a:t>
            </a:r>
            <a:r>
              <a:rPr lang="nl-BE" sz="2000" b="1" u="sng" dirty="0"/>
              <a:t>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7E90-0E0C-4687-B0D5-237ACD8B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3C9C-D856-4B64-814E-A9D96172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DBD375-F382-4122-B5B4-F6AB41E5E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ABCB0-053F-413F-A52F-381E1D1783EF}"/>
              </a:ext>
            </a:extLst>
          </p:cNvPr>
          <p:cNvSpPr txBox="1"/>
          <p:nvPr/>
        </p:nvSpPr>
        <p:spPr>
          <a:xfrm>
            <a:off x="678290" y="2083615"/>
            <a:ext cx="4865259" cy="36009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BlogDbContext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BlogDbContext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>
                <a:solidFill>
                  <a:srgbClr val="4F8291"/>
                </a:solidFill>
                <a:latin typeface="Cascadia Mono" panose="020B06090200000200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>
                <a:solidFill>
                  <a:srgbClr val="4F8291"/>
                </a:solidFill>
                <a:latin typeface="Cascadia Mono" panose="020B06090200000200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Title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"My Blog Post"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Content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"The content of the post"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Comments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>
                <a:solidFill>
                  <a:srgbClr val="4F8291"/>
                </a:solidFill>
                <a:latin typeface="Cascadia Mono" panose="020B0609020000020004" pitchFamily="49" charset="0"/>
              </a:rPr>
              <a:t>List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2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Comment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Comment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Author = 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"John Doe"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Content = 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"Great post!"</a:t>
            </a:r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</a:p>
          <a:p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Add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(post);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SaveChanges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E848C-8632-4AEA-8F17-924A630EEE12}"/>
              </a:ext>
            </a:extLst>
          </p:cNvPr>
          <p:cNvSpPr txBox="1"/>
          <p:nvPr/>
        </p:nvSpPr>
        <p:spPr>
          <a:xfrm>
            <a:off x="6096000" y="2163097"/>
            <a:ext cx="52405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Bij bewaren van Post-</a:t>
            </a:r>
            <a:r>
              <a:rPr lang="nl-BE" sz="2000" dirty="0" err="1"/>
              <a:t>entity</a:t>
            </a:r>
            <a:r>
              <a:rPr lang="nl-BE" sz="2000" dirty="0"/>
              <a:t>, worden gelinkte </a:t>
            </a:r>
            <a:r>
              <a:rPr lang="nl-BE" sz="2000" dirty="0" err="1"/>
              <a:t>Comment-entities</a:t>
            </a:r>
            <a:r>
              <a:rPr lang="nl-BE" sz="2000" dirty="0"/>
              <a:t> mee bewaard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Door </a:t>
            </a:r>
            <a:r>
              <a:rPr lang="nl-BE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context.Add</a:t>
            </a:r>
            <a:r>
              <a:rPr lang="nl-BE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r>
              <a:rPr lang="nl-BE" sz="2000" dirty="0"/>
              <a:t> </a:t>
            </a:r>
            <a:r>
              <a:rPr lang="nl-BE" sz="2000" dirty="0">
                <a:sym typeface="Wingdings" panose="05000000000000000000" pitchFamily="2" charset="2"/>
              </a:rPr>
              <a:t> state van post-object naar </a:t>
            </a:r>
            <a:r>
              <a:rPr lang="nl-BE" sz="1600" dirty="0" err="1">
                <a:latin typeface="Cascadia Mono" panose="020B0609020000020004" pitchFamily="49" charset="0"/>
                <a:cs typeface="Cascadia Mono" panose="020B0609020000020004" pitchFamily="49" charset="0"/>
                <a:sym typeface="Wingdings" panose="05000000000000000000" pitchFamily="2" charset="2"/>
              </a:rPr>
              <a:t>Added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Nieuw </a:t>
            </a:r>
            <a:r>
              <a:rPr lang="nl-BE" dirty="0" err="1"/>
              <a:t>comment</a:t>
            </a:r>
            <a:r>
              <a:rPr lang="nl-BE" dirty="0"/>
              <a:t>-object ook nog niet gekend door EF (huidige status = </a:t>
            </a:r>
            <a:r>
              <a:rPr lang="nl-BE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Detached</a:t>
            </a:r>
            <a:r>
              <a:rPr lang="nl-BE" dirty="0"/>
              <a:t>) 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na </a:t>
            </a:r>
            <a:r>
              <a:rPr lang="nl-BE" sz="1600" dirty="0" err="1">
                <a:latin typeface="Cascadia Mono" panose="020B0609020000020004" pitchFamily="49" charset="0"/>
                <a:cs typeface="Cascadia Mono" panose="020B0609020000020004" pitchFamily="49" charset="0"/>
                <a:sym typeface="Wingdings" panose="05000000000000000000" pitchFamily="2" charset="2"/>
              </a:rPr>
              <a:t>context.Add</a:t>
            </a:r>
            <a:r>
              <a:rPr lang="nl-BE" sz="1600" dirty="0">
                <a:latin typeface="Cascadia Mono" panose="020B0609020000020004" pitchFamily="49" charset="0"/>
                <a:cs typeface="Cascadia Mono" panose="020B0609020000020004" pitchFamily="49" charset="0"/>
                <a:sym typeface="Wingdings" panose="05000000000000000000" pitchFamily="2" charset="2"/>
              </a:rPr>
              <a:t>()</a:t>
            </a:r>
            <a:r>
              <a:rPr lang="nl-BE" dirty="0">
                <a:sym typeface="Wingdings" panose="05000000000000000000" pitchFamily="2" charset="2"/>
              </a:rPr>
              <a:t> ook </a:t>
            </a:r>
            <a:r>
              <a:rPr lang="nl-BE" sz="1600" dirty="0" err="1">
                <a:latin typeface="Cascadia Mono" panose="020B0609020000020004" pitchFamily="49" charset="0"/>
                <a:cs typeface="Cascadia Mono" panose="020B0609020000020004" pitchFamily="49" charset="0"/>
                <a:sym typeface="Wingdings" panose="05000000000000000000" pitchFamily="2" charset="2"/>
              </a:rPr>
              <a:t>Added</a:t>
            </a:r>
            <a:endParaRPr lang="nl-BE" sz="1600" dirty="0">
              <a:latin typeface="Cascadia Mono" panose="020B0609020000020004" pitchFamily="49" charset="0"/>
              <a:cs typeface="Cascadia Mono" panose="020B0609020000020004" pitchFamily="49" charset="0"/>
              <a:sym typeface="Wingdings" panose="05000000000000000000" pitchFamily="2" charset="2"/>
            </a:endParaRPr>
          </a:p>
          <a:p>
            <a:pPr lvl="1"/>
            <a:r>
              <a:rPr lang="nl-BE" sz="1600" dirty="0">
                <a:latin typeface="Cascadia Mono" panose="020B0609020000020004" pitchFamily="49" charset="0"/>
                <a:cs typeface="Cascadia Mono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comment</a:t>
            </a:r>
            <a:r>
              <a:rPr lang="nl-BE" dirty="0">
                <a:sym typeface="Wingdings" panose="05000000000000000000" pitchFamily="2" charset="2"/>
              </a:rPr>
              <a:t> wordt ook bewaard in DB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403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DF74-A546-4861-9152-325E534C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Entity</a:t>
            </a:r>
            <a:r>
              <a:rPr lang="nl-BE" dirty="0"/>
              <a:t>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8B98-22E4-4126-BED1-C1DAAA46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625"/>
            <a:ext cx="10337322" cy="41564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Entity</a:t>
            </a:r>
            <a:r>
              <a:rPr lang="nl-BE" dirty="0"/>
              <a:t> Framework is een </a:t>
            </a:r>
            <a:r>
              <a:rPr lang="nl-BE" b="1" dirty="0">
                <a:solidFill>
                  <a:schemeClr val="accent6"/>
                </a:solidFill>
              </a:rPr>
              <a:t>ORM-</a:t>
            </a:r>
            <a:r>
              <a:rPr lang="nl-BE" b="1" dirty="0" err="1">
                <a:solidFill>
                  <a:schemeClr val="accent6"/>
                </a:solidFill>
              </a:rPr>
              <a:t>framework</a:t>
            </a:r>
            <a:endParaRPr lang="nl-BE" b="1" dirty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ORM = </a:t>
            </a:r>
            <a:r>
              <a:rPr lang="nl-BE" b="1" dirty="0">
                <a:solidFill>
                  <a:schemeClr val="accent6"/>
                </a:solidFill>
              </a:rPr>
              <a:t>O</a:t>
            </a:r>
            <a:r>
              <a:rPr lang="nl-BE" dirty="0"/>
              <a:t>bject </a:t>
            </a:r>
            <a:r>
              <a:rPr lang="nl-BE" b="1" dirty="0" err="1">
                <a:solidFill>
                  <a:schemeClr val="accent6"/>
                </a:solidFill>
              </a:rPr>
              <a:t>R</a:t>
            </a:r>
            <a:r>
              <a:rPr lang="nl-BE" dirty="0" err="1"/>
              <a:t>elational</a:t>
            </a:r>
            <a:r>
              <a:rPr lang="nl-BE" dirty="0"/>
              <a:t> </a:t>
            </a:r>
            <a:r>
              <a:rPr lang="nl-BE" b="1" dirty="0" err="1">
                <a:solidFill>
                  <a:schemeClr val="accent6"/>
                </a:solidFill>
              </a:rPr>
              <a:t>M</a:t>
            </a:r>
            <a:r>
              <a:rPr lang="nl-BE" dirty="0" err="1"/>
              <a:t>apping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Doel: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Gegevens van een applicatie worden vaak bewaard in databank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MAAR: applicatie (C#-code) werkt met </a:t>
            </a:r>
            <a:r>
              <a:rPr lang="nl-BE" sz="2400" dirty="0" err="1"/>
              <a:t>klasses</a:t>
            </a:r>
            <a:r>
              <a:rPr lang="nl-BE" sz="2400" dirty="0"/>
              <a:t> en objecten, databanken werken met tabellen, kolommen en rijen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Bij bewaren/ophalen van data </a:t>
            </a:r>
            <a:r>
              <a:rPr lang="nl-BE" sz="2400" dirty="0">
                <a:sym typeface="Wingdings" panose="05000000000000000000" pitchFamily="2" charset="2"/>
              </a:rPr>
              <a:t> omzetting nodig van C# objecten van en naar database-rijen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ORM = tool (</a:t>
            </a:r>
            <a:r>
              <a:rPr lang="nl-BE" sz="2400" dirty="0" err="1">
                <a:sym typeface="Wingdings" panose="05000000000000000000" pitchFamily="2" charset="2"/>
              </a:rPr>
              <a:t>framework</a:t>
            </a:r>
            <a:r>
              <a:rPr lang="nl-BE" sz="2400" dirty="0">
                <a:sym typeface="Wingdings" panose="05000000000000000000" pitchFamily="2" charset="2"/>
              </a:rPr>
              <a:t>) die deze omzetting automatiseert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AB53A-F3D3-4640-93E9-24A8B2AF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2A1CF-376A-40C2-81AE-2230CB4A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CE076E-354A-4464-A190-3B671CD83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48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5E35-3AEC-4EFB-B74F-7867B0C1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7CE7-68E2-4F63-B869-466079BE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2030833"/>
            <a:ext cx="9281274" cy="343418"/>
          </a:xfrm>
        </p:spPr>
        <p:txBody>
          <a:bodyPr/>
          <a:lstStyle/>
          <a:p>
            <a:r>
              <a:rPr lang="nl-BE" sz="2000" b="1" u="sng" dirty="0"/>
              <a:t>Voorbeeld UPDATE: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7E90-0E0C-4687-B0D5-237ACD8B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3C9C-D856-4B64-814E-A9D96172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DBD375-F382-4122-B5B4-F6AB41E5E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ABCB0-053F-413F-A52F-381E1D1783EF}"/>
              </a:ext>
            </a:extLst>
          </p:cNvPr>
          <p:cNvSpPr txBox="1"/>
          <p:nvPr/>
        </p:nvSpPr>
        <p:spPr>
          <a:xfrm>
            <a:off x="678291" y="2531290"/>
            <a:ext cx="4865259" cy="21236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BlogDbContext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BlogDbContext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4F8291"/>
                </a:solidFill>
                <a:latin typeface="Cascadia Mono" panose="020B0609020000020004" pitchFamily="49" charset="0"/>
              </a:rPr>
              <a:t>Post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foundPost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context.Posts.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Find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foundPost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nl-BE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4F8291"/>
                </a:solidFill>
                <a:latin typeface="Cascadia Mono" panose="020B06090200000200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"Post not found"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foundPost.Title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 New Title"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SaveChanges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E848C-8632-4AEA-8F17-924A630EEE12}"/>
              </a:ext>
            </a:extLst>
          </p:cNvPr>
          <p:cNvSpPr txBox="1"/>
          <p:nvPr/>
        </p:nvSpPr>
        <p:spPr>
          <a:xfrm>
            <a:off x="6000749" y="2536448"/>
            <a:ext cx="54177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sz="2000" dirty="0"/>
              <a:t>Bestaande </a:t>
            </a:r>
            <a:r>
              <a:rPr lang="nl-BE" sz="2000" dirty="0" err="1"/>
              <a:t>entity</a:t>
            </a:r>
            <a:r>
              <a:rPr lang="nl-BE" sz="2000" dirty="0"/>
              <a:t> ophalen uit context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nl-BE" dirty="0" err="1">
                <a:sym typeface="Wingdings" panose="05000000000000000000" pitchFamily="2" charset="2"/>
              </a:rPr>
              <a:t>entity</a:t>
            </a:r>
            <a:r>
              <a:rPr lang="nl-BE" dirty="0">
                <a:sym typeface="Wingdings" panose="05000000000000000000" pitchFamily="2" charset="2"/>
              </a:rPr>
              <a:t> wordt getrackt (status: </a:t>
            </a:r>
            <a:r>
              <a:rPr lang="nl-BE" sz="1600" dirty="0" err="1">
                <a:latin typeface="Cascadia Mono" panose="020B0609020000020004" pitchFamily="49" charset="0"/>
                <a:cs typeface="Cascadia Mono" panose="020B0609020000020004" pitchFamily="49" charset="0"/>
                <a:sym typeface="Wingdings" panose="05000000000000000000" pitchFamily="2" charset="2"/>
              </a:rPr>
              <a:t>Unchanged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>
                <a:sym typeface="Wingdings" panose="05000000000000000000" pitchFamily="2" charset="2"/>
              </a:rPr>
              <a:t>Wijzigingen aanbrengen aan object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Wijzigingen worden getrackt (status: </a:t>
            </a:r>
            <a:r>
              <a:rPr lang="nl-BE" sz="1600" dirty="0" err="1">
                <a:latin typeface="Cascadia Mono" panose="020B0609020000020004" pitchFamily="49" charset="0"/>
                <a:cs typeface="Cascadia Mono" panose="020B0609020000020004" pitchFamily="49" charset="0"/>
                <a:sym typeface="Wingdings" panose="05000000000000000000" pitchFamily="2" charset="2"/>
              </a:rPr>
              <a:t>Modified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>
                <a:sym typeface="Wingdings" panose="05000000000000000000" pitchFamily="2" charset="2"/>
              </a:rPr>
              <a:t>Wijzigingen bewaren in database (</a:t>
            </a:r>
            <a:r>
              <a:rPr lang="nl-BE" sz="1600" dirty="0" err="1">
                <a:latin typeface="Cascadia Mono" panose="020B0609020000020004" pitchFamily="49" charset="0"/>
                <a:cs typeface="Cascadia Mono" panose="020B0609020000020004" pitchFamily="49" charset="0"/>
                <a:sym typeface="Wingdings" panose="05000000000000000000" pitchFamily="2" charset="2"/>
              </a:rPr>
              <a:t>SaveChanges</a:t>
            </a:r>
            <a:r>
              <a:rPr lang="nl-BE" sz="1600" dirty="0">
                <a:latin typeface="Cascadia Mono" panose="020B0609020000020004" pitchFamily="49" charset="0"/>
                <a:cs typeface="Cascadia Mono" panose="020B0609020000020004" pitchFamily="49" charset="0"/>
                <a:sym typeface="Wingdings" panose="05000000000000000000" pitchFamily="2" charset="2"/>
              </a:rPr>
              <a:t>()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6264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CBD6-F0AB-4CD3-B947-D47E8763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UPDATE (</a:t>
            </a:r>
            <a:r>
              <a:rPr lang="nl-BE" dirty="0" err="1"/>
              <a:t>disconnected</a:t>
            </a:r>
            <a:r>
              <a:rPr lang="nl-B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4332-3AD0-4855-B910-D406A6F22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31472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MAAR:</a:t>
            </a:r>
            <a:r>
              <a:rPr lang="nl-BE" sz="2400" dirty="0"/>
              <a:t> dit is enkel mogelijk indien de drie stappen binnen dezelfde instantie van </a:t>
            </a:r>
            <a:r>
              <a:rPr lang="nl-BE" sz="2400" dirty="0" err="1"/>
              <a:t>DbContext</a:t>
            </a:r>
            <a:r>
              <a:rPr lang="nl-BE" sz="2400" dirty="0"/>
              <a:t> wordt uitgevoerd!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In veel applicaties gebeurt dit echter in twee fases:</a:t>
            </a:r>
          </a:p>
          <a:p>
            <a:pPr marL="1234350" lvl="2" indent="-514350">
              <a:buFont typeface="+mj-lt"/>
              <a:buAutoNum type="arabicPeriod"/>
            </a:pPr>
            <a:r>
              <a:rPr lang="nl-BE" sz="2000" dirty="0"/>
              <a:t>Initiële entiteit opvragen in context A</a:t>
            </a:r>
          </a:p>
          <a:p>
            <a:pPr marL="1234350" lvl="2" indent="-514350">
              <a:buFont typeface="+mj-lt"/>
              <a:buAutoNum type="arabicPeriod"/>
            </a:pPr>
            <a:r>
              <a:rPr lang="nl-BE" sz="2000" dirty="0"/>
              <a:t>Wijzigingen doorvoeren in context 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4EBB4-7789-4ACC-95DB-420FF652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4E397-42DD-4BF3-BC49-5A44872F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563309-B896-46BE-A28F-042202403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5800B-00D6-B810-864D-799D3351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605" y="3375026"/>
            <a:ext cx="5136789" cy="2489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E86762-8626-CB89-AF39-EF4E79272B28}"/>
              </a:ext>
            </a:extLst>
          </p:cNvPr>
          <p:cNvSpPr txBox="1"/>
          <p:nvPr/>
        </p:nvSpPr>
        <p:spPr>
          <a:xfrm flipH="1">
            <a:off x="2267553" y="5987212"/>
            <a:ext cx="779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1400" dirty="0">
                <a:effectLst/>
                <a:latin typeface="Times New Roman" panose="02020603050405020304" pitchFamily="18" charset="0"/>
              </a:rPr>
              <a:t>Smith, J. (2021). </a:t>
            </a:r>
            <a:r>
              <a:rPr lang="en-US" sz="1400" i="1" dirty="0">
                <a:effectLst/>
                <a:latin typeface="Times New Roman" panose="02020603050405020304" pitchFamily="18" charset="0"/>
              </a:rPr>
              <a:t>Entity Framework Core in Action, Second Edition</a:t>
            </a:r>
            <a:r>
              <a:rPr lang="en-US" sz="1400" dirty="0">
                <a:effectLst/>
                <a:latin typeface="Times New Roman" panose="02020603050405020304" pitchFamily="18" charset="0"/>
              </a:rPr>
              <a:t>. Manning.</a:t>
            </a:r>
          </a:p>
        </p:txBody>
      </p:sp>
    </p:spTree>
    <p:extLst>
      <p:ext uri="{BB962C8B-B14F-4D97-AF65-F5344CB8AC3E}">
        <p14:creationId xmlns:p14="http://schemas.microsoft.com/office/powerpoint/2010/main" val="2835576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CBD6-F0AB-4CD3-B947-D47E8763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UPDATE (</a:t>
            </a:r>
            <a:r>
              <a:rPr lang="nl-BE" dirty="0" err="1"/>
              <a:t>disconnected</a:t>
            </a:r>
            <a:r>
              <a:rPr lang="nl-B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4332-3AD0-4855-B910-D406A6F22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205767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Twee mogelijkheden om </a:t>
            </a:r>
            <a:r>
              <a:rPr lang="nl-BE" b="1" dirty="0" err="1"/>
              <a:t>disconnected</a:t>
            </a:r>
            <a:r>
              <a:rPr lang="nl-BE" b="1" dirty="0"/>
              <a:t> </a:t>
            </a:r>
            <a:r>
              <a:rPr lang="nl-BE" b="1" dirty="0" err="1"/>
              <a:t>entities</a:t>
            </a:r>
            <a:r>
              <a:rPr lang="nl-BE" b="1" dirty="0"/>
              <a:t> te updaten: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400" dirty="0"/>
              <a:t>Client stuurt enkel de gegevens door die moeten aangepast worden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400" dirty="0"/>
              <a:t>Via apart </a:t>
            </a:r>
            <a:r>
              <a:rPr lang="nl-BE" sz="2400" dirty="0" err="1"/>
              <a:t>request</a:t>
            </a:r>
            <a:r>
              <a:rPr lang="nl-BE" sz="2400" dirty="0"/>
              <a:t>-object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400" dirty="0"/>
              <a:t>Update gaat sneller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400" dirty="0"/>
              <a:t>Beveiliging: meer controle over </a:t>
            </a:r>
            <a:r>
              <a:rPr lang="nl-BE" sz="2400" dirty="0" err="1"/>
              <a:t>properties</a:t>
            </a:r>
            <a:r>
              <a:rPr lang="nl-BE" sz="2400" dirty="0"/>
              <a:t> die geüpdatet worden</a:t>
            </a:r>
          </a:p>
          <a:p>
            <a:pPr marL="815363" lvl="1" indent="-457200">
              <a:buFont typeface="+mj-lt"/>
              <a:buAutoNum type="arabicPeriod"/>
            </a:pPr>
            <a:r>
              <a:rPr lang="nl-BE" sz="2400" dirty="0"/>
              <a:t>Client stuurt alle gegevens naar server om </a:t>
            </a:r>
            <a:r>
              <a:rPr lang="nl-BE" sz="2400" dirty="0" err="1"/>
              <a:t>entity</a:t>
            </a:r>
            <a:r>
              <a:rPr lang="nl-BE" sz="2400" dirty="0"/>
              <a:t> op te bouwen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400" dirty="0"/>
              <a:t>Alle kolommen worden geüpdatet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4EBB4-7789-4ACC-95DB-420FF652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4E397-42DD-4BF3-BC49-5A44872F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563309-B896-46BE-A28F-042202403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2011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1763-6E4A-4672-89A7-DB1C7C9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UPDATE (</a:t>
            </a:r>
            <a:r>
              <a:rPr lang="nl-BE" dirty="0" err="1"/>
              <a:t>disconnected</a:t>
            </a:r>
            <a:r>
              <a:rPr lang="nl-BE" dirty="0"/>
              <a:t>) – 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0140-5964-4FC2-98CF-2C22D314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529350"/>
            <a:ext cx="4590159" cy="365125"/>
          </a:xfrm>
        </p:spPr>
        <p:txBody>
          <a:bodyPr/>
          <a:lstStyle/>
          <a:p>
            <a:r>
              <a:rPr lang="nl-BE" sz="2000" b="1" u="sng" dirty="0"/>
              <a:t>Voorbeeld Scenario 1 (gedeeltelijke update):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106DE-8BF0-4E05-8DCD-F52F69A9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DBE52-95B3-41A6-B41D-DBF678A0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672503-DEC5-4608-A2BB-CBC403C81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A60E6-E959-42BA-A5D7-62C23BDB5710}"/>
              </a:ext>
            </a:extLst>
          </p:cNvPr>
          <p:cNvSpPr txBox="1"/>
          <p:nvPr/>
        </p:nvSpPr>
        <p:spPr>
          <a:xfrm>
            <a:off x="534291" y="2002903"/>
            <a:ext cx="684758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ChangeTitleDto</a:t>
            </a:r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PostId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CurrentTitle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NewTitle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BlogDbContext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BlogDbContext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4F8291"/>
                </a:solidFill>
                <a:latin typeface="Cascadia Mono" panose="020B0609020000020004" pitchFamily="49" charset="0"/>
              </a:rPr>
              <a:t>Post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foundPost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context.Posts.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Find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changeTitleDto.PostId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foundPost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4F8291"/>
                </a:solidFill>
                <a:latin typeface="Cascadia Mono" panose="020B06090200000200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"Post not found"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foundPost.Title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changeTitleDto.NewTitle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nl-BE" sz="14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SaveChanges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134E2-697F-9246-2B66-9AFB94E69A23}"/>
              </a:ext>
            </a:extLst>
          </p:cNvPr>
          <p:cNvSpPr txBox="1"/>
          <p:nvPr/>
        </p:nvSpPr>
        <p:spPr>
          <a:xfrm>
            <a:off x="7562850" y="4947166"/>
            <a:ext cx="323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Wijziging wordt getrackt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A51270-0B3D-09CC-38C8-DB5CDF8C165F}"/>
              </a:ext>
            </a:extLst>
          </p:cNvPr>
          <p:cNvCxnSpPr>
            <a:stCxn id="9" idx="1"/>
          </p:cNvCxnSpPr>
          <p:nvPr/>
        </p:nvCxnSpPr>
        <p:spPr>
          <a:xfrm flipH="1">
            <a:off x="5553075" y="5131832"/>
            <a:ext cx="2009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28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1763-6E4A-4672-89A7-DB1C7C9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UPDATE (</a:t>
            </a:r>
            <a:r>
              <a:rPr lang="nl-BE" dirty="0" err="1"/>
              <a:t>disconnected</a:t>
            </a:r>
            <a:r>
              <a:rPr lang="nl-BE" dirty="0"/>
              <a:t>) – 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0140-5964-4FC2-98CF-2C22D314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529350"/>
            <a:ext cx="4590159" cy="365125"/>
          </a:xfrm>
        </p:spPr>
        <p:txBody>
          <a:bodyPr/>
          <a:lstStyle/>
          <a:p>
            <a:r>
              <a:rPr lang="nl-BE" sz="2000" b="1" u="sng" dirty="0"/>
              <a:t>Voorbeeld Scenario 2 (volledige update):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106DE-8BF0-4E05-8DCD-F52F69A9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DBE52-95B3-41A6-B41D-DBF678A0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672503-DEC5-4608-A2BB-CBC403C81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A60E6-E959-42BA-A5D7-62C23BDB5710}"/>
              </a:ext>
            </a:extLst>
          </p:cNvPr>
          <p:cNvSpPr txBox="1"/>
          <p:nvPr/>
        </p:nvSpPr>
        <p:spPr>
          <a:xfrm>
            <a:off x="534291" y="2002903"/>
            <a:ext cx="6847584" cy="35394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4F8291"/>
                </a:solidFill>
                <a:latin typeface="Cascadia Mono" panose="020B0609020000020004" pitchFamily="49" charset="0"/>
              </a:rPr>
              <a:t>Post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existingPost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BlogDbContext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BlogDbContext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existingPost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context.Posts.</a:t>
            </a:r>
            <a:r>
              <a:rPr lang="nl-BE" sz="14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Find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(4);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//vanaf hier is </a:t>
            </a:r>
            <a:r>
              <a:rPr lang="nl-BE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existingPost</a:t>
            </a:r>
            <a:r>
              <a:rPr lang="nl-B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Detached</a:t>
            </a:r>
            <a:r>
              <a:rPr lang="nl-B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existingPost.Title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Another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Title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existingPost.Content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"New content"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BlogDbContext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BlogDbContext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nl-BE" sz="14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Update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existingPost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nl-BE" sz="14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SaveChanges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134E2-697F-9246-2B66-9AFB94E69A23}"/>
              </a:ext>
            </a:extLst>
          </p:cNvPr>
          <p:cNvSpPr txBox="1"/>
          <p:nvPr/>
        </p:nvSpPr>
        <p:spPr>
          <a:xfrm>
            <a:off x="6353175" y="2691884"/>
            <a:ext cx="18954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b="1" dirty="0"/>
              <a:t>Fase 1 (context 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1BD27-6DE9-7730-1BEF-D7D520BC34E6}"/>
              </a:ext>
            </a:extLst>
          </p:cNvPr>
          <p:cNvSpPr txBox="1"/>
          <p:nvPr/>
        </p:nvSpPr>
        <p:spPr>
          <a:xfrm>
            <a:off x="5095875" y="3671321"/>
            <a:ext cx="39805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b="1" dirty="0" err="1"/>
              <a:t>Entity</a:t>
            </a:r>
            <a:r>
              <a:rPr lang="nl-BE" b="1" dirty="0"/>
              <a:t> verlaat context </a:t>
            </a:r>
            <a:r>
              <a:rPr lang="nl-BE" b="1" dirty="0">
                <a:sym typeface="Wingdings" panose="05000000000000000000" pitchFamily="2" charset="2"/>
              </a:rPr>
              <a:t> wordt </a:t>
            </a:r>
            <a:r>
              <a:rPr lang="nl-BE" b="1" dirty="0" err="1">
                <a:sym typeface="Wingdings" panose="05000000000000000000" pitchFamily="2" charset="2"/>
              </a:rPr>
              <a:t>Detached</a:t>
            </a:r>
            <a:endParaRPr lang="nl-B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CC11D-ACC3-27D1-BA7B-BE2E690CF683}"/>
              </a:ext>
            </a:extLst>
          </p:cNvPr>
          <p:cNvSpPr txBox="1"/>
          <p:nvPr/>
        </p:nvSpPr>
        <p:spPr>
          <a:xfrm>
            <a:off x="6272214" y="4736476"/>
            <a:ext cx="39805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b="1" dirty="0"/>
              <a:t>Update van volledige object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6BEA8E4-2E99-5F68-5DB3-A0B0B06A9FEB}"/>
              </a:ext>
            </a:extLst>
          </p:cNvPr>
          <p:cNvSpPr/>
          <p:nvPr/>
        </p:nvSpPr>
        <p:spPr>
          <a:xfrm>
            <a:off x="6086475" y="2419350"/>
            <a:ext cx="190500" cy="9144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F40C7C0-9D5A-C5E3-ADF2-EE7A4C084A84}"/>
              </a:ext>
            </a:extLst>
          </p:cNvPr>
          <p:cNvSpPr/>
          <p:nvPr/>
        </p:nvSpPr>
        <p:spPr>
          <a:xfrm>
            <a:off x="4905375" y="3543300"/>
            <a:ext cx="190500" cy="6840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24F4353-8147-6DAA-0D8D-52826A2701DF}"/>
              </a:ext>
            </a:extLst>
          </p:cNvPr>
          <p:cNvSpPr/>
          <p:nvPr/>
        </p:nvSpPr>
        <p:spPr>
          <a:xfrm>
            <a:off x="6086475" y="4428537"/>
            <a:ext cx="190500" cy="10080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0507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4FC1-0F9D-487E-9D2B-7940E423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Delete (DELETE)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40E1-B8E4-4E86-9B0F-7FF22F14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00" y="2039560"/>
            <a:ext cx="2803465" cy="453998"/>
          </a:xfrm>
        </p:spPr>
        <p:txBody>
          <a:bodyPr/>
          <a:lstStyle/>
          <a:p>
            <a:r>
              <a:rPr lang="nl-BE" sz="2000" b="1" u="sng" dirty="0"/>
              <a:t>Voorbeeld DELETE: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AFBE-5825-40DF-994B-03898C7A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07812-171F-43F0-BCF8-3274DD99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AEB2A2-FDB9-42C8-BC16-A1ADDDE54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50B2B-CB60-474F-BACA-74F114147B32}"/>
              </a:ext>
            </a:extLst>
          </p:cNvPr>
          <p:cNvSpPr txBox="1"/>
          <p:nvPr/>
        </p:nvSpPr>
        <p:spPr>
          <a:xfrm>
            <a:off x="569000" y="2644170"/>
            <a:ext cx="5989116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F8291"/>
                </a:solidFill>
                <a:latin typeface="Consolas" panose="020B0609020204030204" pitchFamily="49" charset="0"/>
              </a:rPr>
              <a:t>BlogDbContext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toRemove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context.Posts.</a:t>
            </a:r>
            <a:r>
              <a:rPr lang="en-US" sz="1600" dirty="0" err="1">
                <a:solidFill>
                  <a:srgbClr val="74561F"/>
                </a:solidFill>
                <a:latin typeface="Consolas" panose="020B0609020204030204" pitchFamily="49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</a:t>
            </a:r>
            <a:r>
              <a:rPr lang="nl-BE" sz="1600" dirty="0" err="1">
                <a:solidFill>
                  <a:srgbClr val="74561F"/>
                </a:solidFill>
                <a:latin typeface="Consolas" panose="020B0609020204030204" pitchFamily="49" charset="0"/>
              </a:rPr>
              <a:t>Remove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toRemove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</a:t>
            </a:r>
            <a:r>
              <a:rPr lang="nl-BE" sz="1600" dirty="0" err="1">
                <a:solidFill>
                  <a:srgbClr val="74561F"/>
                </a:solidFill>
                <a:latin typeface="Consolas" panose="020B0609020204030204" pitchFamily="49" charset="0"/>
              </a:rPr>
              <a:t>SaveChanges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70BD9-0CD7-7742-56D9-4A84ECFBBBC3}"/>
              </a:ext>
            </a:extLst>
          </p:cNvPr>
          <p:cNvSpPr txBox="1"/>
          <p:nvPr/>
        </p:nvSpPr>
        <p:spPr>
          <a:xfrm>
            <a:off x="569000" y="4562475"/>
            <a:ext cx="74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Opmerking: de </a:t>
            </a:r>
            <a:r>
              <a:rPr lang="nl-BE" i="1" dirty="0" err="1"/>
              <a:t>entity</a:t>
            </a:r>
            <a:r>
              <a:rPr lang="nl-BE" i="1" dirty="0"/>
              <a:t> die verwijderd wordt, hoeft niet getrackt de zijn</a:t>
            </a:r>
          </a:p>
        </p:txBody>
      </p:sp>
    </p:spTree>
    <p:extLst>
      <p:ext uri="{BB962C8B-B14F-4D97-AF65-F5344CB8AC3E}">
        <p14:creationId xmlns:p14="http://schemas.microsoft.com/office/powerpoint/2010/main" val="1009349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4FC1-0F9D-487E-9D2B-7940E423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Delete (DELETE)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40E1-B8E4-4E86-9B0F-7FF22F14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00" y="2975002"/>
            <a:ext cx="3555928" cy="453998"/>
          </a:xfrm>
        </p:spPr>
        <p:txBody>
          <a:bodyPr/>
          <a:lstStyle/>
          <a:p>
            <a:r>
              <a:rPr lang="nl-BE" sz="1800" b="1" u="sng" dirty="0"/>
              <a:t>Voorbeeld ON DELETE CASCADE: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AFBE-5825-40DF-994B-03898C7A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07812-171F-43F0-BCF8-3274DD99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AEB2A2-FDB9-42C8-BC16-A1ADDDE54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50B2B-CB60-474F-BACA-74F114147B32}"/>
              </a:ext>
            </a:extLst>
          </p:cNvPr>
          <p:cNvSpPr txBox="1"/>
          <p:nvPr/>
        </p:nvSpPr>
        <p:spPr>
          <a:xfrm>
            <a:off x="568999" y="3320445"/>
            <a:ext cx="6460451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OnModelCreating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Entity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200" dirty="0">
                <a:solidFill>
                  <a:srgbClr val="4F8291"/>
                </a:solidFill>
                <a:latin typeface="Cascadia Mono" panose="020B06090200000200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HasMany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x.Comments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WithOne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nl-BE" sz="1200" b="1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OnDelete</a:t>
            </a:r>
            <a:r>
              <a:rPr lang="nl-BE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200" b="1" dirty="0" err="1">
                <a:solidFill>
                  <a:srgbClr val="4F8291"/>
                </a:solidFill>
                <a:latin typeface="Cascadia Mono" panose="020B0609020000020004" pitchFamily="49" charset="0"/>
              </a:rPr>
              <a:t>DeleteBehavior</a:t>
            </a:r>
            <a:r>
              <a:rPr lang="nl-BE" sz="12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.Cascade</a:t>
            </a:r>
            <a:r>
              <a:rPr lang="nl-BE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70BD9-0CD7-7742-56D9-4A84ECFBBBC3}"/>
              </a:ext>
            </a:extLst>
          </p:cNvPr>
          <p:cNvSpPr txBox="1"/>
          <p:nvPr/>
        </p:nvSpPr>
        <p:spPr>
          <a:xfrm>
            <a:off x="534291" y="5206396"/>
            <a:ext cx="74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Opmerking: kan enkel via </a:t>
            </a:r>
            <a:r>
              <a:rPr lang="nl-BE" i="1" dirty="0" err="1"/>
              <a:t>Fluent</a:t>
            </a:r>
            <a:r>
              <a:rPr lang="nl-BE" i="1" dirty="0"/>
              <a:t> API geconfigureerd worden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A96E10-8054-4223-99E6-6D1442B04CEE}"/>
              </a:ext>
            </a:extLst>
          </p:cNvPr>
          <p:cNvSpPr txBox="1">
            <a:spLocks/>
          </p:cNvSpPr>
          <p:nvPr/>
        </p:nvSpPr>
        <p:spPr>
          <a:xfrm>
            <a:off x="410178" y="1475404"/>
            <a:ext cx="9695847" cy="11594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BE" sz="2400" b="1" dirty="0"/>
              <a:t>MAAR: </a:t>
            </a:r>
            <a:r>
              <a:rPr lang="nl-BE" sz="2400" dirty="0"/>
              <a:t>wat met relaties?</a:t>
            </a:r>
          </a:p>
          <a:p>
            <a:pPr marL="701063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000" b="1" dirty="0"/>
              <a:t>ON DELETE CASCADE: </a:t>
            </a:r>
            <a:r>
              <a:rPr lang="nl-BE" sz="2000" dirty="0"/>
              <a:t>bij verwijderen </a:t>
            </a:r>
            <a:r>
              <a:rPr lang="nl-BE" sz="2000" dirty="0" err="1"/>
              <a:t>parent</a:t>
            </a:r>
            <a:r>
              <a:rPr lang="nl-BE" sz="2000" dirty="0"/>
              <a:t> worden </a:t>
            </a:r>
            <a:r>
              <a:rPr lang="nl-BE" sz="2000" dirty="0" err="1"/>
              <a:t>child</a:t>
            </a:r>
            <a:r>
              <a:rPr lang="nl-BE" sz="2000" dirty="0"/>
              <a:t>-objecten mee verwijderd</a:t>
            </a:r>
          </a:p>
          <a:p>
            <a:pPr marL="701063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000" b="1" dirty="0"/>
              <a:t>ON DELETE SET NULL: </a:t>
            </a:r>
            <a:r>
              <a:rPr lang="nl-BE" sz="2000" dirty="0"/>
              <a:t>bij verwijderen </a:t>
            </a:r>
            <a:r>
              <a:rPr lang="nl-BE" sz="2000" dirty="0" err="1"/>
              <a:t>parent</a:t>
            </a:r>
            <a:r>
              <a:rPr lang="nl-BE" sz="2000" dirty="0"/>
              <a:t> worden </a:t>
            </a:r>
            <a:r>
              <a:rPr lang="nl-BE" sz="2000" dirty="0" err="1"/>
              <a:t>foreign-keys</a:t>
            </a:r>
            <a:r>
              <a:rPr lang="nl-BE" sz="2000" dirty="0"/>
              <a:t> op NULL gezet</a:t>
            </a:r>
          </a:p>
        </p:txBody>
      </p:sp>
    </p:spTree>
    <p:extLst>
      <p:ext uri="{BB962C8B-B14F-4D97-AF65-F5344CB8AC3E}">
        <p14:creationId xmlns:p14="http://schemas.microsoft.com/office/powerpoint/2010/main" val="206358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4FC1-0F9D-487E-9D2B-7940E423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Delete (DELETE)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40E1-B8E4-4E86-9B0F-7FF22F14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50" y="2361652"/>
            <a:ext cx="3555928" cy="453998"/>
          </a:xfrm>
        </p:spPr>
        <p:txBody>
          <a:bodyPr/>
          <a:lstStyle/>
          <a:p>
            <a:r>
              <a:rPr lang="nl-BE" sz="1800" b="1" u="sng" dirty="0"/>
              <a:t>Voorbeeld ON DELETE SET NULL: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AFBE-5825-40DF-994B-03898C7A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07812-171F-43F0-BCF8-3274DD99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AEB2A2-FDB9-42C8-BC16-A1ADDDE54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50B2B-CB60-474F-BACA-74F114147B32}"/>
              </a:ext>
            </a:extLst>
          </p:cNvPr>
          <p:cNvSpPr txBox="1"/>
          <p:nvPr/>
        </p:nvSpPr>
        <p:spPr>
          <a:xfrm>
            <a:off x="702350" y="2747772"/>
            <a:ext cx="6460451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Entity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200" dirty="0">
                <a:solidFill>
                  <a:srgbClr val="4F8291"/>
                </a:solidFill>
                <a:latin typeface="Cascadia Mono" panose="020B0609020000020004" pitchFamily="49" charset="0"/>
              </a:rPr>
              <a:t>Team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HasMany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x.Players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WithOne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IsRequired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nl-BE" sz="12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OnDelete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DeleteBehavior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.SetNull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70BD9-0CD7-7742-56D9-4A84ECFBBBC3}"/>
              </a:ext>
            </a:extLst>
          </p:cNvPr>
          <p:cNvSpPr txBox="1"/>
          <p:nvPr/>
        </p:nvSpPr>
        <p:spPr>
          <a:xfrm>
            <a:off x="667641" y="4298985"/>
            <a:ext cx="74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Opmerking: kan enkel bij optionele relaties!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A96E10-8054-4223-99E6-6D1442B04CEE}"/>
              </a:ext>
            </a:extLst>
          </p:cNvPr>
          <p:cNvSpPr txBox="1">
            <a:spLocks/>
          </p:cNvSpPr>
          <p:nvPr/>
        </p:nvSpPr>
        <p:spPr>
          <a:xfrm>
            <a:off x="410178" y="1680094"/>
            <a:ext cx="9695847" cy="5090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493599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4FC1-0F9D-487E-9D2B-7940E423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Delete (DELETE)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AFBE-5825-40DF-994B-03898C7A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07812-171F-43F0-BCF8-3274DD99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AEB2A2-FDB9-42C8-BC16-A1ADDDE54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A96E10-8054-4223-99E6-6D1442B04CEE}"/>
              </a:ext>
            </a:extLst>
          </p:cNvPr>
          <p:cNvSpPr txBox="1">
            <a:spLocks/>
          </p:cNvSpPr>
          <p:nvPr/>
        </p:nvSpPr>
        <p:spPr>
          <a:xfrm>
            <a:off x="410178" y="1680094"/>
            <a:ext cx="9695847" cy="5090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nl-BE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96CEC5-B250-D7FE-6D74-5C8DE3EB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646" y="1296000"/>
            <a:ext cx="6977089" cy="48007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38F0F4-6EEA-3BC9-6771-478B606AFF34}"/>
              </a:ext>
            </a:extLst>
          </p:cNvPr>
          <p:cNvSpPr txBox="1"/>
          <p:nvPr/>
        </p:nvSpPr>
        <p:spPr>
          <a:xfrm flipH="1">
            <a:off x="2267553" y="6131727"/>
            <a:ext cx="779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1400" dirty="0">
                <a:effectLst/>
                <a:latin typeface="Times New Roman" panose="02020603050405020304" pitchFamily="18" charset="0"/>
              </a:rPr>
              <a:t>Smith, J. (2021). </a:t>
            </a:r>
            <a:r>
              <a:rPr lang="en-US" sz="1400" i="1" dirty="0">
                <a:effectLst/>
                <a:latin typeface="Times New Roman" panose="02020603050405020304" pitchFamily="18" charset="0"/>
              </a:rPr>
              <a:t>Entity Framework Core in Action, Second Edition</a:t>
            </a:r>
            <a:r>
              <a:rPr lang="en-US" sz="1400" dirty="0">
                <a:effectLst/>
                <a:latin typeface="Times New Roman" panose="02020603050405020304" pitchFamily="18" charset="0"/>
              </a:rPr>
              <a:t>. Manning.</a:t>
            </a:r>
          </a:p>
        </p:txBody>
      </p:sp>
    </p:spTree>
    <p:extLst>
      <p:ext uri="{BB962C8B-B14F-4D97-AF65-F5344CB8AC3E}">
        <p14:creationId xmlns:p14="http://schemas.microsoft.com/office/powerpoint/2010/main" val="1719252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D4D1-47F5-446E-B509-C13A9F59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Delete (DELETE)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314D-61E4-4FBC-B3D9-2E513B71C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0" y="1791300"/>
            <a:ext cx="10674483" cy="3090532"/>
          </a:xfrm>
        </p:spPr>
        <p:txBody>
          <a:bodyPr/>
          <a:lstStyle/>
          <a:p>
            <a:r>
              <a:rPr lang="nl-BE" sz="2400" b="1" dirty="0"/>
              <a:t>Opmerking: </a:t>
            </a:r>
            <a:r>
              <a:rPr lang="nl-BE" sz="2400" dirty="0"/>
              <a:t>in praktijk worden rijen nooit volledig verwijderd uit database. </a:t>
            </a:r>
            <a:br>
              <a:rPr lang="nl-BE" sz="2400" dirty="0"/>
            </a:br>
            <a:r>
              <a:rPr lang="nl-BE" sz="2400" dirty="0"/>
              <a:t>In plaats daarvan: property </a:t>
            </a:r>
            <a:r>
              <a:rPr lang="nl-BE" sz="2400" i="1" dirty="0" err="1"/>
              <a:t>IsDeleted</a:t>
            </a:r>
            <a:r>
              <a:rPr lang="nl-BE" sz="2400" i="1" dirty="0"/>
              <a:t> </a:t>
            </a:r>
            <a:r>
              <a:rPr lang="nl-BE" sz="2400" dirty="0"/>
              <a:t>die aangeeft of </a:t>
            </a:r>
            <a:r>
              <a:rPr lang="nl-BE" sz="2400" dirty="0" err="1"/>
              <a:t>entity</a:t>
            </a:r>
            <a:r>
              <a:rPr lang="nl-BE" sz="2400" dirty="0"/>
              <a:t> verwijderd is. </a:t>
            </a:r>
            <a:br>
              <a:rPr lang="nl-BE" sz="2400" dirty="0"/>
            </a:br>
            <a:r>
              <a:rPr lang="nl-BE" sz="2400" dirty="0"/>
              <a:t>Bij verwijderen </a:t>
            </a:r>
            <a:r>
              <a:rPr lang="nl-BE" sz="2400" dirty="0">
                <a:sym typeface="Wingdings" panose="05000000000000000000" pitchFamily="2" charset="2"/>
              </a:rPr>
              <a:t> property wordt op </a:t>
            </a:r>
            <a:r>
              <a:rPr lang="nl-BE" sz="2400" i="1" dirty="0" err="1">
                <a:sym typeface="Wingdings" panose="05000000000000000000" pitchFamily="2" charset="2"/>
              </a:rPr>
              <a:t>true</a:t>
            </a:r>
            <a:r>
              <a:rPr lang="nl-BE" sz="2400" dirty="0">
                <a:sym typeface="Wingdings" panose="05000000000000000000" pitchFamily="2" charset="2"/>
              </a:rPr>
              <a:t> gezet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1C69E-37F4-4666-90CA-82F1C691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4C0A0-F9C1-4EA4-A2E2-07629B73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29F0FF-B946-4A20-B476-832178FE9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409ED-C340-4D6C-A25C-AABFEE284FEE}"/>
              </a:ext>
            </a:extLst>
          </p:cNvPr>
          <p:cNvSpPr txBox="1"/>
          <p:nvPr/>
        </p:nvSpPr>
        <p:spPr>
          <a:xfrm>
            <a:off x="678291" y="3336566"/>
            <a:ext cx="4926096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BlogDbContext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4F8291"/>
                </a:solidFill>
                <a:latin typeface="Consolas" panose="020B0609020204030204" pitchFamily="49" charset="0"/>
              </a:rPr>
              <a:t>     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toRemove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context.Posts.Find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toRemove.IsDeleted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6EC3E-1C33-40E4-ACF7-2B01A13EDBF4}"/>
              </a:ext>
            </a:extLst>
          </p:cNvPr>
          <p:cNvSpPr txBox="1"/>
          <p:nvPr/>
        </p:nvSpPr>
        <p:spPr>
          <a:xfrm>
            <a:off x="534290" y="5165722"/>
            <a:ext cx="11149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i="1" dirty="0"/>
              <a:t>Dit principe wordt “soft delete” genoemd</a:t>
            </a:r>
          </a:p>
        </p:txBody>
      </p:sp>
    </p:spTree>
    <p:extLst>
      <p:ext uri="{BB962C8B-B14F-4D97-AF65-F5344CB8AC3E}">
        <p14:creationId xmlns:p14="http://schemas.microsoft.com/office/powerpoint/2010/main" val="286979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DF74-A546-4861-9152-325E534C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Entity</a:t>
            </a:r>
            <a:r>
              <a:rPr lang="nl-BE" dirty="0"/>
              <a:t> Framework?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AB53A-F3D3-4640-93E9-24A8B2AF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2A1CF-376A-40C2-81AE-2230CB4A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CE076E-354A-4464-A190-3B671CD83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D4B6BF-8FEB-40EE-8DC0-620AA69C4645}"/>
              </a:ext>
            </a:extLst>
          </p:cNvPr>
          <p:cNvGrpSpPr/>
          <p:nvPr/>
        </p:nvGrpSpPr>
        <p:grpSpPr>
          <a:xfrm>
            <a:off x="534291" y="2597172"/>
            <a:ext cx="10791032" cy="2365866"/>
            <a:chOff x="534291" y="2329993"/>
            <a:chExt cx="10791032" cy="23658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D197A0-5F63-4FC1-92B4-C204FE23F25D}"/>
                </a:ext>
              </a:extLst>
            </p:cNvPr>
            <p:cNvSpPr txBox="1"/>
            <p:nvPr/>
          </p:nvSpPr>
          <p:spPr>
            <a:xfrm>
              <a:off x="534291" y="2595060"/>
              <a:ext cx="4114800" cy="138499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Student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ID {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FirstName {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Email {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  <a:endParaRPr lang="nl-BE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4F8291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BirthDate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}</a:t>
              </a:r>
              <a:endParaRPr lang="nl-BE" sz="1200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BA97463-21F1-4B89-962C-E9CD5A8A4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4671" y="2329993"/>
              <a:ext cx="1806929" cy="1915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E7EEB41-6B94-4514-B6E0-DA290681C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7877" y="3728616"/>
              <a:ext cx="827446" cy="967243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7D766F-137F-4055-B096-34DE98CF9BC0}"/>
                </a:ext>
              </a:extLst>
            </p:cNvPr>
            <p:cNvSpPr/>
            <p:nvPr/>
          </p:nvSpPr>
          <p:spPr>
            <a:xfrm>
              <a:off x="5746171" y="2981557"/>
              <a:ext cx="2261420" cy="61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nl-BE" sz="1600" b="1" dirty="0" err="1">
                  <a:latin typeface="+mj-lt"/>
                </a:rPr>
                <a:t>Entity</a:t>
              </a:r>
              <a:r>
                <a:rPr lang="nl-BE" sz="1600" b="1" dirty="0">
                  <a:latin typeface="+mj-lt"/>
                </a:rPr>
                <a:t> Framework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B717AD9-8699-4695-9DCD-47606A33B32C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 flipV="1">
              <a:off x="4649091" y="3287557"/>
              <a:ext cx="1097080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0075A9-A91D-4E7D-ADA5-B9706AE19227}"/>
                </a:ext>
              </a:extLst>
            </p:cNvPr>
            <p:cNvCxnSpPr>
              <a:stCxn id="12" idx="3"/>
              <a:endCxn id="1026" idx="1"/>
            </p:cNvCxnSpPr>
            <p:nvPr/>
          </p:nvCxnSpPr>
          <p:spPr>
            <a:xfrm>
              <a:off x="8007591" y="3287557"/>
              <a:ext cx="109708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6C90F39-C7B6-4D1C-85F5-5227895D4BA9}"/>
              </a:ext>
            </a:extLst>
          </p:cNvPr>
          <p:cNvSpPr txBox="1"/>
          <p:nvPr/>
        </p:nvSpPr>
        <p:spPr>
          <a:xfrm>
            <a:off x="396000" y="2153214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C#-klasse (= “</a:t>
            </a:r>
            <a:r>
              <a:rPr lang="nl-BE" sz="1600" b="1" u="sng" dirty="0" err="1"/>
              <a:t>entity</a:t>
            </a:r>
            <a:r>
              <a:rPr lang="nl-BE" sz="1600" b="1" u="sng" dirty="0"/>
              <a:t>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9226F-8398-401B-8535-93A6E5795B9C}"/>
              </a:ext>
            </a:extLst>
          </p:cNvPr>
          <p:cNvSpPr txBox="1"/>
          <p:nvPr/>
        </p:nvSpPr>
        <p:spPr>
          <a:xfrm>
            <a:off x="9104671" y="2153214"/>
            <a:ext cx="1730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Tabel (database)</a:t>
            </a:r>
          </a:p>
        </p:txBody>
      </p:sp>
    </p:spTree>
    <p:extLst>
      <p:ext uri="{BB962C8B-B14F-4D97-AF65-F5344CB8AC3E}">
        <p14:creationId xmlns:p14="http://schemas.microsoft.com/office/powerpoint/2010/main" val="253335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D4D1-47F5-446E-B509-C13A9F59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Delete (DELETE)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314D-61E4-4FBC-B3D9-2E513B71C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0" y="1791300"/>
            <a:ext cx="10674483" cy="365125"/>
          </a:xfrm>
        </p:spPr>
        <p:txBody>
          <a:bodyPr/>
          <a:lstStyle/>
          <a:p>
            <a:r>
              <a:rPr lang="nl-BE" sz="2400" b="1" dirty="0" err="1">
                <a:solidFill>
                  <a:srgbClr val="C00000"/>
                </a:solidFill>
              </a:rPr>
              <a:t>QueryFilter</a:t>
            </a:r>
            <a:r>
              <a:rPr lang="nl-BE" sz="2400" dirty="0"/>
              <a:t> definiëren om ervoor te zorgen dat records niet opgehaald worden: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1C69E-37F4-4666-90CA-82F1C691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4C0A0-F9C1-4EA4-A2E2-07629B73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29F0FF-B946-4A20-B476-832178FE9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409ED-C340-4D6C-A25C-AABFEE284FEE}"/>
              </a:ext>
            </a:extLst>
          </p:cNvPr>
          <p:cNvSpPr txBox="1"/>
          <p:nvPr/>
        </p:nvSpPr>
        <p:spPr>
          <a:xfrm>
            <a:off x="678292" y="2338720"/>
            <a:ext cx="8303784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4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ModelBuilder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modelBuilder.</a:t>
            </a:r>
            <a:r>
              <a:rPr lang="nl-BE" sz="14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Entity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>
                <a:solidFill>
                  <a:srgbClr val="4F8291"/>
                </a:solidFill>
                <a:latin typeface="Cascadia Mono" panose="020B0609020000020004" pitchFamily="49" charset="0"/>
              </a:rPr>
              <a:t>Post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nl-BE" sz="14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HasQueryFilter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x.IsDeleted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D542E6-199A-3B9E-E12E-8C8B32AE5899}"/>
              </a:ext>
            </a:extLst>
          </p:cNvPr>
          <p:cNvSpPr txBox="1">
            <a:spLocks/>
          </p:cNvSpPr>
          <p:nvPr/>
        </p:nvSpPr>
        <p:spPr>
          <a:xfrm>
            <a:off x="534290" y="3696300"/>
            <a:ext cx="10674483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b="1" dirty="0"/>
              <a:t>Indien nodig kan dit “overruled” worden in query:</a:t>
            </a:r>
            <a:endParaRPr lang="nl-B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F272D-3623-1C6F-FBD5-DF2906353A41}"/>
              </a:ext>
            </a:extLst>
          </p:cNvPr>
          <p:cNvSpPr txBox="1"/>
          <p:nvPr/>
        </p:nvSpPr>
        <p:spPr>
          <a:xfrm>
            <a:off x="678292" y="4243720"/>
            <a:ext cx="830378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context.Posts.</a:t>
            </a:r>
            <a:r>
              <a:rPr lang="nl-BE" sz="1800" b="1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IgnoreQueryFilters</a:t>
            </a:r>
            <a:r>
              <a:rPr lang="nl-BE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nl-BE" sz="18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(...);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07333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73B6-1A2C-42EB-93F5-8E3DBBE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Query’s (SELECT)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762D-C29B-4463-9E69-C736C6ED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46" y="1341023"/>
            <a:ext cx="9281274" cy="11575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Query’s via LINQ op </a:t>
            </a:r>
            <a:r>
              <a:rPr lang="nl-BE" dirty="0" err="1"/>
              <a:t>DbSet</a:t>
            </a:r>
            <a:r>
              <a:rPr lang="nl-BE" dirty="0"/>
              <a:t>&lt;&gt;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LINQ-query wordt vertaald naar SQL SELECT-statement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622D1-5E85-4B57-9DAC-39E7068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461BB-35CC-433E-997B-C3ACCC5F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D7E335-7427-4AB5-96B5-2ABDB7BDD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DC453-45C8-4B25-BE95-84BFE557BC9F}"/>
              </a:ext>
            </a:extLst>
          </p:cNvPr>
          <p:cNvSpPr txBox="1"/>
          <p:nvPr/>
        </p:nvSpPr>
        <p:spPr>
          <a:xfrm>
            <a:off x="822291" y="2920181"/>
            <a:ext cx="394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Voorbeeld (ophalen op basis van PK):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A2F39-2A3A-41E0-BA2D-A0DEFAD122C3}"/>
              </a:ext>
            </a:extLst>
          </p:cNvPr>
          <p:cNvSpPr txBox="1"/>
          <p:nvPr/>
        </p:nvSpPr>
        <p:spPr>
          <a:xfrm>
            <a:off x="943897" y="3349218"/>
            <a:ext cx="3549445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context.Posts.</a:t>
            </a:r>
            <a:r>
              <a:rPr lang="nl-BE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Find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  <a:endParaRPr lang="nl-B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BB01F-D185-40DF-A689-F046A52CF676}"/>
              </a:ext>
            </a:extLst>
          </p:cNvPr>
          <p:cNvSpPr txBox="1"/>
          <p:nvPr/>
        </p:nvSpPr>
        <p:spPr>
          <a:xfrm>
            <a:off x="6636775" y="3319116"/>
            <a:ext cx="51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>
                <a:latin typeface="Consolas" panose="020B0609020204030204" pitchFamily="49" charset="0"/>
              </a:rPr>
              <a:t>Find</a:t>
            </a:r>
            <a:r>
              <a:rPr lang="nl-BE" sz="1600" dirty="0">
                <a:latin typeface="Consolas" panose="020B0609020204030204" pitchFamily="49" charset="0"/>
              </a:rPr>
              <a:t>()</a:t>
            </a:r>
            <a:r>
              <a:rPr lang="nl-BE" dirty="0"/>
              <a:t>-methode: ophalen op basis van PK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820E3-6746-456D-8264-182AA2F55CE3}"/>
              </a:ext>
            </a:extLst>
          </p:cNvPr>
          <p:cNvSpPr txBox="1"/>
          <p:nvPr/>
        </p:nvSpPr>
        <p:spPr>
          <a:xfrm>
            <a:off x="822291" y="4324800"/>
            <a:ext cx="394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Voorbeeld (alle records ophalen):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DC69A-D2D7-4831-BD3A-24FB6538D4B8}"/>
              </a:ext>
            </a:extLst>
          </p:cNvPr>
          <p:cNvSpPr txBox="1"/>
          <p:nvPr/>
        </p:nvSpPr>
        <p:spPr>
          <a:xfrm>
            <a:off x="943897" y="4753837"/>
            <a:ext cx="481780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allPosts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context.Posts.</a:t>
            </a:r>
            <a:r>
              <a:rPr lang="nl-BE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ToList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l-B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FFDA1-AFF9-445E-8BE6-02286F981C9B}"/>
              </a:ext>
            </a:extLst>
          </p:cNvPr>
          <p:cNvSpPr txBox="1"/>
          <p:nvPr/>
        </p:nvSpPr>
        <p:spPr>
          <a:xfrm>
            <a:off x="6636775" y="4692282"/>
            <a:ext cx="51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>
                <a:latin typeface="Consolas" panose="020B0609020204030204" pitchFamily="49" charset="0"/>
              </a:rPr>
              <a:t>ToList</a:t>
            </a:r>
            <a:r>
              <a:rPr lang="nl-BE" sz="1600" dirty="0">
                <a:latin typeface="Consolas" panose="020B0609020204030204" pitchFamily="49" charset="0"/>
              </a:rPr>
              <a:t>()</a:t>
            </a:r>
            <a:r>
              <a:rPr lang="nl-BE" dirty="0"/>
              <a:t>-methode: resultaat als List&lt;&gt;</a:t>
            </a:r>
          </a:p>
        </p:txBody>
      </p:sp>
    </p:spTree>
    <p:extLst>
      <p:ext uri="{BB962C8B-B14F-4D97-AF65-F5344CB8AC3E}">
        <p14:creationId xmlns:p14="http://schemas.microsoft.com/office/powerpoint/2010/main" val="4245416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A44A-C560-4F74-91A0-C87CE5B2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CRUD: Query’s (SELECT)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6F1FC-0C23-48A3-9600-0458B639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4F8D3-F241-4CC3-9E56-80C572FE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C8C4C5-B23C-4146-93D5-A555AD5AD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A79BD-7E36-49AF-8A2A-CDBD757E6A60}"/>
              </a:ext>
            </a:extLst>
          </p:cNvPr>
          <p:cNvSpPr txBox="1"/>
          <p:nvPr/>
        </p:nvSpPr>
        <p:spPr>
          <a:xfrm>
            <a:off x="412685" y="1443948"/>
            <a:ext cx="473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Voorbeeld (filteren, één of geen resultaat):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1B0B0-6251-4DB4-8873-35528CE8F33D}"/>
              </a:ext>
            </a:extLst>
          </p:cNvPr>
          <p:cNvSpPr txBox="1"/>
          <p:nvPr/>
        </p:nvSpPr>
        <p:spPr>
          <a:xfrm>
            <a:off x="534291" y="1872985"/>
            <a:ext cx="8668704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context.Posts.</a:t>
            </a:r>
            <a:r>
              <a:rPr lang="en-US" sz="14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"My Blog Post"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SingleOrDefault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l-B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FACD6-F81C-4902-8AA4-15A97287914F}"/>
              </a:ext>
            </a:extLst>
          </p:cNvPr>
          <p:cNvSpPr txBox="1"/>
          <p:nvPr/>
        </p:nvSpPr>
        <p:spPr>
          <a:xfrm>
            <a:off x="410178" y="2265671"/>
            <a:ext cx="854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i="1" dirty="0"/>
              <a:t>Opmerking: </a:t>
            </a:r>
            <a:r>
              <a:rPr lang="nl-BE" sz="1600" i="1" dirty="0" err="1">
                <a:latin typeface="Consolas" panose="020B0609020204030204" pitchFamily="49" charset="0"/>
              </a:rPr>
              <a:t>SingleOrDefault</a:t>
            </a:r>
            <a:r>
              <a:rPr lang="nl-BE" sz="1600" i="1" dirty="0">
                <a:latin typeface="Consolas" panose="020B0609020204030204" pitchFamily="49" charset="0"/>
              </a:rPr>
              <a:t>()</a:t>
            </a:r>
            <a:r>
              <a:rPr lang="nl-BE" i="1" dirty="0"/>
              <a:t> </a:t>
            </a:r>
            <a:r>
              <a:rPr lang="nl-BE" i="1" dirty="0" err="1"/>
              <a:t>returnt</a:t>
            </a:r>
            <a:r>
              <a:rPr lang="nl-BE" i="1" dirty="0"/>
              <a:t> </a:t>
            </a:r>
            <a:r>
              <a:rPr lang="nl-BE" i="1" dirty="0" err="1"/>
              <a:t>null</a:t>
            </a:r>
            <a:r>
              <a:rPr lang="nl-BE" i="1" dirty="0"/>
              <a:t> indien geen resultaten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6589A-7F7C-4FAC-9865-A01C506BD5E0}"/>
              </a:ext>
            </a:extLst>
          </p:cNvPr>
          <p:cNvSpPr txBox="1"/>
          <p:nvPr/>
        </p:nvSpPr>
        <p:spPr>
          <a:xfrm>
            <a:off x="412685" y="2923703"/>
            <a:ext cx="473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Voorbeeld (filteren, meerdere resultaten):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647E9-4BDC-46EA-83B3-E34F29C6933D}"/>
              </a:ext>
            </a:extLst>
          </p:cNvPr>
          <p:cNvSpPr txBox="1"/>
          <p:nvPr/>
        </p:nvSpPr>
        <p:spPr>
          <a:xfrm>
            <a:off x="534291" y="3365342"/>
            <a:ext cx="8668704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context.Posts.</a:t>
            </a:r>
            <a:r>
              <a:rPr lang="en-US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x.IsDeleted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l-B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FB7B4-5008-4A20-B477-38A3258E25D3}"/>
              </a:ext>
            </a:extLst>
          </p:cNvPr>
          <p:cNvSpPr txBox="1"/>
          <p:nvPr/>
        </p:nvSpPr>
        <p:spPr>
          <a:xfrm>
            <a:off x="396000" y="4081711"/>
            <a:ext cx="473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Voorbeeld (filteren, en sorteren):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68677-54CD-4272-8E72-039D09E0307F}"/>
              </a:ext>
            </a:extLst>
          </p:cNvPr>
          <p:cNvSpPr txBox="1"/>
          <p:nvPr/>
        </p:nvSpPr>
        <p:spPr>
          <a:xfrm>
            <a:off x="517606" y="4523350"/>
            <a:ext cx="8668704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context.Posts.</a:t>
            </a:r>
            <a:r>
              <a:rPr lang="nl-BE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Where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!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x.IsDeleted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.</a:t>
            </a:r>
            <a:r>
              <a:rPr lang="nl-BE" sz="14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OrderByDescending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x.PublicationDate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.</a:t>
            </a:r>
            <a:r>
              <a:rPr lang="nl-BE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ToList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l-B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F87FD5-9218-4290-B5C4-457F582684D8}"/>
              </a:ext>
            </a:extLst>
          </p:cNvPr>
          <p:cNvSpPr txBox="1"/>
          <p:nvPr/>
        </p:nvSpPr>
        <p:spPr>
          <a:xfrm>
            <a:off x="517606" y="5621332"/>
            <a:ext cx="880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Meer voorbeelden: zie </a:t>
            </a:r>
            <a:r>
              <a:rPr lang="nl-BE" i="1" dirty="0">
                <a:hlinkClick r:id="rId2"/>
              </a:rPr>
              <a:t>https://www.learnentityframeworkcore.com/dbset/querying-data</a:t>
            </a:r>
            <a:r>
              <a:rPr lang="nl-BE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7258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841E-28C8-496F-8B87-E77E9C88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Lazy</a:t>
            </a:r>
            <a:r>
              <a:rPr lang="nl-BE" dirty="0"/>
              <a:t> </a:t>
            </a:r>
            <a:r>
              <a:rPr lang="nl-BE" dirty="0" err="1"/>
              <a:t>Loading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BCB49-9EDD-4B05-AE8C-3BC82F1D3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5CA39-3B96-45EF-9424-5AEDEF1C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62F44-1E97-4E84-A903-8C1F8765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63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E6735D-EEEF-46BC-A86C-3312E68BA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70816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8091-C239-442E-835F-DC2066C4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Lazy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A0B0-27B5-47A6-A643-6591FBCDA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81" y="2234839"/>
            <a:ext cx="9281274" cy="35170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Bij grote hoeveelheid data is het niet performant om alle relaties van </a:t>
            </a:r>
            <a:r>
              <a:rPr lang="nl-BE" dirty="0" err="1"/>
              <a:t>entity</a:t>
            </a:r>
            <a:r>
              <a:rPr lang="nl-BE" dirty="0"/>
              <a:t> op te halen (bv.: overzichtspagina)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Standaard worden bij ophalen van </a:t>
            </a:r>
            <a:r>
              <a:rPr lang="nl-BE" dirty="0" err="1"/>
              <a:t>entity</a:t>
            </a:r>
            <a:r>
              <a:rPr lang="nl-BE" dirty="0"/>
              <a:t> relaties </a:t>
            </a:r>
            <a:r>
              <a:rPr lang="nl-BE" b="1" dirty="0"/>
              <a:t>niet</a:t>
            </a:r>
            <a:r>
              <a:rPr lang="nl-BE" dirty="0"/>
              <a:t> mee opgehaald (= </a:t>
            </a:r>
            <a:r>
              <a:rPr lang="nl-BE" b="1" dirty="0" err="1">
                <a:solidFill>
                  <a:schemeClr val="accent6"/>
                </a:solidFill>
              </a:rPr>
              <a:t>lazy</a:t>
            </a:r>
            <a:r>
              <a:rPr lang="nl-BE" b="1" dirty="0">
                <a:solidFill>
                  <a:schemeClr val="accent6"/>
                </a:solidFill>
              </a:rPr>
              <a:t> </a:t>
            </a:r>
            <a:r>
              <a:rPr lang="nl-BE" b="1" dirty="0" err="1">
                <a:solidFill>
                  <a:schemeClr val="accent6"/>
                </a:solidFill>
              </a:rPr>
              <a:t>loading</a:t>
            </a:r>
            <a:r>
              <a:rPr lang="nl-BE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Voordeel: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Minder data ophalen + geen JOIN nodig </a:t>
            </a:r>
            <a:r>
              <a:rPr lang="nl-BE" sz="2400" dirty="0">
                <a:sym typeface="Wingdings" panose="05000000000000000000" pitchFamily="2" charset="2"/>
              </a:rPr>
              <a:t> performance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E72CD-4F41-4702-841C-B48F668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888A3-2C06-4373-97D0-3444EED7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3F3F0-6844-4880-9C4D-FB26B92DF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6321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BEC6-A9B8-4149-8CA8-818B7A8F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Lazy</a:t>
            </a:r>
            <a:r>
              <a:rPr lang="nl-BE" dirty="0"/>
              <a:t> </a:t>
            </a:r>
            <a:r>
              <a:rPr lang="nl-BE" dirty="0" err="1"/>
              <a:t>Loading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952C-DDE1-4750-8DAC-D6D8D7F85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41152"/>
            <a:ext cx="9281274" cy="12362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Bij ophalen van data zijn relaties standaard leeg (</a:t>
            </a:r>
            <a:r>
              <a:rPr lang="nl-BE" dirty="0" err="1"/>
              <a:t>null</a:t>
            </a:r>
            <a:r>
              <a:rPr lang="nl-BE" dirty="0"/>
              <a:t>)</a:t>
            </a:r>
          </a:p>
          <a:p>
            <a:pPr lvl="2"/>
            <a:r>
              <a:rPr lang="nl-BE" sz="2400" b="1" i="1" dirty="0">
                <a:solidFill>
                  <a:srgbClr val="C00000"/>
                </a:solidFill>
              </a:rPr>
              <a:t>OPGELET VOOR </a:t>
            </a:r>
            <a:r>
              <a:rPr lang="nl-BE" sz="2400" b="1" i="1" dirty="0" err="1">
                <a:solidFill>
                  <a:srgbClr val="C00000"/>
                </a:solidFill>
              </a:rPr>
              <a:t>NullReferenceExceptions</a:t>
            </a:r>
            <a:r>
              <a:rPr lang="nl-BE" sz="2400" b="1" i="1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D149B-BDD5-4115-9D25-A4F9AA2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01BA-EEE0-43C1-A4C7-C5F5CCA8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540EF3-EA77-466E-88F1-A066242B6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ED155-FF76-41E7-9887-A4CDB225A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64" y="3171095"/>
            <a:ext cx="5326127" cy="26234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B1A972-37B0-4033-AC58-BF0247E94E7F}"/>
              </a:ext>
            </a:extLst>
          </p:cNvPr>
          <p:cNvSpPr/>
          <p:nvPr/>
        </p:nvSpPr>
        <p:spPr>
          <a:xfrm>
            <a:off x="3156155" y="4188541"/>
            <a:ext cx="2379406" cy="432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49079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98AD-707F-4F9C-B8E7-2FCAF526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Lazy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: relaties ophalen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4D33-8945-43D1-A8D9-9B8997FB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532118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Relaties nodig: ophalen via </a:t>
            </a:r>
            <a:r>
              <a:rPr lang="nl-BE" sz="2400" dirty="0" err="1">
                <a:latin typeface="Consolas" panose="020B0609020204030204" pitchFamily="49" charset="0"/>
              </a:rPr>
              <a:t>Include</a:t>
            </a:r>
            <a:r>
              <a:rPr lang="nl-BE" sz="2400" dirty="0">
                <a:latin typeface="Consolas" panose="020B0609020204030204" pitchFamily="49" charset="0"/>
              </a:rPr>
              <a:t>(...)</a:t>
            </a: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5DBA6-B058-4ED8-8E7C-EB5B61EB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A591C-3C93-491A-A0F7-D6DC5D2E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1DAB22-8DB5-4A03-BDC9-DFD5E34D2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97605-36AC-4F78-9322-644B1F18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710" y="2802081"/>
            <a:ext cx="5298186" cy="224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906330-AAFD-43B8-B1CC-02A59581326C}"/>
              </a:ext>
            </a:extLst>
          </p:cNvPr>
          <p:cNvSpPr txBox="1"/>
          <p:nvPr/>
        </p:nvSpPr>
        <p:spPr>
          <a:xfrm>
            <a:off x="534291" y="3044262"/>
            <a:ext cx="4972413" cy="16004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BlogDbContext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4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context.Posts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.</a:t>
            </a:r>
            <a:r>
              <a:rPr lang="nl-BE" sz="14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Include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x.Category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.</a:t>
            </a:r>
            <a:r>
              <a:rPr lang="nl-BE" sz="14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Include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x.Comments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.</a:t>
            </a:r>
            <a:r>
              <a:rPr lang="en-US" sz="1400" dirty="0">
                <a:solidFill>
                  <a:srgbClr val="74561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x.PostId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.</a:t>
            </a:r>
            <a:r>
              <a:rPr lang="nl-BE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SingleOrDefault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ECCFB-3D0B-4EE8-A21F-F89C4FBEE6C1}"/>
              </a:ext>
            </a:extLst>
          </p:cNvPr>
          <p:cNvSpPr/>
          <p:nvPr/>
        </p:nvSpPr>
        <p:spPr>
          <a:xfrm>
            <a:off x="7671428" y="3671002"/>
            <a:ext cx="3708000" cy="396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37946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98AD-707F-4F9C-B8E7-2FCAF526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Lazy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: relaties ophalen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4D33-8945-43D1-A8D9-9B8997FB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532118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Indien gerelateerde objecten op hun beurt relaties hebben die mee opgehaald moeten worden, maak je gebruik van </a:t>
            </a:r>
            <a:r>
              <a:rPr lang="nl-BE" sz="2400" dirty="0" err="1">
                <a:latin typeface="Consolas" panose="020B0609020204030204" pitchFamily="49" charset="0"/>
              </a:rPr>
              <a:t>ThenInclude</a:t>
            </a:r>
            <a:r>
              <a:rPr lang="nl-BE" sz="2400" dirty="0">
                <a:latin typeface="Consolas" panose="020B0609020204030204" pitchFamily="49" charset="0"/>
              </a:rPr>
              <a:t>(...)</a:t>
            </a: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5DBA6-B058-4ED8-8E7C-EB5B61EB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A591C-3C93-491A-A0F7-D6DC5D2E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1DAB22-8DB5-4A03-BDC9-DFD5E34D2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06330-AAFD-43B8-B1CC-02A59581326C}"/>
              </a:ext>
            </a:extLst>
          </p:cNvPr>
          <p:cNvSpPr txBox="1"/>
          <p:nvPr/>
        </p:nvSpPr>
        <p:spPr>
          <a:xfrm>
            <a:off x="822291" y="3364048"/>
            <a:ext cx="4972413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BlogDbContext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4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context.Posts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.</a:t>
            </a:r>
            <a:r>
              <a:rPr lang="nl-BE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Include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x.Category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.</a:t>
            </a:r>
            <a:r>
              <a:rPr lang="nl-BE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Include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x.Comments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.</a:t>
            </a:r>
            <a:r>
              <a:rPr lang="nl-BE" sz="1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ThenInclude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x.Author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.</a:t>
            </a:r>
            <a:r>
              <a:rPr lang="nl-BE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x.PostId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.</a:t>
            </a:r>
            <a:r>
              <a:rPr lang="nl-BE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SingleOrDefault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CA378-8BB1-4F1F-880D-AD6B7A06F142}"/>
              </a:ext>
            </a:extLst>
          </p:cNvPr>
          <p:cNvSpPr txBox="1"/>
          <p:nvPr/>
        </p:nvSpPr>
        <p:spPr>
          <a:xfrm>
            <a:off x="6397298" y="3810324"/>
            <a:ext cx="452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Voor elk </a:t>
            </a:r>
            <a:r>
              <a:rPr lang="nl-BE" dirty="0" err="1"/>
              <a:t>Comment</a:t>
            </a:r>
            <a:r>
              <a:rPr lang="nl-BE" dirty="0"/>
              <a:t>-object zal het gerelateerde Author-object opgehaald worden uit de databank</a:t>
            </a:r>
          </a:p>
        </p:txBody>
      </p:sp>
    </p:spTree>
    <p:extLst>
      <p:ext uri="{BB962C8B-B14F-4D97-AF65-F5344CB8AC3E}">
        <p14:creationId xmlns:p14="http://schemas.microsoft.com/office/powerpoint/2010/main" val="18916452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B779-BD34-44A8-95F7-6EC2D627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Lazy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: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F3B9-6FBA-439C-950A-2D114C19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0" y="1296000"/>
            <a:ext cx="10233309" cy="1285394"/>
          </a:xfrm>
        </p:spPr>
        <p:txBody>
          <a:bodyPr/>
          <a:lstStyle/>
          <a:p>
            <a:r>
              <a:rPr lang="nl-BE" b="1" dirty="0"/>
              <a:t>Tip: </a:t>
            </a:r>
            <a:r>
              <a:rPr lang="nl-BE" dirty="0"/>
              <a:t>maak apart </a:t>
            </a:r>
            <a:r>
              <a:rPr lang="nl-BE" b="1" dirty="0" err="1">
                <a:solidFill>
                  <a:schemeClr val="accent6"/>
                </a:solidFill>
              </a:rPr>
              <a:t>ViewModel</a:t>
            </a:r>
            <a:r>
              <a:rPr lang="nl-BE" dirty="0"/>
              <a:t> zonder relaties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ym typeface="Wingdings" panose="05000000000000000000" pitchFamily="2" charset="2"/>
              </a:rPr>
              <a:t> vermijd </a:t>
            </a:r>
            <a:r>
              <a:rPr lang="nl-BE" dirty="0" err="1">
                <a:sym typeface="Wingdings" panose="05000000000000000000" pitchFamily="2" charset="2"/>
              </a:rPr>
              <a:t>NullReferenceExceptions</a:t>
            </a:r>
            <a:r>
              <a:rPr lang="nl-BE" dirty="0">
                <a:sym typeface="Wingdings" panose="05000000000000000000" pitchFamily="2" charset="2"/>
              </a:rPr>
              <a:t>  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C65C7-AA9C-4CA5-853C-4142F852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847FB-739E-4B8C-B3E1-5D0EE150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586DF7-774C-481A-A064-7527376F8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7C5DD-97E1-4C49-A35D-F0E1A07DEA90}"/>
              </a:ext>
            </a:extLst>
          </p:cNvPr>
          <p:cNvSpPr txBox="1"/>
          <p:nvPr/>
        </p:nvSpPr>
        <p:spPr>
          <a:xfrm>
            <a:off x="410178" y="3280978"/>
            <a:ext cx="5313413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PostListViewModel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PublicationDate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9AB67-49E4-4A89-A431-106487CF3806}"/>
              </a:ext>
            </a:extLst>
          </p:cNvPr>
          <p:cNvSpPr txBox="1"/>
          <p:nvPr/>
        </p:nvSpPr>
        <p:spPr>
          <a:xfrm>
            <a:off x="6293569" y="3045500"/>
            <a:ext cx="5313413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BlogDbContext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PostListViewModel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posts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context.Posts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b="1" dirty="0">
                <a:solidFill>
                  <a:srgbClr val="74561F"/>
                </a:solidFill>
                <a:latin typeface="Consolas" panose="020B0609020204030204" pitchFamily="49" charset="0"/>
              </a:rPr>
              <a:t>Select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PostListViewModel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x.PostId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Content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x.Content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PublicationDate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x.PublicationDate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ToList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6861810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A787-185A-4E56-ABB4-5F64A9C0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829" y="2226013"/>
            <a:ext cx="7826023" cy="1451252"/>
          </a:xfrm>
        </p:spPr>
        <p:txBody>
          <a:bodyPr/>
          <a:lstStyle/>
          <a:p>
            <a:r>
              <a:rPr lang="nl-BE" dirty="0" err="1"/>
              <a:t>Entity</a:t>
            </a:r>
            <a:r>
              <a:rPr lang="nl-BE" dirty="0"/>
              <a:t> Framework in applicaties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E5ACC-3D97-427F-8673-F12155A61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93C3D-9F34-4A58-915B-059D7BF9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661F9-2F94-4027-91BC-07C5E525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69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D5B2D2-CE39-490F-9279-BEEB0E96F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719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3D78-1B3C-4B47-B98B-EDE370C3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</a:t>
            </a:r>
            <a:r>
              <a:rPr lang="nl-BE" dirty="0" err="1"/>
              <a:t>Entity</a:t>
            </a:r>
            <a:r>
              <a:rPr lang="nl-BE" dirty="0"/>
              <a:t> Framework gebruiken?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02CC-8D17-49C9-816A-F2124469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2207402"/>
            <a:ext cx="10038870" cy="313071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Voordelen en mogelijkheden: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Zelf geen SQL schrijven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Rijen in DB benaderen als C#-objecten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Data ophalen via LINQ-query’s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Afhandelen van relaties tussen data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Entity’s</a:t>
            </a:r>
            <a:r>
              <a:rPr lang="nl-BE" sz="2400" dirty="0"/>
              <a:t> (klassen) genereren op basis van bestaande DB (database-first)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DB tabellen genereren op basis van </a:t>
            </a:r>
            <a:r>
              <a:rPr lang="nl-BE" sz="2400" dirty="0" err="1"/>
              <a:t>Entity’s</a:t>
            </a:r>
            <a:r>
              <a:rPr lang="nl-BE" sz="2400" dirty="0"/>
              <a:t> (code-first)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98A31-6459-42D0-8BC8-4359C065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66E71-1104-424A-AADF-488F91FC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201027-21BF-4F23-BC3F-F8B4FA566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84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E731-4109-493E-8245-9EEFD031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F34F-3C36-4F6A-81EC-F6B19E4C7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32118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Project-structuur</a:t>
            </a:r>
            <a:r>
              <a:rPr lang="nl-BE" dirty="0"/>
              <a:t>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Plaats </a:t>
            </a:r>
            <a:r>
              <a:rPr lang="nl-BE" sz="2400" dirty="0" err="1"/>
              <a:t>entity’s</a:t>
            </a:r>
            <a:r>
              <a:rPr lang="nl-BE" sz="2400" dirty="0"/>
              <a:t> en </a:t>
            </a:r>
            <a:r>
              <a:rPr lang="nl-BE" sz="2400" dirty="0" err="1"/>
              <a:t>DbContext</a:t>
            </a:r>
            <a:r>
              <a:rPr lang="nl-BE" sz="2400" dirty="0"/>
              <a:t> in aparte folder (</a:t>
            </a:r>
            <a:r>
              <a:rPr lang="nl-BE" sz="2400" i="1" dirty="0"/>
              <a:t>Data</a:t>
            </a:r>
            <a:r>
              <a:rPr lang="nl-BE" sz="24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1C649-0C5C-4983-AD00-DCDFC911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BC13B-5478-4726-9246-F472224F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391CB0-D5BC-4123-A650-8C32C85648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41163-0882-4423-8104-7439C9D38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84"/>
          <a:stretch/>
        </p:blipFill>
        <p:spPr>
          <a:xfrm>
            <a:off x="8018717" y="1747411"/>
            <a:ext cx="3345470" cy="34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24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EEAD-2E72-48E4-8F78-B022EDA6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C57E-BC98-447D-AB81-185452E7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09" y="1223601"/>
            <a:ext cx="7904023" cy="14132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Implementeer logica in aparte Service-klasse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Bevat code voor interactie met database (via </a:t>
            </a:r>
            <a:r>
              <a:rPr lang="nl-BE" sz="2400" dirty="0" err="1"/>
              <a:t>DbContext</a:t>
            </a:r>
            <a:r>
              <a:rPr lang="nl-BE" sz="2400" dirty="0"/>
              <a:t>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Controller roept methoden aan van Service-klasse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0D3A8-AF8C-4DF7-97C4-C4FDD763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C1531-7CA5-4734-B457-A8F52043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A3A5D7-D3D8-465C-ACF6-AAADD7D4F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EB007-B28E-4098-BE0C-0168543AB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72"/>
          <a:stretch/>
        </p:blipFill>
        <p:spPr>
          <a:xfrm>
            <a:off x="8468133" y="1665362"/>
            <a:ext cx="3337849" cy="3594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840DF-1A04-4450-9F9D-27AAA694FAB7}"/>
              </a:ext>
            </a:extLst>
          </p:cNvPr>
          <p:cNvSpPr txBox="1"/>
          <p:nvPr/>
        </p:nvSpPr>
        <p:spPr>
          <a:xfrm>
            <a:off x="534291" y="2880852"/>
            <a:ext cx="531341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BlogService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PostListViewModel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GetPostListViewModels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BlogDbContext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context.Posts.</a:t>
            </a:r>
            <a:r>
              <a:rPr lang="en-US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(x =&gt; !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x.IsDeleted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OrderByDescending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x.PublicationDate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Select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PostListViewModel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x.PostId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x.Title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Content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x.Content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PublicationDate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x.PublicationDate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ToList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//andere methodes 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37514444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8912-F29F-46FA-AE5A-8D31A1F9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3F47-3AAB-4120-BF2C-2A509964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2095500"/>
            <a:ext cx="10117528" cy="28860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Bij formulieren:</a:t>
            </a:r>
          </a:p>
          <a:p>
            <a:pPr marL="701063" lvl="1" indent="-342900">
              <a:buFont typeface="Arial" panose="020B0604020202020204" pitchFamily="34" charset="0"/>
              <a:buChar char="•"/>
            </a:pPr>
            <a:r>
              <a:rPr lang="nl-BE" sz="2400" dirty="0"/>
              <a:t>Aparte </a:t>
            </a:r>
            <a:r>
              <a:rPr lang="nl-BE" sz="2400" dirty="0" err="1"/>
              <a:t>ViewModel</a:t>
            </a:r>
            <a:r>
              <a:rPr lang="nl-BE" sz="2400" dirty="0"/>
              <a:t>-klasse aanmaken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Bevat </a:t>
            </a:r>
            <a:r>
              <a:rPr lang="nl-BE" sz="2000" dirty="0" err="1"/>
              <a:t>Property’s</a:t>
            </a:r>
            <a:r>
              <a:rPr lang="nl-BE" sz="2000" dirty="0"/>
              <a:t> voor alle formulier-elementen (+ data </a:t>
            </a:r>
            <a:r>
              <a:rPr lang="nl-BE" sz="2000" dirty="0" err="1"/>
              <a:t>annotations</a:t>
            </a:r>
            <a:r>
              <a:rPr lang="nl-BE" sz="2000" dirty="0"/>
              <a:t> voor validatie)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Bevat eventueel </a:t>
            </a:r>
            <a:r>
              <a:rPr lang="nl-BE" sz="2000" dirty="0" err="1"/>
              <a:t>Property’s</a:t>
            </a:r>
            <a:r>
              <a:rPr lang="nl-BE" sz="2000" dirty="0"/>
              <a:t> voor bijkomende informatie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Bij POST: </a:t>
            </a:r>
            <a:r>
              <a:rPr lang="nl-BE" sz="2000" dirty="0" err="1"/>
              <a:t>property’s</a:t>
            </a:r>
            <a:r>
              <a:rPr lang="nl-BE" sz="2000" dirty="0"/>
              <a:t> van </a:t>
            </a:r>
            <a:r>
              <a:rPr lang="nl-BE" sz="2000" dirty="0" err="1"/>
              <a:t>ViewModel</a:t>
            </a:r>
            <a:r>
              <a:rPr lang="nl-BE" sz="2000" dirty="0"/>
              <a:t> kopiëren naar </a:t>
            </a:r>
            <a:r>
              <a:rPr lang="nl-BE" sz="2000" dirty="0" err="1"/>
              <a:t>Entity</a:t>
            </a:r>
            <a:endParaRPr lang="nl-BE" sz="2000" dirty="0"/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b="1" dirty="0"/>
              <a:t>Tip: </a:t>
            </a:r>
            <a:r>
              <a:rPr lang="nl-BE" sz="2000" dirty="0"/>
              <a:t>maak gebruik van </a:t>
            </a:r>
            <a:r>
              <a:rPr lang="nl-BE" sz="2000" dirty="0" err="1"/>
              <a:t>Commands</a:t>
            </a:r>
            <a:r>
              <a:rPr lang="nl-BE" sz="2000" dirty="0"/>
              <a:t> en </a:t>
            </a:r>
            <a:r>
              <a:rPr lang="nl-BE" sz="2000" dirty="0" err="1"/>
              <a:t>inheritance</a:t>
            </a:r>
            <a:r>
              <a:rPr lang="nl-BE" sz="2000" dirty="0"/>
              <a:t> om </a:t>
            </a:r>
            <a:r>
              <a:rPr lang="nl-BE" sz="2000" dirty="0" err="1"/>
              <a:t>duplicate</a:t>
            </a:r>
            <a:r>
              <a:rPr lang="nl-BE" sz="2000" dirty="0"/>
              <a:t> code te vermijden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2C1CD-F435-4EDA-80B3-D0566C71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8B7B5-64AA-4318-95EE-1A626283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68CA62-87C8-44F7-B962-36856CD4E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254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02CF-17F1-41FC-9771-DCEE996F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EA6C-F3A9-4FA7-8815-0502B448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9" y="1883734"/>
            <a:ext cx="1086826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Bij </a:t>
            </a:r>
            <a:r>
              <a:rPr lang="nl-BE" sz="2400" dirty="0" err="1"/>
              <a:t>Edit</a:t>
            </a:r>
            <a:r>
              <a:rPr lang="nl-BE" sz="2400" dirty="0"/>
              <a:t> en Delete </a:t>
            </a:r>
            <a:r>
              <a:rPr lang="nl-BE" sz="2400" dirty="0">
                <a:sym typeface="Wingdings" panose="05000000000000000000" pitchFamily="2" charset="2"/>
              </a:rPr>
              <a:t> </a:t>
            </a:r>
            <a:r>
              <a:rPr lang="nl-BE" sz="2400" dirty="0" err="1">
                <a:sym typeface="Wingdings" panose="05000000000000000000" pitchFamily="2" charset="2"/>
              </a:rPr>
              <a:t>Id</a:t>
            </a:r>
            <a:r>
              <a:rPr lang="nl-BE" sz="2400" dirty="0">
                <a:sym typeface="Wingdings" panose="05000000000000000000" pitchFamily="2" charset="2"/>
              </a:rPr>
              <a:t> nodig van item dat gewijzigd/verwijderd moet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Meesturen als </a:t>
            </a:r>
            <a:r>
              <a:rPr lang="nl-BE" sz="2000" dirty="0" err="1">
                <a:sym typeface="Wingdings" panose="05000000000000000000" pitchFamily="2" charset="2"/>
              </a:rPr>
              <a:t>hidden</a:t>
            </a:r>
            <a:r>
              <a:rPr lang="nl-BE" sz="2000" dirty="0">
                <a:sym typeface="Wingdings" panose="05000000000000000000" pitchFamily="2" charset="2"/>
              </a:rPr>
              <a:t>-input in formulier (niet zichtbaar voor gebruiker)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>
                <a:sym typeface="Wingdings" panose="05000000000000000000" pitchFamily="2" charset="2"/>
              </a:rPr>
              <a:t>MAAR:</a:t>
            </a:r>
            <a:r>
              <a:rPr lang="nl-BE" sz="2000" dirty="0">
                <a:sym typeface="Wingdings" panose="05000000000000000000" pitchFamily="2" charset="2"/>
              </a:rPr>
              <a:t> wel controleren in Action-</a:t>
            </a:r>
            <a:r>
              <a:rPr lang="nl-BE" sz="2000" dirty="0" err="1">
                <a:sym typeface="Wingdings" panose="05000000000000000000" pitchFamily="2" charset="2"/>
              </a:rPr>
              <a:t>method</a:t>
            </a:r>
            <a:r>
              <a:rPr lang="nl-BE" sz="2000" dirty="0">
                <a:sym typeface="Wingdings" panose="05000000000000000000" pitchFamily="2" charset="2"/>
              </a:rPr>
              <a:t>! (kan door gebruiker gewijzigd worden via HTML-code)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>
              <a:sym typeface="Wingdings" panose="05000000000000000000" pitchFamily="2" charset="2"/>
            </a:endParaRP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6DCC7-B7F7-48CB-AE32-882CF209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0C801-F811-4830-BA29-9206A568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F920DA-187D-4A08-BFDB-8B6AFF248D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D1ED6-D867-4BA0-8ED4-AA87DA35E121}"/>
              </a:ext>
            </a:extLst>
          </p:cNvPr>
          <p:cNvSpPr txBox="1"/>
          <p:nvPr/>
        </p:nvSpPr>
        <p:spPr>
          <a:xfrm>
            <a:off x="311856" y="3883548"/>
            <a:ext cx="6233786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-action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="Delete"&gt;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nl-BE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hidden</a:t>
            </a:r>
            <a:r>
              <a:rPr lang="nl-BE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asp-for</a:t>
            </a:r>
            <a:r>
              <a:rPr lang="nl-BE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nl-BE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nl-BE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="Delete"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Back to List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A73E-D392-4CD0-8529-7862D19DB78B}"/>
              </a:ext>
            </a:extLst>
          </p:cNvPr>
          <p:cNvSpPr txBox="1"/>
          <p:nvPr/>
        </p:nvSpPr>
        <p:spPr>
          <a:xfrm>
            <a:off x="6894552" y="3883548"/>
            <a:ext cx="4805835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ActionName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"Delete"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ValidateAntiForgeryToken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DeleteConfirmed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person = _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context.Persons.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Find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person.IsDeleted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_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SaveChanges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970F6C-25FB-414E-93AE-96B403490F1A}"/>
              </a:ext>
            </a:extLst>
          </p:cNvPr>
          <p:cNvSpPr/>
          <p:nvPr/>
        </p:nvSpPr>
        <p:spPr>
          <a:xfrm>
            <a:off x="952887" y="3932708"/>
            <a:ext cx="1656000" cy="180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3AD11-42DA-4CCE-A01D-E8684109D63E}"/>
              </a:ext>
            </a:extLst>
          </p:cNvPr>
          <p:cNvSpPr/>
          <p:nvPr/>
        </p:nvSpPr>
        <p:spPr>
          <a:xfrm>
            <a:off x="7958371" y="3930615"/>
            <a:ext cx="1728000" cy="180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FDFB0-00BF-4A77-ADBF-4B413591C222}"/>
              </a:ext>
            </a:extLst>
          </p:cNvPr>
          <p:cNvSpPr txBox="1"/>
          <p:nvPr/>
        </p:nvSpPr>
        <p:spPr>
          <a:xfrm>
            <a:off x="311856" y="5382297"/>
            <a:ext cx="59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latin typeface="Consolas" panose="020B0609020204030204" pitchFamily="49" charset="0"/>
              </a:rPr>
              <a:t>[</a:t>
            </a:r>
            <a:r>
              <a:rPr lang="nl-BE" sz="1600" dirty="0" err="1">
                <a:latin typeface="Consolas" panose="020B0609020204030204" pitchFamily="49" charset="0"/>
              </a:rPr>
              <a:t>ActionName</a:t>
            </a:r>
            <a:r>
              <a:rPr lang="nl-BE" sz="1600" dirty="0">
                <a:latin typeface="Consolas" panose="020B0609020204030204" pitchFamily="49" charset="0"/>
              </a:rPr>
              <a:t>()]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andere naam dan deze van de methode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62622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3A29-0062-44B0-983E-34B60153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CE6AE-479F-4798-87E0-FD92032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192336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Idem voor relaties: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2050B-17FA-43FC-95F8-9FCE6AAA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80A21-1BE7-4609-B702-47303A06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BA6C48-2EE9-4B9E-8292-3D3E613B9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2AA80-15B4-48E9-99DB-5F66EA9A60E1}"/>
              </a:ext>
            </a:extLst>
          </p:cNvPr>
          <p:cNvSpPr txBox="1"/>
          <p:nvPr/>
        </p:nvSpPr>
        <p:spPr>
          <a:xfrm>
            <a:off x="963561" y="2035277"/>
            <a:ext cx="8750710" cy="36009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-controller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="Blog"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-action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="Details"&gt;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ModelOnly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nl-BE" sz="1200" b="1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nl-BE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hidden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asp-for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AddCommentForm.PostId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Model.Post.PostId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nl-BE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AddCommentForm.Author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AddCommentForm.Author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AddCommentForm.Author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AddCommentForm.Content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AddCommentForm.Content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rows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="form-control"&gt;&lt;/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AddCommentForm.Content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Plaatsen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5455207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2B92-B3EE-466C-91B2-253DF777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3D2F-5812-4EB9-984C-252112BF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196734"/>
            <a:ext cx="10209503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Werken met </a:t>
            </a:r>
            <a:r>
              <a:rPr lang="nl-BE" sz="2400" b="1" dirty="0" err="1"/>
              <a:t>Command-klasses</a:t>
            </a: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Maak aparte </a:t>
            </a:r>
            <a:r>
              <a:rPr lang="nl-BE" sz="2000" dirty="0" err="1"/>
              <a:t>command</a:t>
            </a:r>
            <a:r>
              <a:rPr lang="nl-BE" sz="2000" dirty="0"/>
              <a:t>-klasse </a:t>
            </a:r>
            <a:r>
              <a:rPr lang="nl-BE" sz="2000" i="1" dirty="0"/>
              <a:t>(bv.: </a:t>
            </a:r>
            <a:r>
              <a:rPr lang="nl-BE" sz="2000" i="1" dirty="0" err="1"/>
              <a:t>Create</a:t>
            </a:r>
            <a:r>
              <a:rPr lang="nl-BE" sz="2000" i="1" dirty="0"/>
              <a:t>...</a:t>
            </a:r>
            <a:r>
              <a:rPr lang="nl-BE" sz="2000" i="1" dirty="0" err="1"/>
              <a:t>Command</a:t>
            </a:r>
            <a:r>
              <a:rPr lang="nl-BE" sz="2000" i="1" dirty="0"/>
              <a:t>/Update...</a:t>
            </a:r>
            <a:r>
              <a:rPr lang="nl-BE" sz="2000" i="1" dirty="0" err="1"/>
              <a:t>Command</a:t>
            </a:r>
            <a:r>
              <a:rPr lang="nl-BE" sz="2000" i="1" dirty="0"/>
              <a:t>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i="1" dirty="0" err="1"/>
              <a:t>Command</a:t>
            </a:r>
            <a:r>
              <a:rPr lang="nl-BE" sz="2000" i="1" dirty="0"/>
              <a:t>-klasse voorzien van nodige data </a:t>
            </a:r>
            <a:r>
              <a:rPr lang="nl-BE" sz="2000" i="1" dirty="0" err="1"/>
              <a:t>annotations</a:t>
            </a:r>
            <a:r>
              <a:rPr lang="nl-BE" sz="2000" i="1" dirty="0"/>
              <a:t> voor validatie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i="1" dirty="0"/>
              <a:t>Vaak veel overlap tussen </a:t>
            </a:r>
            <a:r>
              <a:rPr lang="nl-BE" sz="2000" i="1" dirty="0" err="1"/>
              <a:t>Create</a:t>
            </a:r>
            <a:r>
              <a:rPr lang="nl-BE" sz="2000" i="1" dirty="0"/>
              <a:t>- en </a:t>
            </a:r>
            <a:r>
              <a:rPr lang="nl-BE" sz="2000" i="1" dirty="0" err="1"/>
              <a:t>Edit-command</a:t>
            </a:r>
            <a:r>
              <a:rPr lang="nl-BE" sz="2000" i="1" dirty="0"/>
              <a:t> </a:t>
            </a:r>
            <a:r>
              <a:rPr lang="nl-BE" sz="2000" i="1" dirty="0">
                <a:sym typeface="Wingdings" panose="05000000000000000000" pitchFamily="2" charset="2"/>
              </a:rPr>
              <a:t> </a:t>
            </a:r>
            <a:r>
              <a:rPr lang="nl-BE" sz="2000" i="1" dirty="0" err="1">
                <a:sym typeface="Wingdings" panose="05000000000000000000" pitchFamily="2" charset="2"/>
              </a:rPr>
              <a:t>inheritance</a:t>
            </a:r>
            <a:r>
              <a:rPr lang="nl-BE" sz="2000" i="1" dirty="0">
                <a:sym typeface="Wingdings" panose="05000000000000000000" pitchFamily="2" charset="2"/>
              </a:rPr>
              <a:t>!</a:t>
            </a:r>
            <a:endParaRPr lang="nl-BE" sz="2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54EBA-785C-46E8-BFA2-DD967D93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11AF5-DD0A-4C9B-9F70-CB8AA2A2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8A3B89-44EE-4FB5-864E-779CE2040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7D0786-C7C3-49D9-B778-E61A56A8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45" y="2989198"/>
            <a:ext cx="36861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295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38C5-0CCF-42F8-AF58-960BC348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B384-7032-4024-B0A0-385F831C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7" y="1314721"/>
            <a:ext cx="9402417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Geef </a:t>
            </a:r>
            <a:r>
              <a:rPr lang="nl-BE" sz="2400" dirty="0" err="1"/>
              <a:t>Create-command</a:t>
            </a:r>
            <a:r>
              <a:rPr lang="nl-BE" sz="2400" dirty="0"/>
              <a:t> klasse </a:t>
            </a:r>
            <a:r>
              <a:rPr lang="nl-BE" sz="2400" dirty="0" err="1"/>
              <a:t>To</a:t>
            </a:r>
            <a:r>
              <a:rPr lang="nl-BE" sz="2400" dirty="0"/>
              <a:t>...()-methode om formuliergegevens om te zetten naar </a:t>
            </a:r>
            <a:r>
              <a:rPr lang="nl-BE" sz="2400" dirty="0" err="1"/>
              <a:t>entity</a:t>
            </a:r>
            <a:endParaRPr lang="nl-B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Geen Update-</a:t>
            </a:r>
            <a:r>
              <a:rPr lang="nl-BE" sz="2400" dirty="0" err="1"/>
              <a:t>command</a:t>
            </a:r>
            <a:r>
              <a:rPr lang="nl-BE" sz="2400" dirty="0"/>
              <a:t> klasse Update...()-methode om bestaande </a:t>
            </a:r>
            <a:r>
              <a:rPr lang="nl-BE" sz="2400" dirty="0" err="1"/>
              <a:t>Entity</a:t>
            </a:r>
            <a:r>
              <a:rPr lang="nl-BE" sz="2400" dirty="0"/>
              <a:t> te wijzigen op basis van formuliergegevens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A1317-FED7-448D-ACC5-1BAA8EB5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EDB05-277D-4D50-BF4B-19C30D24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82BBB8-F373-4F5F-9BC9-FB7FD1510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80AE5-215F-43CD-81AA-F71D8F2F8E84}"/>
              </a:ext>
            </a:extLst>
          </p:cNvPr>
          <p:cNvSpPr txBox="1"/>
          <p:nvPr/>
        </p:nvSpPr>
        <p:spPr>
          <a:xfrm>
            <a:off x="678291" y="3726425"/>
            <a:ext cx="4473812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CreatePostCommand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EditPostBase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Content = Content,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CategoryId.Value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IsDeleted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4C93B-A0D3-4B69-B1FA-8FE81BFA656E}"/>
              </a:ext>
            </a:extLst>
          </p:cNvPr>
          <p:cNvSpPr txBox="1"/>
          <p:nvPr/>
        </p:nvSpPr>
        <p:spPr>
          <a:xfrm>
            <a:off x="6410934" y="3726425"/>
            <a:ext cx="4473812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UpdatePostCommand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EditPostBase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HiddenInput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post)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post.Title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post.Content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Content;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post.CategoryId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CategoryId.Value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5F748-CB6C-40D0-9B66-F5E32E4BC0DE}"/>
              </a:ext>
            </a:extLst>
          </p:cNvPr>
          <p:cNvSpPr txBox="1"/>
          <p:nvPr/>
        </p:nvSpPr>
        <p:spPr>
          <a:xfrm>
            <a:off x="678291" y="3369150"/>
            <a:ext cx="3165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 err="1"/>
              <a:t>Create-command</a:t>
            </a:r>
            <a:r>
              <a:rPr lang="nl-BE" sz="1600" b="1" u="sng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ADD4F-8009-48E7-AB78-DD4961F040EA}"/>
              </a:ext>
            </a:extLst>
          </p:cNvPr>
          <p:cNvSpPr txBox="1"/>
          <p:nvPr/>
        </p:nvSpPr>
        <p:spPr>
          <a:xfrm>
            <a:off x="6410934" y="3387871"/>
            <a:ext cx="3165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Update-</a:t>
            </a:r>
            <a:r>
              <a:rPr lang="nl-BE" sz="1600" b="1" u="sng" dirty="0" err="1"/>
              <a:t>command</a:t>
            </a:r>
            <a:r>
              <a:rPr lang="nl-BE" sz="160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012092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D941-CE15-475A-86A5-7C773F63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8FB6-BA1D-4EE0-A3D7-0ABC09EBD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05" y="1104458"/>
            <a:ext cx="9281274" cy="97619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 Controller: model-binding via </a:t>
            </a:r>
            <a:r>
              <a:rPr lang="nl-BE" sz="2400" dirty="0" err="1"/>
              <a:t>Command</a:t>
            </a:r>
            <a:r>
              <a:rPr lang="nl-BE" sz="2400" dirty="0"/>
              <a:t>-klasse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Doorgeven aan Service om </a:t>
            </a:r>
            <a:r>
              <a:rPr lang="nl-BE" sz="2400" dirty="0" err="1"/>
              <a:t>entity</a:t>
            </a:r>
            <a:r>
              <a:rPr lang="nl-BE" sz="2400" dirty="0"/>
              <a:t> te bewaren in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19F24-D631-43C5-AB18-3BA02D5A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F255A-4443-43C0-83F0-3476D811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86FBAA-C652-4A18-9AB9-AC59BD53D3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0F9A4-48E5-40A7-9518-FBC5D62064C8}"/>
              </a:ext>
            </a:extLst>
          </p:cNvPr>
          <p:cNvSpPr txBox="1"/>
          <p:nvPr/>
        </p:nvSpPr>
        <p:spPr>
          <a:xfrm>
            <a:off x="396000" y="2566219"/>
            <a:ext cx="5568677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CreatePostCommand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CreatePostCommand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FillSelectLists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ValidateAntiForgeryToken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Create(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CreatePostCommand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=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blogService.</a:t>
            </a:r>
            <a:r>
              <a:rPr lang="en-US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CreatePost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"Details"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id = id });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FillSelectLists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1A14E-F223-4938-940E-67B043E913F8}"/>
              </a:ext>
            </a:extLst>
          </p:cNvPr>
          <p:cNvSpPr txBox="1"/>
          <p:nvPr/>
        </p:nvSpPr>
        <p:spPr>
          <a:xfrm>
            <a:off x="6375731" y="2566219"/>
            <a:ext cx="4960864" cy="24929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BlogService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CreatePostCommand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command)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BlogDbContext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ToPost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post.PublicationDate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context.Posts.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Add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(post);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SaveChanges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post.PostId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BA8E8-F68D-46DC-A6D3-C08C21DA4A59}"/>
              </a:ext>
            </a:extLst>
          </p:cNvPr>
          <p:cNvSpPr txBox="1"/>
          <p:nvPr/>
        </p:nvSpPr>
        <p:spPr>
          <a:xfrm>
            <a:off x="396000" y="2227665"/>
            <a:ext cx="3165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Controller: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0CD16-CF62-430B-B1E7-3D2FD15B7918}"/>
              </a:ext>
            </a:extLst>
          </p:cNvPr>
          <p:cNvSpPr txBox="1"/>
          <p:nvPr/>
        </p:nvSpPr>
        <p:spPr>
          <a:xfrm>
            <a:off x="6375730" y="2234557"/>
            <a:ext cx="3165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Service:</a:t>
            </a:r>
          </a:p>
        </p:txBody>
      </p:sp>
    </p:spTree>
    <p:extLst>
      <p:ext uri="{BB962C8B-B14F-4D97-AF65-F5344CB8AC3E}">
        <p14:creationId xmlns:p14="http://schemas.microsoft.com/office/powerpoint/2010/main" val="38602519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EFFD-47A5-4822-A450-8247336F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544C-AE18-407D-9515-062AA474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83734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Bij update: bestaande </a:t>
            </a:r>
            <a:r>
              <a:rPr lang="nl-BE" sz="2400" dirty="0" err="1"/>
              <a:t>entity</a:t>
            </a:r>
            <a:r>
              <a:rPr lang="nl-BE" sz="2400" dirty="0"/>
              <a:t> ophalen, wijzigingen doorvoeren en wijziging bewaren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1BA2D-C43B-4461-AFAF-1DA1F20D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6A68A-9508-42E2-AAF4-62880586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460DA-3C75-447D-BCC7-4C98DEF3C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3B0E5-B175-4420-A608-BEC4A8A58A09}"/>
              </a:ext>
            </a:extLst>
          </p:cNvPr>
          <p:cNvSpPr txBox="1"/>
          <p:nvPr/>
        </p:nvSpPr>
        <p:spPr>
          <a:xfrm>
            <a:off x="930072" y="2859987"/>
            <a:ext cx="5604388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BlogService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UpdatePostCommand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BlogDbContext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toUpdate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context.Posts.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Find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UpdatePost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toUpdate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SaveChanges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82870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DC9E-8AF8-47E8-A020-E0446803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9B68-5C5A-4AA3-A07F-84E341EE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97" y="1480104"/>
            <a:ext cx="9281274" cy="18949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Om </a:t>
            </a:r>
            <a:r>
              <a:rPr lang="nl-BE" dirty="0" err="1"/>
              <a:t>Entity</a:t>
            </a:r>
            <a:r>
              <a:rPr lang="nl-BE" dirty="0"/>
              <a:t> Framework te gebruiken, dien je de volgende packages te installeren (via </a:t>
            </a:r>
            <a:r>
              <a:rPr lang="nl-BE" dirty="0" err="1"/>
              <a:t>NuGet</a:t>
            </a:r>
            <a:r>
              <a:rPr lang="nl-BE" dirty="0"/>
              <a:t>):</a:t>
            </a:r>
          </a:p>
          <a:p>
            <a:pPr marL="815363" lvl="1" indent="-457200">
              <a:buFont typeface="Wingdings" panose="05000000000000000000" pitchFamily="2" charset="2"/>
              <a:buChar char="ü"/>
            </a:pPr>
            <a:r>
              <a:rPr lang="nl-BE" sz="2400" dirty="0"/>
              <a:t>EF </a:t>
            </a:r>
            <a:r>
              <a:rPr lang="nl-BE" sz="2400" dirty="0" err="1"/>
              <a:t>Core</a:t>
            </a:r>
            <a:r>
              <a:rPr lang="nl-BE" sz="2400" dirty="0"/>
              <a:t> DB Provider</a:t>
            </a:r>
          </a:p>
          <a:p>
            <a:pPr marL="815363" lvl="1" indent="-457200">
              <a:buFont typeface="Wingdings" panose="05000000000000000000" pitchFamily="2" charset="2"/>
              <a:buChar char="ü"/>
            </a:pPr>
            <a:r>
              <a:rPr lang="nl-BE" sz="2400" dirty="0"/>
              <a:t>EF </a:t>
            </a:r>
            <a:r>
              <a:rPr lang="nl-BE" sz="2400" dirty="0" err="1"/>
              <a:t>Core</a:t>
            </a:r>
            <a:r>
              <a:rPr lang="nl-BE" sz="2400" dirty="0"/>
              <a:t>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899BB-1012-4BF8-979F-7DC7E92A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57552-B4C5-4358-90C3-D846D7CF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F4D8E5-5B39-4695-A5AE-51CD3216F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4E242-CFE0-4528-A1A5-C3DE3F7E3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0"/>
          <a:stretch/>
        </p:blipFill>
        <p:spPr>
          <a:xfrm>
            <a:off x="2175156" y="3809574"/>
            <a:ext cx="8314140" cy="20616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6A9C65-9760-4A0E-92D7-F5324846ED04}"/>
              </a:ext>
            </a:extLst>
          </p:cNvPr>
          <p:cNvSpPr/>
          <p:nvPr/>
        </p:nvSpPr>
        <p:spPr>
          <a:xfrm>
            <a:off x="2054942" y="4748981"/>
            <a:ext cx="5358581" cy="8652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29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7A4-206D-4BEC-9418-9BDA9591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2961-1C47-40D7-B1CC-B9DABD767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421539"/>
            <a:ext cx="9281274" cy="1389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DB Provider = RDBMS-specifieke package voor communicatie met </a:t>
            </a:r>
            <a:r>
              <a:rPr lang="nl-BE" dirty="0" err="1"/>
              <a:t>Entity</a:t>
            </a:r>
            <a:r>
              <a:rPr lang="nl-BE" dirty="0"/>
              <a:t> Framework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Installeer correcte provider voor gewenste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7DCD6-CE86-4AC0-B71C-64690912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AD-entity framework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EEFE2-42DE-40A4-BC62-4B9CE504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0CBA8-6C64-45D1-B032-51FD47640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8BA019-0425-4DA7-A4B0-BFF493730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75670"/>
              </p:ext>
            </p:extLst>
          </p:nvPr>
        </p:nvGraphicFramePr>
        <p:xfrm>
          <a:off x="386419" y="3555515"/>
          <a:ext cx="614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416">
                  <a:extLst>
                    <a:ext uri="{9D8B030D-6E8A-4147-A177-3AD203B41FA5}">
                      <a16:colId xmlns:a16="http://schemas.microsoft.com/office/drawing/2014/main" val="1706701460"/>
                    </a:ext>
                  </a:extLst>
                </a:gridCol>
                <a:gridCol w="4326784">
                  <a:extLst>
                    <a:ext uri="{9D8B030D-6E8A-4147-A177-3AD203B41FA5}">
                      <a16:colId xmlns:a16="http://schemas.microsoft.com/office/drawing/2014/main" val="3409999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DB Provider (Package)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1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MS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i="1" dirty="0" err="1"/>
                        <a:t>Microsoft.EntityFrameworkCore.SqlServer</a:t>
                      </a:r>
                      <a:endParaRPr lang="nl-BE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9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SQLite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i="1" dirty="0" err="1"/>
                        <a:t>Microsoft.EntityFrameworkCore.Sqlite</a:t>
                      </a:r>
                      <a:endParaRPr lang="nl-BE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4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PostgreSQL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i="1" dirty="0" err="1"/>
                        <a:t>Npgsql.EntityFrameworkCore.PostgreSQL</a:t>
                      </a:r>
                      <a:endParaRPr lang="nl-BE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37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MySQL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i="1" dirty="0" err="1"/>
                        <a:t>MySql.Data.EntityFrameworkCore</a:t>
                      </a:r>
                      <a:endParaRPr lang="nl-BE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89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A809266-7209-4FED-9625-42E2CC4C5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08" y="3602428"/>
            <a:ext cx="5265876" cy="17603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2D9422-637A-4EE5-8CA9-FEE8B28DB16D}"/>
              </a:ext>
            </a:extLst>
          </p:cNvPr>
          <p:cNvSpPr/>
          <p:nvPr/>
        </p:nvSpPr>
        <p:spPr>
          <a:xfrm>
            <a:off x="6678213" y="4198373"/>
            <a:ext cx="5265876" cy="757084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40248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13381</TotalTime>
  <Words>6018</Words>
  <Application>Microsoft Office PowerPoint</Application>
  <PresentationFormat>Widescreen</PresentationFormat>
  <Paragraphs>1002</Paragraphs>
  <Slides>78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Calibri</vt:lpstr>
      <vt:lpstr>Calibri Light</vt:lpstr>
      <vt:lpstr>Cascadia Mono</vt:lpstr>
      <vt:lpstr>Consolas</vt:lpstr>
      <vt:lpstr>Times New Roman</vt:lpstr>
      <vt:lpstr>Wingdings</vt:lpstr>
      <vt:lpstr>Kantoorthema</vt:lpstr>
      <vt:lpstr>PowerPoint Presentation</vt:lpstr>
      <vt:lpstr>Application Development</vt:lpstr>
      <vt:lpstr>PowerPoint Presentation</vt:lpstr>
      <vt:lpstr>Inleiding</vt:lpstr>
      <vt:lpstr>Wat is Entity Framework?</vt:lpstr>
      <vt:lpstr>Wat is Entity Framework?</vt:lpstr>
      <vt:lpstr>Waarom Entity Framework gebruiken?</vt:lpstr>
      <vt:lpstr>Installatie</vt:lpstr>
      <vt:lpstr>Installatie</vt:lpstr>
      <vt:lpstr>Code-First</vt:lpstr>
      <vt:lpstr>EF Core: Code-First</vt:lpstr>
      <vt:lpstr>EF Core: Conventies</vt:lpstr>
      <vt:lpstr>EF Core: Conventies</vt:lpstr>
      <vt:lpstr>EF Core: Conventies</vt:lpstr>
      <vt:lpstr>Relaties</vt:lpstr>
      <vt:lpstr>EF Core: Relaties </vt:lpstr>
      <vt:lpstr>EF Core: One-to-many</vt:lpstr>
      <vt:lpstr>EF Core: One-to-many</vt:lpstr>
      <vt:lpstr>EF Core: One-to-many</vt:lpstr>
      <vt:lpstr>EF Core: One-to-many</vt:lpstr>
      <vt:lpstr>EF Core: One-to-one</vt:lpstr>
      <vt:lpstr>Configuratie: annotations</vt:lpstr>
      <vt:lpstr>EF Core: Configuratie via annotations</vt:lpstr>
      <vt:lpstr>EF Core: Configuratie via annotations</vt:lpstr>
      <vt:lpstr>EF Core: Configuratie via annotations</vt:lpstr>
      <vt:lpstr>DbContext</vt:lpstr>
      <vt:lpstr>Wat is DbContext?</vt:lpstr>
      <vt:lpstr>Wat is DbContext?</vt:lpstr>
      <vt:lpstr>DbContext: Connection String</vt:lpstr>
      <vt:lpstr>DbContext: data weergeven</vt:lpstr>
      <vt:lpstr>DbContext: data weergeven</vt:lpstr>
      <vt:lpstr>DbContext: DbSet</vt:lpstr>
      <vt:lpstr>DbContext: Fluent API</vt:lpstr>
      <vt:lpstr>DbContext: Fluent API</vt:lpstr>
      <vt:lpstr>DbContext: Fluent API</vt:lpstr>
      <vt:lpstr>DbContext: Fluent API</vt:lpstr>
      <vt:lpstr>DbContext: Fluent API</vt:lpstr>
      <vt:lpstr>Migrations</vt:lpstr>
      <vt:lpstr>Migrations</vt:lpstr>
      <vt:lpstr>Migrations</vt:lpstr>
      <vt:lpstr>Migrations</vt:lpstr>
      <vt:lpstr>Migrations</vt:lpstr>
      <vt:lpstr>Seeding</vt:lpstr>
      <vt:lpstr>Wat is seeding?</vt:lpstr>
      <vt:lpstr>Voorbeeld seeding</vt:lpstr>
      <vt:lpstr>CRUD</vt:lpstr>
      <vt:lpstr>CRUD-operaties</vt:lpstr>
      <vt:lpstr>CRUD: Create (INSERT)</vt:lpstr>
      <vt:lpstr>CRUD: Create (INSERT)</vt:lpstr>
      <vt:lpstr>CRUD: UPDATE</vt:lpstr>
      <vt:lpstr>CRUD: UPDATE (disconnected)</vt:lpstr>
      <vt:lpstr>CRUD: UPDATE (disconnected)</vt:lpstr>
      <vt:lpstr>CRUD: UPDATE (disconnected) – Scenario 1</vt:lpstr>
      <vt:lpstr>CRUD: UPDATE (disconnected) – Scenario 2</vt:lpstr>
      <vt:lpstr>CRUD: Delete (DELETE)</vt:lpstr>
      <vt:lpstr>CRUD: Delete (DELETE)</vt:lpstr>
      <vt:lpstr>CRUD: Delete (DELETE)</vt:lpstr>
      <vt:lpstr>CRUD: Delete (DELETE)</vt:lpstr>
      <vt:lpstr>CRUD: Delete (DELETE)</vt:lpstr>
      <vt:lpstr>CRUD: Delete (DELETE)</vt:lpstr>
      <vt:lpstr>CRUD: Query’s (SELECT)</vt:lpstr>
      <vt:lpstr>CRUD: Query’s (SELECT)</vt:lpstr>
      <vt:lpstr>Lazy Loading</vt:lpstr>
      <vt:lpstr>Wat is Lazy Loading?</vt:lpstr>
      <vt:lpstr>Lazy Loading</vt:lpstr>
      <vt:lpstr>Lazy Loading: relaties ophalen</vt:lpstr>
      <vt:lpstr>Lazy Loading: relaties ophalen</vt:lpstr>
      <vt:lpstr>Lazy Loading: Tip</vt:lpstr>
      <vt:lpstr>Entity Framework in applicaties</vt:lpstr>
      <vt:lpstr>Tips &amp; Tricks</vt:lpstr>
      <vt:lpstr>Tips &amp; Tricks</vt:lpstr>
      <vt:lpstr>Tips &amp; Tricks</vt:lpstr>
      <vt:lpstr>Tips &amp; Tricks</vt:lpstr>
      <vt:lpstr>Tips &amp; Tricks</vt:lpstr>
      <vt:lpstr>Tips &amp; Tricks</vt:lpstr>
      <vt:lpstr>Tips &amp; Tricks</vt:lpstr>
      <vt:lpstr>Tips &amp; Tricks</vt:lpstr>
      <vt:lpstr>Tips &amp;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Sam Van Buggenhout</cp:lastModifiedBy>
  <cp:revision>762</cp:revision>
  <dcterms:created xsi:type="dcterms:W3CDTF">2019-09-02T13:39:39Z</dcterms:created>
  <dcterms:modified xsi:type="dcterms:W3CDTF">2022-11-29T17:58:04Z</dcterms:modified>
</cp:coreProperties>
</file>