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1" r:id="rId2"/>
    <p:sldId id="256" r:id="rId3"/>
    <p:sldId id="262" r:id="rId4"/>
    <p:sldId id="263" r:id="rId5"/>
    <p:sldId id="264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97" r:id="rId16"/>
    <p:sldId id="307" r:id="rId17"/>
    <p:sldId id="308" r:id="rId18"/>
    <p:sldId id="310" r:id="rId19"/>
    <p:sldId id="311" r:id="rId20"/>
    <p:sldId id="312" r:id="rId21"/>
    <p:sldId id="314" r:id="rId22"/>
    <p:sldId id="313" r:id="rId23"/>
    <p:sldId id="317" r:id="rId24"/>
    <p:sldId id="318" r:id="rId25"/>
    <p:sldId id="319" r:id="rId26"/>
    <p:sldId id="320" r:id="rId27"/>
    <p:sldId id="322" r:id="rId28"/>
    <p:sldId id="321" r:id="rId29"/>
    <p:sldId id="323" r:id="rId30"/>
    <p:sldId id="324" r:id="rId31"/>
    <p:sldId id="315" r:id="rId32"/>
    <p:sldId id="325" r:id="rId33"/>
    <p:sldId id="326" r:id="rId34"/>
    <p:sldId id="327" r:id="rId35"/>
    <p:sldId id="328" r:id="rId36"/>
    <p:sldId id="316" r:id="rId37"/>
    <p:sldId id="329" r:id="rId38"/>
    <p:sldId id="330" r:id="rId39"/>
    <p:sldId id="331" r:id="rId40"/>
    <p:sldId id="332" r:id="rId4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339933"/>
    <a:srgbClr val="74561F"/>
    <a:srgbClr val="4F8291"/>
    <a:srgbClr val="FFFF00"/>
    <a:srgbClr val="00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3649" autoAdjust="0"/>
  </p:normalViewPr>
  <p:slideViewPr>
    <p:cSldViewPr snapToGrid="0">
      <p:cViewPr varScale="1">
        <p:scale>
          <a:sx n="80" d="100"/>
          <a:sy n="80" d="100"/>
        </p:scale>
        <p:origin x="8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14/11/2023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BRON: https://www.castsoftware.com/glossary/what-is-software-architecture-tools-design-definition-explanation-best</a:t>
            </a:r>
          </a:p>
          <a:p>
            <a:r>
              <a:rPr lang="nl-BE" dirty="0"/>
              <a:t>https://cs.nyu.edu/~jcf/classes/g22.3033-007/slides/session2/g22_3033_011_c23.pdf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0505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8947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1345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838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266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9053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0603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8030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9095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172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629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528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349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4344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2353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0679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7858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294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4" y="612000"/>
            <a:ext cx="10876078" cy="684000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28154"/>
            <a:ext cx="3610115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2CF2A6F9-A799-4021-B19B-41D542B790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8813" y="1889125"/>
            <a:ext cx="10874375" cy="3605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4245AF14-2DA3-4144-9413-76DEF24465BB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070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  <p:extLst>
    <p:ext uri="{DCECCB84-F9BA-43D5-87BE-67443E8EF086}">
      <p15:sldGuideLst xmlns:p15="http://schemas.microsoft.com/office/powerpoint/2012/main">
        <p15:guide id="1" pos="415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  <p:sldLayoutId id="2147483670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EDFB-9E0C-4545-974A-F8B2E2C9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Software Design (</a:t>
            </a:r>
            <a:r>
              <a:rPr lang="nl-BE" dirty="0" err="1"/>
              <a:t>Use</a:t>
            </a:r>
            <a:r>
              <a:rPr lang="nl-BE" dirty="0"/>
              <a:t> Case)?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61AC8-B7B8-44A1-8894-A9E36965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07A32-8CDB-4289-9F04-001D7356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10</a:t>
            </a:fld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D5A9E-23EA-4E06-BA48-B7085D9409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2EA934-9AA7-4935-816E-E068404E0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8813" y="1889125"/>
            <a:ext cx="7646201" cy="3605213"/>
          </a:xfrm>
        </p:spPr>
        <p:txBody>
          <a:bodyPr/>
          <a:lstStyle/>
          <a:p>
            <a:r>
              <a:rPr lang="nl-BE" dirty="0"/>
              <a:t>Wat kan je afleiden uit de vorige grafiek?</a:t>
            </a:r>
          </a:p>
          <a:p>
            <a:r>
              <a:rPr lang="nl-BE" dirty="0"/>
              <a:t>Welke gevolgen heeft dit voor de kostprijs van het software systeem?</a:t>
            </a:r>
          </a:p>
          <a:p>
            <a:r>
              <a:rPr lang="nl-BE" dirty="0"/>
              <a:t>Wat zijn de mogelijke consequenties voor nieuwe features/</a:t>
            </a:r>
            <a:r>
              <a:rPr lang="nl-BE" dirty="0" err="1"/>
              <a:t>bugfixes</a:t>
            </a:r>
            <a:r>
              <a:rPr lang="nl-BE" dirty="0"/>
              <a:t>?</a:t>
            </a:r>
          </a:p>
          <a:p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15496A-88D3-406F-BA62-065D72E9C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9" r="23638"/>
          <a:stretch/>
        </p:blipFill>
        <p:spPr>
          <a:xfrm>
            <a:off x="8676865" y="1850704"/>
            <a:ext cx="2856322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8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58FA-B6B0-4893-94D5-4BB0D7DE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Software Design (</a:t>
            </a:r>
            <a:r>
              <a:rPr lang="nl-BE" dirty="0" err="1"/>
              <a:t>Use</a:t>
            </a:r>
            <a:r>
              <a:rPr lang="nl-BE" dirty="0"/>
              <a:t> Case)?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3950E-E6ED-4A1C-90DB-55F0403C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42902-7D63-4A1B-945E-46385900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11</a:t>
            </a:fld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AC032-3EDD-4181-9E9B-5A676D39B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B528B4-2708-4D06-BE22-08B4E8072E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38E3F9-5681-459E-AF36-5D1D4981A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81" y="1486719"/>
            <a:ext cx="6420357" cy="44100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4DEBC9-9018-4871-B990-8F71D548CF92}"/>
              </a:ext>
            </a:extLst>
          </p:cNvPr>
          <p:cNvSpPr txBox="1"/>
          <p:nvPr/>
        </p:nvSpPr>
        <p:spPr>
          <a:xfrm>
            <a:off x="2994391" y="6000294"/>
            <a:ext cx="71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Bron</a:t>
            </a:r>
            <a:r>
              <a:rPr lang="en-US" dirty="0"/>
              <a:t>: Robert C. Martin - Clean Architecture - Pearson 2018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1062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EDFB-9E0C-4545-974A-F8B2E2C9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Software Design (</a:t>
            </a:r>
            <a:r>
              <a:rPr lang="nl-BE" dirty="0" err="1"/>
              <a:t>Use</a:t>
            </a:r>
            <a:r>
              <a:rPr lang="nl-BE" dirty="0"/>
              <a:t> Case)?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61AC8-B7B8-44A1-8894-A9E36965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07A32-8CDB-4289-9F04-001D7356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12</a:t>
            </a:fld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D5A9E-23EA-4E06-BA48-B7085D9409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2EA934-9AA7-4935-816E-E068404E0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8813" y="1889125"/>
            <a:ext cx="7646201" cy="3605213"/>
          </a:xfrm>
        </p:spPr>
        <p:txBody>
          <a:bodyPr/>
          <a:lstStyle/>
          <a:p>
            <a:r>
              <a:rPr lang="nl-BE" dirty="0"/>
              <a:t>Welke gevolgen heeft dit voor het bedrijf dat de software ontwikkelt?</a:t>
            </a:r>
          </a:p>
          <a:p>
            <a:r>
              <a:rPr lang="nl-BE" dirty="0"/>
              <a:t>Welke impact heeft dit mogelijks op de motivatie binnen het ontwikkelingsteam?</a:t>
            </a:r>
          </a:p>
          <a:p>
            <a:r>
              <a:rPr lang="nl-BE" dirty="0"/>
              <a:t>Wat is volgens jou de oorzaak van het probleem?</a:t>
            </a:r>
          </a:p>
          <a:p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15496A-88D3-406F-BA62-065D72E9C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9" r="23638"/>
          <a:stretch/>
        </p:blipFill>
        <p:spPr>
          <a:xfrm>
            <a:off x="8676865" y="1850704"/>
            <a:ext cx="2856322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3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85CB-5C09-4F7A-BBE4-EB7A52D2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Software Design (</a:t>
            </a:r>
            <a:r>
              <a:rPr lang="nl-BE" dirty="0" err="1"/>
              <a:t>Use</a:t>
            </a:r>
            <a:r>
              <a:rPr lang="nl-BE" dirty="0"/>
              <a:t> Case)?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5DFE4-A80A-4473-B468-BB5D27E1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D8C4A-7F78-4832-8B9C-7E9DD1B5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43FEA-4113-4260-AC3D-CBA0949415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FE1704-C7E0-4C7B-A034-5A88E33C21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Bedrijf wilt concurrentie voor blijven:</a:t>
            </a:r>
          </a:p>
          <a:p>
            <a:pPr lvl="1"/>
            <a:r>
              <a:rPr lang="nl-BE" dirty="0"/>
              <a:t>Tijdsdruk: snelle releases nodig</a:t>
            </a:r>
          </a:p>
          <a:p>
            <a:pPr lvl="1"/>
            <a:r>
              <a:rPr lang="nl-BE" dirty="0"/>
              <a:t>Omwille van tijdsdruk, nemen ontwikkelaars “short-cuts”: “code snel-snel schrijven, nadien opkuisen”</a:t>
            </a:r>
          </a:p>
          <a:p>
            <a:pPr lvl="1"/>
            <a:r>
              <a:rPr lang="nl-BE" b="1" dirty="0"/>
              <a:t>MAAR: </a:t>
            </a:r>
            <a:r>
              <a:rPr lang="nl-BE" dirty="0"/>
              <a:t>tijd om code op te ruimen komt er niet </a:t>
            </a:r>
            <a:r>
              <a:rPr lang="nl-BE" dirty="0">
                <a:sym typeface="Wingdings" panose="05000000000000000000" pitchFamily="2" charset="2"/>
              </a:rPr>
              <a:t> rommelige code blijft verder aangroeien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Op een bepaald punt is code zó slordig dat opkuisen niet meer mogelijk is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235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6F40-8EC6-4A7E-892E-1CE79A29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Software Design?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6BED6-8811-49DB-BC3E-C48360B0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3FD3B-6374-4107-91D9-2E5B2292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5D26C-0C8F-480F-81FC-F5332C268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69D99-DB5D-4E3E-9FC1-5A075904E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52" y="1950716"/>
            <a:ext cx="6504495" cy="365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0A90-4735-4F3F-A22F-8B6978C4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Belang van software architectuur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1D7F-E30C-4CA8-AE6E-D95EF39B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400310"/>
            <a:ext cx="9727722" cy="405737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Een goede architectuur zorgt ervoor dat het systeem gemakkelijk te begrijpen 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Vereenvoudigt de ontwikkeling, het onderhoud en </a:t>
            </a:r>
            <a:r>
              <a:rPr lang="nl-BE" dirty="0" err="1"/>
              <a:t>deployment</a:t>
            </a:r>
            <a:r>
              <a:rPr lang="nl-BE" dirty="0"/>
              <a:t> van een systeem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Minimaliseert de nodige resources om het benodigde systeem te bouwen en te onderhouden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Software Architectuur is vergelijkbaar met architectuur van gebouw: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Sterke fundering nodig om op verder te bouwen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E8170-482E-4726-8CBA-9BC99D0A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1126-D129-4C8E-B9FA-B6FADCD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88BAC8-12D6-45A7-BFFF-7139B9ADC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497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1E22-A103-9FFE-B622-069ECF5F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 Architectuur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BB8A5-9651-1724-B5D2-C58BFAA59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97593-7944-544F-7985-DC81FD10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AD-architectuur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87CA3-7C0D-AFA6-B6E1-EF70B0A8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1F2B17-CA73-7C83-0704-C96C2F098B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345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BD63-966F-979B-8661-B5C31339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Architectuur: N-</a:t>
            </a:r>
            <a:r>
              <a:rPr lang="nl-BE" dirty="0" err="1"/>
              <a:t>layer</a:t>
            </a:r>
            <a:r>
              <a:rPr lang="nl-BE" dirty="0"/>
              <a:t> architectuur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82D48-0333-9BCE-B04B-1ED97602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AD-architectuur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EF997-DEA1-7DB6-A3AF-83CEB1EA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E0ED6C-8246-A4BE-C624-C414AA7CB0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1EFAB-26EC-3610-EE50-2B9C9C9E9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2927" y="1536918"/>
            <a:ext cx="6766146" cy="41305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325FF7-2D2D-0AD6-91E1-3CF3B1D28624}"/>
              </a:ext>
            </a:extLst>
          </p:cNvPr>
          <p:cNvSpPr txBox="1"/>
          <p:nvPr/>
        </p:nvSpPr>
        <p:spPr>
          <a:xfrm>
            <a:off x="2267553" y="6078607"/>
            <a:ext cx="7785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dirty="0"/>
              <a:t>Bron: </a:t>
            </a:r>
            <a:r>
              <a:rPr lang="en-US" sz="1400" i="1" dirty="0"/>
              <a:t>Architect Modern Web Applications with ASP.NET Core and Azure</a:t>
            </a:r>
            <a:endParaRPr lang="nl-BE" sz="1400" i="1" dirty="0"/>
          </a:p>
        </p:txBody>
      </p:sp>
    </p:spTree>
    <p:extLst>
      <p:ext uri="{BB962C8B-B14F-4D97-AF65-F5344CB8AC3E}">
        <p14:creationId xmlns:p14="http://schemas.microsoft.com/office/powerpoint/2010/main" val="3067598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BD63-966F-979B-8661-B5C31339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Architectuur: Clean architectuur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82D48-0333-9BCE-B04B-1ED97602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AD-architectuur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EF997-DEA1-7DB6-A3AF-83CEB1EA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E0ED6C-8246-A4BE-C624-C414AA7CB0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25FF7-2D2D-0AD6-91E1-3CF3B1D28624}"/>
              </a:ext>
            </a:extLst>
          </p:cNvPr>
          <p:cNvSpPr txBox="1"/>
          <p:nvPr/>
        </p:nvSpPr>
        <p:spPr>
          <a:xfrm>
            <a:off x="2267553" y="6078607"/>
            <a:ext cx="7785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dirty="0"/>
              <a:t>Bron: </a:t>
            </a:r>
            <a:r>
              <a:rPr lang="en-US" sz="1400" i="1" dirty="0"/>
              <a:t>Architect Modern Web Applications with ASP.NET Core and Azure</a:t>
            </a:r>
            <a:endParaRPr lang="nl-BE" sz="14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FC82A-1BD4-D66B-C776-A8CA80A3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600" y="1425504"/>
            <a:ext cx="7493226" cy="45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50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BD63-966F-979B-8661-B5C31339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Architectuur: Monolithische architectuur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82D48-0333-9BCE-B04B-1ED97602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AD-architectuur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EF997-DEA1-7DB6-A3AF-83CEB1EA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E0ED6C-8246-A4BE-C624-C414AA7CB0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25FF7-2D2D-0AD6-91E1-3CF3B1D28624}"/>
              </a:ext>
            </a:extLst>
          </p:cNvPr>
          <p:cNvSpPr txBox="1"/>
          <p:nvPr/>
        </p:nvSpPr>
        <p:spPr>
          <a:xfrm>
            <a:off x="2267553" y="6078607"/>
            <a:ext cx="7785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dirty="0"/>
              <a:t>Bron: </a:t>
            </a:r>
            <a:r>
              <a:rPr lang="en-US" sz="1400" i="1" dirty="0"/>
              <a:t>https://www.geeksforgeeks.org/monolithic-vs-microservices-architecture/</a:t>
            </a:r>
            <a:endParaRPr lang="nl-BE" sz="1400" i="1" dirty="0"/>
          </a:p>
        </p:txBody>
      </p:sp>
      <p:pic>
        <p:nvPicPr>
          <p:cNvPr id="8" name="Picture 7" descr="A diagram of a service layer&#10;&#10;Description automatically generated">
            <a:extLst>
              <a:ext uri="{FF2B5EF4-FFF2-40B4-BE49-F238E27FC236}">
                <a16:creationId xmlns:a16="http://schemas.microsoft.com/office/drawing/2014/main" id="{5711FF7C-E7EB-DADB-44A1-BEB3F5C75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1" y="1542317"/>
            <a:ext cx="2210063" cy="38335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B8B5E3-F2D4-61CF-1813-A5970BED795C}"/>
              </a:ext>
            </a:extLst>
          </p:cNvPr>
          <p:cNvSpPr txBox="1"/>
          <p:nvPr/>
        </p:nvSpPr>
        <p:spPr>
          <a:xfrm>
            <a:off x="4124928" y="1542317"/>
            <a:ext cx="729615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Alle functionaliteiten van het project in één code-base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Wordt als één geheel </a:t>
            </a:r>
            <a:r>
              <a:rPr lang="nl-BE" sz="2400" dirty="0" err="1"/>
              <a:t>gedeployed</a:t>
            </a: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Voordelen: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/>
              <a:t>Eenvoudige ontwikkeling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/>
              <a:t>Eenvoudig te </a:t>
            </a:r>
            <a:r>
              <a:rPr lang="nl-BE" sz="2000" dirty="0" err="1"/>
              <a:t>deployen</a:t>
            </a:r>
            <a:endParaRPr lang="nl-B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/>
              <a:t>Minder onderhevig aan </a:t>
            </a:r>
            <a:r>
              <a:rPr lang="nl-BE" sz="2000" dirty="0" err="1"/>
              <a:t>network-latency</a:t>
            </a:r>
            <a:endParaRPr lang="nl-B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/>
              <a:t>Minder security-risico’s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Nadelen: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/>
              <a:t>Kan snel zeer groot worden </a:t>
            </a:r>
            <a:r>
              <a:rPr lang="nl-BE" sz="2000" dirty="0">
                <a:sym typeface="Wingdings" panose="05000000000000000000" pitchFamily="2" charset="2"/>
              </a:rPr>
              <a:t> moeilijk te onderhouden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>
                <a:sym typeface="Wingdings" panose="05000000000000000000" pitchFamily="2" charset="2"/>
              </a:rPr>
              <a:t>Wijziging  applicatie volledig re-</a:t>
            </a:r>
            <a:r>
              <a:rPr lang="nl-BE" sz="2000" dirty="0" err="1">
                <a:sym typeface="Wingdings" panose="05000000000000000000" pitchFamily="2" charset="2"/>
              </a:rPr>
              <a:t>deployen</a:t>
            </a:r>
            <a:endParaRPr lang="nl-BE" sz="20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>
                <a:sym typeface="Wingdings" panose="05000000000000000000" pitchFamily="2" charset="2"/>
              </a:rPr>
              <a:t>Moeilijk schaalbaar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70817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18ED56-9B95-423B-8216-9F178AD2C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247" y="1424767"/>
            <a:ext cx="10287043" cy="1447247"/>
          </a:xfrm>
        </p:spPr>
        <p:txBody>
          <a:bodyPr/>
          <a:lstStyle/>
          <a:p>
            <a:r>
              <a:rPr lang="nl-BE" dirty="0"/>
              <a:t>Application Development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24F62E7-84EB-4132-BAC4-04FD56CAD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Architectuur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8169475-DD59-4D84-BD2E-FA0DFEC69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0603" y="3988604"/>
            <a:ext cx="6308725" cy="466613"/>
          </a:xfrm>
        </p:spPr>
        <p:txBody>
          <a:bodyPr/>
          <a:lstStyle/>
          <a:p>
            <a:r>
              <a:rPr lang="nl-BE" dirty="0"/>
              <a:t>Sam Van Buggenhout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8443782-7588-4BA1-A888-94A8DEFEE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0603" y="4486230"/>
            <a:ext cx="4662487" cy="1617663"/>
          </a:xfrm>
        </p:spPr>
        <p:txBody>
          <a:bodyPr/>
          <a:lstStyle/>
          <a:p>
            <a:r>
              <a:rPr lang="nl-BE"/>
              <a:t>Academiejaar 2023-2024</a:t>
            </a:r>
            <a:endParaRPr lang="nl-BE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3EA1070-FA06-4A00-A759-4ACED8B0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613BBA-66FF-4B29-8641-2A8DBF9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28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BD63-966F-979B-8661-B5C31339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Architectuur: Microservice architectuur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82D48-0333-9BCE-B04B-1ED97602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AD-architectuur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EF997-DEA1-7DB6-A3AF-83CEB1EA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E0ED6C-8246-A4BE-C624-C414AA7CB0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25FF7-2D2D-0AD6-91E1-3CF3B1D28624}"/>
              </a:ext>
            </a:extLst>
          </p:cNvPr>
          <p:cNvSpPr txBox="1"/>
          <p:nvPr/>
        </p:nvSpPr>
        <p:spPr>
          <a:xfrm>
            <a:off x="2267553" y="6078607"/>
            <a:ext cx="7785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dirty="0"/>
              <a:t>Bron: </a:t>
            </a:r>
            <a:r>
              <a:rPr lang="en-US" sz="1400" i="1" dirty="0"/>
              <a:t>https://www.geeksforgeeks.org/monolithic-vs-microservices-architecture/</a:t>
            </a:r>
            <a:endParaRPr lang="nl-BE" sz="14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11FF7C-E7EB-DADB-44A1-BEB3F5C75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291" y="1902619"/>
            <a:ext cx="4408970" cy="34956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B8B5E3-F2D4-61CF-1813-A5970BED795C}"/>
              </a:ext>
            </a:extLst>
          </p:cNvPr>
          <p:cNvSpPr txBox="1"/>
          <p:nvPr/>
        </p:nvSpPr>
        <p:spPr>
          <a:xfrm>
            <a:off x="5325078" y="1603717"/>
            <a:ext cx="648592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Applicatie opgedeeld in verschillende, onafhankelijke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Services communiceren met elkaar (bv. via HTTP)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Voordelen: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/>
              <a:t>Kleine services </a:t>
            </a:r>
            <a:r>
              <a:rPr lang="nl-BE" sz="2000" dirty="0">
                <a:sym typeface="Wingdings" panose="05000000000000000000" pitchFamily="2" charset="2"/>
              </a:rPr>
              <a:t> makkelijk te onderhouden</a:t>
            </a:r>
            <a:endParaRPr lang="nl-B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/>
              <a:t>Enkel gewijzigde services re-</a:t>
            </a:r>
            <a:r>
              <a:rPr lang="nl-BE" sz="2000" dirty="0" err="1"/>
              <a:t>deployen</a:t>
            </a:r>
            <a:endParaRPr lang="nl-B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/>
              <a:t>Horizontaal schaalbaar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/>
              <a:t>Fouttolerant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/>
              <a:t>Nadelen: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/>
              <a:t>Bijkomende complexiteit</a:t>
            </a:r>
            <a:endParaRPr lang="nl-BE" sz="20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>
                <a:sym typeface="Wingdings" panose="05000000000000000000" pitchFamily="2" charset="2"/>
              </a:rPr>
              <a:t>Network-</a:t>
            </a:r>
            <a:r>
              <a:rPr lang="nl-BE" sz="2000" dirty="0" err="1">
                <a:sym typeface="Wingdings" panose="05000000000000000000" pitchFamily="2" charset="2"/>
              </a:rPr>
              <a:t>latency</a:t>
            </a:r>
            <a:r>
              <a:rPr lang="nl-BE" sz="2000" dirty="0">
                <a:sym typeface="Wingdings" panose="05000000000000000000" pitchFamily="2" charset="2"/>
              </a:rPr>
              <a:t> kan probleem vormen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>
                <a:sym typeface="Wingdings" panose="05000000000000000000" pitchFamily="2" charset="2"/>
              </a:rPr>
              <a:t>Moeilijk om te debuggen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59564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8623-5B58-1A6F-4789-9872AA14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Architectuur doorheen de lessen gebruikt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8F37C-5949-962A-BAED-A71581D9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AD-architectuur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32AF3-DBF6-77CA-B3F2-65A56107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9DBC86-69CA-0658-776F-4F323BB9E3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Picture 7" descr="A diagram of a service&#10;&#10;Description automatically generated">
            <a:extLst>
              <a:ext uri="{FF2B5EF4-FFF2-40B4-BE49-F238E27FC236}">
                <a16:creationId xmlns:a16="http://schemas.microsoft.com/office/drawing/2014/main" id="{185D99BB-595F-2B18-84F7-EEC0E65D6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66" y="1875997"/>
            <a:ext cx="2706424" cy="349252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8E45CC-0C6A-E21B-6A3D-9AA8E03C7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46" y="1942458"/>
            <a:ext cx="5843499" cy="387390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6"/>
                </a:solidFill>
              </a:rPr>
              <a:t>Controller</a:t>
            </a:r>
            <a:r>
              <a:rPr lang="nl-BE" sz="2400" dirty="0"/>
              <a:t> maakt gebruik van </a:t>
            </a:r>
            <a:r>
              <a:rPr lang="nl-BE" sz="2400" b="1" dirty="0">
                <a:solidFill>
                  <a:schemeClr val="accent6"/>
                </a:solidFill>
              </a:rPr>
              <a:t>Service</a:t>
            </a:r>
            <a:r>
              <a:rPr lang="nl-BE" sz="2400" dirty="0"/>
              <a:t> voor het uitvoeren van aanvragen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6"/>
                </a:solidFill>
              </a:rPr>
              <a:t>Service</a:t>
            </a:r>
            <a:r>
              <a:rPr lang="nl-BE" sz="2400" dirty="0"/>
              <a:t> bevat </a:t>
            </a:r>
            <a:r>
              <a:rPr lang="nl-BE" sz="2400" b="1" dirty="0">
                <a:solidFill>
                  <a:schemeClr val="accent6"/>
                </a:solidFill>
              </a:rPr>
              <a:t>logica</a:t>
            </a:r>
            <a:r>
              <a:rPr lang="nl-BE" sz="2400" dirty="0"/>
              <a:t> om aanvragen af te handelen en maakt indien nodig gebruik van data uit </a:t>
            </a:r>
            <a:r>
              <a:rPr lang="nl-BE" sz="2400" b="1" dirty="0" err="1">
                <a:solidFill>
                  <a:schemeClr val="accent6"/>
                </a:solidFill>
              </a:rPr>
              <a:t>repository</a:t>
            </a:r>
            <a:endParaRPr lang="nl-BE" sz="2400" b="1" dirty="0">
              <a:solidFill>
                <a:schemeClr val="accent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 err="1">
                <a:solidFill>
                  <a:schemeClr val="accent6"/>
                </a:solidFill>
              </a:rPr>
              <a:t>Repository</a:t>
            </a:r>
            <a:r>
              <a:rPr lang="nl-BE" sz="2400" dirty="0"/>
              <a:t> abstraheert de </a:t>
            </a:r>
            <a:r>
              <a:rPr lang="nl-BE" sz="2400" b="1" dirty="0">
                <a:solidFill>
                  <a:schemeClr val="accent6"/>
                </a:solidFill>
              </a:rPr>
              <a:t>data-laag</a:t>
            </a:r>
            <a:r>
              <a:rPr lang="nl-BE" sz="2400" dirty="0"/>
              <a:t> (communicatie naar database)</a:t>
            </a:r>
          </a:p>
        </p:txBody>
      </p:sp>
    </p:spTree>
    <p:extLst>
      <p:ext uri="{BB962C8B-B14F-4D97-AF65-F5344CB8AC3E}">
        <p14:creationId xmlns:p14="http://schemas.microsoft.com/office/powerpoint/2010/main" val="2776417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5851-721A-976C-C22E-F776FEF6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Repository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6AC90-9A99-A9D8-7F5A-1F392BACE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DA309-01CF-EB5E-4C2B-51F8A4CD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AD-architectuur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24FB1-1680-497A-F319-675E1A31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E15122-6313-2371-78C7-D90594097E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9565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0A90-4735-4F3F-A22F-8B6978C4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</a:t>
            </a:r>
            <a:r>
              <a:rPr lang="nl-BE" dirty="0" err="1"/>
              <a:t>Repository-pattern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1D7F-E30C-4CA8-AE6E-D95EF39B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638300"/>
            <a:ext cx="9727722" cy="381938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Een </a:t>
            </a:r>
            <a:r>
              <a:rPr lang="nl-BE" b="1" dirty="0" err="1">
                <a:solidFill>
                  <a:schemeClr val="accent6"/>
                </a:solidFill>
              </a:rPr>
              <a:t>Repository</a:t>
            </a:r>
            <a:r>
              <a:rPr lang="nl-BE" dirty="0"/>
              <a:t> is een </a:t>
            </a:r>
            <a:r>
              <a:rPr lang="nl-BE" b="1" dirty="0">
                <a:solidFill>
                  <a:schemeClr val="accent6"/>
                </a:solidFill>
              </a:rPr>
              <a:t>abstractie</a:t>
            </a:r>
            <a:r>
              <a:rPr lang="nl-BE" dirty="0"/>
              <a:t> van een </a:t>
            </a:r>
            <a:r>
              <a:rPr lang="nl-BE" b="1" dirty="0">
                <a:solidFill>
                  <a:schemeClr val="accent6"/>
                </a:solidFill>
              </a:rPr>
              <a:t>databron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Toegang tot data zoals bij collectie (</a:t>
            </a:r>
            <a:r>
              <a:rPr lang="nl-BE" sz="2400" dirty="0" err="1"/>
              <a:t>Add</a:t>
            </a:r>
            <a:r>
              <a:rPr lang="nl-BE" sz="2400" dirty="0"/>
              <a:t>, </a:t>
            </a:r>
            <a:r>
              <a:rPr lang="nl-BE" sz="2400" dirty="0" err="1"/>
              <a:t>Remove</a:t>
            </a:r>
            <a:r>
              <a:rPr lang="nl-BE" sz="2400" dirty="0"/>
              <a:t>, Update, …)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Generiek toegangspunt, onafhankelijk van onderliggende persistentie-mechanismen (database, </a:t>
            </a:r>
            <a:r>
              <a:rPr lang="nl-BE" sz="2400" dirty="0" err="1"/>
              <a:t>webservice</a:t>
            </a:r>
            <a:r>
              <a:rPr lang="nl-BE" sz="2400" dirty="0"/>
              <a:t>, lokale opslag, …)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Voordelen: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Verhoogt testbaarheid (</a:t>
            </a:r>
            <a:r>
              <a:rPr lang="nl-BE" sz="2400" dirty="0" err="1"/>
              <a:t>Repository</a:t>
            </a:r>
            <a:r>
              <a:rPr lang="nl-BE" sz="2400" dirty="0"/>
              <a:t> kan </a:t>
            </a:r>
            <a:r>
              <a:rPr lang="nl-BE" sz="2400" dirty="0" err="1"/>
              <a:t>gemockt</a:t>
            </a:r>
            <a:r>
              <a:rPr lang="nl-BE" sz="2400" dirty="0"/>
              <a:t> worden)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Verschillende databronnen transparant aanspreken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Duidelijke scheiding business logica en persistentie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E8170-482E-4726-8CBA-9BC99D0A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1126-D129-4C8E-B9FA-B6FADCD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88BAC8-12D6-45A7-BFFF-7139B9ADC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864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0A90-4735-4F3F-A22F-8B6978C4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Repository-pattern</a:t>
            </a:r>
            <a:r>
              <a:rPr lang="nl-BE" dirty="0"/>
              <a:t>: implementatie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1D7F-E30C-4CA8-AE6E-D95EF39B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29401"/>
            <a:ext cx="9727722" cy="551850"/>
          </a:xfrm>
        </p:spPr>
        <p:txBody>
          <a:bodyPr/>
          <a:lstStyle/>
          <a:p>
            <a:r>
              <a:rPr lang="nl-BE" sz="2400" b="1" u="sng" dirty="0"/>
              <a:t>Definieer een basis-klasse waar alle </a:t>
            </a:r>
            <a:r>
              <a:rPr lang="nl-BE" sz="2400" b="1" u="sng" dirty="0" err="1"/>
              <a:t>entity-klasses</a:t>
            </a:r>
            <a:r>
              <a:rPr lang="nl-BE" sz="2400" b="1" u="sng" dirty="0"/>
              <a:t> van overerven: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E8170-482E-4726-8CBA-9BC99D0A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1126-D129-4C8E-B9FA-B6FADCD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88BAC8-12D6-45A7-BFFF-7139B9ADC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0481C-D552-19F5-6BC5-39FAC051F071}"/>
              </a:ext>
            </a:extLst>
          </p:cNvPr>
          <p:cNvSpPr txBox="1"/>
          <p:nvPr/>
        </p:nvSpPr>
        <p:spPr>
          <a:xfrm>
            <a:off x="641524" y="2455858"/>
            <a:ext cx="4873451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BaseEntity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nl-BE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A0048-F724-9461-0FE1-A91525CA6686}"/>
              </a:ext>
            </a:extLst>
          </p:cNvPr>
          <p:cNvSpPr txBox="1"/>
          <p:nvPr/>
        </p:nvSpPr>
        <p:spPr>
          <a:xfrm>
            <a:off x="641524" y="3962400"/>
            <a:ext cx="6283152" cy="116955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 </a:t>
            </a:r>
            <a:r>
              <a:rPr lang="nl-BE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 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BaseEntity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FirstName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BirthDate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563F0-E04D-76F5-38D6-A6C9E959D422}"/>
              </a:ext>
            </a:extLst>
          </p:cNvPr>
          <p:cNvSpPr txBox="1"/>
          <p:nvPr/>
        </p:nvSpPr>
        <p:spPr>
          <a:xfrm>
            <a:off x="5753100" y="2468345"/>
            <a:ext cx="423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Dwingt af dat alle overervende </a:t>
            </a:r>
            <a:r>
              <a:rPr lang="nl-BE" dirty="0" err="1"/>
              <a:t>klasses</a:t>
            </a:r>
            <a:r>
              <a:rPr lang="nl-BE" dirty="0"/>
              <a:t> een </a:t>
            </a:r>
            <a:r>
              <a:rPr lang="nl-BE" dirty="0" err="1"/>
              <a:t>id</a:t>
            </a:r>
            <a:r>
              <a:rPr lang="nl-BE" dirty="0"/>
              <a:t>-property hebben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0997B-DE77-C906-2D68-979CE929F985}"/>
              </a:ext>
            </a:extLst>
          </p:cNvPr>
          <p:cNvSpPr txBox="1"/>
          <p:nvPr/>
        </p:nvSpPr>
        <p:spPr>
          <a:xfrm>
            <a:off x="7191375" y="4153584"/>
            <a:ext cx="423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Erft over van </a:t>
            </a:r>
            <a:r>
              <a:rPr lang="nl-BE" dirty="0" err="1"/>
              <a:t>BaseEntity</a:t>
            </a:r>
            <a:endParaRPr lang="nl-BE" dirty="0"/>
          </a:p>
          <a:p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/>
              <a:t>Geen eigen </a:t>
            </a:r>
            <a:r>
              <a:rPr lang="nl-BE" dirty="0" err="1"/>
              <a:t>id</a:t>
            </a:r>
            <a:r>
              <a:rPr lang="nl-BE" dirty="0"/>
              <a:t>-property meer nodig!</a:t>
            </a:r>
          </a:p>
        </p:txBody>
      </p:sp>
    </p:spTree>
    <p:extLst>
      <p:ext uri="{BB962C8B-B14F-4D97-AF65-F5344CB8AC3E}">
        <p14:creationId xmlns:p14="http://schemas.microsoft.com/office/powerpoint/2010/main" val="2963176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0A90-4735-4F3F-A22F-8B6978C4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Repository-pattern</a:t>
            </a:r>
            <a:r>
              <a:rPr lang="nl-BE" dirty="0"/>
              <a:t>: implementatie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1D7F-E30C-4CA8-AE6E-D95EF39B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1"/>
            <a:ext cx="9727722" cy="551850"/>
          </a:xfrm>
        </p:spPr>
        <p:txBody>
          <a:bodyPr/>
          <a:lstStyle/>
          <a:p>
            <a:r>
              <a:rPr lang="nl-BE" sz="2400" b="1" u="sng" dirty="0"/>
              <a:t>Definieer een generieke interface: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E8170-482E-4726-8CBA-9BC99D0A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1126-D129-4C8E-B9FA-B6FADCD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88BAC8-12D6-45A7-BFFF-7139B9ADC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0481C-D552-19F5-6BC5-39FAC051F071}"/>
              </a:ext>
            </a:extLst>
          </p:cNvPr>
          <p:cNvSpPr txBox="1"/>
          <p:nvPr/>
        </p:nvSpPr>
        <p:spPr>
          <a:xfrm>
            <a:off x="641524" y="1922458"/>
            <a:ext cx="9435926" cy="22467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IRepository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nl-B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BaseEntity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GetAll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GetAllByCondition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Expression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Func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nl-B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&gt;&gt;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predicate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GetById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Delete(</a:t>
            </a:r>
            <a:r>
              <a:rPr lang="nl-BE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Update(</a:t>
            </a:r>
            <a:r>
              <a:rPr lang="nl-BE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SaveChanges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GetByCondition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Expression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Func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nl-B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&gt;&gt;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predicate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nl-BE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23FC4-331D-59B1-25B2-66D9FE052B61}"/>
              </a:ext>
            </a:extLst>
          </p:cNvPr>
          <p:cNvSpPr txBox="1"/>
          <p:nvPr/>
        </p:nvSpPr>
        <p:spPr>
          <a:xfrm>
            <a:off x="641524" y="4476750"/>
            <a:ext cx="8683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&lt;T&gt; noemt men “</a:t>
            </a:r>
            <a:r>
              <a:rPr lang="nl-BE" sz="2000" dirty="0" err="1"/>
              <a:t>generics</a:t>
            </a:r>
            <a:r>
              <a:rPr lang="nl-BE" sz="20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T is een soort “</a:t>
            </a:r>
            <a:r>
              <a:rPr lang="nl-BE" sz="2000" dirty="0" err="1"/>
              <a:t>placeholder</a:t>
            </a:r>
            <a:r>
              <a:rPr lang="nl-BE" sz="2000" dirty="0"/>
              <a:t>” voor een concrete klasse (type)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T kan vervangen worden door elke klasse die overerft van </a:t>
            </a:r>
            <a:r>
              <a:rPr lang="nl-BE" sz="2000" b="1" dirty="0" err="1"/>
              <a:t>BaseEntity</a:t>
            </a:r>
            <a:endParaRPr lang="nl-BE" sz="2000" b="1" dirty="0"/>
          </a:p>
        </p:txBody>
      </p:sp>
    </p:spTree>
    <p:extLst>
      <p:ext uri="{BB962C8B-B14F-4D97-AF65-F5344CB8AC3E}">
        <p14:creationId xmlns:p14="http://schemas.microsoft.com/office/powerpoint/2010/main" val="2861652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0A90-4735-4F3F-A22F-8B6978C4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Repository-pattern</a:t>
            </a:r>
            <a:r>
              <a:rPr lang="nl-BE" dirty="0"/>
              <a:t>: implementatie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1D7F-E30C-4CA8-AE6E-D95EF39B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1"/>
            <a:ext cx="9727722" cy="551850"/>
          </a:xfrm>
        </p:spPr>
        <p:txBody>
          <a:bodyPr/>
          <a:lstStyle/>
          <a:p>
            <a:r>
              <a:rPr lang="nl-BE" sz="2400" b="1" u="sng" dirty="0"/>
              <a:t>Definieer een generieke implementatie van de </a:t>
            </a:r>
            <a:r>
              <a:rPr lang="nl-BE" sz="2400" b="1" u="sng" dirty="0" err="1"/>
              <a:t>IRepository</a:t>
            </a:r>
            <a:r>
              <a:rPr lang="nl-BE" sz="2400" b="1" u="sng" dirty="0"/>
              <a:t>&lt;T&gt; interface: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E8170-482E-4726-8CBA-9BC99D0A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1126-D129-4C8E-B9FA-B6FADCD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88BAC8-12D6-45A7-BFFF-7139B9ADC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0481C-D552-19F5-6BC5-39FAC051F071}"/>
              </a:ext>
            </a:extLst>
          </p:cNvPr>
          <p:cNvSpPr txBox="1"/>
          <p:nvPr/>
        </p:nvSpPr>
        <p:spPr>
          <a:xfrm>
            <a:off x="641524" y="1922458"/>
            <a:ext cx="9435926" cy="38164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Repository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: </a:t>
            </a:r>
            <a:r>
              <a:rPr lang="en-US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IRepository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BaseEntity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ApplicationDbContext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_context;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Repository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ApplicationDbContext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context)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_context = context;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fr-FR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_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fr-FR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Delete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_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GetByCondition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Expression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Func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&gt;&gt;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predicate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&gt;().Where(predicate).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SingleOrDefault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100" dirty="0">
                <a:solidFill>
                  <a:srgbClr val="339933"/>
                </a:solidFill>
                <a:latin typeface="Cascadia Mono" panose="020B0609020000020004" pitchFamily="49" charset="0"/>
              </a:rPr>
              <a:t>//volledige code: zie Toledo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nl-BE" sz="800" dirty="0"/>
          </a:p>
        </p:txBody>
      </p:sp>
    </p:spTree>
    <p:extLst>
      <p:ext uri="{BB962C8B-B14F-4D97-AF65-F5344CB8AC3E}">
        <p14:creationId xmlns:p14="http://schemas.microsoft.com/office/powerpoint/2010/main" val="3424782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0A90-4735-4F3F-A22F-8B6978C4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Repository-pattern</a:t>
            </a:r>
            <a:r>
              <a:rPr lang="nl-BE" dirty="0"/>
              <a:t>: implementatie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1D7F-E30C-4CA8-AE6E-D95EF39B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1"/>
            <a:ext cx="9727722" cy="551850"/>
          </a:xfrm>
        </p:spPr>
        <p:txBody>
          <a:bodyPr/>
          <a:lstStyle/>
          <a:p>
            <a:r>
              <a:rPr lang="nl-BE" sz="2400" b="1" u="sng" dirty="0"/>
              <a:t>Registreren voor gebruik bij </a:t>
            </a:r>
            <a:r>
              <a:rPr lang="nl-BE" sz="2400" b="1" u="sng" dirty="0" err="1"/>
              <a:t>Dependency</a:t>
            </a:r>
            <a:r>
              <a:rPr lang="nl-BE" sz="2400" b="1" u="sng" dirty="0"/>
              <a:t> </a:t>
            </a:r>
            <a:r>
              <a:rPr lang="nl-BE" sz="2400" b="1" u="sng" dirty="0" err="1"/>
              <a:t>Injection</a:t>
            </a:r>
            <a:r>
              <a:rPr lang="nl-BE" sz="2400" b="1" u="sng" dirty="0"/>
              <a:t> (</a:t>
            </a:r>
            <a:r>
              <a:rPr lang="nl-BE" sz="2400" b="1" u="sng" dirty="0" err="1"/>
              <a:t>Program.cs</a:t>
            </a:r>
            <a:r>
              <a:rPr lang="nl-BE" sz="2400" b="1" u="sng" dirty="0"/>
              <a:t>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E8170-482E-4726-8CBA-9BC99D0A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1126-D129-4C8E-B9FA-B6FADCD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88BAC8-12D6-45A7-BFFF-7139B9ADC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0481C-D552-19F5-6BC5-39FAC051F071}"/>
              </a:ext>
            </a:extLst>
          </p:cNvPr>
          <p:cNvSpPr txBox="1"/>
          <p:nvPr/>
        </p:nvSpPr>
        <p:spPr>
          <a:xfrm>
            <a:off x="641524" y="1828944"/>
            <a:ext cx="9435926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builder.Services.AddScoped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IRepository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&lt;&gt;),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Repository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&lt;&gt;));</a:t>
            </a:r>
            <a:endParaRPr lang="nl-BE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3E5674-16CE-A8CE-7D19-C359A584726C}"/>
              </a:ext>
            </a:extLst>
          </p:cNvPr>
          <p:cNvSpPr txBox="1">
            <a:spLocks/>
          </p:cNvSpPr>
          <p:nvPr/>
        </p:nvSpPr>
        <p:spPr>
          <a:xfrm>
            <a:off x="534291" y="2801459"/>
            <a:ext cx="9727722" cy="5518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1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b="1" u="sng" dirty="0"/>
              <a:t>Gebruik in Services (zie later):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2F0A58-78F2-887B-C2C4-B770CA9564F7}"/>
              </a:ext>
            </a:extLst>
          </p:cNvPr>
          <p:cNvSpPr txBox="1"/>
          <p:nvPr/>
        </p:nvSpPr>
        <p:spPr>
          <a:xfrm>
            <a:off x="641524" y="3353309"/>
            <a:ext cx="9435926" cy="24622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StudentService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IRepository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_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studentRepo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StudentService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IRepository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studentRepo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_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studentRepo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studentRepo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GetAllStudents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studentRepo.GetAll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nl-BE" sz="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89ECEC-85C4-6ED5-FCB8-781A0AAE7D9F}"/>
              </a:ext>
            </a:extLst>
          </p:cNvPr>
          <p:cNvCxnSpPr/>
          <p:nvPr/>
        </p:nvCxnSpPr>
        <p:spPr>
          <a:xfrm flipH="1" flipV="1">
            <a:off x="6962775" y="4419600"/>
            <a:ext cx="866775" cy="339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BF9982-0CE8-25A4-17B9-3B6D8AF9C522}"/>
              </a:ext>
            </a:extLst>
          </p:cNvPr>
          <p:cNvSpPr txBox="1"/>
          <p:nvPr/>
        </p:nvSpPr>
        <p:spPr>
          <a:xfrm>
            <a:off x="7839075" y="4624094"/>
            <a:ext cx="223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/>
              <a:t>Dependency</a:t>
            </a:r>
            <a:r>
              <a:rPr lang="nl-BE" b="1" dirty="0"/>
              <a:t> </a:t>
            </a:r>
            <a:r>
              <a:rPr lang="nl-BE" b="1" dirty="0" err="1"/>
              <a:t>injection</a:t>
            </a:r>
            <a:endParaRPr lang="nl-BE" b="1" dirty="0"/>
          </a:p>
          <a:p>
            <a:r>
              <a:rPr lang="nl-BE" b="1" dirty="0">
                <a:solidFill>
                  <a:srgbClr val="C00000"/>
                </a:solidFill>
              </a:rPr>
              <a:t>Altijd interface-type!</a:t>
            </a:r>
          </a:p>
        </p:txBody>
      </p:sp>
    </p:spTree>
    <p:extLst>
      <p:ext uri="{BB962C8B-B14F-4D97-AF65-F5344CB8AC3E}">
        <p14:creationId xmlns:p14="http://schemas.microsoft.com/office/powerpoint/2010/main" val="3219815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0A90-4735-4F3F-A22F-8B6978C4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Repository-pattern</a:t>
            </a:r>
            <a:r>
              <a:rPr lang="nl-BE" dirty="0"/>
              <a:t>: implementatie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1D7F-E30C-4CA8-AE6E-D95EF39B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2076450"/>
            <a:ext cx="9727722" cy="36671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Voordeel:</a:t>
            </a:r>
            <a:r>
              <a:rPr lang="nl-BE" dirty="0"/>
              <a:t> geen aparte </a:t>
            </a:r>
            <a:r>
              <a:rPr lang="nl-BE" dirty="0" err="1"/>
              <a:t>repository-klasses</a:t>
            </a:r>
            <a:r>
              <a:rPr lang="nl-BE" dirty="0"/>
              <a:t> nodig (dankzij generieke implementatie)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MAAR:</a:t>
            </a:r>
            <a:r>
              <a:rPr lang="nl-BE" dirty="0"/>
              <a:t> enkel methodes in generieke interface zijn geïmplementeerd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Wat indien je bijkomende (specifieke) methodes nodig hebt?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E8170-482E-4726-8CBA-9BC99D0A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1126-D129-4C8E-B9FA-B6FADCD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88BAC8-12D6-45A7-BFFF-7139B9ADC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4875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0A90-4735-4F3F-A22F-8B6978C4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Repository-pattern</a:t>
            </a:r>
            <a:r>
              <a:rPr lang="nl-BE" dirty="0"/>
              <a:t>: implementatie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1D7F-E30C-4CA8-AE6E-D95EF39B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686526"/>
            <a:ext cx="9727722" cy="551850"/>
          </a:xfrm>
        </p:spPr>
        <p:txBody>
          <a:bodyPr/>
          <a:lstStyle/>
          <a:p>
            <a:r>
              <a:rPr lang="nl-BE" sz="2400" b="1" u="sng" dirty="0"/>
              <a:t>Specifieke </a:t>
            </a:r>
            <a:r>
              <a:rPr lang="nl-BE" sz="2400" b="1" u="sng" dirty="0" err="1"/>
              <a:t>Repository</a:t>
            </a:r>
            <a:r>
              <a:rPr lang="nl-BE" sz="2400" b="1" u="sng" dirty="0"/>
              <a:t>-interface aanmaken: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E8170-482E-4726-8CBA-9BC99D0A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1126-D129-4C8E-B9FA-B6FADCD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88BAC8-12D6-45A7-BFFF-7139B9ADC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0481C-D552-19F5-6BC5-39FAC051F071}"/>
              </a:ext>
            </a:extLst>
          </p:cNvPr>
          <p:cNvSpPr txBox="1"/>
          <p:nvPr/>
        </p:nvSpPr>
        <p:spPr>
          <a:xfrm>
            <a:off x="641524" y="2219469"/>
            <a:ext cx="9435926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IStudentRepository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IRepository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GetStudentWithCourses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nl-BE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3E5674-16CE-A8CE-7D19-C359A584726C}"/>
              </a:ext>
            </a:extLst>
          </p:cNvPr>
          <p:cNvSpPr txBox="1">
            <a:spLocks/>
          </p:cNvSpPr>
          <p:nvPr/>
        </p:nvSpPr>
        <p:spPr>
          <a:xfrm>
            <a:off x="534291" y="3191984"/>
            <a:ext cx="9727722" cy="5518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1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b="1" u="sng" dirty="0"/>
              <a:t>Specifieke </a:t>
            </a:r>
            <a:r>
              <a:rPr lang="nl-BE" sz="2400" b="1" u="sng" dirty="0" err="1"/>
              <a:t>Repository</a:t>
            </a:r>
            <a:r>
              <a:rPr lang="nl-BE" sz="2400" b="1" u="sng" dirty="0"/>
              <a:t>-interface implementeren: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2F0A58-78F2-887B-C2C4-B770CA9564F7}"/>
              </a:ext>
            </a:extLst>
          </p:cNvPr>
          <p:cNvSpPr txBox="1"/>
          <p:nvPr/>
        </p:nvSpPr>
        <p:spPr>
          <a:xfrm>
            <a:off x="641524" y="3743834"/>
            <a:ext cx="9435926" cy="18158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StudentRepository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Repository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&gt;,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IStudentRepository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StudentRepository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ApplicationDbContext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context) :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(context) { }</a:t>
            </a:r>
          </a:p>
          <a:p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GetStudentWithCourses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id) 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&gt;().Include(x =&gt;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x.Courses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.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SingleOrDefault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x.Id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800" dirty="0"/>
          </a:p>
        </p:txBody>
      </p:sp>
    </p:spTree>
    <p:extLst>
      <p:ext uri="{BB962C8B-B14F-4D97-AF65-F5344CB8AC3E}">
        <p14:creationId xmlns:p14="http://schemas.microsoft.com/office/powerpoint/2010/main" val="148771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A78874-CA76-4C66-8AB0-DB046775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136" y="1783399"/>
            <a:ext cx="5365733" cy="3433609"/>
          </a:xfrm>
        </p:spPr>
        <p:txBody>
          <a:bodyPr anchor="ctr"/>
          <a:lstStyle/>
          <a:p>
            <a:endParaRPr lang="nl-BE" dirty="0"/>
          </a:p>
          <a:p>
            <a:r>
              <a:rPr lang="nl-BE" dirty="0"/>
              <a:t>Inleiding</a:t>
            </a:r>
          </a:p>
          <a:p>
            <a:r>
              <a:rPr lang="nl-BE" dirty="0"/>
              <a:t>Voorbeelden Architectuur</a:t>
            </a:r>
          </a:p>
          <a:p>
            <a:r>
              <a:rPr lang="nl-BE" dirty="0" err="1"/>
              <a:t>Repository</a:t>
            </a:r>
            <a:endParaRPr lang="nl-BE" dirty="0"/>
          </a:p>
          <a:p>
            <a:r>
              <a:rPr lang="nl-BE" dirty="0"/>
              <a:t>Services</a:t>
            </a:r>
          </a:p>
          <a:p>
            <a:r>
              <a:rPr lang="nl-BE" dirty="0" err="1"/>
              <a:t>Entity</a:t>
            </a:r>
            <a:r>
              <a:rPr lang="nl-BE" dirty="0"/>
              <a:t> &amp; </a:t>
            </a:r>
            <a:r>
              <a:rPr lang="nl-BE" dirty="0" err="1"/>
              <a:t>ViewModels</a:t>
            </a: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EB6E6A-9EE0-4FEF-9807-DEC31A15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9CE2FD-DE76-4295-BF54-E1613FCA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76BF4A-A5EE-4931-88FC-7233F3E470C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9927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0A90-4735-4F3F-A22F-8B6978C4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Repository-pattern</a:t>
            </a:r>
            <a:r>
              <a:rPr lang="nl-BE" dirty="0"/>
              <a:t>: implementatie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1D7F-E30C-4CA8-AE6E-D95EF39B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686526"/>
            <a:ext cx="9727722" cy="551850"/>
          </a:xfrm>
        </p:spPr>
        <p:txBody>
          <a:bodyPr/>
          <a:lstStyle/>
          <a:p>
            <a:r>
              <a:rPr lang="nl-BE" sz="2400" b="1" dirty="0">
                <a:solidFill>
                  <a:srgbClr val="C00000"/>
                </a:solidFill>
              </a:rPr>
              <a:t>OPGELET: </a:t>
            </a:r>
            <a:r>
              <a:rPr lang="nl-BE" sz="2400" b="1" u="sng" dirty="0"/>
              <a:t>specifieke </a:t>
            </a:r>
            <a:r>
              <a:rPr lang="nl-BE" sz="2400" b="1" u="sng" dirty="0" err="1"/>
              <a:t>Repository</a:t>
            </a:r>
            <a:r>
              <a:rPr lang="nl-BE" sz="2400" b="1" u="sng" dirty="0"/>
              <a:t>-interface ook registreren voor DI!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E8170-482E-4726-8CBA-9BC99D0A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1126-D129-4C8E-B9FA-B6FADCD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88BAC8-12D6-45A7-BFFF-7139B9ADC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0481C-D552-19F5-6BC5-39FAC051F071}"/>
              </a:ext>
            </a:extLst>
          </p:cNvPr>
          <p:cNvSpPr txBox="1"/>
          <p:nvPr/>
        </p:nvSpPr>
        <p:spPr>
          <a:xfrm>
            <a:off x="641524" y="2219469"/>
            <a:ext cx="9435926" cy="6771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builder.Services.AddScoped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IRepository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&lt;&gt;),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Repository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&lt;&gt;));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builder.Services.AddScoped</a:t>
            </a:r>
            <a:r>
              <a:rPr lang="en-US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IStudentRepository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,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StudentRepository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&gt;();</a:t>
            </a:r>
            <a:endParaRPr kumimoji="0" lang="nl-BE" sz="1000" b="1" i="0" u="none" strike="noStrike" kern="1200" cap="none" spc="0" normalizeH="0" baseline="0" noProof="0" dirty="0">
              <a:ln>
                <a:noFill/>
              </a:ln>
              <a:solidFill>
                <a:srgbClr val="1F416B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endParaRPr lang="nl-BE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3E5674-16CE-A8CE-7D19-C359A584726C}"/>
              </a:ext>
            </a:extLst>
          </p:cNvPr>
          <p:cNvSpPr txBox="1">
            <a:spLocks/>
          </p:cNvSpPr>
          <p:nvPr/>
        </p:nvSpPr>
        <p:spPr>
          <a:xfrm>
            <a:off x="534291" y="3191984"/>
            <a:ext cx="9727722" cy="5518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1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b="1" u="sng" dirty="0"/>
              <a:t>De </a:t>
            </a:r>
            <a:r>
              <a:rPr lang="nl-BE" sz="2400" b="1" u="sng" dirty="0" err="1"/>
              <a:t>Repository</a:t>
            </a:r>
            <a:r>
              <a:rPr lang="nl-BE" sz="2400" b="1" u="sng" dirty="0"/>
              <a:t> kan nu gebruikt worden zoals de andere </a:t>
            </a:r>
            <a:r>
              <a:rPr lang="nl-BE" sz="2400" b="1" u="sng" dirty="0" err="1"/>
              <a:t>Repositories</a:t>
            </a:r>
            <a:r>
              <a:rPr lang="nl-BE" sz="2400" b="1" u="sng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2F0A58-78F2-887B-C2C4-B770CA9564F7}"/>
              </a:ext>
            </a:extLst>
          </p:cNvPr>
          <p:cNvSpPr txBox="1"/>
          <p:nvPr/>
        </p:nvSpPr>
        <p:spPr>
          <a:xfrm>
            <a:off x="641524" y="3743834"/>
            <a:ext cx="9435926" cy="24622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StudentService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IStudentRepository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studentRepo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StudentService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IStudentRepository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studentRepo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_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studentRepo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studentRepo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nl-BE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GetAllStudents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studentRepo.GetAll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4110147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5851-721A-976C-C22E-F776FEF6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6AC90-9A99-A9D8-7F5A-1F392BACE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DA309-01CF-EB5E-4C2B-51F8A4CD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AD-architectuur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24FB1-1680-497A-F319-675E1A31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E15122-6313-2371-78C7-D90594097E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2681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0A90-4735-4F3F-A22F-8B6978C4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1D7F-E30C-4CA8-AE6E-D95EF39B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478896"/>
            <a:ext cx="9727722" cy="458124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 err="1"/>
              <a:t>Encapsuleert</a:t>
            </a:r>
            <a:r>
              <a:rPr lang="nl-BE" sz="2400" dirty="0"/>
              <a:t> de </a:t>
            </a:r>
            <a:r>
              <a:rPr lang="nl-BE" sz="2400" b="1" dirty="0">
                <a:solidFill>
                  <a:schemeClr val="accent6"/>
                </a:solidFill>
              </a:rPr>
              <a:t>Business Logica </a:t>
            </a:r>
            <a:r>
              <a:rPr lang="nl-BE" sz="2400" dirty="0"/>
              <a:t>van een applicatie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6"/>
                </a:solidFill>
              </a:rPr>
              <a:t>Per “domein” </a:t>
            </a:r>
            <a:r>
              <a:rPr lang="nl-BE" sz="2400" dirty="0"/>
              <a:t>kan een aparte Service voorzien worden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Service maakt indien nodig gebruik van onderliggende </a:t>
            </a:r>
            <a:r>
              <a:rPr lang="nl-BE" sz="2400" dirty="0" err="1"/>
              <a:t>Repositories</a:t>
            </a:r>
            <a:r>
              <a:rPr lang="nl-BE" sz="2400" dirty="0"/>
              <a:t> om de nodige data op te halen/weg te schrijven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In grote applicaties wordt soms onderscheid gemaakt tussen twee types van services: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>
                <a:solidFill>
                  <a:schemeClr val="accent6"/>
                </a:solidFill>
              </a:rPr>
              <a:t>Domein-services: </a:t>
            </a:r>
            <a:r>
              <a:rPr lang="nl-BE" sz="2000" dirty="0"/>
              <a:t>bevatten logica die specifiek zijn voor de business (domein) waarin ze functioneren. Deze logica kan typisch gedeeld worden door verschillende applicaties.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>
                <a:solidFill>
                  <a:schemeClr val="accent6"/>
                </a:solidFill>
              </a:rPr>
              <a:t>Applicatie-services:</a:t>
            </a:r>
            <a:r>
              <a:rPr lang="nl-BE" sz="2000" dirty="0"/>
              <a:t> bevatten methodes die gebruikt worden binnen een specifieke applicatie. Functionaliteiten hebben voornamelijk betrekking op de werking van de applicatie (bv. gegevens ophalen en omzetten naar </a:t>
            </a:r>
            <a:r>
              <a:rPr lang="nl-BE" sz="2000" dirty="0" err="1"/>
              <a:t>ViewModel</a:t>
            </a:r>
            <a:r>
              <a:rPr lang="nl-BE" sz="2000" dirty="0"/>
              <a:t>-objecten etc.)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E8170-482E-4726-8CBA-9BC99D0A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1126-D129-4C8E-B9FA-B6FADCD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88BAC8-12D6-45A7-BFFF-7139B9ADC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2468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0A90-4735-4F3F-A22F-8B6978C4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Services: implementatie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1D7F-E30C-4CA8-AE6E-D95EF39B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05" y="2374467"/>
            <a:ext cx="9727722" cy="551850"/>
          </a:xfrm>
        </p:spPr>
        <p:txBody>
          <a:bodyPr/>
          <a:lstStyle/>
          <a:p>
            <a:r>
              <a:rPr lang="nl-BE" sz="2400" b="1" u="sng" dirty="0"/>
              <a:t>Definieer een interface voor de Service: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E8170-482E-4726-8CBA-9BC99D0A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1126-D129-4C8E-B9FA-B6FADCD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88BAC8-12D6-45A7-BFFF-7139B9ADC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0481C-D552-19F5-6BC5-39FAC051F071}"/>
              </a:ext>
            </a:extLst>
          </p:cNvPr>
          <p:cNvSpPr txBox="1"/>
          <p:nvPr/>
        </p:nvSpPr>
        <p:spPr>
          <a:xfrm>
            <a:off x="641524" y="3077188"/>
            <a:ext cx="9435926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IStudentService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CreateStudent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StudentFormViewModel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model);</a:t>
            </a:r>
          </a:p>
          <a:p>
            <a:r>
              <a:rPr lang="nn-NO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n-NO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n-NO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UpdateStudent(</a:t>
            </a:r>
            <a:r>
              <a:rPr lang="nn-NO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id, </a:t>
            </a:r>
            <a:r>
              <a:rPr lang="nn-NO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StudentFormViewModel</a:t>
            </a:r>
            <a:r>
              <a:rPr lang="nn-NO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model);</a:t>
            </a:r>
          </a:p>
          <a:p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//...</a:t>
            </a:r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nl-BE" sz="1100" dirty="0"/>
          </a:p>
        </p:txBody>
      </p:sp>
    </p:spTree>
    <p:extLst>
      <p:ext uri="{BB962C8B-B14F-4D97-AF65-F5344CB8AC3E}">
        <p14:creationId xmlns:p14="http://schemas.microsoft.com/office/powerpoint/2010/main" val="4082704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0A90-4735-4F3F-A22F-8B6978C4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Services: implementatie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1D7F-E30C-4CA8-AE6E-D95EF39B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369239"/>
            <a:ext cx="9727722" cy="551850"/>
          </a:xfrm>
        </p:spPr>
        <p:txBody>
          <a:bodyPr/>
          <a:lstStyle/>
          <a:p>
            <a:r>
              <a:rPr lang="nl-BE" sz="2400" b="1" u="sng" dirty="0"/>
              <a:t>Implementeer de interface: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E8170-482E-4726-8CBA-9BC99D0A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1126-D129-4C8E-B9FA-B6FADCD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88BAC8-12D6-45A7-BFFF-7139B9ADC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0481C-D552-19F5-6BC5-39FAC051F071}"/>
              </a:ext>
            </a:extLst>
          </p:cNvPr>
          <p:cNvSpPr txBox="1"/>
          <p:nvPr/>
        </p:nvSpPr>
        <p:spPr>
          <a:xfrm>
            <a:off x="480503" y="1994328"/>
            <a:ext cx="7668415" cy="41549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StudentService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IStudentService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    private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IRepository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studentRepo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StudentService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IRepository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studentRepo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studentRepo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studentRepo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CreateStudent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StudentFormViewModel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model)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model.FirstName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model.LastName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BirthDate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model.BirthDate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studentRepo.Add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(student);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studentRepo.SaveChanges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student.Id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UpdateStudent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StudentFormViewModel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model)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//...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42CFE4-45F7-4369-CCD7-1E846CDC5B35}"/>
              </a:ext>
            </a:extLst>
          </p:cNvPr>
          <p:cNvCxnSpPr/>
          <p:nvPr/>
        </p:nvCxnSpPr>
        <p:spPr>
          <a:xfrm flipH="1" flipV="1">
            <a:off x="5558118" y="2823882"/>
            <a:ext cx="717176" cy="242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C978FE-9009-44E5-3B38-2892031F4061}"/>
              </a:ext>
            </a:extLst>
          </p:cNvPr>
          <p:cNvSpPr txBox="1"/>
          <p:nvPr/>
        </p:nvSpPr>
        <p:spPr>
          <a:xfrm>
            <a:off x="6338047" y="2944905"/>
            <a:ext cx="1748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 err="1"/>
              <a:t>Repository</a:t>
            </a:r>
            <a:r>
              <a:rPr lang="nl-BE" sz="1400" b="1" dirty="0"/>
              <a:t> injecteren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93A4C87-37F1-BBED-4396-C87AF6077B29}"/>
              </a:ext>
            </a:extLst>
          </p:cNvPr>
          <p:cNvSpPr/>
          <p:nvPr/>
        </p:nvSpPr>
        <p:spPr>
          <a:xfrm>
            <a:off x="4061012" y="3429000"/>
            <a:ext cx="188259" cy="7485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C6E26-5286-7686-A45B-924BB0A6AD3B}"/>
              </a:ext>
            </a:extLst>
          </p:cNvPr>
          <p:cNvSpPr txBox="1"/>
          <p:nvPr/>
        </p:nvSpPr>
        <p:spPr>
          <a:xfrm>
            <a:off x="4249270" y="3649387"/>
            <a:ext cx="2402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 err="1"/>
              <a:t>Mapping</a:t>
            </a:r>
            <a:r>
              <a:rPr lang="nl-BE" sz="1400" b="1" dirty="0"/>
              <a:t> </a:t>
            </a:r>
            <a:r>
              <a:rPr lang="nl-BE" sz="1400" b="1" dirty="0" err="1"/>
              <a:t>ViewModel</a:t>
            </a:r>
            <a:r>
              <a:rPr lang="nl-BE" sz="1400" b="1" dirty="0"/>
              <a:t> </a:t>
            </a:r>
            <a:r>
              <a:rPr lang="nl-BE" sz="1400" b="1" dirty="0">
                <a:sym typeface="Wingdings" panose="05000000000000000000" pitchFamily="2" charset="2"/>
              </a:rPr>
              <a:t> </a:t>
            </a:r>
            <a:r>
              <a:rPr lang="nl-BE" sz="1400" b="1" dirty="0" err="1">
                <a:sym typeface="Wingdings" panose="05000000000000000000" pitchFamily="2" charset="2"/>
              </a:rPr>
              <a:t>entity</a:t>
            </a:r>
            <a:endParaRPr lang="nl-BE" sz="1400" b="1" dirty="0"/>
          </a:p>
        </p:txBody>
      </p:sp>
    </p:spTree>
    <p:extLst>
      <p:ext uri="{BB962C8B-B14F-4D97-AF65-F5344CB8AC3E}">
        <p14:creationId xmlns:p14="http://schemas.microsoft.com/office/powerpoint/2010/main" val="1306893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0A90-4735-4F3F-A22F-8B6978C4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Repository-pattern</a:t>
            </a:r>
            <a:r>
              <a:rPr lang="nl-BE" dirty="0"/>
              <a:t>: implementatie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1D7F-E30C-4CA8-AE6E-D95EF39B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686526"/>
            <a:ext cx="9727722" cy="551850"/>
          </a:xfrm>
        </p:spPr>
        <p:txBody>
          <a:bodyPr/>
          <a:lstStyle/>
          <a:p>
            <a:r>
              <a:rPr lang="nl-BE" sz="2400" b="1" dirty="0">
                <a:solidFill>
                  <a:srgbClr val="C00000"/>
                </a:solidFill>
              </a:rPr>
              <a:t>OPGELET: </a:t>
            </a:r>
            <a:r>
              <a:rPr lang="nl-BE" sz="2400" b="1" u="sng" dirty="0"/>
              <a:t>Service ook registreren voor DI!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E8170-482E-4726-8CBA-9BC99D0A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1126-D129-4C8E-B9FA-B6FADCD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88BAC8-12D6-45A7-BFFF-7139B9ADC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0481C-D552-19F5-6BC5-39FAC051F071}"/>
              </a:ext>
            </a:extLst>
          </p:cNvPr>
          <p:cNvSpPr txBox="1"/>
          <p:nvPr/>
        </p:nvSpPr>
        <p:spPr>
          <a:xfrm>
            <a:off x="641524" y="2219469"/>
            <a:ext cx="9435926" cy="6001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builder.Services.AddScoped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IRepository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&lt;&gt;),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Repository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&lt;&gt;));</a:t>
            </a:r>
          </a:p>
          <a:p>
            <a:pPr>
              <a:defRPr/>
            </a:pPr>
            <a:r>
              <a:rPr kumimoji="0" lang="en-US" sz="11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builder.Services.AddScoped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kumimoji="0" lang="en-US" sz="110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IStudentRepository</a:t>
            </a: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, </a:t>
            </a:r>
            <a:r>
              <a:rPr kumimoji="0" lang="en-US" sz="110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StudentRepository</a:t>
            </a: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&gt;();</a:t>
            </a:r>
            <a:endParaRPr lang="en-US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defRPr/>
            </a:pP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builder.Services.AddScoped</a:t>
            </a:r>
            <a:r>
              <a:rPr lang="en-US" sz="11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IStudentService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,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StudentService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&gt;();</a:t>
            </a:r>
            <a:endParaRPr lang="nl-BE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3E5674-16CE-A8CE-7D19-C359A584726C}"/>
              </a:ext>
            </a:extLst>
          </p:cNvPr>
          <p:cNvSpPr txBox="1">
            <a:spLocks/>
          </p:cNvSpPr>
          <p:nvPr/>
        </p:nvSpPr>
        <p:spPr>
          <a:xfrm>
            <a:off x="534291" y="3191984"/>
            <a:ext cx="9727722" cy="5518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1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b="1" u="sng" dirty="0"/>
              <a:t>De Service kan nu gebruikt worden in de Controller: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2F0A58-78F2-887B-C2C4-B770CA9564F7}"/>
              </a:ext>
            </a:extLst>
          </p:cNvPr>
          <p:cNvSpPr txBox="1"/>
          <p:nvPr/>
        </p:nvSpPr>
        <p:spPr>
          <a:xfrm>
            <a:off x="641524" y="3743834"/>
            <a:ext cx="9435926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StudentController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nl-BE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Controller 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IStudentService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studentService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StudentController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IStudentService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studentService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_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studentService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studentService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>
                <a:solidFill>
                  <a:srgbClr val="339933"/>
                </a:solidFill>
                <a:latin typeface="Cascadia Mono" panose="020B0609020000020004" pitchFamily="49" charset="0"/>
              </a:rPr>
              <a:t>     //...</a:t>
            </a:r>
            <a:b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nl-BE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D1D9EA-A49C-CE99-9710-0EE0AA6F2864}"/>
              </a:ext>
            </a:extLst>
          </p:cNvPr>
          <p:cNvCxnSpPr/>
          <p:nvPr/>
        </p:nvCxnSpPr>
        <p:spPr>
          <a:xfrm flipH="1" flipV="1">
            <a:off x="6293224" y="4742674"/>
            <a:ext cx="717176" cy="242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47D138-984D-0B0A-6BD4-D88EA3E1D3FA}"/>
              </a:ext>
            </a:extLst>
          </p:cNvPr>
          <p:cNvSpPr txBox="1"/>
          <p:nvPr/>
        </p:nvSpPr>
        <p:spPr>
          <a:xfrm>
            <a:off x="7073153" y="4863697"/>
            <a:ext cx="1748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/>
              <a:t>Service injecteren</a:t>
            </a:r>
          </a:p>
        </p:txBody>
      </p:sp>
    </p:spTree>
    <p:extLst>
      <p:ext uri="{BB962C8B-B14F-4D97-AF65-F5344CB8AC3E}">
        <p14:creationId xmlns:p14="http://schemas.microsoft.com/office/powerpoint/2010/main" val="1926114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5851-721A-976C-C22E-F776FEF6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Entity</a:t>
            </a:r>
            <a:r>
              <a:rPr lang="nl-BE" dirty="0"/>
              <a:t> &amp;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6AC90-9A99-A9D8-7F5A-1F392BACE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DA309-01CF-EB5E-4C2B-51F8A4CD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AD-architectuur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24FB1-1680-497A-F319-675E1A31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E15122-6313-2371-78C7-D90594097E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01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0A90-4735-4F3F-A22F-8B6978C4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Entity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1D7F-E30C-4CA8-AE6E-D95EF39B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478896"/>
            <a:ext cx="9727722" cy="458124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 err="1">
                <a:solidFill>
                  <a:schemeClr val="accent6"/>
                </a:solidFill>
              </a:rPr>
              <a:t>Entities</a:t>
            </a:r>
            <a:r>
              <a:rPr lang="nl-BE" sz="2400" dirty="0"/>
              <a:t> representeren het </a:t>
            </a:r>
            <a:r>
              <a:rPr lang="nl-BE" sz="2400" b="1" dirty="0">
                <a:solidFill>
                  <a:schemeClr val="accent6"/>
                </a:solidFill>
              </a:rPr>
              <a:t>datamodel</a:t>
            </a:r>
            <a:r>
              <a:rPr lang="nl-BE" sz="2400" dirty="0"/>
              <a:t> van de applicatie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Objecten die moeten gepersisteerd worden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Worden typisch gebruikt in combinatie met een ORM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Bevatten een </a:t>
            </a:r>
            <a:r>
              <a:rPr lang="nl-BE" sz="2000" dirty="0" err="1"/>
              <a:t>id</a:t>
            </a:r>
            <a:r>
              <a:rPr lang="nl-BE" sz="2000" dirty="0"/>
              <a:t>-property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Een </a:t>
            </a:r>
            <a:r>
              <a:rPr lang="nl-BE" sz="2400" b="1" dirty="0" err="1">
                <a:solidFill>
                  <a:schemeClr val="accent6"/>
                </a:solidFill>
              </a:rPr>
              <a:t>ViewModel</a:t>
            </a:r>
            <a:r>
              <a:rPr lang="nl-BE" sz="2400" dirty="0"/>
              <a:t> representeert de data zoals deze in een </a:t>
            </a:r>
            <a:r>
              <a:rPr lang="nl-BE" sz="2400" b="1" dirty="0">
                <a:solidFill>
                  <a:schemeClr val="accent6"/>
                </a:solidFill>
              </a:rPr>
              <a:t>View</a:t>
            </a:r>
            <a:r>
              <a:rPr lang="nl-BE" sz="2400" dirty="0"/>
              <a:t> moet worden weergegeven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Bevatten enkel </a:t>
            </a:r>
            <a:r>
              <a:rPr lang="nl-BE" sz="2000" dirty="0" err="1"/>
              <a:t>properties</a:t>
            </a:r>
            <a:r>
              <a:rPr lang="nl-BE" sz="2000" dirty="0"/>
              <a:t> voor wat in View weergegeven wordt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000" dirty="0"/>
              <a:t>Oplossing voor mogelijke </a:t>
            </a:r>
            <a:r>
              <a:rPr lang="nl-BE" sz="2000" dirty="0" err="1"/>
              <a:t>NullReferenceExceptions</a:t>
            </a:r>
            <a:r>
              <a:rPr lang="nl-BE" sz="2000" dirty="0"/>
              <a:t> bij </a:t>
            </a:r>
            <a:r>
              <a:rPr lang="nl-BE" sz="2000" dirty="0" err="1"/>
              <a:t>lazy</a:t>
            </a:r>
            <a:r>
              <a:rPr lang="nl-BE" sz="2000" dirty="0"/>
              <a:t> </a:t>
            </a:r>
            <a:r>
              <a:rPr lang="nl-BE" sz="2000" dirty="0" err="1"/>
              <a:t>loading</a:t>
            </a:r>
            <a:endParaRPr lang="nl-BE" sz="20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Kunnen validatie-attributen bevatten (bv. voor </a:t>
            </a:r>
            <a:r>
              <a:rPr lang="nl-BE" sz="2000" dirty="0" err="1"/>
              <a:t>Create</a:t>
            </a:r>
            <a:r>
              <a:rPr lang="nl-BE" sz="2000" dirty="0"/>
              <a:t> en Update)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Kunnen bv. ook berekende velden bevatten (worden typisch niet gepersisteerd)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Bevatten vaak grotendeels dezelfde </a:t>
            </a:r>
            <a:r>
              <a:rPr lang="nl-BE" sz="2000" dirty="0" err="1"/>
              <a:t>properties</a:t>
            </a:r>
            <a:r>
              <a:rPr lang="nl-BE" sz="2000" dirty="0"/>
              <a:t> als </a:t>
            </a:r>
            <a:r>
              <a:rPr lang="nl-BE" sz="2000" dirty="0" err="1"/>
              <a:t>entities</a:t>
            </a:r>
            <a:endParaRPr lang="nl-BE" sz="20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E8170-482E-4726-8CBA-9BC99D0A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1126-D129-4C8E-B9FA-B6FADCD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88BAC8-12D6-45A7-BFFF-7139B9ADC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4940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0A90-4735-4F3F-A22F-8B6978C4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Entity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1D7F-E30C-4CA8-AE6E-D95EF39B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837512"/>
            <a:ext cx="6819956" cy="4581245"/>
          </a:xfrm>
        </p:spPr>
        <p:txBody>
          <a:bodyPr/>
          <a:lstStyle/>
          <a:p>
            <a:pPr marL="701063" lvl="1" indent="-342900">
              <a:buFont typeface="Arial" panose="020B0604020202020204" pitchFamily="34" charset="0"/>
              <a:buChar char="•"/>
            </a:pPr>
            <a:r>
              <a:rPr lang="nl-BE" sz="2400" dirty="0" err="1"/>
              <a:t>Entities</a:t>
            </a:r>
            <a:r>
              <a:rPr lang="nl-BE" sz="2400" dirty="0"/>
              <a:t> representeren data-model:</a:t>
            </a:r>
          </a:p>
          <a:p>
            <a:pPr marL="1062900" lvl="2" indent="-342900">
              <a:buFont typeface="Arial" panose="020B0604020202020204" pitchFamily="34" charset="0"/>
              <a:buChar char="•"/>
            </a:pPr>
            <a:r>
              <a:rPr lang="nl-BE" sz="2000" dirty="0"/>
              <a:t>Erven over van base-</a:t>
            </a:r>
            <a:r>
              <a:rPr lang="nl-BE" sz="2000" dirty="0" err="1"/>
              <a:t>entity</a:t>
            </a:r>
            <a:endParaRPr lang="nl-BE" sz="2000" dirty="0"/>
          </a:p>
          <a:p>
            <a:pPr lvl="1"/>
            <a:r>
              <a:rPr lang="nl-BE" sz="2000" dirty="0"/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E8170-482E-4726-8CBA-9BC99D0A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1126-D129-4C8E-B9FA-B6FADCD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88BAC8-12D6-45A7-BFFF-7139B9ADC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23309-E564-3BFD-52B1-5C64B4AE442B}"/>
              </a:ext>
            </a:extLst>
          </p:cNvPr>
          <p:cNvSpPr txBox="1"/>
          <p:nvPr/>
        </p:nvSpPr>
        <p:spPr>
          <a:xfrm>
            <a:off x="861246" y="2896320"/>
            <a:ext cx="8692329" cy="26776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Order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BaseEntity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OrderDate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BuyerId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Items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OrderItem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BaseEntity</a:t>
            </a:r>
            <a:r>
              <a:rPr lang="nl-BE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ProductId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Product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Quantity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UnitPrice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nl-BE" sz="1100" dirty="0"/>
          </a:p>
        </p:txBody>
      </p:sp>
    </p:spTree>
    <p:extLst>
      <p:ext uri="{BB962C8B-B14F-4D97-AF65-F5344CB8AC3E}">
        <p14:creationId xmlns:p14="http://schemas.microsoft.com/office/powerpoint/2010/main" val="460048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0A90-4735-4F3F-A22F-8B6978C4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Entity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1D7F-E30C-4CA8-AE6E-D95EF39B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8588" y="1975064"/>
            <a:ext cx="4880850" cy="24622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 err="1"/>
              <a:t>ViewModel</a:t>
            </a:r>
            <a:r>
              <a:rPr lang="nl-BE" sz="2400" dirty="0"/>
              <a:t>(s)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Bevatten </a:t>
            </a:r>
            <a:r>
              <a:rPr lang="nl-BE" sz="2000" dirty="0" err="1"/>
              <a:t>properties</a:t>
            </a:r>
            <a:r>
              <a:rPr lang="nl-BE" sz="2000" dirty="0"/>
              <a:t> voor wat zichtbaar/nodig is in view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View toont enkel data uit </a:t>
            </a:r>
            <a:r>
              <a:rPr lang="nl-BE" sz="2000" dirty="0" err="1"/>
              <a:t>ViewModel</a:t>
            </a:r>
            <a:r>
              <a:rPr lang="nl-BE" sz="2000" dirty="0"/>
              <a:t>, niet rechtstreeks de </a:t>
            </a:r>
            <a:r>
              <a:rPr lang="nl-BE" sz="2000" dirty="0" err="1"/>
              <a:t>entities</a:t>
            </a:r>
            <a:r>
              <a:rPr lang="nl-BE" sz="2000" dirty="0"/>
              <a:t>!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Ook voor formulieren, voorzie </a:t>
            </a:r>
            <a:r>
              <a:rPr lang="nl-BE" sz="2000" dirty="0" err="1"/>
              <a:t>properties</a:t>
            </a:r>
            <a:r>
              <a:rPr lang="nl-BE" sz="2000" dirty="0"/>
              <a:t> dan van validatie-attributen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E8170-482E-4726-8CBA-9BC99D0A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1126-D129-4C8E-B9FA-B6FADCD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88BAC8-12D6-45A7-BFFF-7139B9ADC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23309-E564-3BFD-52B1-5C64B4AE442B}"/>
              </a:ext>
            </a:extLst>
          </p:cNvPr>
          <p:cNvSpPr txBox="1"/>
          <p:nvPr/>
        </p:nvSpPr>
        <p:spPr>
          <a:xfrm>
            <a:off x="512562" y="1953371"/>
            <a:ext cx="6103509" cy="24622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OrderDetailViewModel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OrderItemViewModel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Items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OrderDate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OrderItemViewModel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ProductId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ProductName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UnitPrice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Quantity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nl-BE" sz="800" dirty="0"/>
          </a:p>
        </p:txBody>
      </p:sp>
    </p:spTree>
    <p:extLst>
      <p:ext uri="{BB962C8B-B14F-4D97-AF65-F5344CB8AC3E}">
        <p14:creationId xmlns:p14="http://schemas.microsoft.com/office/powerpoint/2010/main" val="221880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DF56-8F19-4DE8-9680-3B24FB26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D2BF5-3C8D-44B9-916E-07459E9C2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B247F-694C-4189-93CD-010E7DA7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506E5-6B0D-4986-8F59-626F92D9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FAAA7-34C9-4E82-91C1-FC11DAE0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7459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0A90-4735-4F3F-A22F-8B6978C4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Entity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1D7F-E30C-4CA8-AE6E-D95EF39B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245" y="1664755"/>
            <a:ext cx="4720713" cy="328824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Service: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 err="1"/>
              <a:t>Returnt</a:t>
            </a:r>
            <a:r>
              <a:rPr lang="nl-BE" sz="2000" dirty="0"/>
              <a:t> </a:t>
            </a:r>
            <a:r>
              <a:rPr lang="nl-BE" sz="2000" dirty="0" err="1"/>
              <a:t>ViewModel</a:t>
            </a:r>
            <a:endParaRPr lang="nl-BE" sz="20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Maakt gebruik van </a:t>
            </a:r>
            <a:r>
              <a:rPr lang="nl-BE" sz="2000" dirty="0" err="1"/>
              <a:t>Repository</a:t>
            </a:r>
            <a:r>
              <a:rPr lang="nl-BE" sz="2000" dirty="0"/>
              <a:t> om data (</a:t>
            </a:r>
            <a:r>
              <a:rPr lang="nl-BE" sz="2000" dirty="0" err="1"/>
              <a:t>entities</a:t>
            </a:r>
            <a:r>
              <a:rPr lang="nl-BE" sz="2000" dirty="0"/>
              <a:t>) op te halen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Zet </a:t>
            </a:r>
            <a:r>
              <a:rPr lang="nl-BE" sz="2000" dirty="0" err="1"/>
              <a:t>entity</a:t>
            </a:r>
            <a:r>
              <a:rPr lang="nl-BE" sz="2000" dirty="0"/>
              <a:t> om in </a:t>
            </a:r>
            <a:r>
              <a:rPr lang="nl-BE" sz="2000" dirty="0" err="1"/>
              <a:t>ViewModel</a:t>
            </a:r>
            <a:endParaRPr lang="nl-BE" sz="20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Kan ook omgekeerd: </a:t>
            </a:r>
            <a:r>
              <a:rPr lang="nl-BE" sz="2000" dirty="0" err="1"/>
              <a:t>ViewModel</a:t>
            </a:r>
            <a:r>
              <a:rPr lang="nl-BE" sz="2000" dirty="0"/>
              <a:t> ontvangen (via Controller), </a:t>
            </a:r>
            <a:r>
              <a:rPr lang="nl-BE" sz="2000" dirty="0" err="1"/>
              <a:t>Entity</a:t>
            </a:r>
            <a:r>
              <a:rPr lang="nl-BE" sz="2000" dirty="0"/>
              <a:t> aanmaken en bewaren/updaten via </a:t>
            </a:r>
            <a:r>
              <a:rPr lang="nl-BE" sz="2000" dirty="0" err="1"/>
              <a:t>Repository</a:t>
            </a:r>
            <a:endParaRPr lang="nl-B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E8170-482E-4726-8CBA-9BC99D0A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1126-D129-4C8E-B9FA-B6FADCD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88BAC8-12D6-45A7-BFFF-7139B9ADC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23309-E564-3BFD-52B1-5C64B4AE442B}"/>
              </a:ext>
            </a:extLst>
          </p:cNvPr>
          <p:cNvSpPr txBox="1"/>
          <p:nvPr/>
        </p:nvSpPr>
        <p:spPr>
          <a:xfrm>
            <a:off x="534292" y="1664755"/>
            <a:ext cx="6295134" cy="38164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OrderService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IOrderService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IOrderRepository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orderRepo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OrderService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IOrderRepository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orderRepo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orderRepo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orderRepo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OrderDetailViewModel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GetOrderDetails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Order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_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orderRepo.GetOrderWithItems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(id);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OrderDetailViewModel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OrderDate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order.OrderDate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Items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order.Items.Select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OrderItemViewModel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ProductId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x.ProductId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Quantity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x.Quantity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ProductName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x.Product.Name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UnitPrice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x.UnitPrice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600" dirty="0"/>
          </a:p>
        </p:txBody>
      </p:sp>
    </p:spTree>
    <p:extLst>
      <p:ext uri="{BB962C8B-B14F-4D97-AF65-F5344CB8AC3E}">
        <p14:creationId xmlns:p14="http://schemas.microsoft.com/office/powerpoint/2010/main" val="378779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0A90-4735-4F3F-A22F-8B6978C4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software architectuur?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1D7F-E30C-4CA8-AE6E-D95EF39B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679846"/>
            <a:ext cx="9727722" cy="405737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Software architectuur is de </a:t>
            </a:r>
            <a:r>
              <a:rPr lang="nl-BE" b="1" dirty="0">
                <a:solidFill>
                  <a:schemeClr val="accent6"/>
                </a:solidFill>
              </a:rPr>
              <a:t>organisatie</a:t>
            </a:r>
            <a:r>
              <a:rPr lang="nl-BE" dirty="0"/>
              <a:t> van een software systeem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Uit welke </a:t>
            </a:r>
            <a:r>
              <a:rPr lang="nl-BE" sz="2400" b="1" dirty="0">
                <a:solidFill>
                  <a:schemeClr val="accent6"/>
                </a:solidFill>
              </a:rPr>
              <a:t>componenten</a:t>
            </a:r>
            <a:r>
              <a:rPr lang="nl-BE" sz="2400" dirty="0"/>
              <a:t> de software is opgebouwd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Hoe deze componenten met elkaar </a:t>
            </a:r>
            <a:r>
              <a:rPr lang="nl-BE" sz="2400" b="1" dirty="0">
                <a:solidFill>
                  <a:schemeClr val="accent6"/>
                </a:solidFill>
              </a:rPr>
              <a:t>interageren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6"/>
                </a:solidFill>
              </a:rPr>
              <a:t>Principes</a:t>
            </a:r>
            <a:r>
              <a:rPr lang="nl-BE" sz="2400" dirty="0"/>
              <a:t> die gebruikt worden om de software te ontwerpen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Wat is een </a:t>
            </a:r>
            <a:r>
              <a:rPr lang="nl-BE" b="1" dirty="0">
                <a:solidFill>
                  <a:schemeClr val="accent6"/>
                </a:solidFill>
              </a:rPr>
              <a:t>“component” </a:t>
            </a:r>
            <a:r>
              <a:rPr lang="nl-BE" dirty="0"/>
              <a:t>in software architectuur?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Een </a:t>
            </a:r>
            <a:r>
              <a:rPr lang="nl-BE" sz="2400" b="1" dirty="0" err="1">
                <a:solidFill>
                  <a:schemeClr val="accent6"/>
                </a:solidFill>
              </a:rPr>
              <a:t>geëncapsuleerd</a:t>
            </a:r>
            <a:r>
              <a:rPr lang="nl-BE" sz="2400" dirty="0"/>
              <a:t> deel van een software systeem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Heeft een </a:t>
            </a:r>
            <a:r>
              <a:rPr lang="nl-BE" sz="2400" b="1" dirty="0">
                <a:solidFill>
                  <a:schemeClr val="accent6"/>
                </a:solidFill>
              </a:rPr>
              <a:t>“interface” </a:t>
            </a:r>
            <a:r>
              <a:rPr lang="nl-BE" sz="2400" dirty="0"/>
              <a:t>die vastlegt hoe met de component gecommuniceerd wordt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Vorm: module, klassen, objecten, bij elkaar horende methodes,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E8170-482E-4726-8CBA-9BC99D0A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</a:t>
            </a:r>
            <a:r>
              <a:rPr lang="en-US" dirty="0" err="1"/>
              <a:t>architectuur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1126-D129-4C8E-B9FA-B6FADCD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88BAC8-12D6-45A7-BFFF-7139B9ADC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58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5ACA-C11A-4CE5-9D9E-6A4D525B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Software Design?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3E0D4-D945-4031-A8B4-4F53647E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46579-1A44-4272-BA78-0845E7D4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65FFD-5772-4965-86D9-03426B8D58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1634AF-8E28-4330-B1CC-DE7733F9FD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Software Systemen ondergaan vaak veel wijzigingen:</a:t>
            </a:r>
          </a:p>
          <a:p>
            <a:pPr lvl="1"/>
            <a:r>
              <a:rPr lang="nl-BE" dirty="0"/>
              <a:t>Nieuwe features</a:t>
            </a:r>
          </a:p>
          <a:p>
            <a:pPr lvl="1"/>
            <a:r>
              <a:rPr lang="nl-BE" dirty="0"/>
              <a:t>Wijziging aan bestaande features</a:t>
            </a:r>
          </a:p>
          <a:p>
            <a:pPr lvl="1"/>
            <a:r>
              <a:rPr lang="nl-BE" dirty="0" err="1"/>
              <a:t>Bugfixes</a:t>
            </a:r>
            <a:endParaRPr lang="nl-BE" dirty="0"/>
          </a:p>
          <a:p>
            <a:pPr lvl="1"/>
            <a:r>
              <a:rPr lang="nl-BE" dirty="0"/>
              <a:t>...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4398E-6ECE-4222-9014-4463BC055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91" y="2875174"/>
            <a:ext cx="4868421" cy="27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7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58FA-B6B0-4893-94D5-4BB0D7DE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Software Design?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3950E-E6ED-4A1C-90DB-55F0403C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42902-7D63-4A1B-945E-46385900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</a:t>
            </a:fld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AC032-3EDD-4181-9E9B-5A676D39B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58EFA-9369-4468-A119-6457A8A56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6927" y="1937556"/>
            <a:ext cx="10874375" cy="3605213"/>
          </a:xfrm>
        </p:spPr>
        <p:txBody>
          <a:bodyPr/>
          <a:lstStyle/>
          <a:p>
            <a:r>
              <a:rPr lang="nl-BE" dirty="0"/>
              <a:t>Code schrijven die (even) werkt is eenvoudig</a:t>
            </a:r>
          </a:p>
          <a:p>
            <a:r>
              <a:rPr lang="nl-BE" dirty="0"/>
              <a:t>Code schrijven die </a:t>
            </a:r>
            <a:r>
              <a:rPr lang="nl-BE" b="1" dirty="0"/>
              <a:t>robuust</a:t>
            </a:r>
            <a:r>
              <a:rPr lang="nl-BE" dirty="0"/>
              <a:t>, </a:t>
            </a:r>
            <a:r>
              <a:rPr lang="nl-BE" b="1" dirty="0"/>
              <a:t>onderhoudbaar</a:t>
            </a:r>
            <a:r>
              <a:rPr lang="nl-BE" dirty="0"/>
              <a:t> en gemakkelijk </a:t>
            </a:r>
            <a:r>
              <a:rPr lang="nl-BE" b="1" dirty="0"/>
              <a:t>aanpasbaar</a:t>
            </a:r>
            <a:r>
              <a:rPr lang="nl-BE" dirty="0"/>
              <a:t> is, is </a:t>
            </a:r>
            <a:r>
              <a:rPr lang="nl-BE" b="1" dirty="0"/>
              <a:t>zéér moeilijk</a:t>
            </a:r>
            <a:r>
              <a:rPr lang="nl-BE" dirty="0"/>
              <a:t>!</a:t>
            </a:r>
          </a:p>
          <a:p>
            <a:r>
              <a:rPr lang="nl-BE" dirty="0"/>
              <a:t>Code die slordig geschreven is, kan potentieel voor grote problemen zorgen</a:t>
            </a:r>
          </a:p>
        </p:txBody>
      </p:sp>
    </p:spTree>
    <p:extLst>
      <p:ext uri="{BB962C8B-B14F-4D97-AF65-F5344CB8AC3E}">
        <p14:creationId xmlns:p14="http://schemas.microsoft.com/office/powerpoint/2010/main" val="111536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58FA-B6B0-4893-94D5-4BB0D7DE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Software Design (</a:t>
            </a:r>
            <a:r>
              <a:rPr lang="nl-BE" dirty="0" err="1"/>
              <a:t>Use</a:t>
            </a:r>
            <a:r>
              <a:rPr lang="nl-BE" dirty="0"/>
              <a:t> Case)?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3950E-E6ED-4A1C-90DB-55F0403C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42902-7D63-4A1B-945E-46385900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AC032-3EDD-4181-9E9B-5A676D39B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B528B4-2708-4D06-BE22-08B4E8072E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38E3F9-5681-459E-AF36-5D1D4981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91" y="1523653"/>
            <a:ext cx="6203218" cy="4336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4DEBC9-9018-4871-B990-8F71D548CF92}"/>
              </a:ext>
            </a:extLst>
          </p:cNvPr>
          <p:cNvSpPr txBox="1"/>
          <p:nvPr/>
        </p:nvSpPr>
        <p:spPr>
          <a:xfrm>
            <a:off x="2994391" y="6000294"/>
            <a:ext cx="71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Bron</a:t>
            </a:r>
            <a:r>
              <a:rPr lang="en-US" dirty="0"/>
              <a:t>: Robert C. Martin - Clean Architecture - Pearson 2018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4648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58FA-B6B0-4893-94D5-4BB0D7DE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Software Design (</a:t>
            </a:r>
            <a:r>
              <a:rPr lang="nl-BE" dirty="0" err="1"/>
              <a:t>Use</a:t>
            </a:r>
            <a:r>
              <a:rPr lang="nl-BE" dirty="0"/>
              <a:t> Case)?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3950E-E6ED-4A1C-90DB-55F0403C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42902-7D63-4A1B-945E-46385900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9</a:t>
            </a:fld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AC032-3EDD-4181-9E9B-5A676D39B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B528B4-2708-4D06-BE22-08B4E8072E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38E3F9-5681-459E-AF36-5D1D4981A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0" y="1486719"/>
            <a:ext cx="7525700" cy="44100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4DEBC9-9018-4871-B990-8F71D548CF92}"/>
              </a:ext>
            </a:extLst>
          </p:cNvPr>
          <p:cNvSpPr txBox="1"/>
          <p:nvPr/>
        </p:nvSpPr>
        <p:spPr>
          <a:xfrm>
            <a:off x="2994391" y="6000294"/>
            <a:ext cx="71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Bron</a:t>
            </a:r>
            <a:r>
              <a:rPr lang="en-US" dirty="0"/>
              <a:t>: Robert C. Martin - Clean Architecture - Pearson 2018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277853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11298</TotalTime>
  <Words>2320</Words>
  <Application>Microsoft Office PowerPoint</Application>
  <PresentationFormat>Widescreen</PresentationFormat>
  <Paragraphs>437</Paragraphs>
  <Slides>40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Cascadia Mono</vt:lpstr>
      <vt:lpstr>Kantoorthema</vt:lpstr>
      <vt:lpstr>PowerPoint Presentation</vt:lpstr>
      <vt:lpstr>Application Development</vt:lpstr>
      <vt:lpstr>PowerPoint Presentation</vt:lpstr>
      <vt:lpstr>Inleiding</vt:lpstr>
      <vt:lpstr>Wat is software architectuur?</vt:lpstr>
      <vt:lpstr>Waarom Software Design?</vt:lpstr>
      <vt:lpstr>Waarom Software Design?</vt:lpstr>
      <vt:lpstr>Waarom Software Design (Use Case)?</vt:lpstr>
      <vt:lpstr>Waarom Software Design (Use Case)?</vt:lpstr>
      <vt:lpstr>Waarom Software Design (Use Case)?</vt:lpstr>
      <vt:lpstr>Waarom Software Design (Use Case)?</vt:lpstr>
      <vt:lpstr>Waarom Software Design (Use Case)?</vt:lpstr>
      <vt:lpstr>Waarom Software Design (Use Case)?</vt:lpstr>
      <vt:lpstr>Waarom Software Design?</vt:lpstr>
      <vt:lpstr>Belang van software architectuur</vt:lpstr>
      <vt:lpstr>Voorbeelden Architectuur</vt:lpstr>
      <vt:lpstr>Voorbeeld Architectuur: N-layer architectuur</vt:lpstr>
      <vt:lpstr>Voorbeeld Architectuur: Clean architectuur</vt:lpstr>
      <vt:lpstr>Voorbeeld Architectuur: Monolithische architectuur</vt:lpstr>
      <vt:lpstr>Voorbeeld Architectuur: Microservice architectuur</vt:lpstr>
      <vt:lpstr>Architectuur doorheen de lessen gebruikt</vt:lpstr>
      <vt:lpstr>Repository</vt:lpstr>
      <vt:lpstr>Het Repository-pattern</vt:lpstr>
      <vt:lpstr>Repository-pattern: implementatie</vt:lpstr>
      <vt:lpstr>Repository-pattern: implementatie</vt:lpstr>
      <vt:lpstr>Repository-pattern: implementatie</vt:lpstr>
      <vt:lpstr>Repository-pattern: implementatie</vt:lpstr>
      <vt:lpstr>Repository-pattern: implementatie</vt:lpstr>
      <vt:lpstr>Repository-pattern: implementatie</vt:lpstr>
      <vt:lpstr>Repository-pattern: implementatie</vt:lpstr>
      <vt:lpstr>Service</vt:lpstr>
      <vt:lpstr>Services</vt:lpstr>
      <vt:lpstr>Services: implementatie</vt:lpstr>
      <vt:lpstr>Services: implementatie</vt:lpstr>
      <vt:lpstr>Repository-pattern: implementatie</vt:lpstr>
      <vt:lpstr>Entity &amp; ViewModel</vt:lpstr>
      <vt:lpstr>Entity vs ViewModel</vt:lpstr>
      <vt:lpstr>Voorbeeld Entity vs ViewModel</vt:lpstr>
      <vt:lpstr>Voorbeeld Entity vs ViewModel</vt:lpstr>
      <vt:lpstr>Voorbeeld Entity vs ViewModel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Sam Van Buggenhout</cp:lastModifiedBy>
  <cp:revision>649</cp:revision>
  <dcterms:created xsi:type="dcterms:W3CDTF">2019-09-02T13:39:39Z</dcterms:created>
  <dcterms:modified xsi:type="dcterms:W3CDTF">2023-11-14T18:10:55Z</dcterms:modified>
</cp:coreProperties>
</file>