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56" r:id="rId3"/>
    <p:sldId id="262" r:id="rId4"/>
    <p:sldId id="29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6" r:id="rId17"/>
    <p:sldId id="277" r:id="rId18"/>
    <p:sldId id="279" r:id="rId19"/>
    <p:sldId id="281" r:id="rId20"/>
    <p:sldId id="285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  <a:srgbClr val="66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15/11/2023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2981-B30A-468C-B655-F360337B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Looseley</a:t>
            </a:r>
            <a:r>
              <a:rPr lang="nl-BE" dirty="0"/>
              <a:t> </a:t>
            </a:r>
            <a:r>
              <a:rPr lang="nl-BE" dirty="0" err="1"/>
              <a:t>coupled</a:t>
            </a:r>
            <a:r>
              <a:rPr lang="nl-BE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3248-8D2F-47A6-8753-C3E47CA2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18429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Voordeel: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</a:t>
            </a:r>
            <a:r>
              <a:rPr lang="nl-BE" sz="2400" dirty="0" err="1"/>
              <a:t>constructor</a:t>
            </a:r>
            <a:r>
              <a:rPr lang="nl-BE" sz="2400" dirty="0"/>
              <a:t> van </a:t>
            </a:r>
            <a:r>
              <a:rPr lang="nl-BE" sz="2400" i="1" dirty="0" err="1"/>
              <a:t>EmailSender</a:t>
            </a:r>
            <a:r>
              <a:rPr lang="nl-BE" sz="2400" dirty="0"/>
              <a:t>-klasse wijzigt</a:t>
            </a:r>
            <a:br>
              <a:rPr lang="nl-BE" sz="2400" dirty="0"/>
            </a:br>
            <a:r>
              <a:rPr lang="nl-BE" sz="2400" dirty="0">
                <a:sym typeface="Wingdings" panose="05000000000000000000" pitchFamily="2" charset="2"/>
              </a:rPr>
              <a:t> geen gevolgen voor </a:t>
            </a:r>
            <a:r>
              <a:rPr lang="nl-BE" sz="2400" i="1" dirty="0" err="1">
                <a:sym typeface="Wingdings" panose="05000000000000000000" pitchFamily="2" charset="2"/>
              </a:rPr>
              <a:t>UserController</a:t>
            </a:r>
            <a:r>
              <a:rPr lang="nl-BE" sz="2400" dirty="0">
                <a:sym typeface="Wingdings" panose="05000000000000000000" pitchFamily="2" charset="2"/>
              </a:rPr>
              <a:t>! 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MAAR: </a:t>
            </a:r>
            <a:r>
              <a:rPr lang="nl-BE" sz="2400" dirty="0">
                <a:sym typeface="Wingdings" panose="05000000000000000000" pitchFamily="2" charset="2"/>
              </a:rPr>
              <a:t>bij testen wordt telkens mail verstuurd  niet de bedoeling!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Oplossing: </a:t>
            </a:r>
            <a:r>
              <a:rPr lang="nl-BE" sz="2400" dirty="0">
                <a:sym typeface="Wingdings" panose="05000000000000000000" pitchFamily="2" charset="2"/>
              </a:rPr>
              <a:t>interface met twee implementaties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218F9-0F2F-44FB-B943-2488C21D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CD0E-45A9-418A-BAFB-BA16E7FD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F4311-FC02-41CD-A8B1-E6001D851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AA347-373E-45B5-830F-5B1B01AE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0" y="4058976"/>
            <a:ext cx="4458211" cy="18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421B-AFA8-4CCB-AF40-16BDF3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Looseley</a:t>
            </a:r>
            <a:r>
              <a:rPr lang="nl-BE" dirty="0"/>
              <a:t> </a:t>
            </a:r>
            <a:r>
              <a:rPr lang="nl-BE" dirty="0" err="1"/>
              <a:t>coupled</a:t>
            </a:r>
            <a:r>
              <a:rPr lang="nl-BE" dirty="0"/>
              <a:t>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779BB-66C1-4702-882B-90290B3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73D3-4D78-431D-AD0E-EBCA742C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41FBB6-62EB-46A0-8341-8F6AF02D7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1C0CC-C283-4FEC-9E80-80AEAC82800D}"/>
              </a:ext>
            </a:extLst>
          </p:cNvPr>
          <p:cNvSpPr txBox="1"/>
          <p:nvPr/>
        </p:nvSpPr>
        <p:spPr>
          <a:xfrm>
            <a:off x="410178" y="1616364"/>
            <a:ext cx="4632877" cy="600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C19C3-0F30-4DAF-BED3-1D3F8C68059C}"/>
              </a:ext>
            </a:extLst>
          </p:cNvPr>
          <p:cNvSpPr txBox="1"/>
          <p:nvPr/>
        </p:nvSpPr>
        <p:spPr>
          <a:xfrm>
            <a:off x="396000" y="3093902"/>
            <a:ext cx="4647055" cy="22929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009999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username)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</a:t>
            </a:r>
            <a:r>
              <a:rPr lang="nl-BE" sz="1100" dirty="0" err="1">
                <a:solidFill>
                  <a:srgbClr val="663300"/>
                </a:solidFill>
                <a:latin typeface="Consolas" panose="020B0609020204030204" pitchFamily="49" charset="0"/>
              </a:rPr>
              <a:t>SendEmail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(username);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663300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6E699-E1FF-4844-9693-5F7BA6393C0E}"/>
              </a:ext>
            </a:extLst>
          </p:cNvPr>
          <p:cNvSpPr txBox="1"/>
          <p:nvPr/>
        </p:nvSpPr>
        <p:spPr>
          <a:xfrm>
            <a:off x="6096000" y="1485559"/>
            <a:ext cx="4701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Twee implementaties: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600" dirty="0"/>
              <a:t>échte mail versturen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600" dirty="0"/>
              <a:t>Mock-implementatie </a:t>
            </a:r>
            <a:r>
              <a:rPr lang="nl-BE" sz="1600" dirty="0">
                <a:sym typeface="Wingdings" panose="05000000000000000000" pitchFamily="2" charset="2"/>
              </a:rPr>
              <a:t> geen mail versturen</a:t>
            </a:r>
            <a:r>
              <a:rPr lang="nl-BE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422AE-9729-424A-9EE7-648E268553CF}"/>
              </a:ext>
            </a:extLst>
          </p:cNvPr>
          <p:cNvSpPr txBox="1"/>
          <p:nvPr/>
        </p:nvSpPr>
        <p:spPr>
          <a:xfrm>
            <a:off x="6096000" y="3093902"/>
            <a:ext cx="5209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UserController</a:t>
            </a:r>
            <a:r>
              <a:rPr lang="nl-BE" dirty="0"/>
              <a:t> is onafhankelijk van concrete implementatie (kan zowel met echte </a:t>
            </a:r>
            <a:r>
              <a:rPr lang="nl-BE" dirty="0" err="1"/>
              <a:t>EmailSender</a:t>
            </a:r>
            <a:r>
              <a:rPr lang="nl-BE" dirty="0"/>
              <a:t> als met Mock-implementatie werken)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UserController</a:t>
            </a:r>
            <a:r>
              <a:rPr lang="nl-BE" dirty="0"/>
              <a:t> maakt instantie niet zelf aan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heeft geen weet van welke implementatie gebruikt wordt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299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CBC4-9BD0-4318-8FE3-BB6FE8F5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 in 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A851A-C53F-435F-B4C3-7FDDEE0C4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C21C-F01F-4017-A6CC-97DA96E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2F3E-C5B8-4A9B-9B23-C794014F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8E298-0B76-4EF7-9C3B-1710471D8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03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8F88-CE8D-41E3-AB57-C9CFADB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BA33-7436-4F54-99EB-6EABD95D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74455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Hoe weet DI-container welke implementatie moet gebruikt wordt worden voor interface?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Services registreren bij DI-container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Configureren in </a:t>
            </a:r>
            <a:r>
              <a:rPr lang="nl-BE" sz="2000" i="1" dirty="0" err="1"/>
              <a:t>Program.cs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ED3C9-3D13-4D30-B87C-08513BA9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87C2-F850-4736-94F5-B11D22C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53EB3-4141-42BE-9998-D4CA68D1F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B5709-9DEB-4B73-A8D7-E4782BAD8B64}"/>
              </a:ext>
            </a:extLst>
          </p:cNvPr>
          <p:cNvSpPr txBox="1"/>
          <p:nvPr/>
        </p:nvSpPr>
        <p:spPr>
          <a:xfrm>
            <a:off x="1348508" y="3722253"/>
            <a:ext cx="5975927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2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200">
                <a:solidFill>
                  <a:srgbClr val="663300"/>
                </a:solidFill>
                <a:latin typeface="Consolas" panose="020B0609020204030204" pitchFamily="49" charset="0"/>
              </a:rPr>
              <a:t>AddControllersWithViews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200" b="1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200" b="1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IEmailSender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EmailSender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200" b="1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200" b="1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NetworkClient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200" b="1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200" b="1">
                <a:solidFill>
                  <a:srgbClr val="663300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MessageFactory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C1835-7324-45D1-8DB2-B97C82845ACC}"/>
              </a:ext>
            </a:extLst>
          </p:cNvPr>
          <p:cNvSpPr txBox="1"/>
          <p:nvPr/>
        </p:nvSpPr>
        <p:spPr>
          <a:xfrm>
            <a:off x="822291" y="5325882"/>
            <a:ext cx="719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/>
              <a:t>Opmerking: </a:t>
            </a:r>
            <a:r>
              <a:rPr lang="nl-BE" sz="1600" i="1" dirty="0"/>
              <a:t>ook </a:t>
            </a:r>
            <a:r>
              <a:rPr lang="nl-BE" sz="1600" i="1" dirty="0" err="1"/>
              <a:t>EmailServerSettings</a:t>
            </a:r>
            <a:r>
              <a:rPr lang="nl-BE" sz="1600" i="1" dirty="0"/>
              <a:t>-klasse moet geconfigureerd worden (zie later)</a:t>
            </a:r>
          </a:p>
        </p:txBody>
      </p:sp>
    </p:spTree>
    <p:extLst>
      <p:ext uri="{BB962C8B-B14F-4D97-AF65-F5344CB8AC3E}">
        <p14:creationId xmlns:p14="http://schemas.microsoft.com/office/powerpoint/2010/main" val="139665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2A89-B1DF-4C92-A6DC-7B3B6F8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6632-5CAA-4243-927E-2091CDB3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31472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Worden geregistreerd via </a:t>
            </a:r>
            <a:r>
              <a:rPr lang="nl-BE" sz="2000" i="1" dirty="0" err="1">
                <a:latin typeface="Consolas" panose="020B0609020204030204" pitchFamily="49" charset="0"/>
              </a:rPr>
              <a:t>Add</a:t>
            </a:r>
            <a:r>
              <a:rPr lang="nl-BE" sz="2000" i="1" dirty="0">
                <a:latin typeface="Consolas" panose="020B0609020204030204" pitchFamily="49" charset="0"/>
              </a:rPr>
              <a:t>*</a:t>
            </a:r>
            <a:r>
              <a:rPr lang="nl-BE" sz="2400" dirty="0"/>
              <a:t>-methodes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Legt volgende zaken vast: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Service type: </a:t>
            </a:r>
            <a:r>
              <a:rPr lang="nl-BE" sz="2000" dirty="0"/>
              <a:t>klasse/interface die opgevraagd wordt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Implementatie: </a:t>
            </a:r>
            <a:r>
              <a:rPr lang="nl-BE" sz="2000" dirty="0"/>
              <a:t>concrete klasse waarvan instantie moet aangemaakt worden indien </a:t>
            </a:r>
            <a:r>
              <a:rPr lang="nl-BE" sz="2000" dirty="0" err="1"/>
              <a:t>dependency</a:t>
            </a:r>
            <a:r>
              <a:rPr lang="nl-BE" sz="2000" dirty="0"/>
              <a:t> van dit type nodig is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/>
              <a:t>Lifetime</a:t>
            </a:r>
            <a:r>
              <a:rPr lang="nl-BE" sz="2000" b="1" dirty="0"/>
              <a:t>: </a:t>
            </a:r>
            <a:r>
              <a:rPr lang="nl-BE" sz="2000" dirty="0"/>
              <a:t>hoe lang de aangemaakte instantie blijft “bestaan”. </a:t>
            </a:r>
            <a:br>
              <a:rPr lang="nl-BE" sz="2000" dirty="0"/>
            </a:br>
            <a:r>
              <a:rPr lang="nl-BE" sz="2000" dirty="0"/>
              <a:t>Mogelijkheden: </a:t>
            </a:r>
            <a:r>
              <a:rPr lang="nl-BE" sz="2000" i="1" dirty="0" err="1"/>
              <a:t>Transient</a:t>
            </a:r>
            <a:r>
              <a:rPr lang="nl-BE" sz="2000" dirty="0"/>
              <a:t>, </a:t>
            </a:r>
            <a:r>
              <a:rPr lang="nl-BE" sz="2000" i="1" dirty="0" err="1"/>
              <a:t>Scoped</a:t>
            </a:r>
            <a:r>
              <a:rPr lang="nl-BE" sz="2000" dirty="0"/>
              <a:t> en </a:t>
            </a:r>
            <a:r>
              <a:rPr lang="nl-BE" sz="2000" i="1" dirty="0"/>
              <a:t>Singleton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28AE-7255-4972-B954-CE6A0F6D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C3A6E-D780-43D9-8A9C-6F213AB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4C43E9-63FC-451A-B6F8-C44798450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0AF7C7-420C-4D23-87B1-2AA5EBC8EE65}"/>
              </a:ext>
            </a:extLst>
          </p:cNvPr>
          <p:cNvGrpSpPr/>
          <p:nvPr/>
        </p:nvGrpSpPr>
        <p:grpSpPr>
          <a:xfrm>
            <a:off x="2208636" y="4636469"/>
            <a:ext cx="7526487" cy="1396525"/>
            <a:chOff x="2267553" y="4682836"/>
            <a:chExt cx="7526487" cy="13965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FD664C-3F15-465B-92C1-97110DED491C}"/>
                </a:ext>
              </a:extLst>
            </p:cNvPr>
            <p:cNvSpPr txBox="1"/>
            <p:nvPr/>
          </p:nvSpPr>
          <p:spPr>
            <a:xfrm>
              <a:off x="2267553" y="4682836"/>
              <a:ext cx="7526487" cy="3693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err="1">
                  <a:solidFill>
                    <a:srgbClr val="000000"/>
                  </a:solidFill>
                  <a:latin typeface="Consolas" panose="020B0609020204030204" pitchFamily="49" charset="0"/>
                </a:rPr>
                <a:t>builder</a:t>
              </a:r>
              <a:r>
                <a:rPr lang="nl-BE">
                  <a:solidFill>
                    <a:srgbClr val="000000"/>
                  </a:solidFill>
                  <a:latin typeface="Consolas" panose="020B0609020204030204" pitchFamily="49" charset="0"/>
                </a:rPr>
                <a:t>.Services.</a:t>
              </a:r>
              <a:r>
                <a:rPr lang="nl-BE">
                  <a:solidFill>
                    <a:srgbClr val="663300"/>
                  </a:solidFill>
                  <a:latin typeface="Consolas" panose="020B0609020204030204" pitchFamily="49" charset="0"/>
                </a:rPr>
                <a:t>AddScoped</a:t>
              </a:r>
              <a:r>
                <a:rPr lang="nl-BE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nl-BE" dirty="0" err="1">
                  <a:solidFill>
                    <a:srgbClr val="009999"/>
                  </a:solidFill>
                  <a:latin typeface="Consolas" panose="020B0609020204030204" pitchFamily="49" charset="0"/>
                </a:rPr>
                <a:t>IEmailSender</a:t>
              </a:r>
              <a:r>
                <a:rPr lang="nl-BE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l-BE" dirty="0" err="1">
                  <a:solidFill>
                    <a:srgbClr val="009999"/>
                  </a:solidFill>
                  <a:latin typeface="Consolas" panose="020B0609020204030204" pitchFamily="49" charset="0"/>
                </a:rPr>
                <a:t>EmailSender</a:t>
              </a:r>
              <a:r>
                <a:rPr lang="nl-BE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&gt;();</a:t>
              </a:r>
              <a:endParaRPr lang="nl-B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62B0C1-08CE-46AE-A2DF-8B3D1D063B8C}"/>
                </a:ext>
              </a:extLst>
            </p:cNvPr>
            <p:cNvSpPr txBox="1"/>
            <p:nvPr/>
          </p:nvSpPr>
          <p:spPr>
            <a:xfrm>
              <a:off x="4974668" y="5708073"/>
              <a:ext cx="139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err="1"/>
                <a:t>lifetime</a:t>
              </a:r>
              <a:endParaRPr lang="nl-BE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707D-38AF-4D0E-8A20-50DC5C7C8C09}"/>
                </a:ext>
              </a:extLst>
            </p:cNvPr>
            <p:cNvSpPr txBox="1"/>
            <p:nvPr/>
          </p:nvSpPr>
          <p:spPr>
            <a:xfrm>
              <a:off x="6105140" y="5708073"/>
              <a:ext cx="139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/>
                <a:t>Service-type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18DE2-602E-48AD-A2B4-799D1C13ABE4}"/>
                </a:ext>
              </a:extLst>
            </p:cNvPr>
            <p:cNvSpPr txBox="1"/>
            <p:nvPr/>
          </p:nvSpPr>
          <p:spPr>
            <a:xfrm>
              <a:off x="7786341" y="5710029"/>
              <a:ext cx="157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/>
                <a:t>Implementatie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9C2A11-8085-439F-9DEF-5E4280EA94E9}"/>
                </a:ext>
              </a:extLst>
            </p:cNvPr>
            <p:cNvCxnSpPr/>
            <p:nvPr/>
          </p:nvCxnSpPr>
          <p:spPr>
            <a:xfrm>
              <a:off x="5412504" y="5015224"/>
              <a:ext cx="0" cy="6559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3D67C-4224-466E-9390-3F69DA1655E9}"/>
                </a:ext>
              </a:extLst>
            </p:cNvPr>
            <p:cNvCxnSpPr/>
            <p:nvPr/>
          </p:nvCxnSpPr>
          <p:spPr>
            <a:xfrm>
              <a:off x="6801308" y="5024460"/>
              <a:ext cx="0" cy="6559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1A3641-3C1D-43D2-A707-59852707010F}"/>
                </a:ext>
              </a:extLst>
            </p:cNvPr>
            <p:cNvCxnSpPr/>
            <p:nvPr/>
          </p:nvCxnSpPr>
          <p:spPr>
            <a:xfrm>
              <a:off x="8496181" y="5015163"/>
              <a:ext cx="0" cy="6559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68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E5A8-6360-45AD-8DB0-936DBAAF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69D4-D692-4836-816A-29255B6B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201555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Opmerking: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type en implementatie zelfde is als service-type volstaat één parameter tussen </a:t>
            </a:r>
            <a:r>
              <a:rPr lang="nl-BE" sz="2400" dirty="0" err="1"/>
              <a:t>generics</a:t>
            </a:r>
            <a:r>
              <a:rPr lang="nl-BE" sz="2400" dirty="0"/>
              <a:t>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B661C-612C-497B-AF76-DD5A093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8A64-1935-4966-AF35-92D1B20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5BB95-73F6-4C2D-A463-1C48FFF6D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725B9-3A45-4F71-93DE-57B16C690CA5}"/>
              </a:ext>
            </a:extLst>
          </p:cNvPr>
          <p:cNvSpPr txBox="1"/>
          <p:nvPr/>
        </p:nvSpPr>
        <p:spPr>
          <a:xfrm>
            <a:off x="1394646" y="3493987"/>
            <a:ext cx="64932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009999"/>
                </a:solidFill>
                <a:latin typeface="Consolas" panose="020B0609020204030204" pitchFamily="49" charset="0"/>
              </a:rPr>
              <a:t>NetworkClient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>
                <a:solidFill>
                  <a:srgbClr val="663300"/>
                </a:solidFill>
                <a:latin typeface="Consolas" panose="020B0609020204030204" pitchFamily="49" charset="0"/>
              </a:rPr>
              <a:t>AddSingleton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009999"/>
                </a:solidFill>
                <a:latin typeface="Consolas" panose="020B0609020204030204" pitchFamily="49" charset="0"/>
              </a:rPr>
              <a:t>MessageFactory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9F86E-E311-4048-BECE-960A624301E1}"/>
              </a:ext>
            </a:extLst>
          </p:cNvPr>
          <p:cNvSpPr txBox="1"/>
          <p:nvPr/>
        </p:nvSpPr>
        <p:spPr>
          <a:xfrm>
            <a:off x="1394646" y="4645886"/>
            <a:ext cx="66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 err="1">
                <a:latin typeface="Consolas" panose="020B0609020204030204" pitchFamily="49" charset="0"/>
              </a:rPr>
              <a:t>NetworkClient</a:t>
            </a:r>
            <a:r>
              <a:rPr lang="nl-BE" i="1" dirty="0"/>
              <a:t> en </a:t>
            </a:r>
            <a:r>
              <a:rPr lang="nl-BE" sz="1600" i="1" dirty="0" err="1">
                <a:latin typeface="Consolas" panose="020B0609020204030204" pitchFamily="49" charset="0"/>
              </a:rPr>
              <a:t>MessageFactory</a:t>
            </a:r>
            <a:r>
              <a:rPr lang="nl-BE" i="1" dirty="0"/>
              <a:t> zijn concrete </a:t>
            </a:r>
            <a:r>
              <a:rPr lang="nl-BE" i="1" dirty="0" err="1"/>
              <a:t>klasses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95935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280-D31A-4ABD-9424-13CF208B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registreren: voorwaarden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B2EF-6B7B-462B-ACEB-DE10418E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2038943"/>
            <a:ext cx="9281274" cy="3286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Voorwaarden voor implementatie: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Het type moet een concrete klasse zijn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Klasse moet één geldige </a:t>
            </a:r>
            <a:r>
              <a:rPr lang="nl-BE" sz="2000" dirty="0" err="1"/>
              <a:t>constructor</a:t>
            </a:r>
            <a:r>
              <a:rPr lang="nl-BE" sz="2000" dirty="0"/>
              <a:t> hebben waaruit DI-container kan kiezen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Alle parameters voor klasse moeten via DI-container kunnen geïnstantieerd worden of default-waarde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EmailServerSettings</a:t>
            </a:r>
            <a:r>
              <a:rPr lang="nl-BE" sz="2400" dirty="0"/>
              <a:t> voldoet niet aan deze vereisten </a:t>
            </a:r>
            <a:br>
              <a:rPr lang="nl-BE" sz="2400" dirty="0"/>
            </a:br>
            <a:r>
              <a:rPr lang="nl-BE" sz="2400" dirty="0"/>
              <a:t>(parameter voor server-naam en poortnummer)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 Instantie van klasse registreren bij DI-container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B5D7-CAED-4ED4-AA29-7E665CBD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7229-E027-4FB3-93C3-6B4464E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1B4AE2-5725-479F-9D45-447EC7A6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03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280-D31A-4ABD-9424-13CF208B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registreren: objecten registreren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B2EF-6B7B-462B-ACEB-DE10418E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26143"/>
            <a:ext cx="9281274" cy="3286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Voorwaarden voor implementatie: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Het type moet een concrete klasse zijn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Klasse moet één geldige </a:t>
            </a:r>
            <a:r>
              <a:rPr lang="nl-BE" sz="2000" dirty="0" err="1"/>
              <a:t>constructor</a:t>
            </a:r>
            <a:r>
              <a:rPr lang="nl-BE" sz="2000" dirty="0"/>
              <a:t> hebben waaruit DI-container kan kiezen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Alle parameters voor klasse moeten via DI-container kunnen geïnstantieerd worden of default-waarde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EmailServerSettings</a:t>
            </a:r>
            <a:r>
              <a:rPr lang="nl-BE" sz="2400" dirty="0"/>
              <a:t> voldoet niet aan deze vereisten </a:t>
            </a:r>
            <a:br>
              <a:rPr lang="nl-BE" sz="2400" dirty="0"/>
            </a:br>
            <a:r>
              <a:rPr lang="nl-BE" sz="2400" dirty="0"/>
              <a:t>(parameter voor server-naam en poortnummer)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 Instantie van klasse registreren bij DI-container (enkel via </a:t>
            </a:r>
            <a:r>
              <a:rPr lang="nl-BE" sz="18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AddSingleton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B5D7-CAED-4ED4-AA29-7E665CBD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7229-E027-4FB3-93C3-6B4464E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1B4AE2-5725-479F-9D45-447EC7A6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71C06-66B5-4AB8-83C5-DA38CCCECB14}"/>
              </a:ext>
            </a:extLst>
          </p:cNvPr>
          <p:cNvSpPr txBox="1"/>
          <p:nvPr/>
        </p:nvSpPr>
        <p:spPr>
          <a:xfrm>
            <a:off x="2267553" y="4477045"/>
            <a:ext cx="71005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AddControllersWithViews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IEmailSender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NetworkClient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100" b="1" err="1">
                <a:solidFill>
                  <a:srgbClr val="66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builder</a:t>
            </a:r>
            <a:r>
              <a:rPr lang="nl-BE" sz="1100" b="1">
                <a:solidFill>
                  <a:srgbClr val="66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.Services</a:t>
            </a:r>
            <a:r>
              <a:rPr lang="en-US" sz="11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66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AddSingleton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EmailServerSettings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"smtp.server.com"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25));</a:t>
            </a: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AddSingleton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MessageFactory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12CDF-B389-42A1-970F-950733E522F2}"/>
              </a:ext>
            </a:extLst>
          </p:cNvPr>
          <p:cNvCxnSpPr/>
          <p:nvPr/>
        </p:nvCxnSpPr>
        <p:spPr>
          <a:xfrm flipH="1">
            <a:off x="8454136" y="5273966"/>
            <a:ext cx="4341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EE6707-C805-453A-8B92-B64BDDC93191}"/>
              </a:ext>
            </a:extLst>
          </p:cNvPr>
          <p:cNvSpPr txBox="1"/>
          <p:nvPr/>
        </p:nvSpPr>
        <p:spPr>
          <a:xfrm>
            <a:off x="8888245" y="5120077"/>
            <a:ext cx="2700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/>
              <a:t>Enkel via </a:t>
            </a:r>
            <a:r>
              <a:rPr lang="nl-BE" sz="1400" b="1" dirty="0" err="1"/>
              <a:t>AddSingleton</a:t>
            </a:r>
            <a:endParaRPr lang="nl-BE" sz="1400" b="1" dirty="0"/>
          </a:p>
        </p:txBody>
      </p:sp>
    </p:spTree>
    <p:extLst>
      <p:ext uri="{BB962C8B-B14F-4D97-AF65-F5344CB8AC3E}">
        <p14:creationId xmlns:p14="http://schemas.microsoft.com/office/powerpoint/2010/main" val="252784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9901-4A0A-46A9-9F4B-9C4FF56E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registreren: objecten registreren via </a:t>
            </a:r>
            <a:r>
              <a:rPr lang="nl-BE" dirty="0" err="1"/>
              <a:t>lambda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A4FC-1CA0-40C4-A4D5-E84EE6EC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62503"/>
            <a:ext cx="10170654" cy="24998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Eén instantie aangemaakt die opnieuw gebruikt wordt telkens wanneer instantie van deze klasse wordt opgevraagd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rgbClr val="C00000"/>
                </a:solidFill>
              </a:rPr>
              <a:t>Enkel bruikbaar met </a:t>
            </a:r>
            <a:r>
              <a:rPr lang="nl-BE" sz="18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AddSingleton</a:t>
            </a:r>
            <a:r>
              <a:rPr lang="nl-BE" sz="2000" dirty="0">
                <a:solidFill>
                  <a:srgbClr val="C00000"/>
                </a:solidFill>
              </a:rPr>
              <a:t> </a:t>
            </a:r>
            <a:r>
              <a:rPr lang="nl-BE" sz="2000" i="1" dirty="0">
                <a:solidFill>
                  <a:srgbClr val="C00000"/>
                </a:solidFill>
              </a:rPr>
              <a:t>(zie later)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plaats van één instantie: ook mogelijk om </a:t>
            </a:r>
            <a:r>
              <a:rPr lang="nl-BE" sz="2400" dirty="0" err="1"/>
              <a:t>Lambda-functie</a:t>
            </a:r>
            <a:r>
              <a:rPr lang="nl-BE" sz="2400" dirty="0"/>
              <a:t> mee te geven die telkens opnieuw aangeroepen wordt wanneer instantie nodig is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NIET</a:t>
            </a:r>
            <a:r>
              <a:rPr lang="nl-BE" sz="2400" dirty="0"/>
              <a:t> beperkt tot </a:t>
            </a:r>
            <a:r>
              <a:rPr lang="nl-BE" sz="2000" i="1" dirty="0" err="1">
                <a:latin typeface="Consolas" panose="020B0609020204030204" pitchFamily="49" charset="0"/>
              </a:rPr>
              <a:t>AddSingleton</a:t>
            </a:r>
            <a:endParaRPr lang="nl-BE" sz="2400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0EC53-6A01-4188-B53F-F677570E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BBF8-8F1A-497D-A7BF-31C6312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0266B-938A-480C-A2ED-7391CCDB8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CC2C1-4CCF-4642-AFA7-DB8C57317B5A}"/>
              </a:ext>
            </a:extLst>
          </p:cNvPr>
          <p:cNvSpPr txBox="1"/>
          <p:nvPr/>
        </p:nvSpPr>
        <p:spPr>
          <a:xfrm>
            <a:off x="861246" y="4253747"/>
            <a:ext cx="7109736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AddControllersWithViews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IEmailSender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AddScoped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NetworkClient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100" b="1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builder</a:t>
            </a:r>
            <a:r>
              <a:rPr lang="en-US" sz="11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.Services.</a:t>
            </a:r>
            <a:r>
              <a:rPr lang="en-US" sz="1100" b="1">
                <a:solidFill>
                  <a:srgbClr val="6633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AddScoped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(provider =&gt; 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EmailServerSettings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"smtp.server.com"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25));</a:t>
            </a:r>
          </a:p>
          <a:p>
            <a:r>
              <a:rPr lang="nl-BE" sz="110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nl-BE" sz="1100">
                <a:solidFill>
                  <a:srgbClr val="000000"/>
                </a:solidFill>
                <a:latin typeface="Consolas" panose="020B0609020204030204" pitchFamily="49" charset="0"/>
              </a:rPr>
              <a:t>.Services.</a:t>
            </a:r>
            <a:r>
              <a:rPr lang="nl-BE" sz="1100">
                <a:solidFill>
                  <a:srgbClr val="663300"/>
                </a:solidFill>
                <a:latin typeface="Consolas" panose="020B0609020204030204" pitchFamily="49" charset="0"/>
              </a:rPr>
              <a:t>AddSingleton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MessageFactory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E4D8D-F3B9-404E-813F-8FE5C81E6C45}"/>
              </a:ext>
            </a:extLst>
          </p:cNvPr>
          <p:cNvCxnSpPr/>
          <p:nvPr/>
        </p:nvCxnSpPr>
        <p:spPr>
          <a:xfrm flipH="1">
            <a:off x="7656943" y="5061526"/>
            <a:ext cx="4341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CE621-E801-4310-A6DF-4D5546C5CBF4}"/>
              </a:ext>
            </a:extLst>
          </p:cNvPr>
          <p:cNvSpPr txBox="1"/>
          <p:nvPr/>
        </p:nvSpPr>
        <p:spPr>
          <a:xfrm>
            <a:off x="8091052" y="4810766"/>
            <a:ext cx="27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/>
              <a:t>Lambda</a:t>
            </a:r>
            <a:r>
              <a:rPr lang="nl-BE" sz="1400" b="1" dirty="0"/>
              <a:t> </a:t>
            </a:r>
            <a:br>
              <a:rPr lang="nl-BE" sz="1400" b="1" dirty="0"/>
            </a:br>
            <a:r>
              <a:rPr lang="nl-BE" sz="1400" b="1" dirty="0">
                <a:sym typeface="Wingdings" panose="05000000000000000000" pitchFamily="2" charset="2"/>
              </a:rPr>
              <a:t> NIET beperkt tot </a:t>
            </a:r>
            <a:r>
              <a:rPr lang="nl-BE" sz="1400" b="1" dirty="0" err="1">
                <a:sym typeface="Wingdings" panose="05000000000000000000" pitchFamily="2" charset="2"/>
              </a:rPr>
              <a:t>AddSingleton</a:t>
            </a:r>
            <a:endParaRPr lang="nl-BE" sz="1400" b="1" dirty="0"/>
          </a:p>
        </p:txBody>
      </p:sp>
    </p:spTree>
    <p:extLst>
      <p:ext uri="{BB962C8B-B14F-4D97-AF65-F5344CB8AC3E}">
        <p14:creationId xmlns:p14="http://schemas.microsoft.com/office/powerpoint/2010/main" val="262496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785C-4C54-48E8-9D81-3D77E834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implementaties injecteren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15B1-B4F9-4CF9-B720-B7CB0281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296000"/>
            <a:ext cx="11001927" cy="1544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Het is mogelijk om </a:t>
            </a:r>
            <a:r>
              <a:rPr lang="nl-BE" sz="2400" b="1" dirty="0">
                <a:solidFill>
                  <a:schemeClr val="accent6"/>
                </a:solidFill>
              </a:rPr>
              <a:t>meerdere instanties </a:t>
            </a:r>
            <a:r>
              <a:rPr lang="nl-BE" sz="2400" dirty="0"/>
              <a:t>van een interface te registreren in DI-container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IEnumerable</a:t>
            </a:r>
            <a:r>
              <a:rPr lang="nl-BE" sz="2400" dirty="0"/>
              <a:t> van deze interface injecteren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één instantie opgevraagd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laatst geregistreerde </a:t>
            </a:r>
            <a:r>
              <a:rPr lang="nl-BE" sz="2400" dirty="0">
                <a:sym typeface="Wingdings" panose="05000000000000000000" pitchFamily="2" charset="2"/>
              </a:rPr>
              <a:t>type wordt aangemaakt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BBE3-39C9-4BBB-B69B-ACDFBA7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5E4A0-9C9B-427F-B88D-7842DE71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A4199C-A928-425D-8410-7446BC8DB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37BAC-0AA6-490A-A7A5-A48F7C8D7587}"/>
              </a:ext>
            </a:extLst>
          </p:cNvPr>
          <p:cNvSpPr txBox="1"/>
          <p:nvPr/>
        </p:nvSpPr>
        <p:spPr>
          <a:xfrm>
            <a:off x="396000" y="3278736"/>
            <a:ext cx="4064000" cy="600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IMessageSender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username);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B5436-87D2-4FCC-9751-A5C3A3794C10}"/>
              </a:ext>
            </a:extLst>
          </p:cNvPr>
          <p:cNvSpPr txBox="1"/>
          <p:nvPr/>
        </p:nvSpPr>
        <p:spPr>
          <a:xfrm>
            <a:off x="396000" y="4317478"/>
            <a:ext cx="4980754" cy="9387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</a:t>
            </a:r>
            <a:r>
              <a:rPr lang="nl-BE" sz="1100" dirty="0" err="1">
                <a:solidFill>
                  <a:srgbClr val="663300"/>
                </a:solidFill>
                <a:latin typeface="Consolas" panose="020B0609020204030204" pitchFamily="49" charset="0"/>
              </a:rPr>
              <a:t>ControllersWithViews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</a:t>
            </a:r>
            <a:r>
              <a:rPr lang="nl-BE" sz="1100" b="1" dirty="0" err="1">
                <a:solidFill>
                  <a:srgbClr val="663300"/>
                </a:solidFill>
                <a:latin typeface="Consolas" panose="020B0609020204030204" pitchFamily="49" charset="0"/>
              </a:rPr>
              <a:t>Scoped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IMessageSender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</a:t>
            </a:r>
            <a:r>
              <a:rPr lang="nl-BE" sz="1100" b="1" dirty="0" err="1">
                <a:solidFill>
                  <a:srgbClr val="663300"/>
                </a:solidFill>
                <a:latin typeface="Consolas" panose="020B0609020204030204" pitchFamily="49" charset="0"/>
              </a:rPr>
              <a:t>Scoped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IMessageSender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SmsSender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</a:t>
            </a:r>
            <a:r>
              <a:rPr lang="nl-BE" sz="1100" b="1" dirty="0" err="1">
                <a:solidFill>
                  <a:srgbClr val="663300"/>
                </a:solidFill>
                <a:latin typeface="Consolas" panose="020B0609020204030204" pitchFamily="49" charset="0"/>
              </a:rPr>
              <a:t>Scoped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IMessageSender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FacebookSender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71750-0180-4938-B4FF-5B2891D4EE92}"/>
              </a:ext>
            </a:extLst>
          </p:cNvPr>
          <p:cNvSpPr txBox="1"/>
          <p:nvPr/>
        </p:nvSpPr>
        <p:spPr>
          <a:xfrm>
            <a:off x="5955189" y="3260715"/>
            <a:ext cx="5915891" cy="26314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IEnumerable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IMessageSender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messageSenders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IEnumerable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IMessageSender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messageSenders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messageSenders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messageSenders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username)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messageSenders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</a:t>
            </a:r>
            <a:r>
              <a:rPr lang="nl-BE" sz="1100" dirty="0" err="1">
                <a:solidFill>
                  <a:srgbClr val="663300"/>
                </a:solidFill>
                <a:latin typeface="Consolas" panose="020B0609020204030204" pitchFamily="49" charset="0"/>
              </a:rPr>
              <a:t>SendMessage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(username);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663300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134812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2022-2023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19E7-4E30-4125-B9B8-34F7C7AD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 injecteren in View-templates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70ED-560A-44DF-952D-E5FE66ED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222"/>
            <a:ext cx="9749822" cy="1308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Mogelijkheid om </a:t>
            </a:r>
            <a:r>
              <a:rPr lang="nl-BE" sz="2400" dirty="0" err="1"/>
              <a:t>dependencies</a:t>
            </a:r>
            <a:r>
              <a:rPr lang="nl-BE" sz="2400" dirty="0"/>
              <a:t> rechtstreeks in View-template te injecteren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Enkel voor View-gerelateerde zaken! Gebruik services met business-logica enkel in model/controller, NOOIT in View!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9F6DC-96B3-47AB-8EDC-1D83711D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D4F40-30D4-48ED-B3EB-F85E1EE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10F694-1EA0-443C-99A5-439A83AF9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E7EC8-29CE-4B1A-A5B6-F3591C2627C0}"/>
              </a:ext>
            </a:extLst>
          </p:cNvPr>
          <p:cNvSpPr txBox="1"/>
          <p:nvPr/>
        </p:nvSpPr>
        <p:spPr>
          <a:xfrm>
            <a:off x="861246" y="3271981"/>
            <a:ext cx="549538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663300"/>
                </a:solidFill>
                <a:latin typeface="Consolas" panose="020B0609020204030204" pitchFamily="49" charset="0"/>
              </a:rPr>
              <a:t>AddControllersWithViews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</a:t>
            </a:r>
            <a:r>
              <a:rPr lang="nl-BE" sz="1200" dirty="0" err="1">
                <a:solidFill>
                  <a:srgbClr val="663300"/>
                </a:solidFill>
                <a:latin typeface="Consolas" panose="020B0609020204030204" pitchFamily="49" charset="0"/>
              </a:rPr>
              <a:t>AddSingleton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009999"/>
                </a:solidFill>
                <a:latin typeface="Consolas" panose="020B0609020204030204" pitchFamily="49" charset="0"/>
              </a:rPr>
              <a:t>IHtmlHelper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009999"/>
                </a:solidFill>
                <a:latin typeface="Consolas" panose="020B0609020204030204" pitchFamily="49" charset="0"/>
              </a:rPr>
              <a:t>HtmlHelper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5D049-B326-4CA5-BC7B-8D9C5C55CA72}"/>
              </a:ext>
            </a:extLst>
          </p:cNvPr>
          <p:cNvSpPr txBox="1"/>
          <p:nvPr/>
        </p:nvSpPr>
        <p:spPr>
          <a:xfrm>
            <a:off x="864746" y="4739963"/>
            <a:ext cx="5495382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IHtmlHelper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helper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helper.</a:t>
            </a:r>
            <a:r>
              <a:rPr lang="nl-BE" sz="1200" dirty="0" err="1">
                <a:solidFill>
                  <a:srgbClr val="663300"/>
                </a:solidFill>
                <a:latin typeface="Consolas" panose="020B0609020204030204" pitchFamily="49" charset="0"/>
              </a:rPr>
              <a:t>Copyright</a:t>
            </a:r>
            <a:r>
              <a:rPr lang="nl-BE" sz="1200" dirty="0">
                <a:solidFill>
                  <a:srgbClr val="6633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71925-C50D-4AD4-AA81-E949D9B7CE05}"/>
              </a:ext>
            </a:extLst>
          </p:cNvPr>
          <p:cNvSpPr txBox="1"/>
          <p:nvPr/>
        </p:nvSpPr>
        <p:spPr>
          <a:xfrm>
            <a:off x="822291" y="2942955"/>
            <a:ext cx="268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Program.cs</a:t>
            </a:r>
            <a:r>
              <a:rPr lang="nl-BE" sz="1600" b="1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89760-2600-4267-9D74-996FFC3D95D3}"/>
              </a:ext>
            </a:extLst>
          </p:cNvPr>
          <p:cNvSpPr txBox="1"/>
          <p:nvPr/>
        </p:nvSpPr>
        <p:spPr>
          <a:xfrm>
            <a:off x="861246" y="4379521"/>
            <a:ext cx="268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_</a:t>
            </a:r>
            <a:r>
              <a:rPr lang="nl-BE" sz="1600" b="1" u="sng" dirty="0" err="1"/>
              <a:t>Layout.cshtml</a:t>
            </a:r>
            <a:r>
              <a:rPr lang="nl-BE" sz="1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7367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DD66-D64C-4530-A6C2-EEEF0D6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643C-3ED8-4134-B59E-7DA838B44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D6D3-8BFA-4929-B973-7D6DC9CC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1A09D-B9DB-4753-81FC-BF3FFADA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7699-95EE-4E08-A458-92329AD34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00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E31-9753-42A5-B6D7-7DF9253D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6D1A-DB03-45B7-A1E7-9AF5D9E6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752545" cy="45442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Wanneer klasse </a:t>
            </a:r>
            <a:r>
              <a:rPr lang="nl-BE" sz="2400" dirty="0" err="1"/>
              <a:t>dependency</a:t>
            </a:r>
            <a:r>
              <a:rPr lang="nl-BE" sz="2400" dirty="0"/>
              <a:t> nodig heeft, zorgt DI-container voor </a:t>
            </a:r>
            <a:br>
              <a:rPr lang="nl-BE" sz="2400" dirty="0"/>
            </a:br>
            <a:r>
              <a:rPr lang="nl-BE" sz="2400" dirty="0"/>
              <a:t>juiste instantie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Keuze: nieuwe instantie aanmaken? Bestaande instantie hergebruiken?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Wordt bepaald door </a:t>
            </a:r>
            <a:r>
              <a:rPr lang="nl-BE" sz="2400" b="1" dirty="0" err="1">
                <a:solidFill>
                  <a:schemeClr val="accent6"/>
                </a:solidFill>
              </a:rPr>
              <a:t>Lifetime</a:t>
            </a:r>
            <a:r>
              <a:rPr lang="nl-BE" sz="2400" dirty="0"/>
              <a:t> van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Lifetime</a:t>
            </a:r>
            <a:r>
              <a:rPr lang="nl-BE" sz="2400" dirty="0"/>
              <a:t> = hoe lang service in container “leeft” alvorens DI-container nieuwe instantie aanmaakt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Mogelijkheden: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>
                <a:solidFill>
                  <a:schemeClr val="accent6"/>
                </a:solidFill>
              </a:rPr>
              <a:t>Transient</a:t>
            </a:r>
            <a:r>
              <a:rPr lang="nl-BE" sz="2000" b="1" dirty="0"/>
              <a:t>:</a:t>
            </a:r>
            <a:r>
              <a:rPr lang="nl-BE" sz="2000" dirty="0"/>
              <a:t> wanneer service aangevraagd wordt, maakt DI-container </a:t>
            </a:r>
            <a:r>
              <a:rPr lang="nl-BE" sz="2000" b="1" dirty="0"/>
              <a:t>telkens nieuwe instantie</a:t>
            </a:r>
            <a:r>
              <a:rPr lang="nl-BE" sz="2000" dirty="0"/>
              <a:t> aan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>
                <a:solidFill>
                  <a:schemeClr val="accent6"/>
                </a:solidFill>
              </a:rPr>
              <a:t>Scoped</a:t>
            </a:r>
            <a:r>
              <a:rPr lang="nl-BE" sz="2000" b="1" dirty="0"/>
              <a:t>: </a:t>
            </a:r>
            <a:r>
              <a:rPr lang="nl-BE" sz="2000" dirty="0"/>
              <a:t>zelfde instantie wordt hergebruikt voor alle gebruiken binnen </a:t>
            </a:r>
            <a:r>
              <a:rPr lang="nl-BE" sz="2000" b="1" dirty="0"/>
              <a:t>dezelfde</a:t>
            </a:r>
            <a:r>
              <a:rPr lang="nl-BE" sz="2000" dirty="0"/>
              <a:t> </a:t>
            </a:r>
            <a:r>
              <a:rPr lang="nl-BE" sz="2000" b="1" dirty="0" err="1"/>
              <a:t>request</a:t>
            </a:r>
            <a:endParaRPr lang="nl-BE" sz="2000" b="1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chemeClr val="accent6"/>
                </a:solidFill>
              </a:rPr>
              <a:t>Singleton</a:t>
            </a:r>
            <a:r>
              <a:rPr lang="nl-BE" sz="2000" dirty="0"/>
              <a:t>: één instantie voor de </a:t>
            </a:r>
            <a:r>
              <a:rPr lang="nl-BE" sz="2000" b="1" dirty="0"/>
              <a:t>volledige applicatie </a:t>
            </a:r>
            <a:r>
              <a:rPr lang="nl-BE" sz="2000" dirty="0"/>
              <a:t>(alle </a:t>
            </a:r>
            <a:r>
              <a:rPr lang="nl-BE" sz="2000" dirty="0" err="1"/>
              <a:t>requests</a:t>
            </a:r>
            <a:r>
              <a:rPr lang="nl-BE" sz="2000" dirty="0"/>
              <a:t> gebruiken zelfde instantie)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BE076-A611-4861-A4A3-38C569D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DD017-C2B8-4C62-9FF6-F4FD1B28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E44E3A-39E5-450D-840A-B893FE64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05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3B1-8FC3-4A1E-B4A8-4D0A36A7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r>
              <a:rPr lang="nl-BE" dirty="0"/>
              <a:t>: </a:t>
            </a:r>
            <a:r>
              <a:rPr lang="nl-BE" dirty="0" err="1"/>
              <a:t>Transient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12D0-7D81-4877-BC30-2E8B92C8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247095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Transient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Nood aan </a:t>
            </a:r>
            <a:r>
              <a:rPr lang="nl-BE" sz="2400" dirty="0" err="1"/>
              <a:t>dependency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nieuwe instantie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Verschillende instanties van eenzelfde klasse mogelijk binnen eenzelfde “</a:t>
            </a:r>
            <a:r>
              <a:rPr lang="nl-BE" sz="2400" dirty="0" err="1">
                <a:sym typeface="Wingdings" panose="05000000000000000000" pitchFamily="2" charset="2"/>
              </a:rPr>
              <a:t>dependency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graph</a:t>
            </a:r>
            <a:r>
              <a:rPr lang="nl-BE" sz="2400" dirty="0">
                <a:sym typeface="Wingdings" panose="05000000000000000000" pitchFamily="2" charset="2"/>
              </a:rPr>
              <a:t>”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Veel objecten </a:t>
            </a:r>
            <a:r>
              <a:rPr lang="nl-BE" sz="2400" dirty="0">
                <a:sym typeface="Wingdings" panose="05000000000000000000" pitchFamily="2" charset="2"/>
              </a:rPr>
              <a:t>aangemaakt  </a:t>
            </a:r>
            <a:r>
              <a:rPr lang="nl-BE" sz="24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performantie</a:t>
            </a:r>
            <a:r>
              <a:rPr lang="nl-BE" sz="2400" dirty="0">
                <a:sym typeface="Wingdings" panose="05000000000000000000" pitchFamily="2" charset="2"/>
              </a:rPr>
              <a:t>! 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 registreren via </a:t>
            </a:r>
            <a:r>
              <a:rPr lang="nl-BE" sz="20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AddTransient</a:t>
            </a:r>
            <a:endParaRPr lang="nl-BE" sz="2400" b="1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5816-CA2E-42D1-8D81-D6C385F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E91F-AE26-46D5-85F8-5A48168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0A217-6E32-4764-A3B1-5F38ABE21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462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3B1-8FC3-4A1E-B4A8-4D0A36A7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r>
              <a:rPr lang="nl-BE" dirty="0"/>
              <a:t>: </a:t>
            </a:r>
            <a:r>
              <a:rPr lang="nl-BE" dirty="0" err="1"/>
              <a:t>Scoped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12D0-7D81-4877-BC30-2E8B92C8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193867"/>
            <a:ext cx="9936063" cy="34864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Scoped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Nood aan </a:t>
            </a:r>
            <a:r>
              <a:rPr lang="nl-BE" sz="2400" dirty="0" err="1"/>
              <a:t>dependency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één instantie/</a:t>
            </a:r>
            <a:r>
              <a:rPr lang="nl-BE" sz="24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request</a:t>
            </a:r>
            <a:endParaRPr lang="nl-BE" sz="2400" b="1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Indien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binnen zelfde </a:t>
            </a:r>
            <a:r>
              <a:rPr lang="nl-BE" sz="24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request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nl-BE" sz="2400" dirty="0">
                <a:sym typeface="Wingdings" panose="05000000000000000000" pitchFamily="2" charset="2"/>
              </a:rPr>
              <a:t>opnieuw </a:t>
            </a:r>
            <a:r>
              <a:rPr lang="nl-BE" sz="2400" dirty="0" err="1">
                <a:sym typeface="Wingdings" panose="05000000000000000000" pitchFamily="2" charset="2"/>
              </a:rPr>
              <a:t>dependency</a:t>
            </a:r>
            <a:r>
              <a:rPr lang="nl-BE" sz="2400" dirty="0">
                <a:sym typeface="Wingdings" panose="05000000000000000000" pitchFamily="2" charset="2"/>
              </a:rPr>
              <a:t> nodig</a:t>
            </a:r>
            <a:br>
              <a:rPr lang="nl-BE" sz="2400" dirty="0">
                <a:sym typeface="Wingdings" panose="05000000000000000000" pitchFamily="2" charset="2"/>
              </a:rPr>
            </a:br>
            <a:r>
              <a:rPr lang="nl-BE" sz="2400" dirty="0">
                <a:sym typeface="Wingdings" panose="05000000000000000000" pitchFamily="2" charset="2"/>
              </a:rPr>
              <a:t>  zelfde instantie terug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Services delen binnen eenzelfde </a:t>
            </a:r>
            <a:r>
              <a:rPr lang="nl-BE" sz="2400" dirty="0" err="1"/>
              <a:t>request</a:t>
            </a:r>
            <a:r>
              <a:rPr lang="nl-BE" sz="2400" dirty="0"/>
              <a:t>, niet tussen verschillende </a:t>
            </a:r>
            <a:r>
              <a:rPr lang="nl-BE" sz="2400" dirty="0" err="1"/>
              <a:t>request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Voorbeelden: </a:t>
            </a:r>
            <a:r>
              <a:rPr lang="nl-BE" sz="2400" dirty="0" err="1">
                <a:sym typeface="Wingdings" panose="05000000000000000000" pitchFamily="2" charset="2"/>
              </a:rPr>
              <a:t>DataContext</a:t>
            </a:r>
            <a:r>
              <a:rPr lang="nl-BE" sz="2400" dirty="0">
                <a:sym typeface="Wingdings" panose="05000000000000000000" pitchFamily="2" charset="2"/>
              </a:rPr>
              <a:t>, Authenticatie-services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 registreren via </a:t>
            </a:r>
            <a:r>
              <a:rPr lang="nl-BE" sz="20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AddScoped</a:t>
            </a:r>
            <a:endParaRPr lang="nl-BE" sz="2400" b="1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5816-CA2E-42D1-8D81-D6C385F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E91F-AE26-46D5-85F8-5A48168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0A217-6E32-4764-A3B1-5F38ABE21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52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3B1-8FC3-4A1E-B4A8-4D0A36A7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r>
              <a:rPr lang="nl-BE" dirty="0"/>
              <a:t>: </a:t>
            </a:r>
            <a:r>
              <a:rPr lang="nl-BE" dirty="0" err="1"/>
              <a:t>Scoped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12D0-7D81-4877-BC30-2E8B92C8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193867"/>
            <a:ext cx="9936063" cy="34864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Singleton: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Eén instantie </a:t>
            </a:r>
            <a:r>
              <a:rPr lang="nl-BE" sz="2400" dirty="0"/>
              <a:t>van service binnen volledige applicatie</a:t>
            </a:r>
            <a:endParaRPr lang="nl-BE" sz="2400" b="1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Wordt opnieuw gebruikt voor alle aanvragen binnen zelfde </a:t>
            </a:r>
            <a:r>
              <a:rPr lang="nl-BE" sz="2400" dirty="0" err="1">
                <a:sym typeface="Wingdings" panose="05000000000000000000" pitchFamily="2" charset="2"/>
              </a:rPr>
              <a:t>request</a:t>
            </a:r>
            <a:r>
              <a:rPr lang="nl-BE" sz="2400" dirty="0">
                <a:sym typeface="Wingdings" panose="05000000000000000000" pitchFamily="2" charset="2"/>
              </a:rPr>
              <a:t> en verschillende </a:t>
            </a:r>
            <a:r>
              <a:rPr lang="nl-BE" sz="2400" dirty="0" err="1">
                <a:sym typeface="Wingdings" panose="05000000000000000000" pitchFamily="2" charset="2"/>
              </a:rPr>
              <a:t>requests</a:t>
            </a:r>
            <a:r>
              <a:rPr lang="nl-BE" sz="2400" dirty="0">
                <a:sym typeface="Wingdings" panose="05000000000000000000" pitchFamily="2" charset="2"/>
              </a:rPr>
              <a:t> (van verschillende gebruikers)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Enkel indien service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geen “state” </a:t>
            </a:r>
            <a:r>
              <a:rPr lang="nl-BE" sz="2400" dirty="0">
                <a:sym typeface="Wingdings" panose="05000000000000000000" pitchFamily="2" charset="2"/>
              </a:rPr>
              <a:t>bijhoudt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 registreren via </a:t>
            </a:r>
            <a:r>
              <a:rPr lang="nl-BE" sz="20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AddSingleton</a:t>
            </a:r>
            <a:endParaRPr lang="nl-BE" sz="2400" b="1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5816-CA2E-42D1-8D81-D6C385F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E91F-AE26-46D5-85F8-5A48168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0A217-6E32-4764-A3B1-5F38ABE21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419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A22B-E27D-4788-AB05-6D2DC6E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Lifetimes</a:t>
            </a:r>
            <a:r>
              <a:rPr lang="nl-BE" dirty="0"/>
              <a:t>: waarschuwing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F3BE-65B7-415F-B645-C1A33B40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296000"/>
            <a:ext cx="9281274" cy="11701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Opgelet: </a:t>
            </a:r>
            <a:r>
              <a:rPr lang="nl-BE" dirty="0"/>
              <a:t>een service mag enkel </a:t>
            </a:r>
            <a:r>
              <a:rPr lang="nl-BE" dirty="0" err="1"/>
              <a:t>dependencies</a:t>
            </a:r>
            <a:r>
              <a:rPr lang="nl-BE" dirty="0"/>
              <a:t> gebruiken met eenzelfde of een langere </a:t>
            </a:r>
            <a:r>
              <a:rPr lang="nl-BE" dirty="0" err="1"/>
              <a:t>lifetime</a:t>
            </a:r>
            <a:r>
              <a:rPr lang="nl-BE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3E720-F43D-4183-9046-74E5A96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40CA5-25DA-490C-BAA2-9046972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F45BCE-860F-42B5-BA55-E31BE707A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392D5-10A5-4B65-974A-D021FA2E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19204"/>
              </p:ext>
            </p:extLst>
          </p:nvPr>
        </p:nvGraphicFramePr>
        <p:xfrm>
          <a:off x="2124363" y="3028757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87310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7591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0932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2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baseline="-25000" dirty="0"/>
                        <a:t>Service            </a:t>
                      </a:r>
                      <a:r>
                        <a:rPr lang="nl-BE" sz="2000" baseline="30000" dirty="0" err="1"/>
                        <a:t>Dependency</a:t>
                      </a:r>
                      <a:endParaRPr lang="nl-BE" sz="2000" baseline="30000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Transient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Scoped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Singleton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2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Transient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5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Scoped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8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1325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14EBAD2-C701-4C20-BD9D-724942D6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4" y="3415874"/>
            <a:ext cx="354563" cy="354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FC91E-866B-408C-8BF4-21C4B273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5" y="3415873"/>
            <a:ext cx="354563" cy="35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AE128-A736-461A-9290-07FC8653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04" y="3415872"/>
            <a:ext cx="354563" cy="354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873AEA-2716-4321-AE39-554DB8D9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4" y="3833315"/>
            <a:ext cx="354563" cy="354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0C629-0DDA-49EB-9F7C-102CC769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03" y="3833315"/>
            <a:ext cx="354563" cy="354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40726-128E-4AAC-85DF-3C2307A7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03" y="4172716"/>
            <a:ext cx="354563" cy="354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1BAECD-EC59-459B-926E-5461F6026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27" y="3770435"/>
            <a:ext cx="356400" cy="35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3F61A0-F1F8-40A7-822B-17EC130E4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27" y="4158162"/>
            <a:ext cx="356400" cy="356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861BE9-8F26-4FB0-A2C4-8905F3890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37" y="4157552"/>
            <a:ext cx="356400" cy="3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384" y="1464297"/>
            <a:ext cx="6354671" cy="3689593"/>
          </a:xfrm>
        </p:spPr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nl-BE" dirty="0"/>
          </a:p>
          <a:p>
            <a:r>
              <a:rPr lang="nl-BE" dirty="0"/>
              <a:t>Services registreren</a:t>
            </a:r>
          </a:p>
          <a:p>
            <a:r>
              <a:rPr lang="nl-BE" dirty="0"/>
              <a:t>Meerdere services registeren</a:t>
            </a:r>
          </a:p>
          <a:p>
            <a:r>
              <a:rPr lang="nl-BE" dirty="0" err="1"/>
              <a:t>Lifetime</a:t>
            </a:r>
            <a:r>
              <a:rPr lang="nl-BE" dirty="0"/>
              <a:t> van services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06A-8F21-48CC-8687-51C34466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6F11-62FA-4102-9B51-BAD370BBF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7A10-0D89-4E9B-A299-CDA2B064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C4537-B431-41A1-A649-B028AF61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70DD5E-0738-4BE7-BDA8-34C855B49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68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9FC4-B8E0-4AE6-9D68-8ECB73B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ED3-5F67-4A20-A1E3-A5580ACB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433673"/>
            <a:ext cx="10368400" cy="16050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Vaak hebben </a:t>
            </a:r>
            <a:r>
              <a:rPr lang="nl-BE" sz="2400" dirty="0" err="1"/>
              <a:t>klasses</a:t>
            </a:r>
            <a:r>
              <a:rPr lang="nl-BE" sz="2400" dirty="0"/>
              <a:t> nood aan andere </a:t>
            </a:r>
            <a:r>
              <a:rPr lang="nl-BE" sz="2400" dirty="0" err="1"/>
              <a:t>klasses</a:t>
            </a:r>
            <a:r>
              <a:rPr lang="nl-BE" sz="2400" dirty="0"/>
              <a:t> binnen een applicatie </a:t>
            </a:r>
            <a:br>
              <a:rPr lang="nl-BE" sz="2400" dirty="0"/>
            </a:br>
            <a:r>
              <a:rPr lang="nl-BE" sz="2400" dirty="0"/>
              <a:t>(bv.: </a:t>
            </a:r>
            <a:r>
              <a:rPr lang="nl-BE" sz="2400" dirty="0" err="1"/>
              <a:t>UserController</a:t>
            </a:r>
            <a:r>
              <a:rPr lang="nl-BE" sz="2400" dirty="0"/>
              <a:t> heeft </a:t>
            </a:r>
            <a:r>
              <a:rPr lang="nl-BE" sz="2400" dirty="0" err="1"/>
              <a:t>EmailSender</a:t>
            </a:r>
            <a:r>
              <a:rPr lang="nl-BE" sz="2400" dirty="0"/>
              <a:t>-klasse nodig om bevestiging te versturen)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In dit geval is de klasse </a:t>
            </a:r>
            <a:r>
              <a:rPr lang="nl-BE" sz="2000" i="1" dirty="0" err="1"/>
              <a:t>EmailSender</a:t>
            </a:r>
            <a:r>
              <a:rPr lang="nl-BE" sz="2000" dirty="0"/>
              <a:t> een </a:t>
            </a:r>
            <a:r>
              <a:rPr lang="nl-BE" sz="2000" b="1" dirty="0" err="1">
                <a:solidFill>
                  <a:schemeClr val="accent6"/>
                </a:solidFill>
              </a:rPr>
              <a:t>Dependency</a:t>
            </a:r>
            <a:r>
              <a:rPr lang="nl-BE" sz="2000" dirty="0"/>
              <a:t> voor de </a:t>
            </a:r>
            <a:r>
              <a:rPr lang="nl-BE" sz="2000" i="1" dirty="0" err="1"/>
              <a:t>UserController</a:t>
            </a:r>
            <a:endParaRPr lang="nl-BE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EF53-1FBA-4865-861D-30C08FFA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63BE5-CFC7-4B0A-ACD2-0AD59533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B8C3F8-9FBF-41CE-A12E-26B3D0E7C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5968E-3163-4A21-B608-EAFB6E12FD69}"/>
              </a:ext>
            </a:extLst>
          </p:cNvPr>
          <p:cNvSpPr txBox="1"/>
          <p:nvPr/>
        </p:nvSpPr>
        <p:spPr>
          <a:xfrm>
            <a:off x="1341537" y="3334328"/>
            <a:ext cx="7269018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9999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RegisterUser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username)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</a:t>
            </a:r>
            <a:r>
              <a:rPr lang="nl-BE" sz="1400" dirty="0" err="1">
                <a:solidFill>
                  <a:srgbClr val="663300"/>
                </a:solidFill>
                <a:latin typeface="Consolas" panose="020B0609020204030204" pitchFamily="49" charset="0"/>
              </a:rPr>
              <a:t>SendEmail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(username);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663300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98642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273C-8532-4FBE-8971-BBF456F0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6D83-6FF6-4325-B324-87390AAE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184291"/>
            <a:ext cx="10515600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De </a:t>
            </a:r>
            <a:r>
              <a:rPr lang="nl-BE" sz="2000" dirty="0" err="1"/>
              <a:t>klasses</a:t>
            </a:r>
            <a:r>
              <a:rPr lang="nl-BE" sz="2000" dirty="0"/>
              <a:t> </a:t>
            </a:r>
            <a:r>
              <a:rPr lang="nl-BE" sz="2000" i="1" dirty="0" err="1"/>
              <a:t>EmailSender</a:t>
            </a:r>
            <a:r>
              <a:rPr lang="nl-BE" sz="2000" dirty="0"/>
              <a:t> en </a:t>
            </a:r>
            <a:r>
              <a:rPr lang="nl-BE" sz="2000" i="1" dirty="0" err="1"/>
              <a:t>NetworkClient</a:t>
            </a:r>
            <a:r>
              <a:rPr lang="nl-BE" sz="2000" dirty="0"/>
              <a:t> maken op hun beurt gebruik van andere </a:t>
            </a:r>
            <a:r>
              <a:rPr lang="nl-BE" sz="2000" dirty="0" err="1"/>
              <a:t>klasses</a:t>
            </a:r>
            <a:r>
              <a:rPr lang="nl-BE" sz="20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D15B-DDC6-44D3-989B-466A460D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0CAEE-8FC6-4F55-8F6A-36DF7B2A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AB008-CA25-42D8-8847-1829B0A1D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FF962-B84D-48F9-80F4-100FAC48C278}"/>
              </a:ext>
            </a:extLst>
          </p:cNvPr>
          <p:cNvSpPr txBox="1"/>
          <p:nvPr/>
        </p:nvSpPr>
        <p:spPr>
          <a:xfrm>
            <a:off x="894290" y="1719040"/>
            <a:ext cx="6271491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EmailSender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NetworkClient</a:t>
            </a:r>
            <a:r>
              <a:rPr lang="nl-BE" sz="1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nl-BE" sz="10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nl-BE" sz="1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MessageFactory</a:t>
            </a:r>
            <a:r>
              <a:rPr lang="nl-BE" sz="1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nl-BE" sz="10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factory</a:t>
            </a:r>
            <a:r>
              <a:rPr lang="nl-BE" sz="1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EmailSender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NetworkClient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client, </a:t>
            </a:r>
            <a:r>
              <a:rPr lang="en-US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MessageFactory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factory)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username)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email =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</a:t>
            </a:r>
            <a:r>
              <a:rPr lang="en-US" sz="1000" dirty="0" err="1">
                <a:solidFill>
                  <a:srgbClr val="663300"/>
                </a:solidFill>
                <a:latin typeface="Consolas" panose="020B0609020204030204" pitchFamily="49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(username);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</a:t>
            </a:r>
            <a:r>
              <a:rPr lang="nl-BE" sz="1000" dirty="0" err="1">
                <a:solidFill>
                  <a:srgbClr val="663300"/>
                </a:solidFill>
                <a:latin typeface="Consolas" panose="020B0609020204030204" pitchFamily="49" charset="0"/>
              </a:rPr>
              <a:t>SendEmail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(email);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5861A-A84A-4383-9F60-E87141D2CE5A}"/>
              </a:ext>
            </a:extLst>
          </p:cNvPr>
          <p:cNvSpPr txBox="1"/>
          <p:nvPr/>
        </p:nvSpPr>
        <p:spPr>
          <a:xfrm>
            <a:off x="894290" y="4145514"/>
            <a:ext cx="8956917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NetworkClient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EmailServerSettings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NetworkClient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EmailServerSettings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009999"/>
                </a:solidFill>
                <a:latin typeface="Consolas" panose="020B0609020204030204" pitchFamily="49" charset="0"/>
              </a:rPr>
              <a:t>Email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Console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000" dirty="0" err="1">
                <a:solidFill>
                  <a:srgbClr val="663300"/>
                </a:solidFill>
                <a:latin typeface="Consolas" panose="020B0609020204030204" pitchFamily="49" charset="0"/>
              </a:rPr>
              <a:t>WriteLine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Settings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settings.Server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settings.Port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00" dirty="0" err="1">
                <a:solidFill>
                  <a:srgbClr val="009999"/>
                </a:solidFill>
                <a:latin typeface="Consolas" panose="020B0609020204030204" pitchFamily="49" charset="0"/>
              </a:rPr>
              <a:t>Console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000" dirty="0" err="1">
                <a:solidFill>
                  <a:srgbClr val="663300"/>
                </a:solidFill>
                <a:latin typeface="Consolas" panose="020B0609020204030204" pitchFamily="49" charset="0"/>
              </a:rPr>
              <a:t>WriteLine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$"FROM: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email.From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, TO: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email.To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, SUBJECT: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email.Subject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, CONTENT: 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email.Content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93425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1203-7FA1-4165-8662-64209DE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3E381-39FC-4F86-9714-31CC2969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8DD98-E631-4852-A229-85F67F8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D2121-AB73-4D24-A789-411A99335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F1961-C218-44A9-81F6-B2426AC2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1" y="2492283"/>
            <a:ext cx="3546509" cy="3408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5E4C8-62C5-453B-AA8D-45D13B996784}"/>
              </a:ext>
            </a:extLst>
          </p:cNvPr>
          <p:cNvSpPr txBox="1"/>
          <p:nvPr/>
        </p:nvSpPr>
        <p:spPr>
          <a:xfrm>
            <a:off x="396000" y="1248657"/>
            <a:ext cx="73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Er ontstaat een “</a:t>
            </a:r>
            <a:r>
              <a:rPr lang="nl-BE" sz="2000" dirty="0" err="1"/>
              <a:t>graph</a:t>
            </a:r>
            <a:r>
              <a:rPr lang="nl-BE" sz="2000" dirty="0"/>
              <a:t>” van </a:t>
            </a:r>
            <a:r>
              <a:rPr lang="nl-BE" sz="2000" dirty="0" err="1"/>
              <a:t>dependencies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Verschillende </a:t>
            </a:r>
            <a:r>
              <a:rPr lang="nl-BE" sz="2000" dirty="0" err="1"/>
              <a:t>klasses</a:t>
            </a:r>
            <a:r>
              <a:rPr lang="nl-BE" sz="2000" dirty="0"/>
              <a:t> zijn afhankelijk van andere </a:t>
            </a:r>
            <a:r>
              <a:rPr lang="nl-BE" sz="2000" dirty="0" err="1"/>
              <a:t>klasses</a:t>
            </a:r>
            <a:endParaRPr lang="nl-B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F778-2887-4521-B976-D960042995D9}"/>
              </a:ext>
            </a:extLst>
          </p:cNvPr>
          <p:cNvSpPr txBox="1"/>
          <p:nvPr/>
        </p:nvSpPr>
        <p:spPr>
          <a:xfrm>
            <a:off x="5329384" y="3048548"/>
            <a:ext cx="6326908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009999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9999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username) {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NetworkClient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EmailServerSettings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"smtp.server.com"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25)),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MessageFactory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</a:t>
            </a:r>
            <a:r>
              <a:rPr lang="nl-BE" sz="1100" dirty="0" err="1">
                <a:solidFill>
                  <a:srgbClr val="663300"/>
                </a:solidFill>
                <a:latin typeface="Consolas" panose="020B0609020204030204" pitchFamily="49" charset="0"/>
              </a:rPr>
              <a:t>SendEmail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(username);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663300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4313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8ED-86B0-4750-9C1E-DE2FFBF0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EA8A-F41C-4BAD-87EB-5E44B2AA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2216118"/>
            <a:ext cx="10636254" cy="26427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Wat zijn de nadelen van deze aanpak?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Code is verantwoordelijk voor aanmaken en gebruiken van </a:t>
            </a:r>
            <a:r>
              <a:rPr lang="nl-BE" sz="2400" dirty="0" err="1"/>
              <a:t>EmailSender</a:t>
            </a:r>
            <a:r>
              <a:rPr lang="nl-BE" sz="2400" dirty="0"/>
              <a:t>-klasse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Sterke koppeling: indien </a:t>
            </a:r>
            <a:r>
              <a:rPr lang="nl-BE" sz="2400" dirty="0" err="1"/>
              <a:t>constructor</a:t>
            </a:r>
            <a:r>
              <a:rPr lang="nl-BE" sz="2400" dirty="0"/>
              <a:t> van </a:t>
            </a:r>
            <a:r>
              <a:rPr lang="nl-BE" sz="2400" dirty="0" err="1"/>
              <a:t>EmailSender</a:t>
            </a:r>
            <a:r>
              <a:rPr lang="nl-BE" sz="2400" dirty="0"/>
              <a:t> wijzigt </a:t>
            </a:r>
            <a:br>
              <a:rPr lang="nl-BE" sz="2400" dirty="0"/>
            </a:br>
            <a:r>
              <a:rPr lang="nl-BE" sz="2400" dirty="0">
                <a:sym typeface="Wingdings" panose="05000000000000000000" pitchFamily="2" charset="2"/>
              </a:rPr>
              <a:t> wijziging nodig op alle plaatsen waar instantie gecreëerd wordt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>
                <a:sym typeface="Wingdings" panose="05000000000000000000" pitchFamily="2" charset="2"/>
              </a:rPr>
              <a:t>UserController</a:t>
            </a:r>
            <a:r>
              <a:rPr lang="nl-BE" sz="2400" dirty="0">
                <a:sym typeface="Wingdings" panose="05000000000000000000" pitchFamily="2" charset="2"/>
              </a:rPr>
              <a:t> is gebonden aan concrete implementatie van </a:t>
            </a:r>
            <a:r>
              <a:rPr lang="nl-BE" sz="2400" dirty="0" err="1">
                <a:sym typeface="Wingdings" panose="05000000000000000000" pitchFamily="2" charset="2"/>
              </a:rPr>
              <a:t>EmailSender</a:t>
            </a:r>
            <a:br>
              <a:rPr lang="nl-BE" sz="2400" dirty="0">
                <a:sym typeface="Wingdings" panose="05000000000000000000" pitchFamily="2" charset="2"/>
              </a:rPr>
            </a:br>
            <a:r>
              <a:rPr lang="nl-BE" sz="2400" dirty="0">
                <a:sym typeface="Wingdings" panose="05000000000000000000" pitchFamily="2" charset="2"/>
              </a:rPr>
              <a:t> hoe verschillende implementaties voor </a:t>
            </a:r>
            <a:r>
              <a:rPr lang="nl-BE" sz="2400" dirty="0" err="1">
                <a:sym typeface="Wingdings" panose="05000000000000000000" pitchFamily="2" charset="2"/>
              </a:rPr>
              <a:t>debugging</a:t>
            </a:r>
            <a:r>
              <a:rPr lang="nl-BE" sz="2400" dirty="0">
                <a:sym typeface="Wingdings" panose="05000000000000000000" pitchFamily="2" charset="2"/>
              </a:rPr>
              <a:t> en productie?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E4E7D-98B9-4DE4-AE3F-826840A1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0D2A4-FD60-47BE-A472-9A542131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6136A0-D16B-49C9-90ED-A602660C6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14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8ED-86B0-4750-9C1E-DE2FFBF0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EA8A-F41C-4BAD-87EB-5E44B2AA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296000"/>
            <a:ext cx="10636254" cy="2642718"/>
          </a:xfrm>
        </p:spPr>
        <p:txBody>
          <a:bodyPr/>
          <a:lstStyle/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Oplossing: </a:t>
            </a:r>
            <a:r>
              <a:rPr lang="nl-BE" sz="2400" dirty="0"/>
              <a:t>gebruik maken van </a:t>
            </a:r>
            <a:r>
              <a:rPr lang="nl-BE" sz="2400" b="1" dirty="0" err="1">
                <a:solidFill>
                  <a:schemeClr val="accent6"/>
                </a:solidFill>
              </a:rPr>
              <a:t>Dependency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Injection</a:t>
            </a:r>
            <a:r>
              <a:rPr lang="nl-BE" sz="2400" dirty="0"/>
              <a:t>: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Keten van </a:t>
            </a:r>
            <a:r>
              <a:rPr lang="nl-BE" sz="2000" dirty="0" err="1"/>
              <a:t>dependencies</a:t>
            </a:r>
            <a:r>
              <a:rPr lang="nl-BE" sz="2000" dirty="0"/>
              <a:t> omkeren: in plaats van </a:t>
            </a:r>
            <a:r>
              <a:rPr lang="nl-BE" sz="2000" i="1" dirty="0" err="1"/>
              <a:t>UserController</a:t>
            </a:r>
            <a:r>
              <a:rPr lang="nl-BE" sz="2000" dirty="0"/>
              <a:t> instantie te laten aanmaken van de klasse </a:t>
            </a:r>
            <a:r>
              <a:rPr lang="nl-BE" sz="2000" i="1" dirty="0" err="1"/>
              <a:t>EmailSender</a:t>
            </a:r>
            <a:r>
              <a:rPr lang="nl-BE" sz="2000" dirty="0"/>
              <a:t>, wordt een reeds bestaande instantie “geïnjecteerd” in de </a:t>
            </a:r>
            <a:r>
              <a:rPr lang="nl-BE" sz="2000" i="1" dirty="0" err="1"/>
              <a:t>UserController</a:t>
            </a:r>
            <a:r>
              <a:rPr lang="nl-BE" sz="2000" dirty="0"/>
              <a:t> via de </a:t>
            </a:r>
            <a:r>
              <a:rPr lang="nl-BE" sz="2000" dirty="0" err="1"/>
              <a:t>constructor</a:t>
            </a:r>
            <a:endParaRPr lang="nl-BE" sz="2000" dirty="0"/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Service die instanties aanmaakt = </a:t>
            </a:r>
            <a:r>
              <a:rPr lang="nl-BE" sz="2000" b="1" dirty="0">
                <a:solidFill>
                  <a:schemeClr val="accent6"/>
                </a:solidFill>
              </a:rPr>
              <a:t>DI Container </a:t>
            </a:r>
            <a:r>
              <a:rPr lang="nl-BE" sz="2000" dirty="0"/>
              <a:t>of </a:t>
            </a:r>
            <a:r>
              <a:rPr lang="nl-BE" sz="2000" b="1" dirty="0" err="1">
                <a:solidFill>
                  <a:schemeClr val="accent6"/>
                </a:solidFill>
              </a:rPr>
              <a:t>IoC</a:t>
            </a:r>
            <a:r>
              <a:rPr lang="nl-BE" sz="2000" b="1" dirty="0">
                <a:solidFill>
                  <a:schemeClr val="accent6"/>
                </a:solidFill>
              </a:rPr>
              <a:t>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E4E7D-98B9-4DE4-AE3F-826840A1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0D2A4-FD60-47BE-A472-9A542131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6136A0-D16B-49C9-90ED-A602660C6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DBC0B-7A98-4077-BBB3-9EF422979437}"/>
              </a:ext>
            </a:extLst>
          </p:cNvPr>
          <p:cNvSpPr txBox="1"/>
          <p:nvPr/>
        </p:nvSpPr>
        <p:spPr>
          <a:xfrm>
            <a:off x="1159746" y="3438247"/>
            <a:ext cx="6225309" cy="24929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009999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00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emailSender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9999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RegisterUser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username)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</a:t>
            </a:r>
            <a:r>
              <a:rPr lang="nl-BE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SendEmail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(username);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663300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AC9EF-6620-4A81-B9BB-76ABCD6D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31081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62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3016</TotalTime>
  <Words>1696</Words>
  <Application>Microsoft Office PowerPoint</Application>
  <PresentationFormat>Widescreen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Inleiding</vt:lpstr>
      <vt:lpstr>Wat is Dependency Injection?</vt:lpstr>
      <vt:lpstr>Wat is Dependency Injection?</vt:lpstr>
      <vt:lpstr>Wat is Dependency Injection?</vt:lpstr>
      <vt:lpstr>Wat is Dependency Injection?</vt:lpstr>
      <vt:lpstr>Wat is Dependency Injection?</vt:lpstr>
      <vt:lpstr>Looseley coupled code</vt:lpstr>
      <vt:lpstr>Looseley coupled code</vt:lpstr>
      <vt:lpstr>DI in ASP.NET Core</vt:lpstr>
      <vt:lpstr>Services registreren</vt:lpstr>
      <vt:lpstr>Services registreren </vt:lpstr>
      <vt:lpstr>Services registreren</vt:lpstr>
      <vt:lpstr>Services registreren: voorwaarden</vt:lpstr>
      <vt:lpstr>Services registreren: objecten registreren</vt:lpstr>
      <vt:lpstr>Services registreren: objecten registreren via lambda</vt:lpstr>
      <vt:lpstr>Meerdere implementaties injecteren</vt:lpstr>
      <vt:lpstr>Services injecteren in View-templates</vt:lpstr>
      <vt:lpstr>Lifetimes</vt:lpstr>
      <vt:lpstr>Lifetimes</vt:lpstr>
      <vt:lpstr>Lifetimes: Transient</vt:lpstr>
      <vt:lpstr>Lifetimes: Scoped</vt:lpstr>
      <vt:lpstr>Lifetimes: Scoped</vt:lpstr>
      <vt:lpstr>Lifetimes: waarschuwing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197</cp:revision>
  <dcterms:created xsi:type="dcterms:W3CDTF">2019-09-02T13:39:39Z</dcterms:created>
  <dcterms:modified xsi:type="dcterms:W3CDTF">2023-11-15T07:33:52Z</dcterms:modified>
</cp:coreProperties>
</file>