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61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43" r:id="rId53"/>
    <p:sldId id="311" r:id="rId54"/>
    <p:sldId id="313" r:id="rId55"/>
    <p:sldId id="312" r:id="rId56"/>
    <p:sldId id="314" r:id="rId57"/>
    <p:sldId id="315" r:id="rId58"/>
    <p:sldId id="316" r:id="rId59"/>
    <p:sldId id="317" r:id="rId60"/>
    <p:sldId id="318" r:id="rId61"/>
    <p:sldId id="342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61F"/>
    <a:srgbClr val="4F8291"/>
    <a:srgbClr val="FFFF00"/>
    <a:srgbClr val="0000FF"/>
    <a:srgbClr val="008000"/>
    <a:srgbClr val="3399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3649" autoAdjust="0"/>
  </p:normalViewPr>
  <p:slideViewPr>
    <p:cSldViewPr snapToGrid="0">
      <p:cViewPr varScale="1">
        <p:scale>
          <a:sx n="107" d="100"/>
          <a:sy n="107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28/11/2023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48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Voorbeeld naar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Lock, A. (2018b).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Core in Action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Shelter Island, NY: Manning Publications.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383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webf.zone/ultimate-guide-to-http-cookies-2aa3e083dbae#8529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authentication/identity-configuration?view=aspnetcore-5.0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identity.usermanager-1?view=aspnetcore-5.0" TargetMode="Externa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ngleton_pattern" TargetMode="Externa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72CF-52F4-4C67-94DC-FFB49EF4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Cookies instellen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84363-A2FF-483B-BB04-93E608D6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2D610-DB91-4FE6-9C7F-D31C6A38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0E0955-DDB0-472B-9915-39083E2C76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365F4-6938-4C3E-9C13-65165E980F95}"/>
              </a:ext>
            </a:extLst>
          </p:cNvPr>
          <p:cNvSpPr txBox="1"/>
          <p:nvPr/>
        </p:nvSpPr>
        <p:spPr>
          <a:xfrm>
            <a:off x="1071581" y="2097590"/>
            <a:ext cx="5365078" cy="9541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CookieOptions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CookieOptions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options.Expires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.Now.</a:t>
            </a:r>
            <a:r>
              <a:rPr lang="nl-BE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AddDays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Response.Cookies.</a:t>
            </a:r>
            <a:r>
              <a:rPr lang="en-US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Append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"LANG"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language, options);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5119D-192D-4AAA-85B5-43A43E1BBE12}"/>
              </a:ext>
            </a:extLst>
          </p:cNvPr>
          <p:cNvSpPr txBox="1"/>
          <p:nvPr/>
        </p:nvSpPr>
        <p:spPr>
          <a:xfrm>
            <a:off x="678291" y="1396181"/>
            <a:ext cx="1033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>
                <a:latin typeface="Consolas" panose="020B0609020204030204" pitchFamily="49" charset="0"/>
              </a:rPr>
              <a:t>CookieOptions</a:t>
            </a:r>
            <a:r>
              <a:rPr lang="nl-BE" sz="2400" dirty="0"/>
              <a:t>: opties voor cookies instellen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EC0C5-878F-4377-86A0-3CC493D93F6E}"/>
              </a:ext>
            </a:extLst>
          </p:cNvPr>
          <p:cNvSpPr txBox="1"/>
          <p:nvPr/>
        </p:nvSpPr>
        <p:spPr>
          <a:xfrm>
            <a:off x="678291" y="3596016"/>
            <a:ext cx="93014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Andere </a:t>
            </a:r>
            <a:r>
              <a:rPr lang="nl-BE" sz="2000" dirty="0" err="1"/>
              <a:t>property’s</a:t>
            </a:r>
            <a:r>
              <a:rPr lang="nl-BE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b="1" dirty="0"/>
              <a:t>Domain: </a:t>
            </a:r>
            <a:r>
              <a:rPr lang="nl-BE" dirty="0"/>
              <a:t>restrictie op </a:t>
            </a:r>
            <a:r>
              <a:rPr lang="nl-BE" dirty="0" err="1"/>
              <a:t>domain-name</a:t>
            </a:r>
            <a:r>
              <a:rPr lang="nl-BE" dirty="0"/>
              <a:t> waarbij cookie bij </a:t>
            </a:r>
            <a:r>
              <a:rPr lang="nl-BE" dirty="0" err="1"/>
              <a:t>requests</a:t>
            </a:r>
            <a:r>
              <a:rPr lang="nl-BE" dirty="0"/>
              <a:t> moet meegestuurd worden </a:t>
            </a:r>
            <a:r>
              <a:rPr lang="nl-BE" i="1" dirty="0"/>
              <a:t>(zie </a:t>
            </a:r>
            <a:r>
              <a:rPr lang="nl-BE" i="1" dirty="0">
                <a:hlinkClick r:id="rId2"/>
              </a:rPr>
              <a:t>https://blog.webf.zone/ultimate-guide-to-http-cookies-2aa3e083dbae#8529</a:t>
            </a:r>
            <a:r>
              <a:rPr lang="nl-BE" i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b="1" dirty="0" err="1"/>
              <a:t>Expires</a:t>
            </a:r>
            <a:r>
              <a:rPr lang="nl-BE" b="1" dirty="0"/>
              <a:t>: </a:t>
            </a:r>
            <a:r>
              <a:rPr lang="nl-BE" dirty="0"/>
              <a:t>vervaldatum voor cookie (nadien niet meer geldig)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b="1" dirty="0" err="1"/>
              <a:t>HttpOnly</a:t>
            </a:r>
            <a:r>
              <a:rPr lang="nl-BE" b="1" dirty="0"/>
              <a:t>:</a:t>
            </a:r>
            <a:r>
              <a:rPr lang="nl-BE" dirty="0"/>
              <a:t> cookie is enkel beschikbaar op server (niet op </a:t>
            </a:r>
            <a:r>
              <a:rPr lang="nl-BE" dirty="0" err="1"/>
              <a:t>client</a:t>
            </a:r>
            <a:r>
              <a:rPr lang="nl-BE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b="1" dirty="0"/>
              <a:t>Secure:</a:t>
            </a:r>
            <a:r>
              <a:rPr lang="nl-BE" dirty="0"/>
              <a:t> indien </a:t>
            </a:r>
            <a:r>
              <a:rPr lang="nl-BE" i="1" dirty="0" err="1"/>
              <a:t>true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geeft aan dat cookie enkel over HTTPS mag verstuurd worden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9029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66D1-06B7-4BA3-BB66-852D4F19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Cookies uitlezen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F35C-052C-4018-BC86-E1D5554A8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0" y="1296000"/>
            <a:ext cx="997639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Cookies worden bij volgende </a:t>
            </a:r>
            <a:r>
              <a:rPr lang="nl-BE" sz="2400" dirty="0" err="1"/>
              <a:t>requests</a:t>
            </a:r>
            <a:r>
              <a:rPr lang="nl-BE" sz="2400" dirty="0"/>
              <a:t> van </a:t>
            </a:r>
            <a:r>
              <a:rPr lang="nl-BE" sz="2400" dirty="0" err="1"/>
              <a:t>client</a:t>
            </a:r>
            <a:r>
              <a:rPr lang="nl-BE" sz="2400" dirty="0"/>
              <a:t> naar browser meegestuurd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Waarde opvragen op server via </a:t>
            </a:r>
            <a:r>
              <a:rPr lang="nl-BE" sz="2000" dirty="0" err="1">
                <a:solidFill>
                  <a:schemeClr val="tx2"/>
                </a:solidFill>
                <a:latin typeface="Consolas" panose="020B0609020204030204" pitchFamily="49" charset="0"/>
              </a:rPr>
              <a:t>Request.Cookies</a:t>
            </a:r>
            <a:r>
              <a:rPr lang="nl-BE" sz="2400" dirty="0"/>
              <a:t> </a:t>
            </a:r>
            <a:r>
              <a:rPr lang="nl-BE" sz="2400" i="1" dirty="0"/>
              <a:t>(= </a:t>
            </a:r>
            <a:r>
              <a:rPr lang="nl-BE" sz="2400" i="1" dirty="0" err="1"/>
              <a:t>dictionary</a:t>
            </a:r>
            <a:r>
              <a:rPr lang="nl-BE" sz="2400" i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76B5A-52AA-44A8-8C07-0C0A45FE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891DB-988A-41D6-A3AC-98F7C6B5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BC13C-5947-4893-AE68-119E4A3C07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CC4A0-B352-4C28-BDAF-33756206B5D6}"/>
              </a:ext>
            </a:extLst>
          </p:cNvPr>
          <p:cNvSpPr txBox="1"/>
          <p:nvPr/>
        </p:nvSpPr>
        <p:spPr>
          <a:xfrm>
            <a:off x="1061884" y="2776589"/>
            <a:ext cx="6597444" cy="24622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Index()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Request.Cookies.</a:t>
            </a:r>
            <a:r>
              <a:rPr lang="en-US" sz="14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TryGetValue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"LANG"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language);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"EN-US"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8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E449-0579-4F48-8D0C-A3B10EC5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Cookies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602A-5445-405D-BF95-D576C80D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11" y="1531032"/>
            <a:ext cx="9281274" cy="95653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Gebruik </a:t>
            </a:r>
            <a:r>
              <a:rPr lang="nl-BE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Response.Cookies.Delete</a:t>
            </a:r>
            <a:r>
              <a:rPr lang="nl-BE" sz="2400" dirty="0">
                <a:solidFill>
                  <a:schemeClr val="tx2"/>
                </a:solidFill>
                <a:latin typeface="Consolas" panose="020B0609020204030204" pitchFamily="49" charset="0"/>
              </a:rPr>
              <a:t>(...)</a:t>
            </a:r>
            <a:r>
              <a:rPr lang="nl-BE" dirty="0"/>
              <a:t> om een cookie opnieuw te verwijderen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D8836-17D8-4856-94EC-A9B44369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2A641-0F60-4800-B6F1-A87AC61F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FF6632-4A04-4B22-9D08-4FA98184DF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3890C-5CA8-47C0-90FE-DEEC572BF69E}"/>
              </a:ext>
            </a:extLst>
          </p:cNvPr>
          <p:cNvSpPr txBox="1"/>
          <p:nvPr/>
        </p:nvSpPr>
        <p:spPr>
          <a:xfrm>
            <a:off x="1179872" y="2747093"/>
            <a:ext cx="3490451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Response.Cookies.</a:t>
            </a:r>
            <a:r>
              <a:rPr lang="nl-BE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Delete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"LANG"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A8D384-F8A8-42F7-BCAC-7BB56E3123AA}"/>
              </a:ext>
            </a:extLst>
          </p:cNvPr>
          <p:cNvSpPr txBox="1">
            <a:spLocks/>
          </p:cNvSpPr>
          <p:nvPr/>
        </p:nvSpPr>
        <p:spPr>
          <a:xfrm>
            <a:off x="662111" y="3899071"/>
            <a:ext cx="9281274" cy="9565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Om de waarde van een cookie te overschrijven, gebruik je opnieuw de </a:t>
            </a:r>
            <a:r>
              <a:rPr lang="nl-BE" sz="2400" dirty="0">
                <a:solidFill>
                  <a:schemeClr val="tx2"/>
                </a:solidFill>
                <a:latin typeface="Consolas" panose="020B0609020204030204" pitchFamily="49" charset="0"/>
              </a:rPr>
              <a:t>Append(...)</a:t>
            </a:r>
            <a:r>
              <a:rPr lang="nl-BE" dirty="0"/>
              <a:t>-methode met dezelfde </a:t>
            </a:r>
            <a:r>
              <a:rPr lang="nl-BE" dirty="0" err="1"/>
              <a:t>key</a:t>
            </a:r>
            <a:r>
              <a:rPr lang="nl-BE" dirty="0"/>
              <a:t> en de nieuwe waarde voor de cookie</a:t>
            </a:r>
          </a:p>
        </p:txBody>
      </p:sp>
    </p:spTree>
    <p:extLst>
      <p:ext uri="{BB962C8B-B14F-4D97-AF65-F5344CB8AC3E}">
        <p14:creationId xmlns:p14="http://schemas.microsoft.com/office/powerpoint/2010/main" val="81272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C2F1-1264-4651-A61B-BD84348D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Sessies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DF1C1-0CF6-44CC-936E-F49C59312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A9A9E-ACE2-4A07-B12F-3BC6751E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9AB2C-2263-4D3F-BDB8-250CFB24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5F1B32-0BDC-49A8-AF96-8F856CF39F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448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F7F7-76C7-4872-9F49-97D3E335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Sessies</a:t>
            </a:r>
            <a:r>
              <a:rPr lang="nl-BE" sz="2400" dirty="0"/>
              <a:t>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D94E-D85B-491D-91AB-4F946CF2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917290"/>
            <a:ext cx="9281274" cy="39329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Bij </a:t>
            </a:r>
            <a:r>
              <a:rPr lang="nl-BE" b="1" dirty="0">
                <a:solidFill>
                  <a:schemeClr val="accent6"/>
                </a:solidFill>
              </a:rPr>
              <a:t>cookies</a:t>
            </a:r>
            <a:r>
              <a:rPr lang="nl-BE" dirty="0"/>
              <a:t> wordt data </a:t>
            </a:r>
            <a:r>
              <a:rPr lang="nl-BE" b="1" dirty="0" err="1">
                <a:solidFill>
                  <a:schemeClr val="accent6"/>
                </a:solidFill>
              </a:rPr>
              <a:t>client</a:t>
            </a:r>
            <a:r>
              <a:rPr lang="nl-BE" b="1" dirty="0">
                <a:solidFill>
                  <a:schemeClr val="accent6"/>
                </a:solidFill>
              </a:rPr>
              <a:t>-side</a:t>
            </a:r>
            <a:r>
              <a:rPr lang="nl-BE" dirty="0"/>
              <a:t> (browser) bewaard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Data in cookie kan door gebruiker </a:t>
            </a:r>
            <a:r>
              <a:rPr lang="nl-BE" b="1" dirty="0">
                <a:solidFill>
                  <a:schemeClr val="accent6"/>
                </a:solidFill>
              </a:rPr>
              <a:t>gewijzigd</a:t>
            </a:r>
            <a:r>
              <a:rPr lang="nl-BE" dirty="0"/>
              <a:t> worden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DAAROM: </a:t>
            </a:r>
            <a:r>
              <a:rPr lang="nl-BE" dirty="0"/>
              <a:t>niet geschikt voor stockeren van </a:t>
            </a:r>
            <a:r>
              <a:rPr lang="nl-BE" b="1" dirty="0">
                <a:solidFill>
                  <a:schemeClr val="accent6"/>
                </a:solidFill>
              </a:rPr>
              <a:t>gevoelige data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Id</a:t>
            </a:r>
            <a:r>
              <a:rPr lang="nl-BE" sz="2400" dirty="0"/>
              <a:t>/username van ingelogde gebruiker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Creditcardnummer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Items in shopping-cart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...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548D8-4D06-4D6A-9A40-1BEC1079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2A012-EACC-42DB-A44E-8D21B6A1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D1D109-3787-4453-959F-804BEF90A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861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F7F7-76C7-4872-9F49-97D3E335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Sessies</a:t>
            </a:r>
            <a:r>
              <a:rPr lang="nl-BE" sz="2400" dirty="0"/>
              <a:t>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D94E-D85B-491D-91AB-4F946CF2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813653"/>
            <a:ext cx="9281274" cy="39329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Bij </a:t>
            </a:r>
            <a:r>
              <a:rPr lang="nl-BE" b="1" dirty="0">
                <a:solidFill>
                  <a:schemeClr val="accent6"/>
                </a:solidFill>
              </a:rPr>
              <a:t>sessies</a:t>
            </a:r>
            <a:r>
              <a:rPr lang="nl-BE" dirty="0"/>
              <a:t> wordt data op de </a:t>
            </a:r>
            <a:r>
              <a:rPr lang="nl-BE" b="1" dirty="0">
                <a:solidFill>
                  <a:schemeClr val="accent6"/>
                </a:solidFill>
              </a:rPr>
              <a:t>server</a:t>
            </a:r>
            <a:r>
              <a:rPr lang="nl-BE" dirty="0"/>
              <a:t> bewaard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Kan dus </a:t>
            </a:r>
            <a:r>
              <a:rPr lang="nl-BE" sz="2400" b="1" dirty="0"/>
              <a:t>niet</a:t>
            </a:r>
            <a:r>
              <a:rPr lang="nl-BE" sz="2400" dirty="0"/>
              <a:t> rechtstreeks door gebruiker aangepast worden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Daardoor wél geschikt om </a:t>
            </a:r>
            <a:r>
              <a:rPr lang="nl-BE" sz="2400" b="1" dirty="0">
                <a:solidFill>
                  <a:schemeClr val="accent6"/>
                </a:solidFill>
              </a:rPr>
              <a:t>gevoelige data </a:t>
            </a:r>
            <a:r>
              <a:rPr lang="nl-BE" sz="2400" dirty="0"/>
              <a:t>te bewaren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Data wordt geassocieerd met specifieke gebruiker (</a:t>
            </a:r>
            <a:r>
              <a:rPr lang="nl-BE" b="1" dirty="0" err="1">
                <a:solidFill>
                  <a:schemeClr val="accent6"/>
                </a:solidFill>
              </a:rPr>
              <a:t>SessieId</a:t>
            </a:r>
            <a:r>
              <a:rPr lang="nl-BE" dirty="0"/>
              <a:t>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Server genereert willekeurig </a:t>
            </a:r>
            <a:r>
              <a:rPr lang="nl-BE" sz="2400" b="1" dirty="0" err="1">
                <a:solidFill>
                  <a:schemeClr val="accent6"/>
                </a:solidFill>
              </a:rPr>
              <a:t>sessionId</a:t>
            </a:r>
            <a:endParaRPr lang="nl-BE" sz="2400" b="1" dirty="0">
              <a:solidFill>
                <a:schemeClr val="accent6"/>
              </a:solidFill>
            </a:endParaRP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SessionId</a:t>
            </a:r>
            <a:r>
              <a:rPr lang="nl-BE" sz="2400" dirty="0"/>
              <a:t> wordt in </a:t>
            </a:r>
            <a:r>
              <a:rPr lang="nl-BE" sz="2400" b="1" dirty="0">
                <a:solidFill>
                  <a:schemeClr val="accent6"/>
                </a:solidFill>
              </a:rPr>
              <a:t>cookie</a:t>
            </a:r>
            <a:r>
              <a:rPr lang="nl-BE" sz="2400" dirty="0"/>
              <a:t> naar </a:t>
            </a:r>
            <a:r>
              <a:rPr lang="nl-BE" sz="2400" dirty="0" err="1"/>
              <a:t>client</a:t>
            </a:r>
            <a:r>
              <a:rPr lang="nl-BE" sz="2400" dirty="0"/>
              <a:t> gestuurd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Bij elke volgende </a:t>
            </a:r>
            <a:r>
              <a:rPr lang="nl-BE" sz="2400" dirty="0" err="1"/>
              <a:t>request</a:t>
            </a:r>
            <a:r>
              <a:rPr lang="nl-BE" sz="2400" dirty="0"/>
              <a:t>: </a:t>
            </a:r>
            <a:r>
              <a:rPr lang="nl-BE" sz="2400" dirty="0" err="1"/>
              <a:t>client</a:t>
            </a:r>
            <a:r>
              <a:rPr lang="nl-BE" sz="2400" dirty="0"/>
              <a:t> stuurt cookie met </a:t>
            </a:r>
            <a:r>
              <a:rPr lang="nl-BE" sz="2400" dirty="0" err="1"/>
              <a:t>SessionId</a:t>
            </a:r>
            <a:r>
              <a:rPr lang="nl-BE" sz="2400" dirty="0"/>
              <a:t> mee naar server </a:t>
            </a:r>
            <a:r>
              <a:rPr lang="nl-BE" sz="2400" dirty="0">
                <a:sym typeface="Wingdings" panose="05000000000000000000" pitchFamily="2" charset="2"/>
              </a:rPr>
              <a:t> server weet over welke </a:t>
            </a:r>
            <a:r>
              <a:rPr lang="nl-BE" sz="2400" dirty="0" err="1">
                <a:sym typeface="Wingdings" panose="05000000000000000000" pitchFamily="2" charset="2"/>
              </a:rPr>
              <a:t>client</a:t>
            </a:r>
            <a:r>
              <a:rPr lang="nl-BE" sz="2400" dirty="0">
                <a:sym typeface="Wingdings" panose="05000000000000000000" pitchFamily="2" charset="2"/>
              </a:rPr>
              <a:t> het gaat</a:t>
            </a:r>
            <a:endParaRPr lang="nl-B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548D8-4D06-4D6A-9A40-1BEC1079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2A012-EACC-42DB-A44E-8D21B6A1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D1D109-3787-4453-959F-804BEF90A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565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F373-3E66-45AC-B80A-F000D8F1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werken </a:t>
            </a:r>
            <a:r>
              <a:rPr lang="nl-BE" dirty="0" err="1"/>
              <a:t>Sessions</a:t>
            </a:r>
            <a:r>
              <a:rPr lang="nl-BE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B8A0B-74B1-4899-9DCA-CCCF5396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853EB-8F46-4844-BCAC-94EC8D7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E38F01-E770-49C9-B3B1-5377AD8273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769AAB-DC19-4E1A-9984-C2E86D7A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1" y="2659779"/>
            <a:ext cx="5762406" cy="153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5BD9E8-8B0B-4835-B2CD-75DBE616A385}"/>
              </a:ext>
            </a:extLst>
          </p:cNvPr>
          <p:cNvSpPr txBox="1"/>
          <p:nvPr/>
        </p:nvSpPr>
        <p:spPr>
          <a:xfrm>
            <a:off x="7112716" y="2204316"/>
            <a:ext cx="42180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BE" dirty="0"/>
              <a:t>Client stuurt HTTP-</a:t>
            </a:r>
            <a:r>
              <a:rPr lang="nl-BE" dirty="0" err="1"/>
              <a:t>request</a:t>
            </a:r>
            <a:r>
              <a:rPr lang="nl-BE" dirty="0"/>
              <a:t> naar server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Indien </a:t>
            </a:r>
            <a:r>
              <a:rPr lang="nl-BE" dirty="0" err="1"/>
              <a:t>request</a:t>
            </a:r>
            <a:r>
              <a:rPr lang="nl-BE" dirty="0"/>
              <a:t> nog geen </a:t>
            </a:r>
            <a:r>
              <a:rPr lang="nl-BE" dirty="0" err="1"/>
              <a:t>SessionId</a:t>
            </a:r>
            <a:r>
              <a:rPr lang="nl-BE" dirty="0"/>
              <a:t>-cookie bevat: server genereert willekeurige </a:t>
            </a:r>
            <a:r>
              <a:rPr lang="nl-BE" dirty="0" err="1"/>
              <a:t>SessionId</a:t>
            </a:r>
            <a:endParaRPr lang="nl-BE" dirty="0"/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Server stuurt </a:t>
            </a:r>
            <a:r>
              <a:rPr lang="nl-BE" dirty="0" err="1"/>
              <a:t>SessionId</a:t>
            </a:r>
            <a:r>
              <a:rPr lang="nl-BE" dirty="0"/>
              <a:t> mee naar </a:t>
            </a:r>
            <a:r>
              <a:rPr lang="nl-BE" dirty="0" err="1"/>
              <a:t>client</a:t>
            </a:r>
            <a:r>
              <a:rPr lang="nl-BE" dirty="0"/>
              <a:t> in de vorm van een cookie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Bij elke volgende </a:t>
            </a:r>
            <a:r>
              <a:rPr lang="nl-BE" dirty="0" err="1"/>
              <a:t>request</a:t>
            </a:r>
            <a:r>
              <a:rPr lang="nl-BE" dirty="0"/>
              <a:t> stuurt </a:t>
            </a:r>
            <a:r>
              <a:rPr lang="nl-BE" dirty="0" err="1"/>
              <a:t>client</a:t>
            </a:r>
            <a:r>
              <a:rPr lang="nl-BE" dirty="0"/>
              <a:t> cookie met </a:t>
            </a:r>
            <a:r>
              <a:rPr lang="nl-BE" dirty="0" err="1"/>
              <a:t>SessionId</a:t>
            </a:r>
            <a:r>
              <a:rPr lang="nl-BE" dirty="0"/>
              <a:t> mee naar server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Server kan gebruiker “identificeren” </a:t>
            </a:r>
            <a:r>
              <a:rPr lang="nl-BE" dirty="0" err="1"/>
              <a:t>adhv</a:t>
            </a:r>
            <a:r>
              <a:rPr lang="nl-BE" dirty="0"/>
              <a:t> </a:t>
            </a:r>
            <a:r>
              <a:rPr lang="nl-BE" dirty="0" err="1"/>
              <a:t>SessionId</a:t>
            </a:r>
            <a:r>
              <a:rPr lang="nl-BE" dirty="0"/>
              <a:t> in cookie</a:t>
            </a:r>
          </a:p>
        </p:txBody>
      </p:sp>
    </p:spTree>
    <p:extLst>
      <p:ext uri="{BB962C8B-B14F-4D97-AF65-F5344CB8AC3E}">
        <p14:creationId xmlns:p14="http://schemas.microsoft.com/office/powerpoint/2010/main" val="99726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C9FF-0497-480E-90AF-C8A5876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 van Sessies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BC28-8E84-4172-A018-5C414EA96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63" y="2096903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Waarom sessies gebruiken?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Tijdelijk bewaren van gegevens voor gebruiker:</a:t>
            </a:r>
          </a:p>
          <a:p>
            <a:pPr marL="1177200" lvl="2" indent="-457200">
              <a:buFont typeface="Wingdings" panose="05000000000000000000" pitchFamily="2" charset="2"/>
              <a:buChar char="ü"/>
            </a:pPr>
            <a:r>
              <a:rPr lang="nl-BE" sz="2400" dirty="0"/>
              <a:t>Items in winkelmandje</a:t>
            </a:r>
          </a:p>
          <a:p>
            <a:pPr marL="1177200" lvl="2" indent="-457200">
              <a:buFont typeface="Wingdings" panose="05000000000000000000" pitchFamily="2" charset="2"/>
              <a:buChar char="ü"/>
            </a:pPr>
            <a:r>
              <a:rPr lang="nl-BE" sz="2400" dirty="0"/>
              <a:t>Lijst met recent bezochte artikelen</a:t>
            </a:r>
          </a:p>
          <a:p>
            <a:pPr marL="1177200" lvl="2" indent="-457200">
              <a:buFont typeface="Wingdings" panose="05000000000000000000" pitchFamily="2" charset="2"/>
              <a:buChar char="ü"/>
            </a:pPr>
            <a:r>
              <a:rPr lang="nl-BE" sz="2400" dirty="0"/>
              <a:t>Gegevens van ingelogde gebruiker</a:t>
            </a:r>
          </a:p>
          <a:p>
            <a:pPr marL="1177200" lvl="2" indent="-457200">
              <a:buFont typeface="Wingdings" panose="05000000000000000000" pitchFamily="2" charset="2"/>
              <a:buChar char="ü"/>
            </a:pPr>
            <a:r>
              <a:rPr lang="nl-BE" sz="2400" dirty="0"/>
              <a:t>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28545-2526-48AE-B556-C9F38D77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3DA1F-D52E-4C29-93E9-72513A19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3584-EDED-4C5F-8A35-9681034AEB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53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B592-B57E-41E6-B89E-001073E8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Sessie Configureren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8AD5-F2DC-4341-90D0-78C4B8DA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383434"/>
            <a:ext cx="4735799" cy="1693950"/>
          </a:xfrm>
        </p:spPr>
        <p:txBody>
          <a:bodyPr/>
          <a:lstStyle/>
          <a:p>
            <a:r>
              <a:rPr lang="nl-BE" sz="2400" dirty="0"/>
              <a:t>Sessie configureren in </a:t>
            </a:r>
            <a:r>
              <a:rPr lang="nl-BE" sz="2400" b="1" i="1" dirty="0" err="1"/>
              <a:t>Program.cs</a:t>
            </a:r>
            <a:r>
              <a:rPr lang="nl-BE" sz="2400" dirty="0"/>
              <a:t>: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000" dirty="0" err="1"/>
              <a:t>Dependency</a:t>
            </a:r>
            <a:r>
              <a:rPr lang="nl-BE" sz="2000" dirty="0"/>
              <a:t> toevoegen aan Services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000" dirty="0"/>
              <a:t>Sessie toevoegen aan middleware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D7C63-5391-4AB6-A654-44DAD07F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310B4-B474-453A-8145-5712C563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15BAF1-F936-486C-90F7-34EF41008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E004C4-641B-4738-ACBB-5C8407CC6BA7}"/>
              </a:ext>
            </a:extLst>
          </p:cNvPr>
          <p:cNvSpPr/>
          <p:nvPr/>
        </p:nvSpPr>
        <p:spPr>
          <a:xfrm>
            <a:off x="8180438" y="1508162"/>
            <a:ext cx="259200" cy="259675"/>
          </a:xfrm>
          <a:prstGeom prst="ellipse">
            <a:avLst/>
          </a:prstGeom>
          <a:solidFill>
            <a:schemeClr val="accent6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  <a:latin typeface="+mj-lt"/>
              </a:rPr>
              <a:t>1</a:t>
            </a:r>
            <a:endParaRPr lang="nl-BE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0F829D-C320-4E64-B6F8-64FE0EA97DCD}"/>
              </a:ext>
            </a:extLst>
          </p:cNvPr>
          <p:cNvSpPr/>
          <p:nvPr/>
        </p:nvSpPr>
        <p:spPr>
          <a:xfrm>
            <a:off x="7117770" y="3643649"/>
            <a:ext cx="259200" cy="259675"/>
          </a:xfrm>
          <a:prstGeom prst="ellipse">
            <a:avLst/>
          </a:prstGeom>
          <a:solidFill>
            <a:schemeClr val="accent6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  <a:latin typeface="+mj-lt"/>
              </a:rPr>
              <a:t>2</a:t>
            </a:r>
            <a:endParaRPr lang="nl-BE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F00EB3-A3D2-429F-9B64-1ACC0C4C72F6}"/>
              </a:ext>
            </a:extLst>
          </p:cNvPr>
          <p:cNvSpPr/>
          <p:nvPr/>
        </p:nvSpPr>
        <p:spPr>
          <a:xfrm>
            <a:off x="5549950" y="954000"/>
            <a:ext cx="6096000" cy="50013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WebApplication.CreateBuilder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builder.Services.AddControllersWithViews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builder.Services.AddSession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app =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builder.Build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Configure the HTTP request pipeline.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app.Environment.IsDevelopment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app.UseExceptionHandler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"/Home/Error"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app.UseHsts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app.UseHttpsRedirection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app.UseSession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app.UseStaticFiles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app.UseRouting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app.UseAuthorization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app.MapControllerRoute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name: 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"default"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pattern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"{controller=Home}/{action=Index}/{</a:t>
            </a:r>
            <a:r>
              <a:rPr lang="nl-BE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id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?}"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app.Run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391872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8F0C-6EA2-4954-BA5A-547E0A46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Sessie Configureren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E520-F8EB-4DB8-AC3D-815BE90E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707321"/>
            <a:ext cx="9281274" cy="19736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Opties voor sessie kunnen verder geconfigureerd worden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Voorbeeld: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 err="1"/>
              <a:t>IdleTimeout</a:t>
            </a:r>
            <a:r>
              <a:rPr lang="nl-BE" sz="2400" dirty="0"/>
              <a:t>: geeft aan hoe lang sessie ongebruikt mag zijn alvorens inhoud gewist wordt. Wordt bij elke </a:t>
            </a:r>
            <a:r>
              <a:rPr lang="nl-BE" sz="2400" dirty="0" err="1"/>
              <a:t>request</a:t>
            </a:r>
            <a:r>
              <a:rPr lang="nl-BE" sz="2400" dirty="0"/>
              <a:t> gereset.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25E43-3D72-452D-A4C9-684F3683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CDF78-55C2-4B82-B5AE-22F3F6BA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F1E30E-729D-4384-9C6B-0CD48FA898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2342-1EC0-48BA-AB08-D18F85A38369}"/>
              </a:ext>
            </a:extLst>
          </p:cNvPr>
          <p:cNvSpPr txBox="1"/>
          <p:nvPr/>
        </p:nvSpPr>
        <p:spPr>
          <a:xfrm>
            <a:off x="1853632" y="3869406"/>
            <a:ext cx="7600336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</a:t>
            </a:r>
            <a:r>
              <a:rPr lang="nl-BE" sz="16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AddSession</a:t>
            </a:r>
            <a:r>
              <a:rPr lang="nl-B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(options =&gt;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options.IdleTimeout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TimeSpan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FromSeconds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(30);</a:t>
            </a:r>
          </a:p>
          <a:p>
            <a:r>
              <a:rPr lang="nl-B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06024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247" y="1424767"/>
            <a:ext cx="10287043" cy="1447247"/>
          </a:xfrm>
        </p:spPr>
        <p:txBody>
          <a:bodyPr/>
          <a:lstStyle/>
          <a:p>
            <a:r>
              <a:rPr lang="nl-BE" dirty="0"/>
              <a:t>Application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Authenticatie &amp; Autorisatie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0603" y="3988604"/>
            <a:ext cx="6308725" cy="466613"/>
          </a:xfrm>
        </p:spPr>
        <p:txBody>
          <a:bodyPr/>
          <a:lstStyle/>
          <a:p>
            <a:r>
              <a:rPr lang="nl-BE" dirty="0"/>
              <a:t>Sam Van Buggenhout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03" y="4486230"/>
            <a:ext cx="4662487" cy="1617663"/>
          </a:xfrm>
        </p:spPr>
        <p:txBody>
          <a:bodyPr/>
          <a:lstStyle/>
          <a:p>
            <a:r>
              <a:rPr lang="nl-BE" dirty="0"/>
              <a:t>Academiejaar 2023-2024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5606-3DF9-458E-9876-E32FCB2D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Gegevens bewaren in een Sessie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8B08-108B-41D3-BB13-0958DA1A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2028079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Gegevens bewaren in een sessie is gelijkaardig aan het gebruik van cookies: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Ook hier worden gegevens opgeslagen als </a:t>
            </a:r>
            <a:r>
              <a:rPr lang="nl-BE" sz="2400" b="1" dirty="0" err="1">
                <a:solidFill>
                  <a:schemeClr val="accent6"/>
                </a:solidFill>
              </a:rPr>
              <a:t>key-value</a:t>
            </a:r>
            <a:r>
              <a:rPr lang="nl-BE" sz="2400" b="1" dirty="0">
                <a:solidFill>
                  <a:schemeClr val="accent6"/>
                </a:solidFill>
              </a:rPr>
              <a:t> paren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D36D1-BE20-45FA-BE2A-57F5D0E0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A5FBF-5831-4A06-A647-64B03481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60FAE7-54D6-415D-8108-92CBE3FE1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196-1337-4F64-9ED4-ED09956FE684}"/>
              </a:ext>
            </a:extLst>
          </p:cNvPr>
          <p:cNvSpPr txBox="1"/>
          <p:nvPr/>
        </p:nvSpPr>
        <p:spPr>
          <a:xfrm>
            <a:off x="1637994" y="4278278"/>
            <a:ext cx="6676103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HttpContext.Session.</a:t>
            </a:r>
            <a:r>
              <a:rPr lang="nl-BE" dirty="0" err="1">
                <a:solidFill>
                  <a:srgbClr val="74561F"/>
                </a:solidFill>
                <a:latin typeface="Consolas" panose="020B0609020204030204" pitchFamily="49" charset="0"/>
              </a:rPr>
              <a:t>SetString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"user"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sam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86202-DF95-4F1D-B31A-02B065DC87F3}"/>
              </a:ext>
            </a:extLst>
          </p:cNvPr>
          <p:cNvSpPr txBox="1"/>
          <p:nvPr/>
        </p:nvSpPr>
        <p:spPr>
          <a:xfrm>
            <a:off x="1637994" y="3864449"/>
            <a:ext cx="2635046" cy="36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Voorbeeld (in controller):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F60A4-A1C1-44EC-87AF-6DC32D8B454C}"/>
              </a:ext>
            </a:extLst>
          </p:cNvPr>
          <p:cNvSpPr txBox="1"/>
          <p:nvPr/>
        </p:nvSpPr>
        <p:spPr>
          <a:xfrm>
            <a:off x="5171444" y="4795141"/>
            <a:ext cx="6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/>
              <a:t>key</a:t>
            </a:r>
            <a:endParaRPr lang="nl-B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52553A-FAB4-4058-877F-50984E78E2C6}"/>
              </a:ext>
            </a:extLst>
          </p:cNvPr>
          <p:cNvSpPr txBox="1"/>
          <p:nvPr/>
        </p:nvSpPr>
        <p:spPr>
          <a:xfrm>
            <a:off x="6891832" y="4795141"/>
            <a:ext cx="99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/>
              <a:t>value</a:t>
            </a:r>
            <a:endParaRPr lang="nl-BE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9A8B27-4C3A-480C-B8A3-0DCB7DAE022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491154" y="4596776"/>
            <a:ext cx="319710" cy="198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0A4974-3D21-4328-9B69-5075959B5662}"/>
              </a:ext>
            </a:extLst>
          </p:cNvPr>
          <p:cNvCxnSpPr>
            <a:cxnSpLocks/>
          </p:cNvCxnSpPr>
          <p:nvPr/>
        </p:nvCxnSpPr>
        <p:spPr>
          <a:xfrm flipH="1" flipV="1">
            <a:off x="6813756" y="4622194"/>
            <a:ext cx="314631" cy="172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5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910B-70D2-4028-A7F0-B4184D55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Gegevens ophalen uit Sessie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6F39-94FA-461A-B49E-E84A68A60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932122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Op basis van de </a:t>
            </a:r>
            <a:r>
              <a:rPr lang="nl-BE" b="1" i="1" dirty="0" err="1">
                <a:solidFill>
                  <a:schemeClr val="accent6"/>
                </a:solidFill>
              </a:rPr>
              <a:t>key</a:t>
            </a:r>
            <a:r>
              <a:rPr lang="nl-BE" dirty="0">
                <a:solidFill>
                  <a:schemeClr val="accent6"/>
                </a:solidFill>
              </a:rPr>
              <a:t> </a:t>
            </a:r>
            <a:r>
              <a:rPr lang="nl-BE" dirty="0"/>
              <a:t>kan de bijhorende waarde vervolgens opgehaald worden uit de sessie:</a:t>
            </a:r>
            <a:endParaRPr lang="nl-BE" b="1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FDCBA-2C38-4D20-B99E-0E64E4F6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53FF4-7AC3-4AE4-84A1-5DFCF19E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911FB2-13F1-45DF-9021-71C128490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CF1F4-92D7-40DB-BE17-78FBD6E21A56}"/>
              </a:ext>
            </a:extLst>
          </p:cNvPr>
          <p:cNvSpPr txBox="1"/>
          <p:nvPr/>
        </p:nvSpPr>
        <p:spPr>
          <a:xfrm>
            <a:off x="1130710" y="3053090"/>
            <a:ext cx="73152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username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HttpContext.Session.</a:t>
            </a:r>
            <a:r>
              <a:rPr lang="nl-BE" dirty="0" err="1">
                <a:solidFill>
                  <a:srgbClr val="74561F"/>
                </a:solidFill>
                <a:latin typeface="Consolas" panose="020B0609020204030204" pitchFamily="49" charset="0"/>
              </a:rPr>
              <a:t>GetString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"user"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67633-FA51-4C55-8D9C-91502F02DD97}"/>
              </a:ext>
            </a:extLst>
          </p:cNvPr>
          <p:cNvSpPr txBox="1"/>
          <p:nvPr/>
        </p:nvSpPr>
        <p:spPr>
          <a:xfrm>
            <a:off x="678291" y="4920203"/>
            <a:ext cx="10097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Opgelet:</a:t>
            </a:r>
            <a:r>
              <a:rPr lang="nl-BE" sz="2000" dirty="0"/>
              <a:t> de methode </a:t>
            </a:r>
            <a:r>
              <a:rPr lang="nl-BE" dirty="0" err="1">
                <a:latin typeface="Consolas" panose="020B0609020204030204" pitchFamily="49" charset="0"/>
              </a:rPr>
              <a:t>GetString</a:t>
            </a:r>
            <a:r>
              <a:rPr lang="nl-BE" dirty="0">
                <a:latin typeface="Consolas" panose="020B0609020204030204" pitchFamily="49" charset="0"/>
              </a:rPr>
              <a:t>() </a:t>
            </a:r>
            <a:r>
              <a:rPr lang="nl-BE" sz="2000" dirty="0"/>
              <a:t>is een extension-</a:t>
            </a:r>
            <a:r>
              <a:rPr lang="nl-BE" sz="2000" dirty="0" err="1"/>
              <a:t>method</a:t>
            </a:r>
            <a:r>
              <a:rPr lang="nl-BE" sz="2000" dirty="0"/>
              <a:t>. </a:t>
            </a:r>
            <a:br>
              <a:rPr lang="nl-BE" sz="2000" dirty="0"/>
            </a:br>
            <a:r>
              <a:rPr lang="nl-BE" sz="2000" dirty="0"/>
              <a:t>Om deze te kunnen gebruiken, dien je de </a:t>
            </a:r>
            <a:r>
              <a:rPr lang="nl-BE" sz="2000" dirty="0" err="1"/>
              <a:t>namespace</a:t>
            </a:r>
            <a:r>
              <a:rPr lang="nl-BE" sz="2000" dirty="0"/>
              <a:t> </a:t>
            </a:r>
            <a:r>
              <a:rPr lang="nl-BE" sz="2000" b="1" i="1" dirty="0" err="1"/>
              <a:t>Microsoft.AspNetCore.Http</a:t>
            </a:r>
            <a:r>
              <a:rPr lang="nl-BE" sz="2000" dirty="0"/>
              <a:t> te importeren</a:t>
            </a:r>
          </a:p>
        </p:txBody>
      </p:sp>
    </p:spTree>
    <p:extLst>
      <p:ext uri="{BB962C8B-B14F-4D97-AF65-F5344CB8AC3E}">
        <p14:creationId xmlns:p14="http://schemas.microsoft.com/office/powerpoint/2010/main" val="3092841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2BAC-DBEF-41FE-935E-5F2B6B74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Complexe objecten bewaren/ophalen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79FC-3790-4717-9EB2-27A3FFC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31472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De data in een sessie is string-gebaseerd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Wat met complexe </a:t>
            </a:r>
            <a:r>
              <a:rPr lang="nl-BE" sz="2400" dirty="0" err="1"/>
              <a:t>klasses</a:t>
            </a:r>
            <a:r>
              <a:rPr lang="nl-BE" sz="2400" dirty="0"/>
              <a:t>?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Oplossing:</a:t>
            </a:r>
            <a:r>
              <a:rPr lang="nl-BE" sz="2400" dirty="0"/>
              <a:t> object omzetten naar JSON-string (</a:t>
            </a:r>
            <a:r>
              <a:rPr lang="nl-BE" sz="2400" b="1" dirty="0" err="1"/>
              <a:t>serialisatie</a:t>
            </a:r>
            <a:r>
              <a:rPr lang="nl-BE" sz="2400" dirty="0"/>
              <a:t>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0E6EE-8E18-409E-AB7F-63BA6C15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24ECE-4089-4B8E-AE5A-A55E15F2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8F41F7-CB0A-4537-80ED-8AAC698E32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0B4C9-1A80-4088-80E6-FB6BB706E412}"/>
              </a:ext>
            </a:extLst>
          </p:cNvPr>
          <p:cNvSpPr txBox="1"/>
          <p:nvPr/>
        </p:nvSpPr>
        <p:spPr>
          <a:xfrm>
            <a:off x="1225040" y="3120717"/>
            <a:ext cx="6414625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ShoppingCart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cart =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ShoppingCart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cart.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AddItem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CartItem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3 });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HttpContext.Session.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SetString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"cart"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JsonSerializer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Serialize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(cart)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928C4-D670-486D-A5FB-724514569CB5}"/>
              </a:ext>
            </a:extLst>
          </p:cNvPr>
          <p:cNvSpPr txBox="1"/>
          <p:nvPr/>
        </p:nvSpPr>
        <p:spPr>
          <a:xfrm>
            <a:off x="1146675" y="2716491"/>
            <a:ext cx="240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Voorbeeld bewaren: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BAD1E-54E7-4D79-AC7A-B84F7876A69D}"/>
              </a:ext>
            </a:extLst>
          </p:cNvPr>
          <p:cNvSpPr txBox="1"/>
          <p:nvPr/>
        </p:nvSpPr>
        <p:spPr>
          <a:xfrm>
            <a:off x="1303405" y="4529282"/>
            <a:ext cx="8961472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ShoppingCart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cart = </a:t>
            </a:r>
            <a:r>
              <a:rPr lang="nl-BE" sz="12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JsonSerializer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BE" sz="12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Deserialize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ShoppingCart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HttpContext.Session.</a:t>
            </a:r>
            <a:r>
              <a:rPr lang="nl-BE" sz="12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GetString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"cart"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nl-BE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A64CD-5C55-40F9-B9F4-2CE5990BB100}"/>
              </a:ext>
            </a:extLst>
          </p:cNvPr>
          <p:cNvSpPr txBox="1"/>
          <p:nvPr/>
        </p:nvSpPr>
        <p:spPr>
          <a:xfrm>
            <a:off x="1225040" y="4125056"/>
            <a:ext cx="240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Voorbeeld ophalen: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F9574-69B6-4CE3-9DA0-2DFF792374A1}"/>
              </a:ext>
            </a:extLst>
          </p:cNvPr>
          <p:cNvSpPr txBox="1"/>
          <p:nvPr/>
        </p:nvSpPr>
        <p:spPr>
          <a:xfrm>
            <a:off x="678291" y="5358613"/>
            <a:ext cx="837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i="1" dirty="0"/>
              <a:t>Opgelet: </a:t>
            </a:r>
            <a:r>
              <a:rPr lang="nl-BE" i="1" dirty="0"/>
              <a:t>enkel </a:t>
            </a:r>
            <a:r>
              <a:rPr lang="nl-BE" i="1" dirty="0" err="1"/>
              <a:t>property’s</a:t>
            </a:r>
            <a:r>
              <a:rPr lang="nl-BE" i="1" dirty="0"/>
              <a:t> worden </a:t>
            </a:r>
            <a:r>
              <a:rPr lang="nl-BE" i="1" dirty="0" err="1"/>
              <a:t>geserialiseerd</a:t>
            </a:r>
            <a:r>
              <a:rPr lang="nl-BE" i="1" dirty="0"/>
              <a:t>/</a:t>
            </a:r>
            <a:r>
              <a:rPr lang="nl-BE" i="1" dirty="0" err="1"/>
              <a:t>gedeserialiseerd</a:t>
            </a:r>
            <a:r>
              <a:rPr lang="nl-BE" i="1" dirty="0"/>
              <a:t> (geen private-fields!)</a:t>
            </a:r>
          </a:p>
        </p:txBody>
      </p:sp>
    </p:spTree>
    <p:extLst>
      <p:ext uri="{BB962C8B-B14F-4D97-AF65-F5344CB8AC3E}">
        <p14:creationId xmlns:p14="http://schemas.microsoft.com/office/powerpoint/2010/main" val="829430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F2F7-AF3C-49F6-9638-CA810B19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Complexe objecten bewaren/ophalen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22C0-9B81-4A5D-A2C2-BF989125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296000"/>
            <a:ext cx="10088032" cy="3090532"/>
          </a:xfrm>
        </p:spPr>
        <p:txBody>
          <a:bodyPr/>
          <a:lstStyle/>
          <a:p>
            <a:r>
              <a:rPr lang="nl-BE" sz="2400" b="1" dirty="0"/>
              <a:t>Tip: </a:t>
            </a:r>
            <a:r>
              <a:rPr lang="nl-BE" sz="2400" dirty="0"/>
              <a:t>maak extension-</a:t>
            </a:r>
            <a:r>
              <a:rPr lang="nl-BE" sz="2400" dirty="0" err="1"/>
              <a:t>methods</a:t>
            </a:r>
            <a:r>
              <a:rPr lang="nl-BE" sz="2400" dirty="0"/>
              <a:t> om (de-)</a:t>
            </a:r>
            <a:r>
              <a:rPr lang="nl-BE" sz="2400" dirty="0" err="1"/>
              <a:t>serialisatie</a:t>
            </a:r>
            <a:r>
              <a:rPr lang="nl-BE" sz="2400" dirty="0"/>
              <a:t> transparant te laten gebeuren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2A06E-4EF7-4668-ABBB-9416424B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25D2B-8DFB-491B-97FB-3A874A9A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2ABB6E-F411-4CF8-A599-9DB564F25B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F8D98-4A4E-4B84-B309-8F364C9D42CE}"/>
              </a:ext>
            </a:extLst>
          </p:cNvPr>
          <p:cNvSpPr txBox="1"/>
          <p:nvPr/>
        </p:nvSpPr>
        <p:spPr>
          <a:xfrm>
            <a:off x="973394" y="2487561"/>
            <a:ext cx="9938206" cy="22467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SessionHelper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SetObjectAsJson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ISession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session,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key,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</a:t>
            </a:r>
            <a:r>
              <a:rPr lang="en-US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SetString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(key, 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JsonSerializer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Serialize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(value));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8291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GetObjectFromJson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ISession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session,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key)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</a:t>
            </a:r>
            <a:r>
              <a:rPr lang="nl-BE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GetString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 ==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8291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JsonSerializer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Deserialize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F8291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&gt;(value);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887953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860C-B5F0-465D-895F-3ACF1772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Complexe objecten bewaren/ophalen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DA883-7898-4099-AF91-C5616F37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FEA61-567E-4BD9-A7FD-4818F912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C7F8D-A02C-4FBE-970A-CC3709E5F8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2F5F6-9600-458C-A741-10A74673E091}"/>
              </a:ext>
            </a:extLst>
          </p:cNvPr>
          <p:cNvSpPr txBox="1"/>
          <p:nvPr/>
        </p:nvSpPr>
        <p:spPr>
          <a:xfrm>
            <a:off x="751106" y="2520949"/>
            <a:ext cx="6414625" cy="9541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ShoppingCart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cart =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ShoppingCart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cart.</a:t>
            </a:r>
            <a:r>
              <a:rPr lang="nl-BE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AddItem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CartItem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3 });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HttpContext.Session.</a:t>
            </a:r>
            <a:r>
              <a:rPr lang="fr-FR" sz="14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SetObjectAsJson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cart</a:t>
            </a:r>
            <a:r>
              <a:rPr lang="fr-FR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0306E-449B-46EC-8F45-585EFE9B5417}"/>
              </a:ext>
            </a:extLst>
          </p:cNvPr>
          <p:cNvSpPr txBox="1"/>
          <p:nvPr/>
        </p:nvSpPr>
        <p:spPr>
          <a:xfrm>
            <a:off x="751106" y="4506383"/>
            <a:ext cx="8210070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ShoppingCart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cart = 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HttpContext.Session.</a:t>
            </a:r>
            <a:r>
              <a:rPr lang="nl-BE" sz="14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GetObjectFromJson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4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ShoppingCart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nl-BE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"cart"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31898-849C-4723-9A2B-343256452E07}"/>
              </a:ext>
            </a:extLst>
          </p:cNvPr>
          <p:cNvSpPr txBox="1"/>
          <p:nvPr/>
        </p:nvSpPr>
        <p:spPr>
          <a:xfrm>
            <a:off x="689047" y="2149783"/>
            <a:ext cx="359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Voorbeeld gebruik (data bewaren):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71467-B03D-47EA-90D1-9F6E8B77FD66}"/>
              </a:ext>
            </a:extLst>
          </p:cNvPr>
          <p:cNvSpPr txBox="1"/>
          <p:nvPr/>
        </p:nvSpPr>
        <p:spPr>
          <a:xfrm>
            <a:off x="689048" y="4113923"/>
            <a:ext cx="359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Voorbeeld gebruik (data ophalen):</a:t>
            </a:r>
          </a:p>
        </p:txBody>
      </p:sp>
    </p:spTree>
    <p:extLst>
      <p:ext uri="{BB962C8B-B14F-4D97-AF65-F5344CB8AC3E}">
        <p14:creationId xmlns:p14="http://schemas.microsoft.com/office/powerpoint/2010/main" val="2475361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E607-3A5F-44FE-80E1-5A23A6BC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Waarde uit sessie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B5A7-AD71-4D43-9C84-34FE3D03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767948"/>
            <a:ext cx="9281274" cy="9260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Gebruik de methode </a:t>
            </a:r>
            <a:r>
              <a:rPr lang="nl-BE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Remove</a:t>
            </a:r>
            <a:r>
              <a:rPr lang="nl-BE" sz="2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2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key</a:t>
            </a:r>
            <a:r>
              <a:rPr lang="nl-BE" sz="2400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chemeClr val="tx2"/>
                </a:solidFill>
              </a:rPr>
              <a:t> </a:t>
            </a:r>
            <a:r>
              <a:rPr lang="nl-BE" dirty="0"/>
              <a:t>om de waarde met de betreffende </a:t>
            </a:r>
            <a:r>
              <a:rPr lang="nl-BE" dirty="0" err="1"/>
              <a:t>key</a:t>
            </a:r>
            <a:r>
              <a:rPr lang="nl-BE" dirty="0"/>
              <a:t> uit de sessie te verwijderen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A064C-C489-4FFC-8B9D-3547ED46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BF72B-CEE7-417D-A929-31B58CFE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1744D5-0447-42A9-8BB4-EF7A465690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97500-10A4-4CA0-BB95-C0083255603C}"/>
              </a:ext>
            </a:extLst>
          </p:cNvPr>
          <p:cNvSpPr txBox="1"/>
          <p:nvPr/>
        </p:nvSpPr>
        <p:spPr>
          <a:xfrm>
            <a:off x="861246" y="2880851"/>
            <a:ext cx="498773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HttpContext.Session.</a:t>
            </a:r>
            <a:r>
              <a:rPr lang="nl-BE" dirty="0" err="1">
                <a:solidFill>
                  <a:srgbClr val="74561F"/>
                </a:solidFill>
                <a:latin typeface="Consolas" panose="020B0609020204030204" pitchFamily="49" charset="0"/>
              </a:rPr>
              <a:t>Remove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"cart"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B2FCA6-48B9-4204-8A9A-157857E8E513}"/>
              </a:ext>
            </a:extLst>
          </p:cNvPr>
          <p:cNvSpPr txBox="1">
            <a:spLocks/>
          </p:cNvSpPr>
          <p:nvPr/>
        </p:nvSpPr>
        <p:spPr>
          <a:xfrm>
            <a:off x="534291" y="3886857"/>
            <a:ext cx="9281274" cy="92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Met de methode </a:t>
            </a:r>
            <a:r>
              <a:rPr lang="nl-BE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Clear</a:t>
            </a:r>
            <a:r>
              <a:rPr lang="nl-BE" sz="2400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nl-BE" dirty="0"/>
              <a:t> verwijder je </a:t>
            </a:r>
            <a:r>
              <a:rPr lang="nl-BE" b="1" dirty="0"/>
              <a:t>alle gegevens </a:t>
            </a:r>
            <a:r>
              <a:rPr lang="nl-BE" dirty="0"/>
              <a:t>binnen de sessie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D9F86-FDF7-49A2-AECF-BCCCD2B739A2}"/>
              </a:ext>
            </a:extLst>
          </p:cNvPr>
          <p:cNvSpPr txBox="1"/>
          <p:nvPr/>
        </p:nvSpPr>
        <p:spPr>
          <a:xfrm>
            <a:off x="985359" y="4999760"/>
            <a:ext cx="498773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HttpContext.Session.</a:t>
            </a:r>
            <a:r>
              <a:rPr lang="nl-BE" dirty="0" err="1">
                <a:solidFill>
                  <a:srgbClr val="74561F"/>
                </a:solidFill>
                <a:latin typeface="Consolas" panose="020B0609020204030204" pitchFamily="49" charset="0"/>
              </a:rPr>
              <a:t>Clear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967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B36A-BCFB-4334-98C2-CCE6637B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Authenticatie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F504F-47E3-4293-91E4-D0725AEDE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70D25-D00F-4513-8E3E-CEA96CDF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5929A-51B2-4D22-930B-AEF450F5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9EEDE-0692-47FA-9FC0-D0F830BEA4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8319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52A2-B7EB-4446-AB79-6AB9E014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Authenticatie?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EE03-3527-4CF7-83BE-DA71D9F0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683948"/>
            <a:ext cx="9281274" cy="38775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6"/>
                </a:solidFill>
              </a:rPr>
              <a:t>Authenticatie</a:t>
            </a:r>
            <a:r>
              <a:rPr lang="nl-BE" dirty="0"/>
              <a:t> = proces waarbij nagegaan wordt of gebruiker/systeem/... is wij hij beweert te zijn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Voorbeeld: werken met </a:t>
            </a:r>
            <a:r>
              <a:rPr lang="nl-BE" b="1" dirty="0">
                <a:solidFill>
                  <a:schemeClr val="accent6"/>
                </a:solidFill>
              </a:rPr>
              <a:t>login-systeem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Typisch a.d.h.v. combinatie gebruikersnaam + wachtwoord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Authenticatie-code is vaak ingewikkeld en foutgevoelig</a:t>
            </a:r>
          </a:p>
          <a:p>
            <a:pPr marL="701063" lvl="1" indent="-342900">
              <a:buFont typeface="Wingdings" panose="05000000000000000000" pitchFamily="2" charset="2"/>
              <a:buChar char="à"/>
            </a:pPr>
            <a:r>
              <a:rPr lang="nl-BE" sz="2400" dirty="0">
                <a:sym typeface="Wingdings" panose="05000000000000000000" pitchFamily="2" charset="2"/>
              </a:rPr>
              <a:t>Gebruik maken van </a:t>
            </a:r>
            <a:r>
              <a:rPr lang="nl-BE" sz="2400" dirty="0" err="1">
                <a:sym typeface="Wingdings" panose="05000000000000000000" pitchFamily="2" charset="2"/>
              </a:rPr>
              <a:t>framework</a:t>
            </a:r>
            <a:r>
              <a:rPr lang="nl-BE" sz="2400" dirty="0">
                <a:sym typeface="Wingdings" panose="05000000000000000000" pitchFamily="2" charset="2"/>
              </a:rPr>
              <a:t> (</a:t>
            </a:r>
            <a:r>
              <a:rPr lang="nl-BE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ASP.NET </a:t>
            </a:r>
            <a:r>
              <a:rPr lang="nl-BE" sz="2400" b="1" dirty="0" err="1">
                <a:solidFill>
                  <a:schemeClr val="accent6"/>
                </a:solidFill>
                <a:sym typeface="Wingdings" panose="05000000000000000000" pitchFamily="2" charset="2"/>
              </a:rPr>
              <a:t>Core</a:t>
            </a:r>
            <a:r>
              <a:rPr lang="nl-BE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 Identity</a:t>
            </a:r>
            <a:r>
              <a:rPr lang="nl-BE" sz="2400" dirty="0">
                <a:sym typeface="Wingdings" panose="05000000000000000000" pitchFamily="2" charset="2"/>
              </a:rPr>
              <a:t>)</a:t>
            </a:r>
          </a:p>
          <a:p>
            <a:pPr marL="701063" lvl="1" indent="-342900">
              <a:buFont typeface="Wingdings" panose="05000000000000000000" pitchFamily="2" charset="2"/>
              <a:buChar char="à"/>
            </a:pPr>
            <a:r>
              <a:rPr lang="nl-BE" sz="2400" dirty="0">
                <a:sym typeface="Wingdings" panose="05000000000000000000" pitchFamily="2" charset="2"/>
              </a:rPr>
              <a:t>Handelt authenticatie en autorisatie af</a:t>
            </a:r>
            <a:endParaRPr lang="nl-B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704A3-87F8-4C24-A9FE-1FF389C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F4027-0E37-4405-B2D7-0E69644C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63F9F-FC04-4C9F-B270-0802FE37C9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579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6E80-26E8-440B-B546-5F9AF3BB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Users en Claims in ASP.NET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A0E2-8A71-4F36-960C-68572D2C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0" y="1314721"/>
            <a:ext cx="11061425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Concept van </a:t>
            </a:r>
            <a:r>
              <a:rPr lang="nl-BE" b="1" dirty="0">
                <a:solidFill>
                  <a:schemeClr val="accent6"/>
                </a:solidFill>
              </a:rPr>
              <a:t>gebruikers</a:t>
            </a:r>
            <a:r>
              <a:rPr lang="nl-BE" dirty="0"/>
              <a:t> zit “ingebakken” in ASP.NET </a:t>
            </a:r>
            <a:r>
              <a:rPr lang="nl-BE" dirty="0" err="1"/>
              <a:t>Core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Via </a:t>
            </a:r>
            <a:r>
              <a:rPr lang="nl-BE" sz="2400" b="1" dirty="0" err="1">
                <a:latin typeface="Consolas" panose="020B0609020204030204" pitchFamily="49" charset="0"/>
              </a:rPr>
              <a:t>HttpContext.User</a:t>
            </a:r>
            <a:r>
              <a:rPr lang="nl-BE" dirty="0"/>
              <a:t> </a:t>
            </a:r>
            <a:r>
              <a:rPr lang="nl-BE" b="1" dirty="0" err="1">
                <a:solidFill>
                  <a:schemeClr val="accent6"/>
                </a:solidFill>
              </a:rPr>
              <a:t>principal</a:t>
            </a:r>
            <a:r>
              <a:rPr lang="nl-BE" dirty="0"/>
              <a:t> van </a:t>
            </a:r>
            <a:r>
              <a:rPr lang="nl-BE" dirty="0" err="1"/>
              <a:t>request</a:t>
            </a:r>
            <a:r>
              <a:rPr lang="nl-BE" dirty="0"/>
              <a:t> opvragen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 err="1">
                <a:solidFill>
                  <a:schemeClr val="accent6"/>
                </a:solidFill>
              </a:rPr>
              <a:t>Principal</a:t>
            </a:r>
            <a:r>
              <a:rPr lang="nl-BE" sz="2400" dirty="0"/>
              <a:t> </a:t>
            </a:r>
            <a:r>
              <a:rPr lang="nl-BE" sz="2400"/>
              <a:t>= huidige </a:t>
            </a:r>
            <a:r>
              <a:rPr lang="nl-BE" sz="2400" dirty="0"/>
              <a:t>gebruiker van applicatie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Principals</a:t>
            </a:r>
            <a:r>
              <a:rPr lang="nl-BE" dirty="0"/>
              <a:t> zijn geïmplementeerd als </a:t>
            </a:r>
            <a:r>
              <a:rPr lang="nl-BE" sz="2400" dirty="0" err="1">
                <a:latin typeface="Consolas" panose="020B0609020204030204" pitchFamily="49" charset="0"/>
              </a:rPr>
              <a:t>ClaimPrincipal</a:t>
            </a:r>
            <a:r>
              <a:rPr lang="nl-BE" dirty="0" err="1"/>
              <a:t>s</a:t>
            </a:r>
            <a:endParaRPr lang="nl-BE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Bevat een collectie van geassocieerde </a:t>
            </a:r>
            <a:r>
              <a:rPr lang="nl-BE" sz="2400" b="1" dirty="0">
                <a:solidFill>
                  <a:schemeClr val="accent6"/>
                </a:solidFill>
              </a:rPr>
              <a:t>claims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Claim = soort van “property” (informatie) over gebruiker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/>
              <a:t>Voorbeeld: </a:t>
            </a:r>
            <a:r>
              <a:rPr lang="nl-BE" sz="2000" i="1" dirty="0"/>
              <a:t>Email, Name, </a:t>
            </a:r>
            <a:r>
              <a:rPr lang="nl-BE" sz="2000" i="1" dirty="0" err="1"/>
              <a:t>BirthDate</a:t>
            </a:r>
            <a:r>
              <a:rPr lang="nl-BE" sz="2000" i="1" dirty="0"/>
              <a:t>, ...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Claim in de vorm van </a:t>
            </a:r>
            <a:r>
              <a:rPr lang="nl-BE" sz="2400" b="1" dirty="0" err="1">
                <a:solidFill>
                  <a:schemeClr val="accent6"/>
                </a:solidFill>
              </a:rPr>
              <a:t>key-value</a:t>
            </a:r>
            <a:r>
              <a:rPr lang="nl-BE" sz="2400" dirty="0"/>
              <a:t> pairs: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/>
              <a:t>Voorbeeld: </a:t>
            </a:r>
            <a:r>
              <a:rPr lang="nl-BE" sz="2000" i="1" dirty="0"/>
              <a:t>Email=john.doe@foo.bar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Claims kunnen ook </a:t>
            </a:r>
            <a:r>
              <a:rPr lang="nl-BE" sz="2400" b="1" dirty="0">
                <a:solidFill>
                  <a:schemeClr val="accent6"/>
                </a:solidFill>
              </a:rPr>
              <a:t>permissie-gebaseerd</a:t>
            </a:r>
            <a:r>
              <a:rPr lang="nl-BE" sz="2400" dirty="0"/>
              <a:t> zijn (bv.: </a:t>
            </a:r>
            <a:r>
              <a:rPr lang="nl-BE" sz="2400" i="1" dirty="0" err="1"/>
              <a:t>HasAdminAccess</a:t>
            </a:r>
            <a:r>
              <a:rPr lang="nl-BE" sz="2400" i="1" dirty="0"/>
              <a:t>, </a:t>
            </a:r>
            <a:r>
              <a:rPr lang="nl-BE" sz="2400" i="1" dirty="0" err="1"/>
              <a:t>IsVipUser</a:t>
            </a:r>
            <a:r>
              <a:rPr lang="nl-BE" sz="2400" i="1" dirty="0"/>
              <a:t>,</a:t>
            </a:r>
            <a:r>
              <a:rPr lang="nl-BE" sz="2400" dirty="0"/>
              <a:t> ...)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6F268-6450-4201-82F0-F20E4A56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99B5E-4A39-4E1D-A4B9-B64FEB3F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0AEB06-1729-4DBA-8134-0C04509EE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9936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4892-A96B-466B-9A6D-91830E11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ASP.NET </a:t>
            </a:r>
            <a:r>
              <a:rPr lang="nl-BE" dirty="0" err="1"/>
              <a:t>Core</a:t>
            </a:r>
            <a:r>
              <a:rPr lang="nl-BE" dirty="0"/>
              <a:t> Identity gebruiken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D2A7-EBFB-4B5E-8075-771C62A7D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524000"/>
            <a:ext cx="9281274" cy="27293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Om Identity in je project te gebruiken, selecteer je bij het aanmaken ervan de optie </a:t>
            </a:r>
            <a:r>
              <a:rPr lang="nl-BE" sz="2400" i="1" dirty="0" err="1"/>
              <a:t>Authentication</a:t>
            </a:r>
            <a:r>
              <a:rPr lang="nl-BE" sz="2400" i="1" dirty="0"/>
              <a:t> Type &gt; </a:t>
            </a:r>
            <a:r>
              <a:rPr lang="nl-BE" sz="2400" i="1" dirty="0" err="1"/>
              <a:t>Individual</a:t>
            </a:r>
            <a:r>
              <a:rPr lang="nl-BE" sz="2400" i="1" dirty="0"/>
              <a:t> Accounts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C283F-441B-4020-9E29-F7548AE4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C86EC-EE59-424B-8D0C-B2A2C0DC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C45305-D65C-40EA-BF71-6970584B6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F0F13-E197-472D-B1ED-05EA30FD0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3019253"/>
            <a:ext cx="6654291" cy="22395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C94AEC-4BFF-49BE-B54D-126C30BE8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67" y="3017505"/>
            <a:ext cx="4667363" cy="24717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DD5D18-8F62-4793-8332-308EBE8CED95}"/>
              </a:ext>
            </a:extLst>
          </p:cNvPr>
          <p:cNvSpPr/>
          <p:nvPr/>
        </p:nvSpPr>
        <p:spPr>
          <a:xfrm>
            <a:off x="7305367" y="3903406"/>
            <a:ext cx="1366685" cy="577964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37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891" y="1472277"/>
            <a:ext cx="4916130" cy="4613891"/>
          </a:xfrm>
        </p:spPr>
        <p:txBody>
          <a:bodyPr numCol="2" anchor="ctr"/>
          <a:lstStyle/>
          <a:p>
            <a:pPr>
              <a:spcBef>
                <a:spcPts val="600"/>
              </a:spcBef>
            </a:pPr>
            <a:r>
              <a:rPr lang="nl-BE" dirty="0"/>
              <a:t>Cookies</a:t>
            </a:r>
          </a:p>
          <a:p>
            <a:pPr>
              <a:spcBef>
                <a:spcPts val="600"/>
              </a:spcBef>
            </a:pPr>
            <a:r>
              <a:rPr lang="nl-BE" dirty="0"/>
              <a:t>Sessies</a:t>
            </a:r>
          </a:p>
          <a:p>
            <a:pPr>
              <a:spcBef>
                <a:spcPts val="600"/>
              </a:spcBef>
            </a:pPr>
            <a:r>
              <a:rPr lang="nl-BE" dirty="0"/>
              <a:t>Authenticatie</a:t>
            </a:r>
          </a:p>
          <a:p>
            <a:pPr>
              <a:spcBef>
                <a:spcPts val="600"/>
              </a:spcBef>
            </a:pPr>
            <a:r>
              <a:rPr lang="nl-BE" dirty="0"/>
              <a:t>Autorisatie</a:t>
            </a:r>
          </a:p>
          <a:p>
            <a:pPr>
              <a:spcBef>
                <a:spcPts val="600"/>
              </a:spcBef>
            </a:pP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0ED5F0-52A2-493E-B0DC-8AD33139F94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83DA-BE64-42A8-A144-0F11F965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Gegenereerde code: </a:t>
            </a:r>
            <a:r>
              <a:rPr lang="nl-BE" dirty="0" err="1"/>
              <a:t>DbContext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8141-4469-4DEA-BD12-054BD0BDD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Automatisch </a:t>
            </a:r>
            <a:r>
              <a:rPr lang="nl-BE" sz="2400" dirty="0" err="1"/>
              <a:t>DbContext</a:t>
            </a:r>
            <a:r>
              <a:rPr lang="nl-BE" sz="2400" dirty="0"/>
              <a:t>-klasse gegenereerd voor bewaren van gebruikers (a.d.h.v. </a:t>
            </a:r>
            <a:r>
              <a:rPr lang="nl-BE" sz="2400" dirty="0" err="1"/>
              <a:t>Entity</a:t>
            </a:r>
            <a:r>
              <a:rPr lang="nl-BE" sz="2400" dirty="0"/>
              <a:t> Framework </a:t>
            </a:r>
            <a:r>
              <a:rPr lang="nl-BE" sz="2400" dirty="0" err="1"/>
              <a:t>Core</a:t>
            </a:r>
            <a:r>
              <a:rPr lang="nl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Erft over van </a:t>
            </a:r>
            <a:r>
              <a:rPr lang="nl-BE" sz="2400" dirty="0" err="1"/>
              <a:t>IdentityDbContext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F98A5-2BA8-4FA5-B6B5-42D1A01C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7172D-78FC-426D-BE77-E96DF725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E99D4B-4CA5-4AD9-972E-73ECF8FC4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9476C-A0E1-4A76-8B92-410487D49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48"/>
          <a:stretch/>
        </p:blipFill>
        <p:spPr>
          <a:xfrm>
            <a:off x="861246" y="2819167"/>
            <a:ext cx="2619425" cy="2814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612340-7DF6-4CC5-912F-3F51340E60BB}"/>
              </a:ext>
            </a:extLst>
          </p:cNvPr>
          <p:cNvSpPr txBox="1"/>
          <p:nvPr/>
        </p:nvSpPr>
        <p:spPr>
          <a:xfrm>
            <a:off x="4237703" y="3736258"/>
            <a:ext cx="7266038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ApplicationDbContext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IdentityDbContext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ApplicationDbContext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DbContextOptions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ApplicationDbContext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options)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: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(options)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1671221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3F7E-2AB7-43DB-B034-DE571F9D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Gegenereerde code: 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6E74-D0F1-4FC7-9109-E35D2AE6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12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Connection string wordt gegenereerd in </a:t>
            </a:r>
            <a:r>
              <a:rPr lang="nl-BE" sz="2400" b="1" i="1" dirty="0" err="1"/>
              <a:t>appsettings.json</a:t>
            </a:r>
            <a:endParaRPr lang="nl-BE" sz="24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Hier wijzigen (bv.: duidelijke database-naam kiezen)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503D6-391B-48FB-85BB-C282C678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C5234-0B08-4337-B134-2701F2B6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A2A329-1770-4332-8C1E-CECC3A4B43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01A0F-5008-40C5-9918-CEC7EB73BBE4}"/>
              </a:ext>
            </a:extLst>
          </p:cNvPr>
          <p:cNvSpPr txBox="1"/>
          <p:nvPr/>
        </p:nvSpPr>
        <p:spPr>
          <a:xfrm>
            <a:off x="678291" y="2990436"/>
            <a:ext cx="10713812" cy="229293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sz="11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 err="1">
                <a:solidFill>
                  <a:srgbClr val="2E75B6"/>
                </a:solidFill>
                <a:latin typeface="Consolas" panose="020B0609020204030204" pitchFamily="49" charset="0"/>
              </a:rPr>
              <a:t>ConnectionStrings</a:t>
            </a:r>
            <a:r>
              <a:rPr lang="nl-BE" sz="11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b="1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nl-BE" sz="1100" b="1" dirty="0" err="1">
                <a:solidFill>
                  <a:srgbClr val="2E75B6"/>
                </a:solidFill>
                <a:latin typeface="Consolas" panose="020B0609020204030204" pitchFamily="49" charset="0"/>
              </a:rPr>
              <a:t>DefaultConnection</a:t>
            </a:r>
            <a:r>
              <a:rPr lang="nl-BE" sz="1100" b="1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"Server=(</a:t>
            </a:r>
            <a:r>
              <a:rPr lang="nl-BE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localdb</a:t>
            </a:r>
            <a:r>
              <a:rPr lang="nl-BE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)\\</a:t>
            </a:r>
            <a:r>
              <a:rPr lang="nl-BE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mssqllocaldb;</a:t>
            </a:r>
            <a:r>
              <a:rPr lang="nl-BE" sz="1100" b="1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Database</a:t>
            </a:r>
            <a:r>
              <a:rPr lang="nl-BE" sz="1100" b="1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nl-BE" sz="1100" b="1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DemoIdentity</a:t>
            </a:r>
            <a:r>
              <a:rPr lang="nl-BE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;Trusted_Connection</a:t>
            </a:r>
            <a:r>
              <a:rPr lang="nl-BE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nl-BE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True;MultipleActiveResultSets</a:t>
            </a:r>
            <a:r>
              <a:rPr lang="nl-BE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nl-BE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true</a:t>
            </a:r>
            <a:r>
              <a:rPr lang="nl-BE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nl-BE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sz="11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 err="1">
                <a:solidFill>
                  <a:srgbClr val="2E75B6"/>
                </a:solidFill>
                <a:latin typeface="Consolas" panose="020B0609020204030204" pitchFamily="49" charset="0"/>
              </a:rPr>
              <a:t>Logging</a:t>
            </a:r>
            <a:r>
              <a:rPr lang="nl-BE" sz="11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 err="1">
                <a:solidFill>
                  <a:srgbClr val="2E75B6"/>
                </a:solidFill>
                <a:latin typeface="Consolas" panose="020B0609020204030204" pitchFamily="49" charset="0"/>
              </a:rPr>
              <a:t>LogLevel</a:t>
            </a:r>
            <a:r>
              <a:rPr lang="nl-BE" sz="11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nl-BE" sz="1100" dirty="0">
                <a:solidFill>
                  <a:srgbClr val="2E75B6"/>
                </a:solidFill>
                <a:latin typeface="Consolas" panose="020B0609020204030204" pitchFamily="49" charset="0"/>
              </a:rPr>
              <a:t>"Default"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"Information"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nl-BE" sz="1100" dirty="0">
                <a:solidFill>
                  <a:srgbClr val="2E75B6"/>
                </a:solidFill>
                <a:latin typeface="Consolas" panose="020B0609020204030204" pitchFamily="49" charset="0"/>
              </a:rPr>
              <a:t>"Microsoft"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Warning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nl-BE" sz="11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Microsoft.Hosting.Lifetime</a:t>
            </a:r>
            <a:r>
              <a:rPr lang="nl-BE" sz="11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"Information"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sz="11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 err="1">
                <a:solidFill>
                  <a:srgbClr val="2E75B6"/>
                </a:solidFill>
                <a:latin typeface="Consolas" panose="020B0609020204030204" pitchFamily="49" charset="0"/>
              </a:rPr>
              <a:t>AllowedHosts</a:t>
            </a:r>
            <a:r>
              <a:rPr lang="nl-BE" sz="11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E31EC-A062-48F2-9F79-19EC2E9B586A}"/>
              </a:ext>
            </a:extLst>
          </p:cNvPr>
          <p:cNvSpPr txBox="1"/>
          <p:nvPr/>
        </p:nvSpPr>
        <p:spPr>
          <a:xfrm>
            <a:off x="678291" y="2507226"/>
            <a:ext cx="31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 err="1"/>
              <a:t>appsettings.json</a:t>
            </a:r>
            <a:r>
              <a:rPr lang="nl-BE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42659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7EEA-1ACC-4F84-B1A7-A66D228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Gegenereerde code: configuratie (</a:t>
            </a:r>
            <a:r>
              <a:rPr lang="nl-BE" dirty="0" err="1"/>
              <a:t>Program.cs</a:t>
            </a:r>
            <a:r>
              <a:rPr lang="nl-BE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874F1-9B54-41A6-9F3D-2E11B8B3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0F9E1-2A17-4446-BCC8-010D7E33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A6A78E-C010-46DC-AE47-1E517E5CF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CE3FA-BEC5-4456-BE4C-632A3FE3AD2C}"/>
              </a:ext>
            </a:extLst>
          </p:cNvPr>
          <p:cNvSpPr txBox="1"/>
          <p:nvPr/>
        </p:nvSpPr>
        <p:spPr>
          <a:xfrm>
            <a:off x="608462" y="1859339"/>
            <a:ext cx="11141085" cy="16158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connectionString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builder.Configuration.</a:t>
            </a:r>
            <a:r>
              <a:rPr lang="en-US" sz="11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GetConnectionString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DefaultConnection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</a:t>
            </a:r>
            <a:r>
              <a:rPr lang="nl-BE" sz="11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AddDbContext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1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ApplicationDbContext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&gt;(options =&gt;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</a:t>
            </a:r>
            <a:r>
              <a:rPr lang="nl-BE" sz="11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UseSqlServer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connectionString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</a:t>
            </a:r>
            <a:r>
              <a:rPr lang="nl-BE" sz="11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AddDatabaseDeveloperPageExceptionFilter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</a:t>
            </a:r>
            <a:r>
              <a:rPr lang="nl-BE" sz="11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AddDefaultIdentity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1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IdentityUser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&gt;(options =&gt;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options.SignIn.RequireConfirmedAccount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nl-BE" sz="11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AddEntityFrameworkStores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1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ApplicationDbContext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</a:t>
            </a:r>
            <a:r>
              <a:rPr lang="nl-BE" sz="11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AddControllersWithViews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nl-BE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85B8A-F908-48FD-AE89-A1B9BDE79B67}"/>
              </a:ext>
            </a:extLst>
          </p:cNvPr>
          <p:cNvSpPr txBox="1"/>
          <p:nvPr/>
        </p:nvSpPr>
        <p:spPr>
          <a:xfrm>
            <a:off x="608462" y="1519952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 err="1"/>
              <a:t>Program.cs</a:t>
            </a:r>
            <a:r>
              <a:rPr lang="nl-BE" sz="1600" b="1" u="sng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50CD1-D33F-4525-A3E5-81B1B223EE85}"/>
              </a:ext>
            </a:extLst>
          </p:cNvPr>
          <p:cNvSpPr txBox="1"/>
          <p:nvPr/>
        </p:nvSpPr>
        <p:spPr>
          <a:xfrm>
            <a:off x="534291" y="3770388"/>
            <a:ext cx="10989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Configuratie Connection string (wordt uit </a:t>
            </a:r>
            <a:r>
              <a:rPr lang="nl-BE" i="1" dirty="0" err="1"/>
              <a:t>appsettings.json</a:t>
            </a:r>
            <a:r>
              <a:rPr lang="nl-BE" i="1" dirty="0"/>
              <a:t> </a:t>
            </a:r>
            <a:r>
              <a:rPr lang="nl-BE" dirty="0"/>
              <a:t>gehaald op basis van de naam </a:t>
            </a:r>
            <a:r>
              <a:rPr lang="nl-BE" i="1" dirty="0"/>
              <a:t>(“</a:t>
            </a:r>
            <a:r>
              <a:rPr lang="nl-BE" i="1" dirty="0" err="1"/>
              <a:t>DefaultConnection</a:t>
            </a:r>
            <a:r>
              <a:rPr lang="nl-BE" i="1" dirty="0"/>
              <a:t>”)</a:t>
            </a:r>
            <a:r>
              <a:rPr lang="nl-B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</a:t>
            </a:r>
            <a:r>
              <a:rPr lang="nl-BE" dirty="0" err="1">
                <a:solidFill>
                  <a:srgbClr val="74561F"/>
                </a:solidFill>
                <a:latin typeface="Consolas" panose="020B0609020204030204" pitchFamily="49" charset="0"/>
              </a:rPr>
              <a:t>AddDefaultIdentity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4F8291"/>
                </a:solidFill>
                <a:latin typeface="Consolas" panose="020B0609020204030204" pitchFamily="49" charset="0"/>
              </a:rPr>
              <a:t>IdentityUser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&gt;: </a:t>
            </a:r>
            <a:r>
              <a:rPr lang="nl-BE" dirty="0"/>
              <a:t>type (klasse) dat gebruiker voorstelt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err="1">
                <a:latin typeface="Consolas" panose="020B0609020204030204" pitchFamily="49" charset="0"/>
              </a:rPr>
              <a:t>Add</a:t>
            </a:r>
            <a:r>
              <a:rPr lang="nl-BE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nl-BE" dirty="0" err="1">
                <a:latin typeface="Consolas" panose="020B0609020204030204" pitchFamily="49" charset="0"/>
              </a:rPr>
              <a:t>Identity</a:t>
            </a:r>
            <a:r>
              <a:rPr lang="nl-BE" dirty="0">
                <a:latin typeface="Consolas" panose="020B0609020204030204" pitchFamily="49" charset="0"/>
              </a:rPr>
              <a:t>: </a:t>
            </a:r>
            <a:r>
              <a:rPr lang="nl-BE" dirty="0"/>
              <a:t>standaard authenticatie-flow (code + views)  van </a:t>
            </a:r>
            <a:r>
              <a:rPr lang="nl-BE" dirty="0" err="1"/>
              <a:t>framework</a:t>
            </a:r>
            <a:r>
              <a:rPr lang="nl-BE" dirty="0"/>
              <a:t> wordt toegepast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err="1">
                <a:latin typeface="Consolas" panose="020B0609020204030204" pitchFamily="49" charset="0"/>
              </a:rPr>
              <a:t>IdentityUser</a:t>
            </a:r>
            <a:r>
              <a:rPr lang="nl-BE" dirty="0"/>
              <a:t> is klasse die meegeleverd wordt met </a:t>
            </a:r>
            <a:r>
              <a:rPr lang="nl-BE" dirty="0" err="1"/>
              <a:t>framework</a:t>
            </a:r>
            <a:endParaRPr lang="nl-B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dirty="0"/>
              <a:t>Kan overschreven worden door eigen gebruiker-klasse </a:t>
            </a:r>
            <a:r>
              <a:rPr lang="nl-BE" i="1" dirty="0"/>
              <a:t>(zie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636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7EEA-1ACC-4F84-B1A7-A66D228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Gegenereerde code: configuratie (</a:t>
            </a:r>
            <a:r>
              <a:rPr lang="nl-BE" dirty="0" err="1"/>
              <a:t>Program.cs</a:t>
            </a:r>
            <a:r>
              <a:rPr lang="nl-BE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874F1-9B54-41A6-9F3D-2E11B8B3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0F9E1-2A17-4446-BCC8-010D7E33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A6A78E-C010-46DC-AE47-1E517E5CF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CE3FA-BEC5-4456-BE4C-632A3FE3AD2C}"/>
              </a:ext>
            </a:extLst>
          </p:cNvPr>
          <p:cNvSpPr txBox="1"/>
          <p:nvPr/>
        </p:nvSpPr>
        <p:spPr>
          <a:xfrm>
            <a:off x="550714" y="1874728"/>
            <a:ext cx="6240135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UseHttpsRedirection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UseStaticFiles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UseRouting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app.</a:t>
            </a:r>
            <a:r>
              <a:rPr lang="nl-BE" sz="1400" dirty="0" err="1">
                <a:solidFill>
                  <a:srgbClr val="74561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UseAuthentication</a:t>
            </a:r>
            <a:r>
              <a:rPr lang="nl-BE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UseAuthorization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MapControllerRoute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name: </a:t>
            </a:r>
            <a:r>
              <a:rPr lang="nl-BE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"default"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pattern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nl-BE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"{controller=Home}/{action=Index}/{</a:t>
            </a:r>
            <a:r>
              <a:rPr lang="nl-BE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id</a:t>
            </a:r>
            <a:r>
              <a:rPr lang="nl-BE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?}"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MapRazorPages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Run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nl-BE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85B8A-F908-48FD-AE89-A1B9BDE79B67}"/>
              </a:ext>
            </a:extLst>
          </p:cNvPr>
          <p:cNvSpPr txBox="1"/>
          <p:nvPr/>
        </p:nvSpPr>
        <p:spPr>
          <a:xfrm>
            <a:off x="534291" y="1456393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 err="1"/>
              <a:t>Program.cs</a:t>
            </a:r>
            <a:r>
              <a:rPr lang="nl-BE" sz="1600" b="1" u="sng" dirty="0"/>
              <a:t> (vervolg):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DAE08-FAED-4A24-95DD-5FBD6770E7AE}"/>
              </a:ext>
            </a:extLst>
          </p:cNvPr>
          <p:cNvSpPr txBox="1"/>
          <p:nvPr/>
        </p:nvSpPr>
        <p:spPr>
          <a:xfrm>
            <a:off x="6892412" y="1794947"/>
            <a:ext cx="4866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>
                <a:latin typeface="Consolas" panose="020B0609020204030204" pitchFamily="49" charset="0"/>
              </a:rPr>
              <a:t>UseAuthentication</a:t>
            </a:r>
            <a:r>
              <a:rPr lang="nl-BE" sz="2000" dirty="0"/>
              <a:t>: voegt authenticatie-middleware toe aan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Handelt authenticatie van inkomende </a:t>
            </a:r>
            <a:r>
              <a:rPr lang="nl-BE" sz="2000" dirty="0" err="1"/>
              <a:t>requests</a:t>
            </a:r>
            <a:r>
              <a:rPr lang="nl-BE" sz="2000" dirty="0"/>
              <a:t> af</a:t>
            </a:r>
          </a:p>
        </p:txBody>
      </p:sp>
    </p:spTree>
    <p:extLst>
      <p:ext uri="{BB962C8B-B14F-4D97-AF65-F5344CB8AC3E}">
        <p14:creationId xmlns:p14="http://schemas.microsoft.com/office/powerpoint/2010/main" val="1581113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208A-5F0B-4E7A-8DD9-F9BD882D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Gegenereerde code: </a:t>
            </a:r>
            <a:r>
              <a:rPr lang="nl-BE" dirty="0" err="1"/>
              <a:t>partial</a:t>
            </a:r>
            <a:r>
              <a:rPr lang="nl-BE" dirty="0"/>
              <a:t> view navigatiebalk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C1E2-E949-48BE-A799-875522D9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961031"/>
            <a:ext cx="9281274" cy="118240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Views/Shared/_</a:t>
            </a:r>
            <a:r>
              <a:rPr lang="nl-BE" sz="2400" dirty="0" err="1"/>
              <a:t>LoginPartial.cshtml</a:t>
            </a:r>
            <a:r>
              <a:rPr lang="nl-BE" sz="2400" dirty="0"/>
              <a:t>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 err="1"/>
              <a:t>Partial</a:t>
            </a:r>
            <a:r>
              <a:rPr lang="nl-BE" sz="2000" dirty="0"/>
              <a:t> view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Bevat login/</a:t>
            </a:r>
            <a:r>
              <a:rPr lang="nl-BE" sz="2000" dirty="0" err="1"/>
              <a:t>logout</a:t>
            </a:r>
            <a:r>
              <a:rPr lang="nl-BE" sz="2000" dirty="0"/>
              <a:t> knoppen afhankelijk of gebruiker aangemeld is of niet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E0BF1-3E34-4AF4-B37B-EE75C2E9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77AB2-244C-4B56-981B-534F6780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B15FCE-AD42-4EBD-B313-9B28C65D2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46E0-EBF4-49E8-A57C-EA9EB19C0242}"/>
              </a:ext>
            </a:extLst>
          </p:cNvPr>
          <p:cNvSpPr txBox="1"/>
          <p:nvPr/>
        </p:nvSpPr>
        <p:spPr>
          <a:xfrm>
            <a:off x="410178" y="2277232"/>
            <a:ext cx="11523406" cy="380873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Microsoft.AspNetCore.Identity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05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inject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SignInManager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IdentityUser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SignInManager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05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inject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UserManager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IdentityUser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navbar-nav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SignInManager.</a:t>
            </a:r>
            <a:r>
              <a:rPr lang="nl-BE" sz="105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IsSignedIn</a:t>
            </a:r>
            <a:r>
              <a:rPr lang="nl-B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(User))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-item"&gt;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="nav-link text-dark"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="Identity"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asp-page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="/Account/Manage/Index"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="Manage"&gt;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Hello </a:t>
            </a:r>
            <a:r>
              <a:rPr lang="en-US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User.Identity.Name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-item"&gt;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="form-inline"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="Identity"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asp-page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="/Account/Logout"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</a:t>
            </a:r>
            <a:r>
              <a:rPr lang="en-US" sz="105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returnUrl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Url.Action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"Home"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area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-link 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-link 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text-dark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Logout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-item"&gt;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="nav-link text-dark"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="Identity"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asp-page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="/Account/Register"&gt;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Register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-item"&gt;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="nav-link text-dark"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="Identity"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asp-page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="/Account/Login"&gt;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04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A093-C6FC-448A-B341-3CEB866E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CD96-9087-4AC1-A903-80C6643D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133342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Template bevat reeds Migration-folder met gegenereerde migratie-code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Migratie moet echter eerst uitgevoerd worden in databank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Via package-manager console: </a:t>
            </a:r>
            <a:r>
              <a:rPr lang="nl-BE" sz="2000" dirty="0">
                <a:latin typeface="Consolas" panose="020B0609020204030204" pitchFamily="49" charset="0"/>
              </a:rPr>
              <a:t>Update-Database</a:t>
            </a:r>
            <a:endParaRPr lang="nl-BE" sz="24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0BF37-A551-4F26-9CE3-4D41E24F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7EFF7-13EA-4DBF-A3B7-29EAB5DB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BA61F-6F10-4008-BCDE-181C9E872F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B9AED-D291-4C84-855C-5BF2B5EB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08" y="2556355"/>
            <a:ext cx="3414056" cy="3574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9D9FF9-CF71-41E9-AF59-1A35515355F6}"/>
              </a:ext>
            </a:extLst>
          </p:cNvPr>
          <p:cNvSpPr txBox="1"/>
          <p:nvPr/>
        </p:nvSpPr>
        <p:spPr>
          <a:xfrm>
            <a:off x="4777852" y="3208211"/>
            <a:ext cx="6397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err="1"/>
              <a:t>AspNetUsers</a:t>
            </a:r>
            <a:r>
              <a:rPr lang="nl-BE" b="1" dirty="0"/>
              <a:t>:</a:t>
            </a:r>
            <a:r>
              <a:rPr lang="nl-BE" dirty="0"/>
              <a:t> tabel die informatie van gebruikers bevat (email, wachtwoord,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err="1"/>
              <a:t>AspNetUserClaims</a:t>
            </a:r>
            <a:r>
              <a:rPr lang="nl-BE" b="1" dirty="0"/>
              <a:t>:</a:t>
            </a:r>
            <a:r>
              <a:rPr lang="nl-BE" dirty="0"/>
              <a:t> de claims die bij een gebruiker horen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err="1"/>
              <a:t>AspNetUserLogins</a:t>
            </a:r>
            <a:r>
              <a:rPr lang="nl-BE" dirty="0"/>
              <a:t> en </a:t>
            </a:r>
            <a:r>
              <a:rPr lang="nl-BE" b="1" dirty="0" err="1"/>
              <a:t>AspNetUserTokens</a:t>
            </a:r>
            <a:r>
              <a:rPr lang="nl-BE" dirty="0"/>
              <a:t>: gebruikt voor </a:t>
            </a:r>
            <a:r>
              <a:rPr lang="nl-BE" dirty="0" err="1"/>
              <a:t>third</a:t>
            </a:r>
            <a:r>
              <a:rPr lang="nl-BE" dirty="0"/>
              <a:t>-party authenticatie (bv.: Facebook, Google,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err="1"/>
              <a:t>AspNetUserRoles</a:t>
            </a:r>
            <a:r>
              <a:rPr lang="nl-BE" dirty="0"/>
              <a:t>, </a:t>
            </a:r>
            <a:r>
              <a:rPr lang="nl-BE" b="1" dirty="0" err="1"/>
              <a:t>AspNetRoles</a:t>
            </a:r>
            <a:r>
              <a:rPr lang="nl-BE" dirty="0"/>
              <a:t> en </a:t>
            </a:r>
            <a:r>
              <a:rPr lang="nl-BE" b="1" dirty="0" err="1"/>
              <a:t>AspNetRoleClaims</a:t>
            </a:r>
            <a:r>
              <a:rPr lang="nl-BE" dirty="0"/>
              <a:t>:  </a:t>
            </a:r>
            <a:r>
              <a:rPr lang="nl-BE" dirty="0" err="1"/>
              <a:t>legacy</a:t>
            </a:r>
            <a:r>
              <a:rPr lang="nl-BE" dirty="0"/>
              <a:t> (gebruikt voor compatibiliteit met oude rol-gebaseerde systeem)</a:t>
            </a:r>
          </a:p>
        </p:txBody>
      </p:sp>
    </p:spTree>
    <p:extLst>
      <p:ext uri="{BB962C8B-B14F-4D97-AF65-F5344CB8AC3E}">
        <p14:creationId xmlns:p14="http://schemas.microsoft.com/office/powerpoint/2010/main" val="1527831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AE4D-F507-4A4D-8198-EB1F898F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Template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D93FE-AD25-4B6F-BCDC-E7B168A7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6F400-4319-4E17-A534-FBD23DD3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B62B0A-E9B1-4A89-AB0C-ACBBB6DC97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141A9-21DA-4235-8EB8-0EDCFC1F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3" y="1525769"/>
            <a:ext cx="4747323" cy="380646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1CC751-C7F3-4942-AD2D-41ED832E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507" y="2398159"/>
            <a:ext cx="4456142" cy="340006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4E1C1D-E16D-4EF3-90E2-E7542D963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77" y="1824036"/>
            <a:ext cx="5715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BB11-9B21-4B41-B5B5-4B19E64C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Customizing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49444-188D-4B6C-96FC-F6B0D1FFF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A0D18-B9BA-45DC-828E-C56CD14A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FD7BF-738B-4B36-B80C-ED69ACE5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EE5048-1EF0-4DDC-968A-5ACF83471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002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3A6F-A60B-41CC-BA57-276031CF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Instellingen in </a:t>
            </a:r>
            <a:r>
              <a:rPr lang="nl-BE" dirty="0" err="1"/>
              <a:t>ConfigureServices</a:t>
            </a:r>
            <a:r>
              <a:rPr lang="nl-BE" dirty="0"/>
              <a:t> (</a:t>
            </a:r>
            <a:r>
              <a:rPr lang="nl-BE" dirty="0" err="1"/>
              <a:t>Program.cs</a:t>
            </a:r>
            <a:r>
              <a:rPr lang="nl-B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EE18-E879-49DC-AFD5-9216A122A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447976"/>
            <a:ext cx="8704325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Opties voor Identity kunnen geconfigureerd worden in </a:t>
            </a:r>
            <a:r>
              <a:rPr lang="nl-BE" sz="2000" dirty="0" err="1">
                <a:latin typeface="Consolas" panose="020B0609020204030204" pitchFamily="49" charset="0"/>
              </a:rPr>
              <a:t>ConfigureServices</a:t>
            </a:r>
            <a:r>
              <a:rPr lang="nl-BE" sz="2400" dirty="0"/>
              <a:t>-methode in </a:t>
            </a:r>
            <a:r>
              <a:rPr lang="nl-BE" sz="2400" b="1" i="1" dirty="0" err="1"/>
              <a:t>Program.cs</a:t>
            </a:r>
            <a:r>
              <a:rPr lang="nl-BE" sz="2400" b="1" i="1" dirty="0"/>
              <a:t>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i="1" dirty="0"/>
              <a:t>Voorbeeld: Wachtwoord-restricties, user, </a:t>
            </a:r>
            <a:r>
              <a:rPr lang="nl-BE" sz="2000" i="1" dirty="0" err="1"/>
              <a:t>lockout</a:t>
            </a:r>
            <a:endParaRPr lang="nl-BE" sz="20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31794-DF27-43DC-A292-52047243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8A60C-8308-4C0B-8F69-53B37AA4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AFEAC6-9CAB-4140-81E8-DC718DD72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E7A53-7CA1-415E-B0BF-E4FD8834B44A}"/>
              </a:ext>
            </a:extLst>
          </p:cNvPr>
          <p:cNvSpPr txBox="1"/>
          <p:nvPr/>
        </p:nvSpPr>
        <p:spPr>
          <a:xfrm>
            <a:off x="1225413" y="2744054"/>
            <a:ext cx="8108255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</a:t>
            </a:r>
            <a:r>
              <a:rPr lang="nl-BE" sz="16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AddDefaultIdentity</a:t>
            </a:r>
            <a:r>
              <a:rPr lang="nl-B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6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IdentityUser</a:t>
            </a:r>
            <a:r>
              <a:rPr lang="nl-B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&gt;(options =&gt;</a:t>
            </a:r>
          </a:p>
          <a:p>
            <a:r>
              <a:rPr lang="nl-B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options.Password.RequireDigit</a:t>
            </a:r>
            <a:r>
              <a:rPr lang="nl-BE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600" b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nl-BE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options.Password.RequireLowercase</a:t>
            </a:r>
            <a:r>
              <a:rPr lang="nl-BE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600" b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nl-BE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options.Password.RequireNonAlphanumeric</a:t>
            </a:r>
            <a:r>
              <a:rPr lang="nl-BE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600" b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nl-BE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options.Password.RequireUppercase</a:t>
            </a:r>
            <a:r>
              <a:rPr lang="nl-BE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600" b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nl-BE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options.Password.RequiredLength</a:t>
            </a:r>
            <a:r>
              <a:rPr lang="nl-BE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= 6;</a:t>
            </a:r>
          </a:p>
          <a:p>
            <a:r>
              <a:rPr lang="nl-BE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options.Password.RequiredUniqueChars</a:t>
            </a:r>
            <a:r>
              <a:rPr lang="nl-BE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= 1;</a:t>
            </a:r>
          </a:p>
          <a:p>
            <a:r>
              <a:rPr lang="nl-B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}).</a:t>
            </a:r>
            <a:r>
              <a:rPr lang="nl-BE" sz="16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AddEntityFrameworkStores</a:t>
            </a:r>
            <a:r>
              <a:rPr lang="nl-B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6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ApplicationDbContext</a:t>
            </a:r>
            <a:r>
              <a:rPr lang="nl-B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nl-BE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4D5BB-3480-4607-8C22-29517F0E8D36}"/>
              </a:ext>
            </a:extLst>
          </p:cNvPr>
          <p:cNvSpPr txBox="1"/>
          <p:nvPr/>
        </p:nvSpPr>
        <p:spPr>
          <a:xfrm>
            <a:off x="534291" y="5642390"/>
            <a:ext cx="987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i="1" dirty="0"/>
              <a:t>Zie </a:t>
            </a:r>
            <a:r>
              <a:rPr lang="nl-BE" sz="1600" i="1" dirty="0">
                <a:hlinkClick r:id="rId2"/>
              </a:rPr>
              <a:t>https://docs.microsoft.com/en-us/aspnet/core/security/authentication/identity-configuration?view=aspnetcore-5.0</a:t>
            </a:r>
            <a:r>
              <a:rPr lang="nl-BE" sz="1600" i="1" dirty="0"/>
              <a:t> voor alle opties</a:t>
            </a:r>
          </a:p>
        </p:txBody>
      </p:sp>
    </p:spTree>
    <p:extLst>
      <p:ext uri="{BB962C8B-B14F-4D97-AF65-F5344CB8AC3E}">
        <p14:creationId xmlns:p14="http://schemas.microsoft.com/office/powerpoint/2010/main" val="3735866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F396-54EB-45DB-BB77-AEC087C5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Custom</a:t>
            </a:r>
            <a:r>
              <a:rPr lang="nl-BE" dirty="0"/>
              <a:t> User-klasse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A0041-C69A-437F-9F6D-55B73D811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Gebruiker wordt voorgesteld door ingebouwde klasse </a:t>
            </a:r>
            <a:r>
              <a:rPr lang="nl-BE" sz="2000" dirty="0" err="1">
                <a:latin typeface="Consolas" panose="020B0609020204030204" pitchFamily="49" charset="0"/>
              </a:rPr>
              <a:t>IdentityUser</a:t>
            </a:r>
            <a:endParaRPr lang="nl-BE" sz="24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Bevat slechts beperkt aantal </a:t>
            </a:r>
            <a:r>
              <a:rPr lang="nl-BE" sz="2400" dirty="0" err="1"/>
              <a:t>property’s</a:t>
            </a:r>
            <a:endParaRPr lang="nl-B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Indien extra </a:t>
            </a:r>
            <a:r>
              <a:rPr lang="nl-BE" sz="2400" dirty="0" err="1"/>
              <a:t>property’s</a:t>
            </a:r>
            <a:r>
              <a:rPr lang="nl-BE" sz="2400" dirty="0"/>
              <a:t> nodig </a:t>
            </a:r>
            <a:r>
              <a:rPr lang="nl-BE" sz="2400" dirty="0">
                <a:sym typeface="Wingdings" panose="05000000000000000000" pitchFamily="2" charset="2"/>
              </a:rPr>
              <a:t> eigen user-klasse aanmaken die overerft van </a:t>
            </a:r>
            <a:r>
              <a:rPr lang="nl-BE" sz="2000" dirty="0" err="1">
                <a:latin typeface="Consolas" panose="020B0609020204030204" pitchFamily="49" charset="0"/>
                <a:sym typeface="Wingdings" panose="05000000000000000000" pitchFamily="2" charset="2"/>
              </a:rPr>
              <a:t>IdentityUser</a:t>
            </a:r>
            <a:endParaRPr lang="nl-BE" sz="2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 err="1">
                <a:sym typeface="Wingdings" panose="05000000000000000000" pitchFamily="2" charset="2"/>
              </a:rPr>
              <a:t>Property’s</a:t>
            </a:r>
            <a:r>
              <a:rPr lang="nl-BE" sz="2400" dirty="0">
                <a:sym typeface="Wingdings" panose="05000000000000000000" pitchFamily="2" charset="2"/>
              </a:rPr>
              <a:t> decoreren met </a:t>
            </a:r>
            <a:r>
              <a:rPr lang="nl-BE" sz="2000" dirty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nl-BE" sz="2000" dirty="0" err="1">
                <a:latin typeface="Consolas" panose="020B0609020204030204" pitchFamily="49" charset="0"/>
                <a:sym typeface="Wingdings" panose="05000000000000000000" pitchFamily="2" charset="2"/>
              </a:rPr>
              <a:t>PersonalData</a:t>
            </a:r>
            <a:r>
              <a:rPr lang="nl-BE" sz="2000" dirty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nl-BE" sz="2400" dirty="0">
                <a:sym typeface="Wingdings" panose="05000000000000000000" pitchFamily="2" charset="2"/>
              </a:rPr>
              <a:t>-attribuut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33471-5069-4B4C-A0E0-7E4D6FFF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2CCC1-F77C-4E78-87CE-DB15EE62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6D97AF-46F1-4D6E-821E-5F71560E4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04318-1B30-40E0-AC4D-A8160009EE05}"/>
              </a:ext>
            </a:extLst>
          </p:cNvPr>
          <p:cNvSpPr txBox="1"/>
          <p:nvPr/>
        </p:nvSpPr>
        <p:spPr>
          <a:xfrm>
            <a:off x="1288026" y="3913239"/>
            <a:ext cx="4404851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CustomUser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2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IdentityUser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2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PersonalData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2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PersonalData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141673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A70A-C2DB-4349-AC47-5E8528B8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Cookies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6C20-E4A7-45AA-A273-F37634E32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D739D-15AA-421A-9A5A-F92C8A1A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25898-6C08-4411-9284-738CE2CF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D7B6A6-5A9E-4EDE-ADAC-121071234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691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9660-DF7D-4080-A702-5FB91CD4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Custom</a:t>
            </a:r>
            <a:r>
              <a:rPr lang="nl-BE" dirty="0"/>
              <a:t> User-klasse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A8A-FFFD-488B-93D1-609874547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674116"/>
            <a:ext cx="9281274" cy="49881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Stap 1: </a:t>
            </a:r>
            <a:r>
              <a:rPr lang="nl-BE" sz="2400" dirty="0"/>
              <a:t>geef type mee aan </a:t>
            </a:r>
            <a:r>
              <a:rPr lang="nl-BE" sz="2400" dirty="0" err="1"/>
              <a:t>generics</a:t>
            </a:r>
            <a:r>
              <a:rPr lang="nl-BE" sz="2400" dirty="0"/>
              <a:t> van </a:t>
            </a:r>
            <a:r>
              <a:rPr lang="nl-BE" sz="2400" dirty="0" err="1"/>
              <a:t>DbContext</a:t>
            </a:r>
            <a:r>
              <a:rPr lang="nl-BE" sz="2400" dirty="0"/>
              <a:t>-klasse: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D83DC-DB71-41D3-B005-9BB82620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1F6C6-79F6-4BA1-B74E-0E9A269C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586F07-BD3D-4DAA-96D5-246D00944B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2D99B-977F-4975-BA64-E0398FC70FF2}"/>
              </a:ext>
            </a:extLst>
          </p:cNvPr>
          <p:cNvSpPr txBox="1"/>
          <p:nvPr/>
        </p:nvSpPr>
        <p:spPr>
          <a:xfrm>
            <a:off x="1089174" y="2227985"/>
            <a:ext cx="7199420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ApplicationDbContext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IdentityDbContext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CustomUser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ApplicationDbContext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DbContextOptions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ApplicationDbContext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options)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(options)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A2787D-72E0-4A46-A707-E5E97ED6BC24}"/>
              </a:ext>
            </a:extLst>
          </p:cNvPr>
          <p:cNvSpPr txBox="1">
            <a:spLocks/>
          </p:cNvSpPr>
          <p:nvPr/>
        </p:nvSpPr>
        <p:spPr>
          <a:xfrm>
            <a:off x="534291" y="3945899"/>
            <a:ext cx="9281274" cy="4988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Stap 2: </a:t>
            </a:r>
            <a:r>
              <a:rPr lang="nl-BE" sz="2400" dirty="0"/>
              <a:t>update </a:t>
            </a:r>
            <a:r>
              <a:rPr lang="nl-BE" sz="2400" i="1" dirty="0"/>
              <a:t>Views/Shared/_</a:t>
            </a:r>
            <a:r>
              <a:rPr lang="nl-BE" sz="2400" i="1" dirty="0" err="1"/>
              <a:t>LoginPartial.cshtml</a:t>
            </a:r>
            <a:r>
              <a:rPr lang="nl-BE" sz="24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E00A1-05D1-46F9-9BF6-F45F7F1B1C17}"/>
              </a:ext>
            </a:extLst>
          </p:cNvPr>
          <p:cNvSpPr txBox="1"/>
          <p:nvPr/>
        </p:nvSpPr>
        <p:spPr>
          <a:xfrm>
            <a:off x="1089174" y="4601120"/>
            <a:ext cx="7199420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Microsoft.AspNetCore.Identity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WebApplication6.Data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inject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SignInManager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CustomUser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SignInManager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inject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UserManager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CustomUser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15768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7D3E-F010-412D-A572-0DD03F3D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Custom</a:t>
            </a:r>
            <a:r>
              <a:rPr lang="nl-BE" dirty="0"/>
              <a:t> User-klasse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C41A-8C68-4A54-9A68-450636A7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409258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Stap 3: </a:t>
            </a:r>
            <a:r>
              <a:rPr lang="nl-BE" sz="2400" dirty="0"/>
              <a:t>wijzig configuratie in </a:t>
            </a:r>
            <a:r>
              <a:rPr lang="nl-BE" sz="2400" i="1" dirty="0" err="1"/>
              <a:t>Program.cs</a:t>
            </a:r>
            <a:r>
              <a:rPr lang="nl-BE" sz="2400" i="1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2E645-BB8F-4BBA-B1EA-157E6343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B591F-14D7-4811-9832-8B374DF7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F7AD42-9722-44D2-9D08-3707A5021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020B0-4FA8-4268-BA05-4145F0AA2172}"/>
              </a:ext>
            </a:extLst>
          </p:cNvPr>
          <p:cNvSpPr txBox="1"/>
          <p:nvPr/>
        </p:nvSpPr>
        <p:spPr>
          <a:xfrm>
            <a:off x="1018562" y="1850551"/>
            <a:ext cx="7914968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</a:t>
            </a:r>
            <a:r>
              <a:rPr lang="en-US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AddDefaultIdentity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CustomUser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&gt;(options =&gt;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options.SignIn.RequireConfirmedAccount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nl-BE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AddEntityFrameworkStores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4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ApplicationDbContext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nl-BE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97405C-ED8F-4830-9A12-82CBEDFE6EC8}"/>
              </a:ext>
            </a:extLst>
          </p:cNvPr>
          <p:cNvSpPr txBox="1">
            <a:spLocks/>
          </p:cNvSpPr>
          <p:nvPr/>
        </p:nvSpPr>
        <p:spPr>
          <a:xfrm>
            <a:off x="534291" y="3229932"/>
            <a:ext cx="9281274" cy="540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Stap 4: </a:t>
            </a:r>
            <a:r>
              <a:rPr lang="nl-BE" sz="2400" dirty="0"/>
              <a:t>creëer </a:t>
            </a:r>
            <a:r>
              <a:rPr lang="nl-BE" sz="2400" dirty="0" err="1"/>
              <a:t>migration</a:t>
            </a:r>
            <a:r>
              <a:rPr lang="nl-BE" sz="2400" dirty="0"/>
              <a:t> en update database: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4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9BA9A-D8D5-422B-8712-5FEE67C1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723" y="3745386"/>
            <a:ext cx="4778154" cy="21337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6CD57-A9B8-4781-AFF8-1DF1D482A4F2}"/>
              </a:ext>
            </a:extLst>
          </p:cNvPr>
          <p:cNvCxnSpPr>
            <a:cxnSpLocks/>
          </p:cNvCxnSpPr>
          <p:nvPr/>
        </p:nvCxnSpPr>
        <p:spPr>
          <a:xfrm flipH="1">
            <a:off x="5791200" y="1571268"/>
            <a:ext cx="481782" cy="365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243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D006-FB7A-449C-A95D-A7902B24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Views en logica aanpassen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9ED0-F15D-4DD9-92C8-3F305BAC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184020"/>
            <a:ext cx="9783232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Stap 5: </a:t>
            </a:r>
            <a:r>
              <a:rPr lang="nl-BE" sz="2400" dirty="0"/>
              <a:t>registratieformulier uitbreiden met extra velden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/>
              <a:t>MAAR: </a:t>
            </a:r>
            <a:r>
              <a:rPr lang="nl-BE" sz="2000" dirty="0"/>
              <a:t>code voor registratieformulier is afkomstig van Identity </a:t>
            </a:r>
            <a:r>
              <a:rPr lang="nl-BE" sz="2000" dirty="0" err="1"/>
              <a:t>framework</a:t>
            </a:r>
            <a:endParaRPr lang="nl-BE" sz="20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Views en logica zitten in </a:t>
            </a:r>
            <a:r>
              <a:rPr lang="nl-BE" sz="2000" b="1" dirty="0"/>
              <a:t>Class Library </a:t>
            </a:r>
            <a:r>
              <a:rPr lang="nl-BE" sz="2000" dirty="0"/>
              <a:t>en kunnen niet rechtstreeks aangepast worden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/>
              <a:t>Oplossing: </a:t>
            </a:r>
            <a:r>
              <a:rPr lang="nl-BE" sz="2000" dirty="0"/>
              <a:t>views laten </a:t>
            </a:r>
            <a:r>
              <a:rPr lang="nl-BE" sz="2000" dirty="0" err="1"/>
              <a:t>scaffolden</a:t>
            </a:r>
            <a:r>
              <a:rPr lang="nl-BE" sz="2000" dirty="0"/>
              <a:t> uit Class Library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815363" lvl="1" indent="-457200">
              <a:buFont typeface="+mj-lt"/>
              <a:buAutoNum type="arabicPeriod"/>
            </a:pPr>
            <a:r>
              <a:rPr lang="nl-BE" sz="2000" i="1" dirty="0"/>
              <a:t>Rechtermuisknop op project &gt; </a:t>
            </a:r>
            <a:r>
              <a:rPr lang="nl-BE" sz="2000" i="1" dirty="0" err="1"/>
              <a:t>Add</a:t>
            </a:r>
            <a:r>
              <a:rPr lang="nl-BE" sz="2000" i="1" dirty="0"/>
              <a:t> &gt; New </a:t>
            </a:r>
            <a:r>
              <a:rPr lang="nl-BE" sz="2000" i="1" dirty="0" err="1"/>
              <a:t>Scaffolded</a:t>
            </a:r>
            <a:r>
              <a:rPr lang="nl-BE" sz="2000" i="1" dirty="0"/>
              <a:t> Item...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000" i="1" dirty="0"/>
              <a:t>Selecteer Identity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725FA-0312-49C0-8660-8BB00C2C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8B5C4-0526-48F2-9BBE-F2AAD415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88F7E1-56E2-4AFA-B91D-4FAB45616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1604-4F79-4CBD-9DA2-74D53A7A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77" y="3993667"/>
            <a:ext cx="8984759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96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A1D8-C72D-416E-8018-4D9FC6F1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Views en logica aanpassen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E66C3-D5EE-407B-97A2-B8F202E97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123510"/>
            <a:ext cx="9281274" cy="4889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Selecteer view(s) om te “</a:t>
            </a:r>
            <a:r>
              <a:rPr lang="nl-BE" sz="2400" dirty="0" err="1"/>
              <a:t>overriden</a:t>
            </a:r>
            <a:r>
              <a:rPr lang="nl-BE" sz="2400" dirty="0"/>
              <a:t>”: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BF9D-D60F-4282-A7B6-B425D5DB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ECD76-F3C3-4511-99D7-C0909A33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8FBD20-1907-417D-A3BC-4F5785715D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2A7A8-A6FF-4AE2-8615-987A49595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14" y="1807510"/>
            <a:ext cx="6375372" cy="42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77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1CFA-F519-4D5C-8015-BACBEE2C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Views en logica aanpassen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51E8-72ED-40F4-AB01-FBE9C3224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21833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Geselecteerde pagina(s) worden gegenereerd in </a:t>
            </a:r>
            <a:r>
              <a:rPr lang="nl-BE" sz="2400" i="1" dirty="0" err="1"/>
              <a:t>Areas</a:t>
            </a:r>
            <a:r>
              <a:rPr lang="nl-BE" sz="2400" i="1" dirty="0"/>
              <a:t>/Identity/Pages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56D57-A761-4312-92EC-52129F97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7CFA4-6649-4122-97B0-FB3213A9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6C1F9-29C3-445F-804D-B2779952B4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BD6716-8D43-43D6-87AB-6C007BD7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90" y="1905833"/>
            <a:ext cx="3679129" cy="3891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38FAA0-42FE-4BD8-A149-BA91353ABDC5}"/>
              </a:ext>
            </a:extLst>
          </p:cNvPr>
          <p:cNvSpPr txBox="1"/>
          <p:nvPr/>
        </p:nvSpPr>
        <p:spPr>
          <a:xfrm>
            <a:off x="5102942" y="2428568"/>
            <a:ext cx="5661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Pagina’s van Identity </a:t>
            </a:r>
            <a:r>
              <a:rPr lang="nl-BE" sz="2000" dirty="0" err="1"/>
              <a:t>framework</a:t>
            </a:r>
            <a:r>
              <a:rPr lang="nl-BE" sz="2000" dirty="0"/>
              <a:t> zijn </a:t>
            </a:r>
            <a:r>
              <a:rPr lang="nl-BE" sz="2000" dirty="0" err="1"/>
              <a:t>geïplementeerd</a:t>
            </a:r>
            <a:r>
              <a:rPr lang="nl-BE" sz="2000" dirty="0"/>
              <a:t> als </a:t>
            </a:r>
            <a:r>
              <a:rPr lang="nl-BE" sz="2000" dirty="0" err="1"/>
              <a:t>Razor</a:t>
            </a:r>
            <a:r>
              <a:rPr lang="nl-BE" sz="2000" dirty="0"/>
              <a:t> pages: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/>
              <a:t>Bevat View-code: </a:t>
            </a:r>
            <a:r>
              <a:rPr lang="nl-BE" sz="2000" i="1" dirty="0" err="1"/>
              <a:t>Register</a:t>
            </a:r>
            <a:r>
              <a:rPr lang="nl-BE" sz="2000" b="1" i="1" dirty="0" err="1">
                <a:solidFill>
                  <a:srgbClr val="C00000"/>
                </a:solidFill>
              </a:rPr>
              <a:t>.cshtml</a:t>
            </a:r>
            <a:endParaRPr lang="nl-BE" sz="2000" b="1" i="1" dirty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/>
              <a:t>En “code </a:t>
            </a:r>
            <a:r>
              <a:rPr lang="nl-BE" sz="2000" dirty="0" err="1"/>
              <a:t>behind</a:t>
            </a:r>
            <a:r>
              <a:rPr lang="nl-BE" sz="2000" dirty="0"/>
              <a:t>”: </a:t>
            </a:r>
            <a:r>
              <a:rPr lang="nl-BE" sz="2000" i="1" dirty="0" err="1"/>
              <a:t>Register</a:t>
            </a:r>
            <a:r>
              <a:rPr lang="nl-BE" sz="2000" b="1" i="1" dirty="0" err="1">
                <a:solidFill>
                  <a:srgbClr val="C00000"/>
                </a:solidFill>
              </a:rPr>
              <a:t>.cshtml.cs</a:t>
            </a:r>
            <a:endParaRPr lang="nl-BE" sz="2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16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58D4-B6AC-413E-90AA-D1600CC7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Views en logica aanpassen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AE64-EDCA-4C32-B71A-9064D0AB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182503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rgbClr val="C00000"/>
                </a:solidFill>
              </a:rPr>
              <a:t>.</a:t>
            </a:r>
            <a:r>
              <a:rPr lang="nl-BE" sz="2400" b="1" dirty="0" err="1">
                <a:solidFill>
                  <a:srgbClr val="C00000"/>
                </a:solidFill>
              </a:rPr>
              <a:t>cshtml.cs</a:t>
            </a:r>
            <a:r>
              <a:rPr lang="nl-BE" sz="2400" dirty="0"/>
              <a:t>-bestand bevat logica van de pagina (afhandelen </a:t>
            </a:r>
            <a:r>
              <a:rPr lang="nl-BE" sz="2400" dirty="0" err="1"/>
              <a:t>GET-en</a:t>
            </a:r>
            <a:r>
              <a:rPr lang="nl-BE" sz="2400" dirty="0"/>
              <a:t> POST-</a:t>
            </a:r>
            <a:r>
              <a:rPr lang="nl-BE" sz="2400" dirty="0" err="1"/>
              <a:t>request</a:t>
            </a:r>
            <a:r>
              <a:rPr lang="nl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Om extra velden bij registratieformulier toe te voegen: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000" dirty="0"/>
              <a:t>Extra inputvelden toevoegen aan binding-model (</a:t>
            </a:r>
            <a:r>
              <a:rPr lang="nl-BE" sz="2000" dirty="0" err="1"/>
              <a:t>innerclass</a:t>
            </a:r>
            <a:r>
              <a:rPr lang="nl-BE" sz="2000" dirty="0"/>
              <a:t> </a:t>
            </a:r>
            <a:r>
              <a:rPr lang="nl-BE" sz="1800" dirty="0" err="1">
                <a:latin typeface="Consolas" panose="020B0609020204030204" pitchFamily="49" charset="0"/>
              </a:rPr>
              <a:t>InputModel</a:t>
            </a:r>
            <a:r>
              <a:rPr lang="nl-BE" sz="2000" dirty="0"/>
              <a:t>)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1800" dirty="0" err="1">
                <a:latin typeface="Consolas" panose="020B0609020204030204" pitchFamily="49" charset="0"/>
              </a:rPr>
              <a:t>OnPostAsync</a:t>
            </a:r>
            <a:r>
              <a:rPr lang="nl-BE" sz="2000" dirty="0"/>
              <a:t>-methode wijzigen (creatie gebruiker)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2FAB8-1494-4DEC-916E-7F4C59B5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A05F8-8EFD-4689-A53D-919E2E33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22519-1062-414B-818E-9A16D4473A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16335-3998-4635-A7EE-2D86BE99BDAF}"/>
              </a:ext>
            </a:extLst>
          </p:cNvPr>
          <p:cNvSpPr txBox="1"/>
          <p:nvPr/>
        </p:nvSpPr>
        <p:spPr>
          <a:xfrm>
            <a:off x="840069" y="3350263"/>
            <a:ext cx="41148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RegisterModel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PageModel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InputModel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nl-BE" sz="11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nl-BE" sz="1100" b="1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"First Name"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nl-BE" sz="11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nl-BE" sz="1100" b="1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"Last Name"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LastName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EmailAddress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nl-BE" sz="110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"Email"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6E253-FAB2-439D-B4A8-DFD0593DE0B1}"/>
              </a:ext>
            </a:extLst>
          </p:cNvPr>
          <p:cNvSpPr txBox="1"/>
          <p:nvPr/>
        </p:nvSpPr>
        <p:spPr>
          <a:xfrm>
            <a:off x="5174928" y="3357637"/>
            <a:ext cx="6864221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RegisterModel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PageModel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Task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OnPostAsync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returnUrl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returnUrl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returnUrl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??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Url.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Content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"~/"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ExternalLogins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signInManager.</a:t>
            </a:r>
            <a:r>
              <a:rPr lang="en-US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GetExternalAuthenticationSchemesAsync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ToList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 =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CustomUser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Input.Email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Email =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Input.Email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nl-BE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FirstName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nl-BE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Input.FirstName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nl-BE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LastName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nl-BE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Input.LastName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};           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CreateAsync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(user,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Input.Password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//...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405439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EA5A-2949-4CBB-B61D-5063046F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Views en logica aanpassen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90ED-EAB1-4CD6-89FF-EB0435B8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rgbClr val="C00000"/>
                </a:solidFill>
              </a:rPr>
              <a:t>.</a:t>
            </a:r>
            <a:r>
              <a:rPr lang="nl-BE" sz="2400" b="1" dirty="0" err="1">
                <a:solidFill>
                  <a:srgbClr val="C00000"/>
                </a:solidFill>
              </a:rPr>
              <a:t>cshtml</a:t>
            </a:r>
            <a:r>
              <a:rPr lang="nl-BE" sz="2400" dirty="0"/>
              <a:t>-bestand bevat </a:t>
            </a:r>
            <a:r>
              <a:rPr lang="nl-BE" sz="2400" dirty="0" err="1"/>
              <a:t>Razor</a:t>
            </a:r>
            <a:r>
              <a:rPr lang="nl-BE" sz="2400" dirty="0"/>
              <a:t>-template voor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Input-velden toevoegen voor </a:t>
            </a:r>
            <a:r>
              <a:rPr lang="nl-BE" sz="2400" dirty="0" err="1"/>
              <a:t>custom</a:t>
            </a:r>
            <a:r>
              <a:rPr lang="nl-BE" sz="2400" dirty="0"/>
              <a:t>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3C166-8F04-4C96-A9A2-45B98923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ABF4D-CD4F-4329-8733-98CB94F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CF34C3-52F1-45EF-A25C-4A13F6C0F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DEE1E-2633-4301-B7C9-6FAEEF71889A}"/>
              </a:ext>
            </a:extLst>
          </p:cNvPr>
          <p:cNvSpPr txBox="1"/>
          <p:nvPr/>
        </p:nvSpPr>
        <p:spPr>
          <a:xfrm>
            <a:off x="975523" y="2315932"/>
            <a:ext cx="8078955" cy="381642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</a:t>
            </a:r>
            <a:r>
              <a:rPr lang="nl-BE" sz="1100" b="1" dirty="0">
                <a:solidFill>
                  <a:srgbClr val="800080"/>
                </a:solidFill>
                <a:latin typeface="Consolas" panose="020B0609020204030204" pitchFamily="49" charset="0"/>
              </a:rPr>
              <a:t>-route-</a:t>
            </a:r>
            <a:r>
              <a:rPr lang="nl-BE" sz="11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returnUrl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Model.ReturnUrl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="post"&gt;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Create a new account.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hr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All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Input.FirstName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Input.FirstName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Input.FirstName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US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nl-B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Input.LastName</a:t>
            </a:r>
            <a:r>
              <a:rPr lang="nl-B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nl-BE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nl-B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Input.LastName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Input.LastName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US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Input.Email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Input.Email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Input.Email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    &lt;!–- rest van het formulier --&gt;</a:t>
            </a:r>
          </a:p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88D672-AE48-45FB-AE5C-3B89942ED206}"/>
              </a:ext>
            </a:extLst>
          </p:cNvPr>
          <p:cNvSpPr/>
          <p:nvPr/>
        </p:nvSpPr>
        <p:spPr>
          <a:xfrm>
            <a:off x="1307690" y="3028335"/>
            <a:ext cx="5760000" cy="1692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8517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9EFC-BEAF-4EE4-84A7-17558854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Views en logica aanpassen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1E1D-5E96-4141-886B-0EAC6E9A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162839"/>
            <a:ext cx="9281274" cy="10985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Opmerking: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Op dezelfde manier managen van account wijzigen </a:t>
            </a:r>
            <a:r>
              <a:rPr lang="nl-BE" sz="2000" i="1" dirty="0"/>
              <a:t>(Account/Manage/Index)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2CB3F-3DB9-47E3-9FCA-C5DDC25A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B25F6-2838-4D32-ABBA-484368E4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12518-0E59-4D82-92BD-430B68E43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8B76B-41B6-4584-91A8-B7C43E4BF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81" y="2111858"/>
            <a:ext cx="4492098" cy="45174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48B84B-A07D-4C7A-858C-E1E0451C386E}"/>
              </a:ext>
            </a:extLst>
          </p:cNvPr>
          <p:cNvSpPr/>
          <p:nvPr/>
        </p:nvSpPr>
        <p:spPr>
          <a:xfrm>
            <a:off x="4213417" y="2340076"/>
            <a:ext cx="1188000" cy="21600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046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42AF-4E56-40AE-8180-80B9B14D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Views en logica aanpassen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42896-F1A2-4C7C-831F-8828D1876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13774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Opmerking:</a:t>
            </a:r>
            <a:r>
              <a:rPr lang="nl-BE" sz="2400" dirty="0"/>
              <a:t> zelfde principe om overbodige tekst bij login-pagina en registratie-pagina te verwijderen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/>
              <a:t>Login: </a:t>
            </a:r>
            <a:r>
              <a:rPr lang="nl-BE" sz="2000" dirty="0"/>
              <a:t>Account/Login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/>
              <a:t>Registratie</a:t>
            </a:r>
            <a:r>
              <a:rPr lang="nl-BE" sz="2000" dirty="0"/>
              <a:t>: Account/Register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46053-707D-4856-9C8E-4F4035D4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3F51A-D937-49DF-8E68-19CD52E9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637C3C-1C30-4957-BA6E-FB4A1AB37C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E13E-0042-4472-BC6B-643B1943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81" y="2859987"/>
            <a:ext cx="7329478" cy="3723598"/>
          </a:xfrm>
          <a:prstGeom prst="rect">
            <a:avLst/>
          </a:prstGeom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81BAA75-26FD-495F-B002-FEF47154004D}"/>
              </a:ext>
            </a:extLst>
          </p:cNvPr>
          <p:cNvSpPr/>
          <p:nvPr/>
        </p:nvSpPr>
        <p:spPr>
          <a:xfrm>
            <a:off x="5331097" y="3060406"/>
            <a:ext cx="4542252" cy="1693606"/>
          </a:xfrm>
          <a:prstGeom prst="mathMultiply">
            <a:avLst/>
          </a:prstGeom>
          <a:solidFill>
            <a:srgbClr val="C00000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9689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734E-BA51-4E0B-8BC2-D9AF4BDC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Lock-out </a:t>
            </a:r>
            <a:r>
              <a:rPr lang="nl-BE" dirty="0" err="1"/>
              <a:t>enablen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4F8B-C213-4097-B4FA-1A62D0AF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113678"/>
            <a:ext cx="9229141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Vermijden dat hacker alle mogelijkheden voor wachtwoord kan raden (= </a:t>
            </a:r>
            <a:r>
              <a:rPr lang="nl-BE" sz="2400" b="1" dirty="0">
                <a:solidFill>
                  <a:schemeClr val="accent6"/>
                </a:solidFill>
              </a:rPr>
              <a:t>brute force-attack</a:t>
            </a:r>
            <a:r>
              <a:rPr lang="nl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Oplossing: </a:t>
            </a:r>
            <a:r>
              <a:rPr lang="nl-BE" sz="2400" dirty="0"/>
              <a:t>na x-aantal foutieve pogingen wordt account voor bepaalde tijd geblokkeerd (= </a:t>
            </a:r>
            <a:r>
              <a:rPr lang="nl-BE" sz="2400" b="1" dirty="0">
                <a:solidFill>
                  <a:schemeClr val="accent6"/>
                </a:solidFill>
              </a:rPr>
              <a:t>Lock-out</a:t>
            </a:r>
            <a:r>
              <a:rPr lang="nl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Vereist wijziging in logica van login-pagina (</a:t>
            </a:r>
            <a:r>
              <a:rPr lang="nl-BE" sz="2400" i="1" dirty="0"/>
              <a:t>Account/Login</a:t>
            </a:r>
            <a:r>
              <a:rPr lang="nl-BE" sz="24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B2C43-20B2-49C9-B9E7-D8448A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DD77B-8F38-4425-ADA0-754875AF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EC8B4C-37BC-4806-B319-A2A8BD3B2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9638D-9E5A-4F86-949A-075E7F2D5B2F}"/>
              </a:ext>
            </a:extLst>
          </p:cNvPr>
          <p:cNvSpPr txBox="1"/>
          <p:nvPr/>
        </p:nvSpPr>
        <p:spPr>
          <a:xfrm>
            <a:off x="534291" y="3867278"/>
            <a:ext cx="10654819" cy="21236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Task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OnPostAsync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returnUrl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returnUrl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returnUrl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??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Url.</a:t>
            </a:r>
            <a:r>
              <a:rPr lang="nl-BE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Content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"~/"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This doesn't count login failures towards account lockout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To enable password failures to trigger account lockout, set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lockoutOnFailure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: true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signInManager.</a:t>
            </a:r>
            <a:r>
              <a:rPr lang="nl-BE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PasswordSignInAsync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Input.Email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Input.Password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Input.RememberMe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lockoutOnFailure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nl-BE" sz="1100" b="1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result.Succeeded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nl-BE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F65F5-5A55-4ADD-BA98-E42D1D641435}"/>
              </a:ext>
            </a:extLst>
          </p:cNvPr>
          <p:cNvSpPr txBox="1"/>
          <p:nvPr/>
        </p:nvSpPr>
        <p:spPr>
          <a:xfrm>
            <a:off x="534291" y="3478862"/>
            <a:ext cx="287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Account/</a:t>
            </a:r>
            <a:r>
              <a:rPr lang="nl-BE" sz="1600" b="1" u="sng" dirty="0" err="1"/>
              <a:t>Login.cshtml</a:t>
            </a:r>
            <a:r>
              <a:rPr lang="nl-BE" sz="1600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369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21ED-85F3-4FBC-B8B5-5632417D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Cookies?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F9719-F74C-4A35-9987-51780755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725D8-0E65-4630-A7F0-4A560A21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AA0173-DB8B-4E65-BA3D-ECEB138AA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CBD2F-06CD-4671-9DD7-F03294D8FF45}"/>
              </a:ext>
            </a:extLst>
          </p:cNvPr>
          <p:cNvSpPr txBox="1"/>
          <p:nvPr/>
        </p:nvSpPr>
        <p:spPr>
          <a:xfrm>
            <a:off x="410470" y="2289818"/>
            <a:ext cx="74289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Cookie</a:t>
            </a:r>
            <a:r>
              <a:rPr lang="nl-BE" sz="2400" dirty="0"/>
              <a:t> = stukje data dat opgeslagen wordt in de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Gebruik: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/>
              <a:t>beveiliging (authenticatie, anti </a:t>
            </a:r>
            <a:r>
              <a:rPr lang="nl-BE" sz="2400" dirty="0" err="1"/>
              <a:t>forgery</a:t>
            </a:r>
            <a:r>
              <a:rPr lang="nl-BE" sz="2400" dirty="0"/>
              <a:t>-tokens,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/>
              <a:t>personalisatie (voorkeuren, advertenties,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In de vorm van </a:t>
            </a:r>
            <a:r>
              <a:rPr lang="nl-BE" sz="2400" dirty="0" err="1"/>
              <a:t>key-value</a:t>
            </a:r>
            <a:r>
              <a:rPr lang="nl-BE" sz="2400" dirty="0"/>
              <a:t> paren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F0AF71-1AA8-460E-B1E2-BC5C7E4F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0" name="Picture 2" descr="https://lh3.googleusercontent.com/dJuH61NS0g54JtBHH13J-VHiF2TFv2tTceeSDJuv9d8WUDUeGE8JAyLwolcWdp13dFMxjsuwD6J5ErzrKUxlvseTyi3WcnAvOJ9aBs-_tyUIxVdoAmgsZswll3DAYyHS_VaNEDl1BlriBZgTl9i26qNjedgBaOkv_vau34opKhEut9Qo_cagbiUXKt-TFYzNZmM3f9C0YX63TL3WUd05rxlFRSc75QdPEgCJIh7CozPo5vMhQmJIBsc1C7hgi_8OLsQamy2ntOfSIlsvSBacN5DM8ZGy0xvbhCVVbVIzrA48XGnpuNimMnqacYO8h0JhTHJfN7GWMZdyWQeI5axIuaqmuu2h9xsiuOTwJS3ISI2vfpUI6v68GGFqpUcErK4CDcG6RQ7YI_pnjJ9IO_gZQMkepN2AAjOlMyGVvQPghkov4CM-Wlgt_BNP8uH_Ny8vjRgzgz8XP1XmtW5qJFRv36kVdGQw4ftwoQU7m5z92pghJiqJP7-3mQs2cI7pMb9mypV6WSfpbsqqDkagakMyYjSGJam-wvLA0f95NMS122C_YmgVS1VSqre-61bu2WwKneMGQIdv7mZRYOtj4XKnA5kURrNOH312e_lSJrVIJ_n1SFP1uNqKlWdzEpYT-TaMqnwcPDADY4nBGfF_JdxjCn0bPQR0LJ1wm0UZOkBM750qBm61X323SB38r_2XTg=w678-h903-no?authuser=0">
            <a:extLst>
              <a:ext uri="{FF2B5EF4-FFF2-40B4-BE49-F238E27FC236}">
                <a16:creationId xmlns:a16="http://schemas.microsoft.com/office/drawing/2014/main" id="{587184ED-16EC-48AA-8C54-EB3D04753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93"/>
          <a:stretch/>
        </p:blipFill>
        <p:spPr bwMode="auto">
          <a:xfrm>
            <a:off x="8256107" y="1609905"/>
            <a:ext cx="3326294" cy="363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D2FB99-3F9A-42FE-955D-4D9F451628D5}"/>
              </a:ext>
            </a:extLst>
          </p:cNvPr>
          <p:cNvSpPr txBox="1"/>
          <p:nvPr/>
        </p:nvSpPr>
        <p:spPr>
          <a:xfrm>
            <a:off x="8187281" y="5248094"/>
            <a:ext cx="346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i="1" dirty="0"/>
              <a:t>Bron: Sam Van Buggenhout</a:t>
            </a:r>
          </a:p>
        </p:txBody>
      </p:sp>
    </p:spTree>
    <p:extLst>
      <p:ext uri="{BB962C8B-B14F-4D97-AF65-F5344CB8AC3E}">
        <p14:creationId xmlns:p14="http://schemas.microsoft.com/office/powerpoint/2010/main" val="4016065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EF11-21E5-492B-A7EB-A5B906B8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Lock-out configureren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F6374-FF8A-4C14-BCE6-EF43138FE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73311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Opties voor lock-out kunnen geconfigureerd worden in </a:t>
            </a:r>
            <a:r>
              <a:rPr lang="nl-BE" sz="2400" b="1" i="1" dirty="0" err="1"/>
              <a:t>Program.cs</a:t>
            </a:r>
            <a:endParaRPr lang="nl-BE" sz="2400" b="1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4BF9E-0C96-4F6B-91FF-F2ED3848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10512-F599-4756-B152-75EC7895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1B3794-F6C0-4DA8-A9AD-32B2D839E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69091-02EE-43CC-B9EE-6BB009A6BF83}"/>
              </a:ext>
            </a:extLst>
          </p:cNvPr>
          <p:cNvSpPr txBox="1"/>
          <p:nvPr/>
        </p:nvSpPr>
        <p:spPr>
          <a:xfrm>
            <a:off x="861246" y="3221865"/>
            <a:ext cx="8816028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</a:t>
            </a:r>
            <a:r>
              <a:rPr lang="nl-BE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AddDefaultIdentity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4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IdentityUser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&gt;(options =&gt; {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options.SignIn.RequireConfirmedAccount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Default </a:t>
            </a:r>
            <a:r>
              <a:rPr lang="nl-BE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Lockout</a:t>
            </a:r>
            <a:r>
              <a:rPr lang="nl-BE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settings</a:t>
            </a:r>
            <a:r>
              <a:rPr lang="nl-BE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options.Lockout.DefaultLockoutTimeSpan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4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TimeSpan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nl-BE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FromMinutes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(5);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options.Lockout.MaxFailedAccessAttempts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5;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options.Lockout.AllowedForNewUsers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}).</a:t>
            </a:r>
            <a:r>
              <a:rPr lang="nl-BE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AddEntityFrameworkStores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4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ApplicationDbContext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nl-B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B4845-3B93-41B7-8D6F-9969E6A4CF2C}"/>
              </a:ext>
            </a:extLst>
          </p:cNvPr>
          <p:cNvSpPr txBox="1"/>
          <p:nvPr/>
        </p:nvSpPr>
        <p:spPr>
          <a:xfrm>
            <a:off x="861246" y="2790161"/>
            <a:ext cx="2487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 err="1"/>
              <a:t>Program.cs</a:t>
            </a:r>
            <a:r>
              <a:rPr lang="nl-BE" sz="1600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59379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D323-BC98-4931-B417-E26AFFD2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gebruiken in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83EF-D193-498B-8C64-A07259AC2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655927"/>
            <a:ext cx="9281274" cy="55233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 Controller ID van gebruiker opvragen: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F5137-0BCB-4CAF-9506-CA5A18C6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43E12-D198-4182-9209-50420690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3813-808D-46D5-A8A7-15C91472C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05215-F26D-4CD8-8C72-C9DE5EE052C5}"/>
              </a:ext>
            </a:extLst>
          </p:cNvPr>
          <p:cNvSpPr txBox="1"/>
          <p:nvPr/>
        </p:nvSpPr>
        <p:spPr>
          <a:xfrm>
            <a:off x="1008730" y="2568188"/>
            <a:ext cx="6676102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UserManager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CustomUser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UserManager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CustomUser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_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Task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IActionResult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Index()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HttpContext.User.Identity.IsAuthenticated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userId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_</a:t>
            </a:r>
            <a:r>
              <a:rPr lang="nl-BE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userManager.</a:t>
            </a:r>
            <a:r>
              <a:rPr lang="nl-BE" sz="1200" b="1" dirty="0" err="1">
                <a:solidFill>
                  <a:srgbClr val="74561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GetUserId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(User);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1971729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D323-BC98-4931-B417-E26AFFD2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gebruiken in Controller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F5137-0BCB-4CAF-9506-CA5A18C6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43E12-D198-4182-9209-50420690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3813-808D-46D5-A8A7-15C91472C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A072-1641-473C-9F72-6A3485716610}"/>
              </a:ext>
            </a:extLst>
          </p:cNvPr>
          <p:cNvSpPr txBox="1"/>
          <p:nvPr/>
        </p:nvSpPr>
        <p:spPr>
          <a:xfrm>
            <a:off x="534291" y="1632983"/>
            <a:ext cx="10006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Gebruik </a:t>
            </a:r>
            <a:r>
              <a:rPr lang="nl-BE" sz="2000" dirty="0" err="1">
                <a:latin typeface="Consolas" panose="020B0609020204030204" pitchFamily="49" charset="0"/>
              </a:rPr>
              <a:t>UserManager</a:t>
            </a:r>
            <a:r>
              <a:rPr lang="nl-BE" sz="2000" dirty="0">
                <a:latin typeface="Consolas" panose="020B0609020204030204" pitchFamily="49" charset="0"/>
              </a:rPr>
              <a:t>&lt;&gt;</a:t>
            </a:r>
            <a:r>
              <a:rPr lang="nl-BE" sz="2400" dirty="0"/>
              <a:t> om gegevens van gebruiker op te vragen/te wijzigen: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63EC0-4ACF-48C9-B9D0-964C4879A432}"/>
              </a:ext>
            </a:extLst>
          </p:cNvPr>
          <p:cNvSpPr txBox="1"/>
          <p:nvPr/>
        </p:nvSpPr>
        <p:spPr>
          <a:xfrm>
            <a:off x="786877" y="2893298"/>
            <a:ext cx="6676102" cy="26314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10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UserManager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CustomUser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UserManager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CustomUser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_</a:t>
            </a:r>
            <a:r>
              <a:rPr lang="nl-B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Task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IActionResult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Index() 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HttpContext.User.Identity.IsAuthenticated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1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CustomUser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= </a:t>
            </a:r>
            <a:r>
              <a:rPr lang="nl-BE" sz="1100" b="1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l-B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userManager.</a:t>
            </a:r>
            <a:r>
              <a:rPr lang="nl-BE" sz="11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GetUserAsync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HttpContext.User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D9D16-3005-4522-BA8D-AB511D79A54B}"/>
              </a:ext>
            </a:extLst>
          </p:cNvPr>
          <p:cNvSpPr txBox="1"/>
          <p:nvPr/>
        </p:nvSpPr>
        <p:spPr>
          <a:xfrm>
            <a:off x="7636317" y="2893298"/>
            <a:ext cx="42530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Voorzie </a:t>
            </a:r>
            <a:r>
              <a:rPr lang="nl-BE" dirty="0" err="1"/>
              <a:t>constructor</a:t>
            </a:r>
            <a:r>
              <a:rPr lang="nl-BE" dirty="0"/>
              <a:t> van parameter van type </a:t>
            </a:r>
            <a:r>
              <a:rPr lang="nl-BE" sz="1600" dirty="0" err="1">
                <a:latin typeface="Consolas" panose="020B0609020204030204" pitchFamily="49" charset="0"/>
              </a:rPr>
              <a:t>UserManager</a:t>
            </a:r>
            <a:r>
              <a:rPr lang="nl-BE" sz="1600" dirty="0">
                <a:latin typeface="Consolas" panose="020B0609020204030204" pitchFamily="49" charset="0"/>
              </a:rPr>
              <a:t>&lt;&gt;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Deze wordt door </a:t>
            </a:r>
            <a:r>
              <a:rPr lang="nl-BE" dirty="0" err="1"/>
              <a:t>framework</a:t>
            </a:r>
            <a:r>
              <a:rPr lang="nl-BE" dirty="0"/>
              <a:t> automatisch geïnstantieerd bij aanmaken van controller </a:t>
            </a:r>
            <a:r>
              <a:rPr lang="nl-BE" b="1" i="1" dirty="0"/>
              <a:t>(= </a:t>
            </a:r>
            <a:r>
              <a:rPr lang="nl-BE" b="1" i="1" dirty="0" err="1"/>
              <a:t>Dependency</a:t>
            </a:r>
            <a:r>
              <a:rPr lang="nl-BE" b="1" i="1" dirty="0"/>
              <a:t> </a:t>
            </a:r>
            <a:r>
              <a:rPr lang="nl-BE" b="1" i="1" dirty="0" err="1"/>
              <a:t>Injection</a:t>
            </a:r>
            <a:r>
              <a:rPr lang="nl-BE" b="1" i="1" dirty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b="1" i="1" dirty="0"/>
              <a:t>Let op: </a:t>
            </a:r>
            <a:r>
              <a:rPr lang="nl-BE" b="1" i="1" dirty="0" err="1"/>
              <a:t>async</a:t>
            </a:r>
            <a:r>
              <a:rPr lang="nl-BE" b="1" i="1" dirty="0"/>
              <a:t>, </a:t>
            </a:r>
            <a:r>
              <a:rPr lang="nl-BE" b="1" i="1" dirty="0" err="1"/>
              <a:t>Task</a:t>
            </a:r>
            <a:r>
              <a:rPr lang="nl-BE" b="1" i="1" dirty="0"/>
              <a:t> en </a:t>
            </a:r>
            <a:r>
              <a:rPr lang="nl-BE" b="1" i="1" dirty="0" err="1"/>
              <a:t>await</a:t>
            </a:r>
            <a:r>
              <a:rPr lang="nl-BE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394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9EE7-E04F-4E91-9F60-8AC597AC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UserManager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CFE8-D2F9-4171-AC69-8656215EA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19" y="1611348"/>
            <a:ext cx="10422328" cy="363530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Instantie van </a:t>
            </a:r>
            <a:r>
              <a:rPr lang="nl-BE" sz="2400" b="1" dirty="0" err="1">
                <a:solidFill>
                  <a:schemeClr val="accent6"/>
                </a:solidFill>
              </a:rPr>
              <a:t>UserManager</a:t>
            </a:r>
            <a:r>
              <a:rPr lang="nl-BE" sz="2400" dirty="0"/>
              <a:t>-klasse wordt automatisch aangemaakt en “geïnjecteerd” in Controller-klasse (= </a:t>
            </a:r>
            <a:r>
              <a:rPr lang="nl-BE" sz="2400" b="1" dirty="0" err="1">
                <a:solidFill>
                  <a:schemeClr val="accent6"/>
                </a:solidFill>
              </a:rPr>
              <a:t>Dependency</a:t>
            </a:r>
            <a:r>
              <a:rPr lang="nl-BE" sz="2400" b="1" dirty="0">
                <a:solidFill>
                  <a:schemeClr val="accent6"/>
                </a:solidFill>
              </a:rPr>
              <a:t> </a:t>
            </a:r>
            <a:r>
              <a:rPr lang="nl-BE" sz="2400" b="1" dirty="0" err="1">
                <a:solidFill>
                  <a:schemeClr val="accent6"/>
                </a:solidFill>
              </a:rPr>
              <a:t>Injection</a:t>
            </a:r>
            <a:r>
              <a:rPr lang="nl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 err="1">
                <a:solidFill>
                  <a:schemeClr val="accent6"/>
                </a:solidFill>
              </a:rPr>
              <a:t>UserManager</a:t>
            </a:r>
            <a:r>
              <a:rPr lang="nl-BE" sz="2400" dirty="0"/>
              <a:t>-klasse bevat methodes voor opvragen/</a:t>
            </a:r>
            <a:r>
              <a:rPr lang="nl-BE" sz="2400" dirty="0" err="1"/>
              <a:t>editeren</a:t>
            </a:r>
            <a:r>
              <a:rPr lang="nl-BE" sz="2400" dirty="0"/>
              <a:t> van gebruikers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1800" dirty="0" err="1">
                <a:latin typeface="Consolas" panose="020B0609020204030204" pitchFamily="49" charset="0"/>
              </a:rPr>
              <a:t>AddClaimAsync</a:t>
            </a:r>
            <a:endParaRPr lang="nl-BE" sz="2000" dirty="0">
              <a:latin typeface="Consolas" panose="020B0609020204030204" pitchFamily="49" charset="0"/>
            </a:endParaRP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1800" dirty="0" err="1">
                <a:latin typeface="Consolas" panose="020B0609020204030204" pitchFamily="49" charset="0"/>
              </a:rPr>
              <a:t>ChangeEmailAsync</a:t>
            </a:r>
            <a:endParaRPr lang="nl-BE" sz="2000" dirty="0">
              <a:latin typeface="Consolas" panose="020B0609020204030204" pitchFamily="49" charset="0"/>
            </a:endParaRP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1800" dirty="0" err="1">
                <a:latin typeface="Consolas" panose="020B0609020204030204" pitchFamily="49" charset="0"/>
              </a:rPr>
              <a:t>ChangePasswordAsync</a:t>
            </a:r>
            <a:endParaRPr lang="nl-BE" sz="2000" dirty="0">
              <a:latin typeface="Consolas" panose="020B0609020204030204" pitchFamily="49" charset="0"/>
            </a:endParaRP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1800" dirty="0" err="1">
                <a:latin typeface="Consolas" panose="020B0609020204030204" pitchFamily="49" charset="0"/>
              </a:rPr>
              <a:t>CreateAsync</a:t>
            </a:r>
            <a:r>
              <a:rPr lang="nl-BE" sz="2000" dirty="0"/>
              <a:t> (nieuwe gebruiker bewaren)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1800" dirty="0" err="1">
                <a:latin typeface="Consolas" panose="020B0609020204030204" pitchFamily="49" charset="0"/>
              </a:rPr>
              <a:t>UpdateUserAsync</a:t>
            </a:r>
            <a:endParaRPr lang="nl-BE" sz="2000" dirty="0">
              <a:latin typeface="Consolas" panose="020B0609020204030204" pitchFamily="49" charset="0"/>
            </a:endParaRP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8F5C-D03C-4097-A540-38FEC338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A8CFE-FE35-4310-9462-5CEFA23A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22EF6-DE84-48B0-90B1-2C9569E076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8F9E3-628B-4E56-B343-D6CF207DB19A}"/>
              </a:ext>
            </a:extLst>
          </p:cNvPr>
          <p:cNvSpPr txBox="1"/>
          <p:nvPr/>
        </p:nvSpPr>
        <p:spPr>
          <a:xfrm>
            <a:off x="410178" y="5564153"/>
            <a:ext cx="1134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/>
              <a:t>Volledige lijst, zie</a:t>
            </a:r>
            <a:r>
              <a:rPr lang="nl-BE" sz="1600" i="1" dirty="0"/>
              <a:t>: </a:t>
            </a:r>
            <a:r>
              <a:rPr lang="nl-BE" sz="1600" i="1" dirty="0">
                <a:hlinkClick r:id="rId2"/>
              </a:rPr>
              <a:t>https://docs.microsoft.com/en-us/dotnet/api/microsoft.aspnetcore.identity.usermanager-1?view=aspnetcore-5.0</a:t>
            </a:r>
            <a:r>
              <a:rPr lang="nl-BE" sz="1600" i="1" dirty="0"/>
              <a:t> 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279739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6469-3A57-44B8-B1AB-7C75FE8D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Autorisatie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59D63-7AF0-4014-8E82-C84CA8759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E4213-20F6-4583-A4F2-8316BE5C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14CBB-ADCE-48F9-9186-1681FA61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54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3732AE-24B5-439E-BBAE-6AE1D7317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63122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62E6-0200-4A94-97A8-A1108A66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Authenticatie </a:t>
            </a:r>
            <a:r>
              <a:rPr lang="nl-BE" dirty="0" err="1"/>
              <a:t>vs</a:t>
            </a:r>
            <a:r>
              <a:rPr lang="nl-BE" dirty="0"/>
              <a:t> Autorisatie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52F5-3EC5-46D5-BEF2-D0BE8C39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63" y="1860929"/>
            <a:ext cx="9281274" cy="41957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6"/>
                </a:solidFill>
              </a:rPr>
              <a:t>Authenticatie</a:t>
            </a:r>
            <a:r>
              <a:rPr lang="nl-BE" dirty="0"/>
              <a:t> = nagaan </a:t>
            </a:r>
            <a:r>
              <a:rPr lang="nl-BE" b="1" dirty="0"/>
              <a:t>wie</a:t>
            </a:r>
            <a:r>
              <a:rPr lang="nl-BE" dirty="0"/>
              <a:t> </a:t>
            </a:r>
            <a:r>
              <a:rPr lang="nl-BE" dirty="0" err="1"/>
              <a:t>request</a:t>
            </a:r>
            <a:r>
              <a:rPr lang="nl-BE" dirty="0"/>
              <a:t> gedaan heeft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6"/>
                </a:solidFill>
              </a:rPr>
              <a:t>Autorisatie</a:t>
            </a:r>
            <a:r>
              <a:rPr lang="nl-BE" dirty="0"/>
              <a:t> = nagaan of </a:t>
            </a:r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b="1" dirty="0"/>
              <a:t>toegelaten</a:t>
            </a:r>
            <a:r>
              <a:rPr lang="nl-BE" dirty="0"/>
              <a:t>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Voorbeeld autorisatie: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Context webshop: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b="1" dirty="0"/>
              <a:t>Administrator</a:t>
            </a:r>
            <a:r>
              <a:rPr lang="nl-BE" sz="2000" dirty="0"/>
              <a:t> mag producten beheren (toevoegen, verwijderen, </a:t>
            </a:r>
            <a:r>
              <a:rPr lang="nl-BE" sz="2000" dirty="0" err="1"/>
              <a:t>editeren</a:t>
            </a:r>
            <a:r>
              <a:rPr lang="nl-BE" sz="2000" dirty="0"/>
              <a:t>)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b="1" dirty="0"/>
              <a:t>Ingelogde (geauthentiseerde)  </a:t>
            </a:r>
            <a:r>
              <a:rPr lang="nl-BE" sz="2000" dirty="0"/>
              <a:t>gebruiker kan producten bestellen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b="1" dirty="0"/>
              <a:t>Alle</a:t>
            </a:r>
            <a:r>
              <a:rPr lang="nl-BE" sz="2000" dirty="0"/>
              <a:t> gebruikers kunnen producten bekijken en opzoeken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BEC54-865C-48AB-9885-8A1C0A75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C0126-6400-455C-B684-08B773A5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815267-C71C-481B-A6A1-BC3A966767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18188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7AB3-6035-4E69-896A-7ABB4138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Restrictie: ingelogde gebruikers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0D0D-3436-4035-AE9B-9BAC185F4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98582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Aangeven dat action-</a:t>
            </a:r>
            <a:r>
              <a:rPr lang="nl-BE" sz="2400" dirty="0" err="1"/>
              <a:t>method</a:t>
            </a:r>
            <a:r>
              <a:rPr lang="nl-BE" sz="2400" dirty="0"/>
              <a:t> enkel mag uitgevoerd worden indien gebruiker geauthentiseerd is via </a:t>
            </a:r>
            <a:r>
              <a:rPr lang="nl-BE" sz="2000" dirty="0">
                <a:latin typeface="Consolas" panose="020B0609020204030204" pitchFamily="49" charset="0"/>
              </a:rPr>
              <a:t>[</a:t>
            </a:r>
            <a:r>
              <a:rPr lang="nl-BE" sz="2000" dirty="0" err="1">
                <a:latin typeface="Consolas" panose="020B0609020204030204" pitchFamily="49" charset="0"/>
              </a:rPr>
              <a:t>Authorize</a:t>
            </a:r>
            <a:r>
              <a:rPr lang="nl-BE" sz="2000" dirty="0">
                <a:latin typeface="Consolas" panose="020B0609020204030204" pitchFamily="49" charset="0"/>
              </a:rPr>
              <a:t>]</a:t>
            </a:r>
            <a:r>
              <a:rPr lang="nl-BE" sz="2400" dirty="0"/>
              <a:t>-attribuut: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41C98-5B06-4E16-89DB-2FFFB725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63BB6-E572-4EA8-B9B7-A0DFCED0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2EC0F5-790A-4007-A76D-4E0E679FD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0D844-A197-4730-8C2C-44661CAA8358}"/>
              </a:ext>
            </a:extLst>
          </p:cNvPr>
          <p:cNvSpPr txBox="1"/>
          <p:nvPr/>
        </p:nvSpPr>
        <p:spPr>
          <a:xfrm>
            <a:off x="953730" y="3274143"/>
            <a:ext cx="5722374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Authorize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ShowOrders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//logica om bestellingen op te halen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(orders);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088B7-4EAB-4EC0-B74E-3EB1E1068A45}"/>
              </a:ext>
            </a:extLst>
          </p:cNvPr>
          <p:cNvSpPr txBox="1"/>
          <p:nvPr/>
        </p:nvSpPr>
        <p:spPr>
          <a:xfrm>
            <a:off x="6960780" y="3408939"/>
            <a:ext cx="44245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Restrictie op niveau van Action-</a:t>
            </a:r>
            <a:r>
              <a:rPr lang="nl-BE" dirty="0" err="1"/>
              <a:t>method</a:t>
            </a:r>
            <a:endParaRPr lang="nl-B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Indien niet-geauthentiseerde gebruiker action uitvoert, wordt deze </a:t>
            </a:r>
            <a:r>
              <a:rPr lang="nl-BE" dirty="0" err="1"/>
              <a:t>geredirect</a:t>
            </a:r>
            <a:r>
              <a:rPr lang="nl-BE" dirty="0"/>
              <a:t> naar de login-pagina</a:t>
            </a:r>
          </a:p>
        </p:txBody>
      </p:sp>
    </p:spTree>
    <p:extLst>
      <p:ext uri="{BB962C8B-B14F-4D97-AF65-F5344CB8AC3E}">
        <p14:creationId xmlns:p14="http://schemas.microsoft.com/office/powerpoint/2010/main" val="23527078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64A0-A7F8-4B28-B762-80CA0355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Restrictie: ingelogde gebruikers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09F5-E35D-4126-B1D4-8A50E6C5F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644620"/>
            <a:ext cx="9281274" cy="8527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Opgelet: </a:t>
            </a:r>
            <a:r>
              <a:rPr lang="nl-BE" sz="2400" dirty="0"/>
              <a:t>zowel GET-action als POST-actions afschermen met </a:t>
            </a:r>
            <a:r>
              <a:rPr lang="nl-BE" sz="2000" dirty="0">
                <a:latin typeface="Consolas" panose="020B0609020204030204" pitchFamily="49" charset="0"/>
              </a:rPr>
              <a:t>[</a:t>
            </a:r>
            <a:r>
              <a:rPr lang="nl-BE" sz="2000" dirty="0" err="1">
                <a:latin typeface="Consolas" panose="020B0609020204030204" pitchFamily="49" charset="0"/>
              </a:rPr>
              <a:t>Authorize</a:t>
            </a:r>
            <a:r>
              <a:rPr lang="nl-BE" sz="2000" dirty="0">
                <a:latin typeface="Consolas" panose="020B0609020204030204" pitchFamily="49" charset="0"/>
              </a:rPr>
              <a:t>]</a:t>
            </a:r>
            <a:r>
              <a:rPr lang="nl-BE" sz="2400" dirty="0"/>
              <a:t>-attribuut!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C5976-D85E-4610-9D91-3C394515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35544-3BDF-42D2-A5CA-7BF69730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1C4888-5A56-4769-A387-47E34E42FF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12AA97-DB64-489B-B292-41D86CD118D1}"/>
              </a:ext>
            </a:extLst>
          </p:cNvPr>
          <p:cNvGrpSpPr/>
          <p:nvPr/>
        </p:nvGrpSpPr>
        <p:grpSpPr>
          <a:xfrm>
            <a:off x="1002890" y="2831692"/>
            <a:ext cx="6125497" cy="2677656"/>
            <a:chOff x="1002890" y="2349910"/>
            <a:chExt cx="6125497" cy="26776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AA3EA8-4500-4103-9449-8B045D222CC2}"/>
                </a:ext>
              </a:extLst>
            </p:cNvPr>
            <p:cNvSpPr txBox="1"/>
            <p:nvPr/>
          </p:nvSpPr>
          <p:spPr>
            <a:xfrm>
              <a:off x="1002890" y="2349910"/>
              <a:ext cx="5879691" cy="267765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ProductController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</a:t>
              </a:r>
              <a:r>
                <a:rPr lang="nl-BE" sz="1200" dirty="0">
                  <a:solidFill>
                    <a:srgbClr val="4F8291"/>
                  </a:solidFill>
                  <a:latin typeface="Consolas" panose="020B0609020204030204" pitchFamily="49" charset="0"/>
                </a:rPr>
                <a:t>Controller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nl-BE" sz="1200" b="1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[</a:t>
              </a:r>
              <a:r>
                <a:rPr lang="nl-BE" sz="1200" b="1" dirty="0" err="1">
                  <a:solidFill>
                    <a:srgbClr val="4F8291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Authorize</a:t>
              </a:r>
              <a:r>
                <a:rPr lang="nl-BE" sz="1200" b="1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]</a:t>
              </a:r>
            </a:p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nl-BE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 err="1">
                  <a:solidFill>
                    <a:srgbClr val="4F8291"/>
                  </a:solidFill>
                  <a:latin typeface="Consolas" panose="020B0609020204030204" pitchFamily="49" charset="0"/>
                </a:rPr>
                <a:t>IActionResult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Create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</a:t>
              </a:r>
              <a:r>
                <a:rPr lang="nl-BE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>
                  <a:solidFill>
                    <a:srgbClr val="74561F"/>
                  </a:solidFill>
                  <a:latin typeface="Consolas" panose="020B0609020204030204" pitchFamily="49" charset="0"/>
                </a:rPr>
                <a:t>View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}</a:t>
              </a:r>
            </a:p>
            <a:p>
              <a:endParaRPr lang="nl-BE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[</a:t>
              </a:r>
              <a:r>
                <a:rPr lang="nl-BE" sz="1200" dirty="0" err="1">
                  <a:solidFill>
                    <a:srgbClr val="4F8291"/>
                  </a:solidFill>
                  <a:latin typeface="Consolas" panose="020B0609020204030204" pitchFamily="49" charset="0"/>
                </a:rPr>
                <a:t>HttpPost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[</a:t>
              </a:r>
              <a:r>
                <a:rPr lang="nl-BE" sz="1200" dirty="0" err="1">
                  <a:solidFill>
                    <a:srgbClr val="4F8291"/>
                  </a:solidFill>
                  <a:latin typeface="Consolas" panose="020B0609020204030204" pitchFamily="49" charset="0"/>
                </a:rPr>
                <a:t>ValidateAntiForgeryToken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nl-BE" sz="1200" b="1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[</a:t>
              </a:r>
              <a:r>
                <a:rPr lang="nl-BE" sz="1200" b="1" dirty="0" err="1">
                  <a:solidFill>
                    <a:srgbClr val="4F8291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Authorize</a:t>
              </a:r>
              <a:r>
                <a:rPr lang="nl-BE" sz="1200" b="1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]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4F8291"/>
                  </a:solidFill>
                  <a:latin typeface="Consolas" panose="020B0609020204030204" pitchFamily="49" charset="0"/>
                </a:rPr>
                <a:t>IActionResult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Create(</a:t>
              </a:r>
              <a:r>
                <a:rPr lang="en-US" sz="1200" dirty="0">
                  <a:solidFill>
                    <a:srgbClr val="4F8291"/>
                  </a:solidFill>
                  <a:latin typeface="Consolas" panose="020B0609020204030204" pitchFamily="49" charset="0"/>
                </a:rPr>
                <a:t>Product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product) 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</a:t>
              </a:r>
              <a:r>
                <a:rPr lang="nl-BE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//...</a:t>
              </a:r>
              <a:endParaRPr lang="nl-BE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</a:t>
              </a:r>
              <a:r>
                <a:rPr lang="nl-BE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>
                  <a:solidFill>
                    <a:srgbClr val="74561F"/>
                  </a:solidFill>
                  <a:latin typeface="Consolas" panose="020B0609020204030204" pitchFamily="49" charset="0"/>
                </a:rPr>
                <a:t>View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(product);</a:t>
              </a:r>
            </a:p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}</a:t>
              </a:r>
            </a:p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nl-BE" sz="1200" dirty="0"/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5BFEC88D-76DA-438E-867B-42019578B4EB}"/>
                </a:ext>
              </a:extLst>
            </p:cNvPr>
            <p:cNvSpPr/>
            <p:nvPr/>
          </p:nvSpPr>
          <p:spPr>
            <a:xfrm>
              <a:off x="4395019" y="2753032"/>
              <a:ext cx="137652" cy="499226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4D6299-F97A-4BC0-AF7C-18FE83324D4A}"/>
                </a:ext>
              </a:extLst>
            </p:cNvPr>
            <p:cNvSpPr txBox="1"/>
            <p:nvPr/>
          </p:nvSpPr>
          <p:spPr>
            <a:xfrm>
              <a:off x="4680155" y="2848756"/>
              <a:ext cx="894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/>
                <a:t>HTTP GET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4E4C6290-641E-440E-9298-B726C0307E3C}"/>
                </a:ext>
              </a:extLst>
            </p:cNvPr>
            <p:cNvSpPr/>
            <p:nvPr/>
          </p:nvSpPr>
          <p:spPr>
            <a:xfrm>
              <a:off x="5648632" y="4026309"/>
              <a:ext cx="137652" cy="72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C58C42-A631-42AA-80C5-86BA2A14B302}"/>
                </a:ext>
              </a:extLst>
            </p:cNvPr>
            <p:cNvSpPr txBox="1"/>
            <p:nvPr/>
          </p:nvSpPr>
          <p:spPr>
            <a:xfrm>
              <a:off x="5933768" y="4232420"/>
              <a:ext cx="11946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/>
                <a:t>HTTP POST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424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77E7-4B8C-454B-A12F-566EA941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Restrictie: ingelogde gebruikers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2F8D-6964-41C1-BC40-9516EA46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123509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>
                <a:latin typeface="Consolas" panose="020B0609020204030204" pitchFamily="49" charset="0"/>
              </a:rPr>
              <a:t>[</a:t>
            </a:r>
            <a:r>
              <a:rPr lang="nl-BE" sz="2000" dirty="0" err="1">
                <a:latin typeface="Consolas" panose="020B0609020204030204" pitchFamily="49" charset="0"/>
              </a:rPr>
              <a:t>Authorize</a:t>
            </a:r>
            <a:r>
              <a:rPr lang="nl-BE" sz="2000" dirty="0">
                <a:latin typeface="Consolas" panose="020B0609020204030204" pitchFamily="49" charset="0"/>
              </a:rPr>
              <a:t>]</a:t>
            </a:r>
            <a:r>
              <a:rPr lang="nl-BE" sz="2400" dirty="0"/>
              <a:t>-attribuut op Controller-niveau: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Van toepassing op alle Action-</a:t>
            </a:r>
            <a:r>
              <a:rPr lang="nl-BE" sz="2000" dirty="0" err="1"/>
              <a:t>methods</a:t>
            </a:r>
            <a:r>
              <a:rPr lang="nl-BE" sz="2000" dirty="0"/>
              <a:t> in controller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Afwijken d.m.v. </a:t>
            </a:r>
            <a:r>
              <a:rPr lang="nl-BE" sz="1800" dirty="0">
                <a:latin typeface="Consolas" panose="020B0609020204030204" pitchFamily="49" charset="0"/>
              </a:rPr>
              <a:t>[</a:t>
            </a:r>
            <a:r>
              <a:rPr lang="nl-BE" sz="1800" dirty="0" err="1">
                <a:latin typeface="Consolas" panose="020B0609020204030204" pitchFamily="49" charset="0"/>
              </a:rPr>
              <a:t>AllowAnonymous</a:t>
            </a:r>
            <a:r>
              <a:rPr lang="nl-BE" sz="1800" dirty="0">
                <a:latin typeface="Consolas" panose="020B0609020204030204" pitchFamily="49" charset="0"/>
              </a:rPr>
              <a:t>]</a:t>
            </a:r>
            <a:r>
              <a:rPr lang="nl-BE" sz="2000" dirty="0"/>
              <a:t>-attribuut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C48E9-FC83-4B5D-8276-6E1E0C3A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16D6D-2330-4011-B745-5663FB11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3C42A3-1723-44A5-806B-912186CDA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4560D-698F-4107-99BE-35A96A516252}"/>
              </a:ext>
            </a:extLst>
          </p:cNvPr>
          <p:cNvSpPr txBox="1"/>
          <p:nvPr/>
        </p:nvSpPr>
        <p:spPr>
          <a:xfrm>
            <a:off x="1120877" y="2511871"/>
            <a:ext cx="6017342" cy="36009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Authorize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AllowAnonymous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List()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View(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Edit(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Delete(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E5F43-781B-4731-B086-D08D664FE6BE}"/>
              </a:ext>
            </a:extLst>
          </p:cNvPr>
          <p:cNvSpPr txBox="1"/>
          <p:nvPr/>
        </p:nvSpPr>
        <p:spPr>
          <a:xfrm>
            <a:off x="7354664" y="2511871"/>
            <a:ext cx="4159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err="1"/>
              <a:t>Create</a:t>
            </a:r>
            <a:r>
              <a:rPr lang="nl-BE" dirty="0"/>
              <a:t>, </a:t>
            </a:r>
            <a:r>
              <a:rPr lang="nl-BE" b="1" dirty="0" err="1"/>
              <a:t>Edit</a:t>
            </a:r>
            <a:r>
              <a:rPr lang="nl-BE" dirty="0"/>
              <a:t> en </a:t>
            </a:r>
            <a:r>
              <a:rPr lang="nl-BE" b="1" dirty="0"/>
              <a:t>Delete</a:t>
            </a:r>
            <a:r>
              <a:rPr lang="nl-BE" dirty="0"/>
              <a:t> action enkel toegankelijk voor geauthentiseerde gebruikers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List-action</a:t>
            </a:r>
            <a:r>
              <a:rPr lang="nl-BE" dirty="0"/>
              <a:t> voor iedereen toegankelijk (</a:t>
            </a:r>
            <a:r>
              <a:rPr lang="nl-BE" dirty="0" err="1"/>
              <a:t>AllowAnonymous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6679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FFE5-C8A8-4D7E-9805-7CBD457D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Claim-</a:t>
            </a:r>
            <a:r>
              <a:rPr lang="nl-BE" dirty="0" err="1"/>
              <a:t>based</a:t>
            </a:r>
            <a:r>
              <a:rPr lang="nl-BE" dirty="0"/>
              <a:t> autorisatie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278F-914A-4227-97B3-6372EFB7F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690213"/>
            <a:ext cx="10515599" cy="38712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Vaak is autorisatie fijnmaziger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Voorbeeld: administrators kunnen producten beheren, andere gebruikers </a:t>
            </a:r>
            <a:br>
              <a:rPr lang="nl-BE" sz="2400" dirty="0"/>
            </a:br>
            <a:r>
              <a:rPr lang="nl-BE" sz="2400" dirty="0"/>
              <a:t>enkel bestellen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Vroeger:</a:t>
            </a:r>
            <a:r>
              <a:rPr lang="nl-BE" dirty="0"/>
              <a:t> autorisatie op basis van </a:t>
            </a:r>
            <a:r>
              <a:rPr lang="nl-BE" b="1" dirty="0">
                <a:solidFill>
                  <a:schemeClr val="accent6"/>
                </a:solidFill>
              </a:rPr>
              <a:t>rollen</a:t>
            </a:r>
            <a:r>
              <a:rPr lang="nl-BE" dirty="0"/>
              <a:t> (bv.: “</a:t>
            </a:r>
            <a:r>
              <a:rPr lang="nl-BE" dirty="0" err="1"/>
              <a:t>admin</a:t>
            </a:r>
            <a:r>
              <a:rPr lang="nl-BE" dirty="0"/>
              <a:t>”, “user”, “HR”, ...)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MAAR: </a:t>
            </a:r>
            <a:r>
              <a:rPr lang="nl-BE" sz="2400" dirty="0"/>
              <a:t>ook rollen zijn soms niet precies genoeg </a:t>
            </a:r>
            <a:br>
              <a:rPr lang="nl-BE" sz="2400" dirty="0"/>
            </a:br>
            <a:r>
              <a:rPr lang="nl-BE" sz="2400" dirty="0"/>
              <a:t>(bv.: niet elke </a:t>
            </a:r>
            <a:r>
              <a:rPr lang="nl-BE" sz="2400" dirty="0" err="1"/>
              <a:t>admin</a:t>
            </a:r>
            <a:r>
              <a:rPr lang="nl-BE" sz="2400" dirty="0"/>
              <a:t> mag accounts verwijderen)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Oplossing: </a:t>
            </a:r>
            <a:r>
              <a:rPr lang="nl-BE" b="1" dirty="0">
                <a:solidFill>
                  <a:schemeClr val="accent6"/>
                </a:solidFill>
              </a:rPr>
              <a:t>Claim-</a:t>
            </a:r>
            <a:r>
              <a:rPr lang="nl-BE" b="1" dirty="0" err="1">
                <a:solidFill>
                  <a:schemeClr val="accent6"/>
                </a:solidFill>
              </a:rPr>
              <a:t>based</a:t>
            </a:r>
            <a:r>
              <a:rPr lang="nl-BE" b="1" dirty="0">
                <a:solidFill>
                  <a:schemeClr val="accent6"/>
                </a:solidFill>
              </a:rPr>
              <a:t> </a:t>
            </a:r>
            <a:r>
              <a:rPr lang="nl-BE" dirty="0"/>
              <a:t>autorisatie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ED01E-ED8E-4DA3-93F0-A520C6B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141AB-ACA5-4ADF-BA94-8B105761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8899F9-E61A-4947-B95C-AF1673CA1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705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B709-C84A-4129-ADEF-9418E266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Cookies?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0A52-71EC-4A8C-8063-959D74B15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63" y="1956619"/>
            <a:ext cx="9281274" cy="40312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HTTP is </a:t>
            </a:r>
            <a:r>
              <a:rPr lang="nl-BE" b="1" dirty="0" err="1">
                <a:solidFill>
                  <a:schemeClr val="accent6"/>
                </a:solidFill>
              </a:rPr>
              <a:t>stateless</a:t>
            </a:r>
            <a:r>
              <a:rPr lang="nl-BE" dirty="0"/>
              <a:t> protocol </a:t>
            </a:r>
            <a:r>
              <a:rPr lang="nl-BE" dirty="0">
                <a:sym typeface="Wingdings" panose="05000000000000000000" pitchFamily="2" charset="2"/>
              </a:rPr>
              <a:t> data kan niet over verschillende </a:t>
            </a:r>
            <a:r>
              <a:rPr lang="nl-BE" dirty="0" err="1">
                <a:sym typeface="Wingdings" panose="05000000000000000000" pitchFamily="2" charset="2"/>
              </a:rPr>
              <a:t>requests</a:t>
            </a:r>
            <a:r>
              <a:rPr lang="nl-BE" dirty="0">
                <a:sym typeface="Wingdings" panose="05000000000000000000" pitchFamily="2" charset="2"/>
              </a:rPr>
              <a:t> heen bewaard worden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Oplossing:</a:t>
            </a:r>
            <a:r>
              <a:rPr lang="nl-BE" dirty="0"/>
              <a:t> data meesturen via </a:t>
            </a:r>
            <a:r>
              <a:rPr lang="nl-BE" b="1" dirty="0">
                <a:solidFill>
                  <a:schemeClr val="accent6"/>
                </a:solidFill>
              </a:rPr>
              <a:t>cookie</a:t>
            </a:r>
            <a:r>
              <a:rPr lang="nl-BE" dirty="0"/>
              <a:t>:</a:t>
            </a:r>
          </a:p>
          <a:p>
            <a:pPr marL="872513" lvl="1" indent="-514350">
              <a:buFont typeface="+mj-lt"/>
              <a:buAutoNum type="arabicPeriod"/>
            </a:pPr>
            <a:r>
              <a:rPr lang="nl-BE" sz="2400" dirty="0"/>
              <a:t>Client stuurt </a:t>
            </a:r>
            <a:r>
              <a:rPr lang="nl-BE" sz="2400" dirty="0" err="1"/>
              <a:t>request</a:t>
            </a:r>
            <a:r>
              <a:rPr lang="nl-BE" sz="2400" dirty="0"/>
              <a:t> naar server (bv.: POST-</a:t>
            </a:r>
            <a:r>
              <a:rPr lang="nl-BE" sz="2400" dirty="0" err="1"/>
              <a:t>request</a:t>
            </a:r>
            <a:r>
              <a:rPr lang="nl-BE" sz="2400" dirty="0"/>
              <a:t> bij login)</a:t>
            </a:r>
          </a:p>
          <a:p>
            <a:pPr marL="872513" lvl="1" indent="-514350">
              <a:buFont typeface="+mj-lt"/>
              <a:buAutoNum type="arabicPeriod"/>
            </a:pPr>
            <a:r>
              <a:rPr lang="nl-BE" sz="2400" dirty="0"/>
              <a:t>De server stuurt een response + cookie met gegevens naar de </a:t>
            </a:r>
            <a:r>
              <a:rPr lang="nl-BE" sz="2400" dirty="0" err="1"/>
              <a:t>client</a:t>
            </a:r>
            <a:endParaRPr lang="nl-BE" sz="2400" dirty="0"/>
          </a:p>
          <a:p>
            <a:pPr marL="872513" lvl="1" indent="-514350">
              <a:buFont typeface="+mj-lt"/>
              <a:buAutoNum type="arabicPeriod"/>
            </a:pPr>
            <a:r>
              <a:rPr lang="nl-BE" sz="2400" dirty="0"/>
              <a:t>Bij elke volgende </a:t>
            </a:r>
            <a:r>
              <a:rPr lang="nl-BE" sz="2400" dirty="0" err="1"/>
              <a:t>request</a:t>
            </a:r>
            <a:r>
              <a:rPr lang="nl-BE" sz="2400" dirty="0"/>
              <a:t> naar de server, zal </a:t>
            </a:r>
            <a:r>
              <a:rPr lang="nl-BE" sz="2400" dirty="0" err="1"/>
              <a:t>client</a:t>
            </a:r>
            <a:r>
              <a:rPr lang="nl-BE" sz="2400" dirty="0"/>
              <a:t> deze cookie meesturen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CAD8F-F081-4D3B-9204-D2D38BE2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47BF5-E995-42EA-880F-765D2776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0A43F2-A136-42DA-AFD7-1E998C18E2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164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40F7-98B6-49CC-8C89-7F8B42AB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Claim-</a:t>
            </a:r>
            <a:r>
              <a:rPr lang="nl-BE" dirty="0" err="1"/>
              <a:t>based</a:t>
            </a:r>
            <a:r>
              <a:rPr lang="nl-BE" dirty="0"/>
              <a:t> autorisatie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E8F7-D137-44B1-82EC-6BA63D6F5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2008412"/>
            <a:ext cx="10050354" cy="35530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Claims zijn kleine stukjes </a:t>
            </a:r>
            <a:r>
              <a:rPr lang="nl-BE" b="1" dirty="0">
                <a:solidFill>
                  <a:schemeClr val="accent6"/>
                </a:solidFill>
              </a:rPr>
              <a:t>informatie</a:t>
            </a:r>
            <a:r>
              <a:rPr lang="nl-BE" dirty="0"/>
              <a:t> over gebruiker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“</a:t>
            </a:r>
            <a:r>
              <a:rPr lang="nl-BE" sz="2400" dirty="0" err="1"/>
              <a:t>property’s</a:t>
            </a:r>
            <a:r>
              <a:rPr lang="nl-BE" sz="2400" dirty="0"/>
              <a:t>” in de vorm van </a:t>
            </a:r>
            <a:r>
              <a:rPr lang="nl-BE" sz="2400" b="1" dirty="0" err="1">
                <a:solidFill>
                  <a:schemeClr val="accent6"/>
                </a:solidFill>
              </a:rPr>
              <a:t>key-value</a:t>
            </a:r>
            <a:r>
              <a:rPr lang="nl-BE" sz="2400" dirty="0"/>
              <a:t> paren (bv.: </a:t>
            </a:r>
            <a:r>
              <a:rPr lang="nl-BE" sz="2400" i="1" dirty="0" err="1"/>
              <a:t>BirthDate</a:t>
            </a:r>
            <a:r>
              <a:rPr lang="nl-BE" sz="2400" i="1" dirty="0"/>
              <a:t>=3/12/1995</a:t>
            </a:r>
            <a:r>
              <a:rPr lang="nl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Gebruik bij autorisatie: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400" dirty="0"/>
              <a:t>Controle of gebruiker Claim van bepaald </a:t>
            </a:r>
            <a:r>
              <a:rPr lang="nl-BE" sz="2400" b="1" dirty="0">
                <a:solidFill>
                  <a:schemeClr val="accent6"/>
                </a:solidFill>
              </a:rPr>
              <a:t>type</a:t>
            </a:r>
            <a:r>
              <a:rPr lang="nl-BE" sz="2400" dirty="0"/>
              <a:t> (</a:t>
            </a:r>
            <a:r>
              <a:rPr lang="nl-BE" sz="2400" dirty="0" err="1"/>
              <a:t>key</a:t>
            </a:r>
            <a:r>
              <a:rPr lang="nl-BE" sz="2400" dirty="0"/>
              <a:t>) heeft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/>
              <a:t>Bv.: </a:t>
            </a:r>
            <a:r>
              <a:rPr lang="nl-BE" sz="2000" i="1" dirty="0" err="1"/>
              <a:t>IsAdmin</a:t>
            </a:r>
            <a:r>
              <a:rPr lang="nl-BE" sz="2000" i="1" dirty="0"/>
              <a:t>, </a:t>
            </a:r>
            <a:r>
              <a:rPr lang="nl-BE" sz="2000" i="1" dirty="0" err="1"/>
              <a:t>EmployeeNumber</a:t>
            </a:r>
            <a:r>
              <a:rPr lang="nl-BE" sz="2000" i="1" dirty="0"/>
              <a:t>, </a:t>
            </a:r>
            <a:r>
              <a:rPr lang="nl-BE" sz="2000" i="1" dirty="0" err="1"/>
              <a:t>CanCreateProduct</a:t>
            </a:r>
            <a:r>
              <a:rPr lang="nl-BE" sz="2000" i="1" dirty="0"/>
              <a:t>, ...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400" dirty="0"/>
              <a:t>Controle op </a:t>
            </a:r>
            <a:r>
              <a:rPr lang="nl-BE" sz="2400" b="1" dirty="0">
                <a:solidFill>
                  <a:schemeClr val="accent6"/>
                </a:solidFill>
              </a:rPr>
              <a:t>waarde</a:t>
            </a:r>
            <a:r>
              <a:rPr lang="nl-BE" sz="2400" dirty="0"/>
              <a:t> van Claim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/>
              <a:t>Bv.: </a:t>
            </a:r>
            <a:r>
              <a:rPr lang="nl-BE" sz="2000" i="1" dirty="0" err="1"/>
              <a:t>FrequentFlyerClass</a:t>
            </a:r>
            <a:r>
              <a:rPr lang="nl-BE" sz="2000" dirty="0"/>
              <a:t> moet waarde </a:t>
            </a:r>
            <a:r>
              <a:rPr lang="nl-BE" sz="2000" i="1" dirty="0"/>
              <a:t>“Gold” </a:t>
            </a:r>
            <a:r>
              <a:rPr lang="nl-BE" sz="2000" dirty="0"/>
              <a:t>hebben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55233-D33E-46E5-8921-504318F9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3CE12-8F82-462E-8919-04759706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57B4FA-1A5C-43E4-835A-B78362C178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8643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AB2F-BF83-4D7A-A757-A0BDFC63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Claim toekennen aan gebruiker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1E45-D563-4604-8688-A77774AEC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1807278"/>
            <a:ext cx="3716593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Claims toekennen aan gebruiker op twee manieren: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1800" dirty="0"/>
              <a:t>Rechtstreeks via database (cache </a:t>
            </a:r>
            <a:r>
              <a:rPr lang="nl-BE" sz="1800" dirty="0">
                <a:sym typeface="Wingdings" panose="05000000000000000000" pitchFamily="2" charset="2"/>
              </a:rPr>
              <a:t> </a:t>
            </a:r>
            <a:r>
              <a:rPr lang="nl-BE" sz="1800" dirty="0"/>
              <a:t>opnieuw inloggen!)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1800" dirty="0"/>
              <a:t>Toevoegen via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04A9D-A1AE-489B-821C-C19B6398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F8D66-5FA6-4691-B3B7-FFA84CDB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985B9D-8257-42B8-8836-F4FEEBDCA2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26E74-C190-4192-9C38-BF3776FE4C0A}"/>
              </a:ext>
            </a:extLst>
          </p:cNvPr>
          <p:cNvSpPr txBox="1"/>
          <p:nvPr/>
        </p:nvSpPr>
        <p:spPr>
          <a:xfrm>
            <a:off x="4124928" y="1120136"/>
            <a:ext cx="7742607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AccountController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10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UserManager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IdentityUser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AccountController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UserManager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IdentityUser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HttpPost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ValidateAntiForgeryToken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Task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IActionResult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AddClaim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claimType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claimValue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 =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FindByIdAsync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(user ==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NotFound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4F8291"/>
                </a:solidFill>
                <a:latin typeface="Consolas" panose="020B0609020204030204" pitchFamily="49" charset="0"/>
              </a:rPr>
              <a:t>Claim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claim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4F8291"/>
                </a:solidFill>
                <a:latin typeface="Consolas" panose="020B0609020204030204" pitchFamily="49" charset="0"/>
              </a:rPr>
              <a:t>Claim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claimType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claimValue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l-B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userManager.</a:t>
            </a:r>
            <a:r>
              <a:rPr lang="nl-BE" sz="11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AddClaimAsync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(user, claim);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result.Succeeded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RedirectToAction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Errors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IdentityResult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IdentityError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error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result.Errors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AddModelError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error.Description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40196941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DDF3-3881-47B4-8C39-C6CC0E45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Claim-</a:t>
            </a:r>
            <a:r>
              <a:rPr lang="nl-BE" dirty="0" err="1"/>
              <a:t>based</a:t>
            </a:r>
            <a:r>
              <a:rPr lang="nl-BE" dirty="0"/>
              <a:t> autorisatie: </a:t>
            </a:r>
            <a:r>
              <a:rPr lang="nl-BE" dirty="0" err="1"/>
              <a:t>Policies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799CC-2B52-4100-922E-02029504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88FD-54C2-4A39-9748-63D05380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45" y="2014535"/>
            <a:ext cx="10089309" cy="126572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Regels</a:t>
            </a:r>
            <a:r>
              <a:rPr lang="nl-BE" sz="2400" dirty="0"/>
              <a:t> die bepalen of gebruiker geautoriseerd is om </a:t>
            </a:r>
            <a:r>
              <a:rPr lang="nl-BE" sz="2400" dirty="0" err="1"/>
              <a:t>request</a:t>
            </a:r>
            <a:r>
              <a:rPr lang="nl-BE" sz="2400" dirty="0"/>
              <a:t> uit te voeren worden </a:t>
            </a:r>
            <a:r>
              <a:rPr lang="nl-BE" sz="2400" dirty="0" err="1"/>
              <a:t>geëncapsuleerd</a:t>
            </a:r>
            <a:r>
              <a:rPr lang="nl-BE" sz="2400" dirty="0"/>
              <a:t> in </a:t>
            </a:r>
            <a:r>
              <a:rPr lang="nl-BE" sz="2400" b="1" dirty="0" err="1">
                <a:solidFill>
                  <a:schemeClr val="accent6"/>
                </a:solidFill>
              </a:rPr>
              <a:t>Policies</a:t>
            </a:r>
            <a:endParaRPr lang="nl-BE" sz="2400" b="1" dirty="0">
              <a:solidFill>
                <a:schemeClr val="accent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Policies</a:t>
            </a:r>
            <a:r>
              <a:rPr lang="nl-BE" sz="2400" dirty="0"/>
              <a:t> worden geconfigureerd in </a:t>
            </a:r>
            <a:r>
              <a:rPr lang="nl-BE" sz="2400" i="1" dirty="0" err="1"/>
              <a:t>Program.cs</a:t>
            </a:r>
            <a:r>
              <a:rPr lang="nl-BE" sz="2400" i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620A-8E81-47C4-A977-552E28FC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888CD9-A002-4D4A-AF04-F20181213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BD384-BE1E-45D6-8DAD-2D9945C9E07A}"/>
              </a:ext>
            </a:extLst>
          </p:cNvPr>
          <p:cNvSpPr txBox="1"/>
          <p:nvPr/>
        </p:nvSpPr>
        <p:spPr>
          <a:xfrm>
            <a:off x="822291" y="4017858"/>
            <a:ext cx="9876163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</a:t>
            </a:r>
            <a:r>
              <a:rPr lang="nl-BE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AddAuthorization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(options =&gt;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</a:t>
            </a:r>
            <a:r>
              <a:rPr lang="en-US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AddPolicy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AdminOnly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policyBuilder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policyBuilder.</a:t>
            </a:r>
            <a:r>
              <a:rPr lang="en-US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RequireClaim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IsAdmin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nl-BE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77994-06E6-4579-A045-CF6A8AA492AD}"/>
              </a:ext>
            </a:extLst>
          </p:cNvPr>
          <p:cNvSpPr txBox="1"/>
          <p:nvPr/>
        </p:nvSpPr>
        <p:spPr>
          <a:xfrm>
            <a:off x="861246" y="3631673"/>
            <a:ext cx="4241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Voorbeeld controle aanwezigheid claim: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1BDAD-D5C6-4922-B731-D53EEA1499FE}"/>
              </a:ext>
            </a:extLst>
          </p:cNvPr>
          <p:cNvSpPr txBox="1"/>
          <p:nvPr/>
        </p:nvSpPr>
        <p:spPr>
          <a:xfrm>
            <a:off x="4503424" y="4756522"/>
            <a:ext cx="23007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600" b="1" dirty="0">
                <a:solidFill>
                  <a:schemeClr val="accent6"/>
                </a:solidFill>
              </a:rPr>
              <a:t>naam voor policy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518FB-7300-4D36-B31B-434B280E4FEA}"/>
              </a:ext>
            </a:extLst>
          </p:cNvPr>
          <p:cNvCxnSpPr>
            <a:cxnSpLocks/>
          </p:cNvCxnSpPr>
          <p:nvPr/>
        </p:nvCxnSpPr>
        <p:spPr>
          <a:xfrm flipH="1" flipV="1">
            <a:off x="4041058" y="4518253"/>
            <a:ext cx="530938" cy="3167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50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E85-C7AE-4019-BF42-55F9A881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Claim-</a:t>
            </a:r>
            <a:r>
              <a:rPr lang="nl-BE" dirty="0" err="1"/>
              <a:t>based</a:t>
            </a:r>
            <a:r>
              <a:rPr lang="nl-BE" dirty="0"/>
              <a:t> autorisatie: </a:t>
            </a:r>
            <a:r>
              <a:rPr lang="nl-BE" dirty="0" err="1"/>
              <a:t>Policies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3637-777F-4381-908C-BF43321C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806336"/>
            <a:ext cx="9281274" cy="5140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Na configuratie: policy gebruiken in </a:t>
            </a:r>
            <a:r>
              <a:rPr lang="nl-BE" sz="2000" b="1" dirty="0">
                <a:latin typeface="Consolas" panose="020B0609020204030204" pitchFamily="49" charset="0"/>
              </a:rPr>
              <a:t>[</a:t>
            </a:r>
            <a:r>
              <a:rPr lang="nl-BE" sz="2000" b="1" dirty="0" err="1">
                <a:latin typeface="Consolas" panose="020B0609020204030204" pitchFamily="49" charset="0"/>
              </a:rPr>
              <a:t>Authorize</a:t>
            </a:r>
            <a:r>
              <a:rPr lang="nl-BE" sz="2000" b="1" dirty="0">
                <a:latin typeface="Consolas" panose="020B0609020204030204" pitchFamily="49" charset="0"/>
              </a:rPr>
              <a:t>]</a:t>
            </a:r>
            <a:r>
              <a:rPr lang="nl-BE" sz="2400" dirty="0"/>
              <a:t>-attribuut in Controller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3A875-A5C7-4D88-BFC7-DE06680A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3F048-749E-4266-8C47-3CD182A7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58D5D5-AC5C-4FCA-91AB-3590943C7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31507-6C9E-45C0-8675-076BD789CE03}"/>
              </a:ext>
            </a:extLst>
          </p:cNvPr>
          <p:cNvSpPr txBox="1"/>
          <p:nvPr/>
        </p:nvSpPr>
        <p:spPr>
          <a:xfrm>
            <a:off x="822291" y="2602262"/>
            <a:ext cx="5018070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[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Authorize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(Policy = </a:t>
            </a:r>
            <a:r>
              <a:rPr lang="nl-BE" sz="1200" b="1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nl-BE" sz="1200" b="1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AdminOnly</a:t>
            </a:r>
            <a:r>
              <a:rPr lang="nl-BE" sz="1200" b="1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AdminController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Index()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6F611-24A1-4823-A76D-226C3E4656E1}"/>
              </a:ext>
            </a:extLst>
          </p:cNvPr>
          <p:cNvSpPr txBox="1"/>
          <p:nvPr/>
        </p:nvSpPr>
        <p:spPr>
          <a:xfrm>
            <a:off x="6282813" y="2602262"/>
            <a:ext cx="4807974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Action-</a:t>
            </a:r>
            <a:r>
              <a:rPr lang="nl-BE" dirty="0" err="1"/>
              <a:t>methods</a:t>
            </a:r>
            <a:r>
              <a:rPr lang="nl-BE" dirty="0"/>
              <a:t> enkel toegankelijk voor users die voldoen aan </a:t>
            </a:r>
            <a:r>
              <a:rPr lang="nl-BE" i="1" dirty="0" err="1"/>
              <a:t>AdminOnly</a:t>
            </a:r>
            <a:r>
              <a:rPr lang="nl-BE" dirty="0"/>
              <a:t>-policy (“</a:t>
            </a:r>
            <a:r>
              <a:rPr lang="nl-BE" i="1" dirty="0" err="1"/>
              <a:t>AdminOnly</a:t>
            </a:r>
            <a:r>
              <a:rPr lang="nl-BE" i="1" dirty="0"/>
              <a:t>”</a:t>
            </a:r>
            <a:r>
              <a:rPr lang="nl-BE" dirty="0"/>
              <a:t> is naam van policy zoals deze geconfigureerd werd in </a:t>
            </a:r>
            <a:r>
              <a:rPr lang="nl-BE" i="1" dirty="0" err="1"/>
              <a:t>Startup.cs</a:t>
            </a:r>
            <a:r>
              <a:rPr lang="nl-BE" dirty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In dit geval: enkel </a:t>
            </a:r>
            <a:r>
              <a:rPr lang="nl-BE" dirty="0" err="1"/>
              <a:t>user’s</a:t>
            </a:r>
            <a:r>
              <a:rPr lang="nl-BE" dirty="0"/>
              <a:t> die beschikken over de claim </a:t>
            </a:r>
            <a:r>
              <a:rPr lang="nl-BE" i="1" dirty="0"/>
              <a:t>“</a:t>
            </a:r>
            <a:r>
              <a:rPr lang="nl-BE" i="1" dirty="0" err="1"/>
              <a:t>IsAdmin</a:t>
            </a:r>
            <a:r>
              <a:rPr lang="nl-BE" i="1" dirty="0"/>
              <a:t>”</a:t>
            </a:r>
            <a:r>
              <a:rPr lang="nl-BE" dirty="0"/>
              <a:t> (</a:t>
            </a:r>
            <a:r>
              <a:rPr lang="nl-BE" dirty="0" err="1"/>
              <a:t>value</a:t>
            </a:r>
            <a:r>
              <a:rPr lang="nl-BE" dirty="0"/>
              <a:t> wordt genegeerd)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58FFF-6F76-4AAE-A3C7-BA690A235B5C}"/>
              </a:ext>
            </a:extLst>
          </p:cNvPr>
          <p:cNvSpPr txBox="1"/>
          <p:nvPr/>
        </p:nvSpPr>
        <p:spPr>
          <a:xfrm>
            <a:off x="689421" y="5028690"/>
            <a:ext cx="8869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i="1" dirty="0"/>
              <a:t>Opmerking: </a:t>
            </a:r>
            <a:r>
              <a:rPr lang="nl-BE" i="1" dirty="0"/>
              <a:t>kan, net zoals gewone </a:t>
            </a:r>
            <a:r>
              <a:rPr lang="nl-BE" i="1" dirty="0" err="1"/>
              <a:t>Authorize</a:t>
            </a:r>
            <a:r>
              <a:rPr lang="nl-BE" i="1" dirty="0"/>
              <a:t>-attribuut, tevens gebruikt worden om specifieke Action-methodes af te schermen</a:t>
            </a:r>
          </a:p>
        </p:txBody>
      </p:sp>
    </p:spTree>
    <p:extLst>
      <p:ext uri="{BB962C8B-B14F-4D97-AF65-F5344CB8AC3E}">
        <p14:creationId xmlns:p14="http://schemas.microsoft.com/office/powerpoint/2010/main" val="32525156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A6D7-D07E-4663-A404-42A3FD29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Claim-</a:t>
            </a:r>
            <a:r>
              <a:rPr lang="nl-BE" dirty="0" err="1"/>
              <a:t>based</a:t>
            </a:r>
            <a:r>
              <a:rPr lang="nl-BE" dirty="0"/>
              <a:t> autorisatie: </a:t>
            </a:r>
            <a:r>
              <a:rPr lang="nl-BE" dirty="0" err="1"/>
              <a:t>Policies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363D-3E0F-4756-B07C-79D3C3C7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0" y="1925408"/>
            <a:ext cx="9769915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Policy kan ook waarde voor bepaalde claim(s) afdwingen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Voorbeeld policy “</a:t>
            </a:r>
            <a:r>
              <a:rPr lang="nl-BE" sz="2400" dirty="0" err="1"/>
              <a:t>CanAccessLounge</a:t>
            </a:r>
            <a:r>
              <a:rPr lang="nl-BE" sz="2400" dirty="0"/>
              <a:t>”:</a:t>
            </a:r>
          </a:p>
          <a:p>
            <a:pPr marL="1177200" lvl="2" indent="-457200">
              <a:buFont typeface="Wingdings" panose="05000000000000000000" pitchFamily="2" charset="2"/>
              <a:buChar char="ü"/>
            </a:pPr>
            <a:r>
              <a:rPr lang="nl-BE" sz="2000" dirty="0"/>
              <a:t>Enkel indien “</a:t>
            </a:r>
            <a:r>
              <a:rPr lang="nl-BE" sz="2000" dirty="0" err="1"/>
              <a:t>FrequencyFlyerClass</a:t>
            </a:r>
            <a:r>
              <a:rPr lang="nl-BE" sz="2000" dirty="0"/>
              <a:t>”-Claim van gebruiker de waarde “Gold” heeft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87287-F2A5-45BC-B0EF-1863DC7F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CBDA7-F546-42AB-BB27-82EF9D91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81152-D09B-4415-B0FC-EB2B0B3BB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B84B3-A9EA-405C-A07F-AB43764073A1}"/>
              </a:ext>
            </a:extLst>
          </p:cNvPr>
          <p:cNvSpPr txBox="1"/>
          <p:nvPr/>
        </p:nvSpPr>
        <p:spPr>
          <a:xfrm>
            <a:off x="1142111" y="3330851"/>
            <a:ext cx="1051559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builder.Services.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AddAuthorization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(options =&gt;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AddPolicy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CanAccessLounge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policyBuilder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policyBuilder.</a:t>
            </a:r>
            <a:r>
              <a:rPr lang="nl-BE" sz="12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RequireClaim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FrequentFlyerClass</a:t>
            </a:r>
            <a:r>
              <a:rPr lang="nl-BE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"Gold"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53A75-DBB4-4C49-840B-4DB84B3FEA3A}"/>
              </a:ext>
            </a:extLst>
          </p:cNvPr>
          <p:cNvSpPr txBox="1"/>
          <p:nvPr/>
        </p:nvSpPr>
        <p:spPr>
          <a:xfrm>
            <a:off x="713762" y="4674102"/>
            <a:ext cx="852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Opmerking: </a:t>
            </a:r>
            <a:r>
              <a:rPr lang="nl-BE" dirty="0"/>
              <a:t>het is ook mogelijk om meerdere toegelaten waarden te specificeren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89B67-408B-4344-9CE0-781A59CF792E}"/>
              </a:ext>
            </a:extLst>
          </p:cNvPr>
          <p:cNvSpPr txBox="1"/>
          <p:nvPr/>
        </p:nvSpPr>
        <p:spPr>
          <a:xfrm>
            <a:off x="861246" y="5150929"/>
            <a:ext cx="6257309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policyBuilder.</a:t>
            </a:r>
            <a:r>
              <a:rPr lang="nl-BE" sz="12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RequireClaim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FrequentFlyerClass</a:t>
            </a:r>
            <a:r>
              <a:rPr lang="nl-BE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b="1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"Gold"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nl-BE" sz="1200" b="1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"Platinum"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024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CC2F-0B74-4841-97D3-9F3618AF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r>
              <a:rPr lang="nl-BE" dirty="0"/>
              <a:t>: </a:t>
            </a:r>
            <a:r>
              <a:rPr lang="nl-BE" dirty="0" err="1"/>
              <a:t>requirements</a:t>
            </a:r>
            <a:r>
              <a:rPr lang="nl-BE" dirty="0"/>
              <a:t> &amp; </a:t>
            </a:r>
            <a:r>
              <a:rPr lang="nl-BE" dirty="0" err="1"/>
              <a:t>handlers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3EFC-9447-44DE-9403-3848476D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186902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Een policy bestaat uit één of meerdere </a:t>
            </a:r>
            <a:r>
              <a:rPr lang="nl-BE" sz="2400" b="1" dirty="0" err="1">
                <a:solidFill>
                  <a:schemeClr val="accent6"/>
                </a:solidFill>
              </a:rPr>
              <a:t>requirements</a:t>
            </a:r>
            <a:endParaRPr lang="nl-BE" sz="2400" b="1" dirty="0">
              <a:solidFill>
                <a:schemeClr val="accent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Elke </a:t>
            </a:r>
            <a:r>
              <a:rPr lang="nl-BE" sz="2400" dirty="0" err="1"/>
              <a:t>requirement</a:t>
            </a:r>
            <a:r>
              <a:rPr lang="nl-BE" sz="2400" dirty="0"/>
              <a:t> kan één of meerdere </a:t>
            </a:r>
            <a:r>
              <a:rPr lang="nl-BE" sz="2400" b="1" dirty="0" err="1">
                <a:solidFill>
                  <a:schemeClr val="accent6"/>
                </a:solidFill>
              </a:rPr>
              <a:t>handlers</a:t>
            </a:r>
            <a:r>
              <a:rPr lang="nl-BE" sz="2400" dirty="0"/>
              <a:t> hebben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 err="1"/>
              <a:t>Handler</a:t>
            </a:r>
            <a:r>
              <a:rPr lang="nl-BE" sz="2000" dirty="0"/>
              <a:t> gaat na of aan </a:t>
            </a:r>
            <a:r>
              <a:rPr lang="nl-BE" sz="2000" dirty="0" err="1"/>
              <a:t>requirement</a:t>
            </a:r>
            <a:r>
              <a:rPr lang="nl-BE" sz="2000" dirty="0"/>
              <a:t> voldaan wordt (één is voldoende)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Opdat aan policy zou voldaan zijn, moet aan </a:t>
            </a:r>
            <a:r>
              <a:rPr lang="nl-BE" sz="2400" b="1" dirty="0">
                <a:solidFill>
                  <a:schemeClr val="accent6"/>
                </a:solidFill>
              </a:rPr>
              <a:t>alle</a:t>
            </a:r>
            <a:r>
              <a:rPr lang="nl-BE" sz="2400" dirty="0"/>
              <a:t> </a:t>
            </a:r>
            <a:r>
              <a:rPr lang="nl-BE" sz="2400" dirty="0" err="1"/>
              <a:t>requirements</a:t>
            </a:r>
            <a:r>
              <a:rPr lang="nl-BE" sz="2400" dirty="0"/>
              <a:t> van policy voldaan zijn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BC4DD-F438-4485-B06F-BC16A530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9789-5595-4D18-BAFF-8B884268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4FB594-A5AB-4D0B-99BD-C32C26626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28876-5863-49AE-80B9-528BD2260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52" y="3429000"/>
            <a:ext cx="5815632" cy="2659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BF6D5B-604C-4264-B94E-7E5724B5C479}"/>
              </a:ext>
            </a:extLst>
          </p:cNvPr>
          <p:cNvSpPr txBox="1"/>
          <p:nvPr/>
        </p:nvSpPr>
        <p:spPr>
          <a:xfrm>
            <a:off x="3518152" y="6088322"/>
            <a:ext cx="6671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Bron</a:t>
            </a:r>
            <a:r>
              <a:rPr lang="en-US" sz="1400" i="1" dirty="0"/>
              <a:t>: Lock, A. (2018b). Asp.net Core in Action. Shelter Island, NY: Manning Publications.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720176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1CEE-2536-435D-B033-DC81DF6B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r>
              <a:rPr lang="nl-BE" dirty="0"/>
              <a:t>: </a:t>
            </a:r>
            <a:r>
              <a:rPr lang="nl-BE" dirty="0" err="1"/>
              <a:t>requirements</a:t>
            </a:r>
            <a:r>
              <a:rPr lang="nl-BE" dirty="0"/>
              <a:t> &amp; </a:t>
            </a:r>
            <a:r>
              <a:rPr lang="nl-BE" dirty="0" err="1"/>
              <a:t>handlers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C5C9-3DD4-40E0-9F89-D6D80479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252283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Om Policy met </a:t>
            </a:r>
            <a:r>
              <a:rPr lang="nl-BE" sz="2400" dirty="0" err="1"/>
              <a:t>custom</a:t>
            </a:r>
            <a:r>
              <a:rPr lang="nl-BE" sz="2400" dirty="0"/>
              <a:t> </a:t>
            </a:r>
            <a:r>
              <a:rPr lang="nl-BE" sz="2400" dirty="0" err="1"/>
              <a:t>requirements</a:t>
            </a:r>
            <a:r>
              <a:rPr lang="nl-BE" sz="2400" dirty="0"/>
              <a:t> en </a:t>
            </a:r>
            <a:r>
              <a:rPr lang="nl-BE" sz="2400" dirty="0" err="1"/>
              <a:t>handlers</a:t>
            </a:r>
            <a:r>
              <a:rPr lang="nl-BE" sz="2400" dirty="0"/>
              <a:t> te maken: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000" dirty="0"/>
              <a:t>Creëer voor elke </a:t>
            </a:r>
            <a:r>
              <a:rPr lang="nl-BE" sz="2000" dirty="0" err="1"/>
              <a:t>requirement</a:t>
            </a:r>
            <a:r>
              <a:rPr lang="nl-BE" sz="2000" dirty="0"/>
              <a:t> een klasse die interface </a:t>
            </a:r>
            <a:r>
              <a:rPr lang="nl-BE" sz="1800" dirty="0" err="1">
                <a:latin typeface="Consolas" panose="020B0609020204030204" pitchFamily="49" charset="0"/>
              </a:rPr>
              <a:t>IAuthorizationRequirement</a:t>
            </a:r>
            <a:r>
              <a:rPr lang="nl-BE" sz="2000" dirty="0"/>
              <a:t> implementeert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000" dirty="0"/>
              <a:t>Implementeer </a:t>
            </a:r>
            <a:r>
              <a:rPr lang="nl-BE" sz="2000" dirty="0" err="1"/>
              <a:t>handler</a:t>
            </a:r>
            <a:r>
              <a:rPr lang="nl-BE" sz="2000" dirty="0"/>
              <a:t>(s) die </a:t>
            </a:r>
            <a:r>
              <a:rPr lang="nl-BE" sz="2000" dirty="0" err="1"/>
              <a:t>requirement</a:t>
            </a:r>
            <a:r>
              <a:rPr lang="nl-BE" sz="2000" dirty="0"/>
              <a:t> checken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000" dirty="0"/>
              <a:t>Registreer </a:t>
            </a:r>
            <a:r>
              <a:rPr lang="nl-BE" sz="2000" dirty="0" err="1"/>
              <a:t>handlers</a:t>
            </a:r>
            <a:r>
              <a:rPr lang="nl-BE" sz="2000" dirty="0"/>
              <a:t> in </a:t>
            </a:r>
            <a:r>
              <a:rPr lang="nl-BE" sz="2000" i="1" dirty="0" err="1"/>
              <a:t>Startup.cs</a:t>
            </a:r>
            <a:endParaRPr lang="nl-BE" sz="20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A32FF-98FC-456D-B799-3960D25A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BA106-4B99-43E3-AA01-58AC4388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1FD244-9961-4DE9-B4CE-4F3785C5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D9F01-1FD0-4C29-A3A3-F46A4B88A00D}"/>
              </a:ext>
            </a:extLst>
          </p:cNvPr>
          <p:cNvSpPr txBox="1"/>
          <p:nvPr/>
        </p:nvSpPr>
        <p:spPr>
          <a:xfrm>
            <a:off x="534291" y="3500270"/>
            <a:ext cx="6505606" cy="24929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AllowedInLoungeRequirement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IAuthorizationRequirement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//no </a:t>
            </a:r>
            <a:r>
              <a:rPr lang="nl-B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implementation</a:t>
            </a:r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needed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MinimumAgeRequirement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IAuthorizationRequirement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MinimumAgeRequirement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minAge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MinAge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minAge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MinAge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B7698-317E-43BB-9A54-52391F54B527}"/>
              </a:ext>
            </a:extLst>
          </p:cNvPr>
          <p:cNvSpPr txBox="1"/>
          <p:nvPr/>
        </p:nvSpPr>
        <p:spPr>
          <a:xfrm>
            <a:off x="7481709" y="3622099"/>
            <a:ext cx="417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Opmerking: </a:t>
            </a:r>
            <a:r>
              <a:rPr lang="nl-BE" sz="1600" dirty="0" err="1">
                <a:latin typeface="Consolas" panose="020B0609020204030204" pitchFamily="49" charset="0"/>
              </a:rPr>
              <a:t>IAuthorizationRequirement</a:t>
            </a:r>
            <a:r>
              <a:rPr lang="nl-BE" dirty="0"/>
              <a:t> is enkel “marker” voor </a:t>
            </a:r>
            <a:r>
              <a:rPr lang="nl-BE" dirty="0" err="1"/>
              <a:t>requirement</a:t>
            </a:r>
            <a:r>
              <a:rPr lang="nl-BE" dirty="0"/>
              <a:t>-klasse (dwingt geen methode af)</a:t>
            </a:r>
          </a:p>
          <a:p>
            <a:endParaRPr lang="nl-BE" dirty="0"/>
          </a:p>
          <a:p>
            <a:r>
              <a:rPr lang="nl-BE" dirty="0"/>
              <a:t>“Generiek” maken </a:t>
            </a:r>
            <a:r>
              <a:rPr lang="nl-BE" dirty="0" err="1"/>
              <a:t>dmv</a:t>
            </a:r>
            <a:r>
              <a:rPr lang="nl-BE" dirty="0"/>
              <a:t> parameters (property kan in </a:t>
            </a:r>
            <a:r>
              <a:rPr lang="nl-BE" dirty="0" err="1"/>
              <a:t>handler</a:t>
            </a:r>
            <a:r>
              <a:rPr lang="nl-BE" dirty="0"/>
              <a:t> opgevraagd worden om controle uit te voeren)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46442-2649-4809-BDB8-BCF60D1BCA75}"/>
              </a:ext>
            </a:extLst>
          </p:cNvPr>
          <p:cNvSpPr txBox="1"/>
          <p:nvPr/>
        </p:nvSpPr>
        <p:spPr>
          <a:xfrm>
            <a:off x="534291" y="3161716"/>
            <a:ext cx="2880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Voorbeeld </a:t>
            </a:r>
            <a:r>
              <a:rPr lang="nl-BE" sz="1600" b="1" u="sng" dirty="0" err="1"/>
              <a:t>requirement-klasses</a:t>
            </a:r>
            <a:r>
              <a:rPr lang="nl-BE" sz="1600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547933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EE97-8299-4D72-BA0B-D4CAC726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r>
              <a:rPr lang="nl-BE" dirty="0"/>
              <a:t>: </a:t>
            </a:r>
            <a:r>
              <a:rPr lang="nl-BE" dirty="0" err="1"/>
              <a:t>requirements</a:t>
            </a:r>
            <a:r>
              <a:rPr lang="nl-BE" dirty="0"/>
              <a:t> &amp; </a:t>
            </a:r>
            <a:r>
              <a:rPr lang="nl-BE" dirty="0" err="1"/>
              <a:t>handlers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4AD1-98DF-475D-85D9-EC67B6B1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2011083"/>
            <a:ext cx="9281274" cy="8599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Configuratie in </a:t>
            </a:r>
            <a:r>
              <a:rPr lang="nl-BE" sz="2400" i="1" dirty="0" err="1"/>
              <a:t>Program.cs</a:t>
            </a:r>
            <a:r>
              <a:rPr lang="nl-BE" sz="2400" dirty="0"/>
              <a:t>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 err="1"/>
              <a:t>Requirements</a:t>
            </a:r>
            <a:r>
              <a:rPr lang="nl-BE" sz="2000" dirty="0"/>
              <a:t> definiëren via </a:t>
            </a:r>
            <a:r>
              <a:rPr lang="nl-BE" sz="1800" dirty="0" err="1">
                <a:latin typeface="Consolas" panose="020B0609020204030204" pitchFamily="49" charset="0"/>
              </a:rPr>
              <a:t>AddRequirements</a:t>
            </a:r>
            <a:r>
              <a:rPr lang="nl-BE" sz="2000" dirty="0"/>
              <a:t>-methode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C2F2A-B982-4E0C-BBA3-237876E1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5ADCC-F43D-4ED0-9B4B-CB2FD126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1F431-8BBC-41D2-982B-3396940860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EE0CC-CEFF-43D2-87F4-1DE87C35F251}"/>
              </a:ext>
            </a:extLst>
          </p:cNvPr>
          <p:cNvSpPr txBox="1"/>
          <p:nvPr/>
        </p:nvSpPr>
        <p:spPr>
          <a:xfrm>
            <a:off x="1150626" y="3016975"/>
            <a:ext cx="9448548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</a:t>
            </a:r>
            <a:r>
              <a:rPr lang="nl-BE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AddAuthorization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(options =&gt;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</a:t>
            </a:r>
            <a:r>
              <a:rPr lang="en-US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AddPolicy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CanAccessLounge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policyBuilder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policyBuilder.</a:t>
            </a:r>
            <a:r>
              <a:rPr lang="en-US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AddRequirements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AllowedInLoungeRequirement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(),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MinimumAgeRequirement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(18))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0160535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F5C1-1929-4526-9FEE-3D205ED1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r>
              <a:rPr lang="nl-BE" dirty="0"/>
              <a:t>: </a:t>
            </a:r>
            <a:r>
              <a:rPr lang="nl-BE" dirty="0" err="1"/>
              <a:t>requirements</a:t>
            </a:r>
            <a:r>
              <a:rPr lang="nl-BE" dirty="0"/>
              <a:t> &amp; </a:t>
            </a:r>
            <a:r>
              <a:rPr lang="nl-BE" dirty="0" err="1"/>
              <a:t>handlers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D8B3-EDD8-4D05-902A-779774B8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16" y="2045538"/>
            <a:ext cx="9868238" cy="27669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Creëer </a:t>
            </a:r>
            <a:r>
              <a:rPr lang="nl-BE" dirty="0" err="1"/>
              <a:t>handlers</a:t>
            </a:r>
            <a:r>
              <a:rPr lang="nl-BE" dirty="0"/>
              <a:t> om </a:t>
            </a:r>
            <a:r>
              <a:rPr lang="nl-BE" dirty="0" err="1"/>
              <a:t>requirements</a:t>
            </a:r>
            <a:r>
              <a:rPr lang="nl-BE" dirty="0"/>
              <a:t> af te toetsen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Implementeer </a:t>
            </a:r>
            <a:r>
              <a:rPr lang="nl-BE" sz="2400" dirty="0" err="1"/>
              <a:t>AuthorizationHandler</a:t>
            </a:r>
            <a:r>
              <a:rPr lang="nl-BE" sz="2400" dirty="0"/>
              <a:t>&lt;&gt;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Handler</a:t>
            </a:r>
            <a:r>
              <a:rPr lang="nl-BE" sz="2400" dirty="0"/>
              <a:t> kan drie dingen doen: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 err="1"/>
              <a:t>Requirement</a:t>
            </a:r>
            <a:r>
              <a:rPr lang="nl-BE" sz="2000" dirty="0"/>
              <a:t> doen slagen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/>
              <a:t>Niets doen </a:t>
            </a:r>
            <a:r>
              <a:rPr lang="nl-BE" sz="2000" i="1" dirty="0"/>
              <a:t>(andere </a:t>
            </a:r>
            <a:r>
              <a:rPr lang="nl-BE" sz="2000" i="1" dirty="0" err="1"/>
              <a:t>handlers</a:t>
            </a:r>
            <a:r>
              <a:rPr lang="nl-BE" sz="2000" i="1" dirty="0"/>
              <a:t> worden gecontroleerd)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 err="1"/>
              <a:t>Requirement</a:t>
            </a:r>
            <a:r>
              <a:rPr lang="nl-BE" sz="2000" dirty="0"/>
              <a:t> expliciet laten falen </a:t>
            </a:r>
            <a:r>
              <a:rPr lang="nl-BE" sz="2000" i="1" dirty="0"/>
              <a:t>(andere </a:t>
            </a:r>
            <a:r>
              <a:rPr lang="nl-BE" sz="2000" i="1" dirty="0" err="1"/>
              <a:t>handlers</a:t>
            </a:r>
            <a:r>
              <a:rPr lang="nl-BE" sz="2000" i="1" dirty="0"/>
              <a:t> worden niet meer gecontroleerd)</a:t>
            </a:r>
            <a:endParaRPr lang="nl-BE" sz="2000" dirty="0"/>
          </a:p>
          <a:p>
            <a:pPr marL="1177200" lvl="2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041A2-E18F-4BC3-84EB-F9C0F948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D1E6F-C79B-4719-97D3-7D7B48B9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F802F-3AA3-4223-ACBD-A881D60FFD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5514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5A07-FDF7-4574-92F6-9A77299A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r>
              <a:rPr lang="nl-BE" dirty="0"/>
              <a:t>: </a:t>
            </a:r>
            <a:r>
              <a:rPr lang="nl-BE" dirty="0" err="1"/>
              <a:t>requirements</a:t>
            </a:r>
            <a:r>
              <a:rPr lang="nl-BE" dirty="0"/>
              <a:t> &amp; </a:t>
            </a:r>
            <a:r>
              <a:rPr lang="nl-BE" dirty="0" err="1"/>
              <a:t>handlers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799A-AF26-4E0A-9E3A-65A0B503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84081"/>
            <a:ext cx="10097289" cy="2386607"/>
          </a:xfrm>
          <a:ln>
            <a:solidFill>
              <a:schemeClr val="tx2"/>
            </a:solidFill>
          </a:ln>
        </p:spPr>
        <p:txBody>
          <a:bodyPr lIns="72000" tIns="72000"/>
          <a:lstStyle/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FrequentFlyerHandler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AuthorizationHandler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AllowedInLoungeRequirement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F8291"/>
                </a:solidFill>
                <a:latin typeface="Consolas" panose="020B0609020204030204" pitchFamily="49" charset="0"/>
              </a:rPr>
              <a:t>Task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HandleRequirementAsync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AuthorizationHandlerContext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context,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AllowedInLoungeRequirement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requirement) 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context.User.</a:t>
            </a:r>
            <a:r>
              <a:rPr lang="en-US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HasClaim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FrequentFlyerClass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"Gold"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//Er wordt aan </a:t>
            </a:r>
            <a:r>
              <a:rPr lang="nl-BE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requirement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 voldaan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Succeed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requirement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spcBef>
                <a:spcPts val="0"/>
              </a:spcBef>
            </a:pP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ts val="0"/>
              </a:spcBef>
            </a:pP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//Niet aan </a:t>
            </a:r>
            <a:r>
              <a:rPr lang="nl-BE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requirement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 voldaan -&gt; check andere </a:t>
            </a:r>
            <a:r>
              <a:rPr lang="nl-BE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handlers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//return heeft geen betekenis, enkel nodig voor </a:t>
            </a:r>
            <a:r>
              <a:rPr lang="nl-BE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method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-signatuur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Task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.CompletedTask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B7071-46C1-4953-8C89-83C3F5D0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B7BD7-A8F8-423D-A926-0583B9EF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B662C-C493-4331-902D-210BF03A27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303ED-50AC-4D7D-A63C-7B0046DA65B7}"/>
              </a:ext>
            </a:extLst>
          </p:cNvPr>
          <p:cNvSpPr txBox="1"/>
          <p:nvPr/>
        </p:nvSpPr>
        <p:spPr>
          <a:xfrm>
            <a:off x="534291" y="1386348"/>
            <a:ext cx="3939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Voorbeeld </a:t>
            </a:r>
            <a:r>
              <a:rPr lang="nl-BE" sz="1600" b="1" u="sng" dirty="0" err="1"/>
              <a:t>FrequentFlyerHandler</a:t>
            </a:r>
            <a:r>
              <a:rPr lang="nl-BE" sz="1600" b="1" u="sng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F8F3D-0B70-4EC8-82E3-A63A7D5D7758}"/>
              </a:ext>
            </a:extLst>
          </p:cNvPr>
          <p:cNvSpPr txBox="1"/>
          <p:nvPr/>
        </p:nvSpPr>
        <p:spPr>
          <a:xfrm>
            <a:off x="534291" y="4548322"/>
            <a:ext cx="6912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Controle op Claim “</a:t>
            </a:r>
            <a:r>
              <a:rPr lang="nl-BE" dirty="0" err="1"/>
              <a:t>FrequentFlyerClass</a:t>
            </a:r>
            <a:r>
              <a:rPr lang="nl-BE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Indien waarde van claim geldig is </a:t>
            </a:r>
            <a:r>
              <a:rPr lang="nl-BE" dirty="0">
                <a:sym typeface="Wingdings" panose="05000000000000000000" pitchFamily="2" charset="2"/>
              </a:rPr>
              <a:t> aan </a:t>
            </a:r>
            <a:r>
              <a:rPr lang="nl-BE" dirty="0" err="1">
                <a:sym typeface="Wingdings" panose="05000000000000000000" pitchFamily="2" charset="2"/>
              </a:rPr>
              <a:t>requirement</a:t>
            </a:r>
            <a:r>
              <a:rPr lang="nl-BE" dirty="0">
                <a:sym typeface="Wingdings" panose="05000000000000000000" pitchFamily="2" charset="2"/>
              </a:rPr>
              <a:t> voldaan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ym typeface="Wingdings" panose="05000000000000000000" pitchFamily="2" charset="2"/>
              </a:rPr>
              <a:t>Indien niet  doe niets (return </a:t>
            </a:r>
            <a:r>
              <a:rPr lang="nl-BE" dirty="0" err="1">
                <a:sym typeface="Wingdings" panose="05000000000000000000" pitchFamily="2" charset="2"/>
              </a:rPr>
              <a:t>Task.CompledTask</a:t>
            </a:r>
            <a:r>
              <a:rPr lang="nl-BE" dirty="0">
                <a:sym typeface="Wingdings" panose="05000000000000000000" pitchFamily="2" charset="2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256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B709-C84A-4129-ADEF-9418E266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Cookies?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CAD8F-F081-4D3B-9204-D2D38BE2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47BF5-E995-42EA-880F-765D2776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0A43F2-A136-42DA-AFD7-1E998C18E2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B5FA0B-FABD-4550-8A95-8FA5EF25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239" y="2189879"/>
            <a:ext cx="6509522" cy="260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1657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D571-5643-4E1A-AE59-B5BFE1AB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r>
              <a:rPr lang="nl-BE" dirty="0"/>
              <a:t>: </a:t>
            </a:r>
            <a:r>
              <a:rPr lang="nl-BE" dirty="0" err="1"/>
              <a:t>requirements</a:t>
            </a:r>
            <a:r>
              <a:rPr lang="nl-BE" dirty="0"/>
              <a:t> &amp; </a:t>
            </a:r>
            <a:r>
              <a:rPr lang="nl-BE" dirty="0" err="1"/>
              <a:t>handlers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689E5-C4A8-49BF-970E-B3DB9D4A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5393F-73AE-44F7-8BD8-6777F70A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C708B7-1552-4192-8FC5-22D7DAA9C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120D2-30EC-48D5-BDEA-A92CA2CC0995}"/>
              </a:ext>
            </a:extLst>
          </p:cNvPr>
          <p:cNvSpPr txBox="1"/>
          <p:nvPr/>
        </p:nvSpPr>
        <p:spPr>
          <a:xfrm>
            <a:off x="396000" y="1702613"/>
            <a:ext cx="11579051" cy="4154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IsAirportEmployeeHandler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AuthorizationHandler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AllowedInLoungeRequirement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8291"/>
                </a:solidFill>
                <a:latin typeface="Consolas" panose="020B0609020204030204" pitchFamily="49" charset="0"/>
              </a:rPr>
              <a:t>Task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HandleRequirementAsync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AuthorizationHandlerContext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context,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AllowedInLoungeRequirement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requirement)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context.User.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HasClaim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EmployeeNumber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Succeed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requirement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Task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.CompletedTask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BannedFromLoungeHandler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AuthorizationHandler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AllowedInLoungeRequirement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8291"/>
                </a:solidFill>
                <a:latin typeface="Consolas" panose="020B0609020204030204" pitchFamily="49" charset="0"/>
              </a:rPr>
              <a:t>Task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HandleRequirementAsync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AuthorizationHandlerContext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context,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AllowedInLoungeRequirement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requirement)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context.User.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HasClaim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IsBanned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//gebruiker is gebannen --&gt; </a:t>
            </a:r>
            <a:r>
              <a:rPr lang="nl-BE" sz="12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requirement</a:t>
            </a:r>
            <a:r>
              <a:rPr lang="nl-BE" sz="12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faalt, ongeacht andere </a:t>
            </a:r>
            <a:r>
              <a:rPr lang="nl-BE" sz="12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handlers</a:t>
            </a:r>
            <a:r>
              <a:rPr lang="nl-BE" sz="12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!</a:t>
            </a:r>
            <a:endParaRPr lang="nl-BE" sz="12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context.</a:t>
            </a:r>
            <a:r>
              <a:rPr lang="nl-BE" sz="1200" b="1" dirty="0" err="1">
                <a:solidFill>
                  <a:srgbClr val="74561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Fail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Task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.CompletedTask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C04C1-E07C-4F63-90C0-BA361B28BB92}"/>
              </a:ext>
            </a:extLst>
          </p:cNvPr>
          <p:cNvSpPr txBox="1"/>
          <p:nvPr/>
        </p:nvSpPr>
        <p:spPr>
          <a:xfrm>
            <a:off x="410178" y="1314721"/>
            <a:ext cx="3939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Voorbeeld </a:t>
            </a:r>
            <a:r>
              <a:rPr lang="nl-BE" sz="1600" b="1" u="sng" dirty="0" err="1"/>
              <a:t>handlers</a:t>
            </a:r>
            <a:r>
              <a:rPr lang="nl-BE" sz="1600" b="1" u="sng" dirty="0"/>
              <a:t> (vervolg):</a:t>
            </a:r>
          </a:p>
        </p:txBody>
      </p:sp>
    </p:spTree>
    <p:extLst>
      <p:ext uri="{BB962C8B-B14F-4D97-AF65-F5344CB8AC3E}">
        <p14:creationId xmlns:p14="http://schemas.microsoft.com/office/powerpoint/2010/main" val="31788558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7847-8675-415D-A3E0-BDB44702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r>
              <a:rPr lang="nl-BE" dirty="0"/>
              <a:t>: </a:t>
            </a:r>
            <a:r>
              <a:rPr lang="nl-BE" dirty="0" err="1"/>
              <a:t>requirements</a:t>
            </a:r>
            <a:r>
              <a:rPr lang="nl-BE" dirty="0"/>
              <a:t> &amp; </a:t>
            </a:r>
            <a:r>
              <a:rPr lang="nl-BE" dirty="0" err="1"/>
              <a:t>handlers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F0970-9EB6-497E-812D-39591140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DABC3-4D86-4A50-945C-EB90D197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74D92E-65CC-416C-BD99-1C994FE321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DE97D-C7FA-4F17-B90A-FA934280FAB8}"/>
              </a:ext>
            </a:extLst>
          </p:cNvPr>
          <p:cNvSpPr txBox="1"/>
          <p:nvPr/>
        </p:nvSpPr>
        <p:spPr>
          <a:xfrm>
            <a:off x="396000" y="2243389"/>
            <a:ext cx="11294555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MinimumAgeHandler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AuthorizationHandler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MinimumAgeRequirement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8291"/>
                </a:solidFill>
                <a:latin typeface="Consolas" panose="020B0609020204030204" pitchFamily="49" charset="0"/>
              </a:rPr>
              <a:t>Task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HandleRequirementAsync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AuthorizationHandlerContext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context,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MinimumAgeRequirement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requirement)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dateOfBirthClaim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context.User.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FindFirstValue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ClaimTypes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.DateOfBirth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dateOfBirthClaim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Task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.CompletedTask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Convert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ToDateTime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dateOfBirthClaim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cutoff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dateOfBirth.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AddYears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requirement.MinAge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(cutoff &lt;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.Today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Succeed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requirement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Task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.CompletedTask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CFDD8-27BC-4E5C-8618-05875AEADE36}"/>
              </a:ext>
            </a:extLst>
          </p:cNvPr>
          <p:cNvSpPr txBox="1"/>
          <p:nvPr/>
        </p:nvSpPr>
        <p:spPr>
          <a:xfrm>
            <a:off x="410178" y="1855497"/>
            <a:ext cx="3939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Voorbeeld </a:t>
            </a:r>
            <a:r>
              <a:rPr lang="nl-BE" sz="1600" b="1" u="sng" dirty="0" err="1"/>
              <a:t>handlers</a:t>
            </a:r>
            <a:r>
              <a:rPr lang="nl-BE" sz="1600" b="1" u="sng" dirty="0"/>
              <a:t> (vervolg):</a:t>
            </a:r>
          </a:p>
        </p:txBody>
      </p:sp>
    </p:spTree>
    <p:extLst>
      <p:ext uri="{BB962C8B-B14F-4D97-AF65-F5344CB8AC3E}">
        <p14:creationId xmlns:p14="http://schemas.microsoft.com/office/powerpoint/2010/main" val="6997678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8B07-B1BD-40AC-9C94-F596CC01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r>
              <a:rPr lang="nl-BE" dirty="0"/>
              <a:t>: </a:t>
            </a:r>
            <a:r>
              <a:rPr lang="nl-BE" dirty="0" err="1"/>
              <a:t>requirements</a:t>
            </a:r>
            <a:r>
              <a:rPr lang="nl-BE" dirty="0"/>
              <a:t> &amp; </a:t>
            </a:r>
            <a:r>
              <a:rPr lang="nl-BE" dirty="0" err="1"/>
              <a:t>handlers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DC7B-02B8-476C-8FED-191E84D5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6388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Nadien </a:t>
            </a:r>
            <a:r>
              <a:rPr lang="nl-BE" sz="2400" dirty="0" err="1"/>
              <a:t>handlers</a:t>
            </a:r>
            <a:r>
              <a:rPr lang="nl-BE" sz="2400" dirty="0"/>
              <a:t> registreren in </a:t>
            </a:r>
            <a:r>
              <a:rPr lang="nl-BE" sz="2400" i="1" dirty="0" err="1"/>
              <a:t>Program.cs</a:t>
            </a:r>
            <a:r>
              <a:rPr lang="nl-BE" sz="2400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B2BAF-91BE-40D9-8E89-D3D02AEA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3C21E-595C-48C6-90A8-F8693D2C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745FCF-0792-4F90-BCCF-13060F7C8B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C540C-013B-4BEA-9AF5-C97B044ECCAD}"/>
              </a:ext>
            </a:extLst>
          </p:cNvPr>
          <p:cNvSpPr txBox="1"/>
          <p:nvPr/>
        </p:nvSpPr>
        <p:spPr>
          <a:xfrm>
            <a:off x="861246" y="2016595"/>
            <a:ext cx="7270031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//register </a:t>
            </a:r>
            <a:r>
              <a:rPr lang="nl-B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handlers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builder.Services.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AddSingleton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IAuthorizationHandler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MinimumAgeHandler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builder.Services.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AddSingleton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IAuthorizationHandler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FrequentFlyerHandler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builder.Services.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AddSingleton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IAuthorizationHandler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IsAirportEmployeeHandler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builder.Services.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AddSingleton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IAuthorizationHandler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BannedFromLoungeHandler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0380B-F6D8-4994-989A-E8E1B02DFC38}"/>
              </a:ext>
            </a:extLst>
          </p:cNvPr>
          <p:cNvSpPr txBox="1"/>
          <p:nvPr/>
        </p:nvSpPr>
        <p:spPr>
          <a:xfrm>
            <a:off x="678291" y="3706096"/>
            <a:ext cx="8954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Registratie =  configuratie van </a:t>
            </a:r>
            <a:r>
              <a:rPr lang="nl-BE" sz="2000" dirty="0" err="1"/>
              <a:t>Dependency</a:t>
            </a:r>
            <a:r>
              <a:rPr lang="nl-BE" sz="2000" dirty="0"/>
              <a:t> </a:t>
            </a:r>
            <a:r>
              <a:rPr lang="nl-BE" sz="2000" dirty="0" err="1"/>
              <a:t>Injection</a:t>
            </a:r>
            <a:r>
              <a:rPr lang="nl-BE" sz="2000" dirty="0"/>
              <a:t> (DI)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err="1"/>
              <a:t>AddSingleton</a:t>
            </a:r>
            <a:r>
              <a:rPr lang="nl-BE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/>
              <a:t>Singleton </a:t>
            </a:r>
            <a:r>
              <a:rPr lang="nl-BE" sz="2000" dirty="0">
                <a:sym typeface="Wingdings" panose="05000000000000000000" pitchFamily="2" charset="2"/>
              </a:rPr>
              <a:t> slechts één instantie van klasse aangemaakt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i="1" dirty="0">
                <a:sym typeface="Wingdings" panose="05000000000000000000" pitchFamily="2" charset="2"/>
              </a:rPr>
              <a:t>Zie Singleton design-</a:t>
            </a:r>
            <a:r>
              <a:rPr lang="nl-BE" sz="2000" i="1" dirty="0" err="1">
                <a:sym typeface="Wingdings" panose="05000000000000000000" pitchFamily="2" charset="2"/>
              </a:rPr>
              <a:t>pattern</a:t>
            </a:r>
            <a:r>
              <a:rPr lang="nl-BE" sz="2000" i="1" dirty="0">
                <a:sym typeface="Wingdings" panose="05000000000000000000" pitchFamily="2" charset="2"/>
              </a:rPr>
              <a:t> (</a:t>
            </a:r>
            <a:r>
              <a:rPr lang="nl-BE" sz="2000" i="1" dirty="0">
                <a:sym typeface="Wingdings" panose="05000000000000000000" pitchFamily="2" charset="2"/>
                <a:hlinkClick r:id="rId2"/>
              </a:rPr>
              <a:t>https://en.wikipedia.org/wiki/Singleton_pattern</a:t>
            </a:r>
            <a:r>
              <a:rPr lang="nl-BE" sz="2000" i="1" dirty="0">
                <a:sym typeface="Wingdings" panose="05000000000000000000" pitchFamily="2" charset="2"/>
              </a:rPr>
              <a:t>) </a:t>
            </a:r>
            <a:endParaRPr lang="nl-BE" sz="2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84EEA-F3C8-4867-ABE3-EEE60F35505D}"/>
              </a:ext>
            </a:extLst>
          </p:cNvPr>
          <p:cNvSpPr txBox="1"/>
          <p:nvPr/>
        </p:nvSpPr>
        <p:spPr>
          <a:xfrm>
            <a:off x="749098" y="5343874"/>
            <a:ext cx="685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C00000"/>
                </a:solidFill>
              </a:rPr>
              <a:t>Policy is nu klaar om te gebruiken in [</a:t>
            </a:r>
            <a:r>
              <a:rPr lang="nl-BE" sz="2000" b="1" dirty="0" err="1">
                <a:solidFill>
                  <a:srgbClr val="C00000"/>
                </a:solidFill>
              </a:rPr>
              <a:t>Authorize</a:t>
            </a:r>
            <a:r>
              <a:rPr lang="nl-BE" sz="2000" b="1" dirty="0">
                <a:solidFill>
                  <a:srgbClr val="C00000"/>
                </a:solidFill>
              </a:rPr>
              <a:t>]-attribuut </a:t>
            </a:r>
            <a:r>
              <a:rPr lang="nl-BE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nl-BE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4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8B5-4D82-4FE0-94BD-9EAC78BB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Resource-</a:t>
            </a:r>
            <a:r>
              <a:rPr lang="nl-BE" dirty="0" err="1"/>
              <a:t>based</a:t>
            </a:r>
            <a:r>
              <a:rPr lang="nl-BE" dirty="0"/>
              <a:t> </a:t>
            </a:r>
            <a:r>
              <a:rPr lang="nl-BE" dirty="0" err="1"/>
              <a:t>authorization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1130-FC06-45F8-B38A-7400A67C9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978915"/>
            <a:ext cx="9875206" cy="32813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Soms is autorisatie nodig op niveau van </a:t>
            </a:r>
            <a:r>
              <a:rPr lang="nl-BE" sz="2400" b="1" dirty="0">
                <a:solidFill>
                  <a:schemeClr val="accent6"/>
                </a:solidFill>
              </a:rPr>
              <a:t>data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Voorbeeld: enkel gebruiker die Post aangemaakt heeft mag deze wijzigen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Deze vorm van autorisatie wordt </a:t>
            </a:r>
            <a:r>
              <a:rPr lang="nl-BE" sz="2400" b="1" dirty="0">
                <a:solidFill>
                  <a:schemeClr val="accent6"/>
                </a:solidFill>
              </a:rPr>
              <a:t>resource-</a:t>
            </a:r>
            <a:r>
              <a:rPr lang="nl-BE" sz="2400" b="1" dirty="0" err="1">
                <a:solidFill>
                  <a:schemeClr val="accent6"/>
                </a:solidFill>
              </a:rPr>
              <a:t>based</a:t>
            </a:r>
            <a:r>
              <a:rPr lang="nl-BE" sz="2400" b="1" dirty="0">
                <a:solidFill>
                  <a:schemeClr val="accent6"/>
                </a:solidFill>
              </a:rPr>
              <a:t> </a:t>
            </a:r>
            <a:r>
              <a:rPr lang="nl-BE" sz="2400" b="1" dirty="0" err="1">
                <a:solidFill>
                  <a:schemeClr val="accent6"/>
                </a:solidFill>
              </a:rPr>
              <a:t>authorization</a:t>
            </a:r>
            <a:r>
              <a:rPr lang="nl-BE" sz="2400" dirty="0"/>
              <a:t> genoemd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Stappen zijn quasi gelijk aan die van policy-</a:t>
            </a:r>
            <a:r>
              <a:rPr lang="nl-BE" sz="2400" dirty="0" err="1"/>
              <a:t>based</a:t>
            </a:r>
            <a:r>
              <a:rPr lang="nl-BE" sz="2400" dirty="0"/>
              <a:t> </a:t>
            </a:r>
            <a:r>
              <a:rPr lang="nl-BE" sz="2400" dirty="0" err="1"/>
              <a:t>authorization</a:t>
            </a:r>
            <a:r>
              <a:rPr lang="nl-BE" sz="2400" dirty="0"/>
              <a:t>:</a:t>
            </a:r>
            <a:endParaRPr lang="nl-BE" sz="2000" dirty="0"/>
          </a:p>
          <a:p>
            <a:pPr marL="815363" lvl="1" indent="-457200">
              <a:buFont typeface="+mj-lt"/>
              <a:buAutoNum type="arabicPeriod"/>
            </a:pPr>
            <a:r>
              <a:rPr lang="nl-BE" sz="2000" dirty="0"/>
              <a:t>Definieer één of meerdere </a:t>
            </a:r>
            <a:r>
              <a:rPr lang="nl-BE" sz="2000" dirty="0" err="1"/>
              <a:t>requirements</a:t>
            </a:r>
            <a:r>
              <a:rPr lang="nl-BE" sz="2000" dirty="0"/>
              <a:t> voor policy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000" dirty="0"/>
              <a:t>Voeg nieuwe policy toe in </a:t>
            </a:r>
            <a:r>
              <a:rPr lang="nl-BE" sz="2000" i="1" dirty="0" err="1"/>
              <a:t>Program.cs</a:t>
            </a:r>
            <a:endParaRPr lang="nl-BE" sz="2000" i="1" dirty="0">
              <a:latin typeface="Consolas" panose="020B0609020204030204" pitchFamily="49" charset="0"/>
            </a:endParaRPr>
          </a:p>
          <a:p>
            <a:pPr marL="815363" lvl="1" indent="-457200">
              <a:buFont typeface="+mj-lt"/>
              <a:buAutoNum type="arabicPeriod"/>
            </a:pPr>
            <a:r>
              <a:rPr lang="nl-BE" sz="2000" dirty="0"/>
              <a:t>Definieer één of meerdere </a:t>
            </a:r>
            <a:r>
              <a:rPr lang="nl-BE" sz="2000" dirty="0" err="1"/>
              <a:t>handlers</a:t>
            </a:r>
            <a:r>
              <a:rPr lang="nl-BE" sz="2000" dirty="0"/>
              <a:t> voor controle van </a:t>
            </a:r>
            <a:r>
              <a:rPr lang="nl-BE" sz="2000" dirty="0" err="1"/>
              <a:t>requirements</a:t>
            </a:r>
            <a:endParaRPr lang="nl-BE" sz="2000" dirty="0"/>
          </a:p>
          <a:p>
            <a:pPr marL="815363" lvl="1" indent="-457200">
              <a:buFont typeface="+mj-lt"/>
              <a:buAutoNum type="arabicPeriod"/>
            </a:pPr>
            <a:r>
              <a:rPr lang="nl-BE" sz="2000" dirty="0"/>
              <a:t>Registreer </a:t>
            </a:r>
            <a:r>
              <a:rPr lang="nl-BE" sz="2000" dirty="0" err="1"/>
              <a:t>handlers</a:t>
            </a:r>
            <a:r>
              <a:rPr lang="nl-BE" sz="2000" dirty="0"/>
              <a:t> in </a:t>
            </a:r>
            <a:r>
              <a:rPr lang="nl-BE" sz="2000" i="1" dirty="0" err="1"/>
              <a:t>Program.cs</a:t>
            </a:r>
            <a:endParaRPr lang="nl-BE" sz="20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CBD1A-0216-4A7A-B3E6-23F6FBC0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8399A-2C30-48D2-BFAD-13B7CE26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4653B1-B25F-4D2C-BA87-A27D8F4E9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12267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5975-E927-4BB4-B335-9D423C07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Resource-</a:t>
            </a:r>
            <a:r>
              <a:rPr lang="nl-BE" dirty="0" err="1"/>
              <a:t>based</a:t>
            </a:r>
            <a:r>
              <a:rPr lang="nl-BE" dirty="0"/>
              <a:t> </a:t>
            </a:r>
            <a:r>
              <a:rPr lang="nl-BE" dirty="0" err="1"/>
              <a:t>authorization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7AA63-EAF8-450F-9E1D-D1C64B4CB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3401356"/>
            <a:ext cx="9281274" cy="522968"/>
          </a:xfrm>
        </p:spPr>
        <p:txBody>
          <a:bodyPr/>
          <a:lstStyle/>
          <a:p>
            <a:r>
              <a:rPr lang="nl-BE" sz="2400" b="1" dirty="0"/>
              <a:t>Stap 2: </a:t>
            </a:r>
            <a:r>
              <a:rPr lang="nl-BE" sz="2400" dirty="0"/>
              <a:t>Policy toevoegen met nodige </a:t>
            </a:r>
            <a:r>
              <a:rPr lang="nl-BE" sz="2400" dirty="0" err="1"/>
              <a:t>requirements</a:t>
            </a:r>
            <a:r>
              <a:rPr lang="nl-BE" sz="2400" dirty="0"/>
              <a:t>:</a:t>
            </a: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378EF-5C47-4AE6-9F68-6153FB31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C6CDF-EACE-4C64-8E96-75CD368B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DA133E-F04A-4973-B50C-6A1FCE82B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7895C-4FEB-4545-8D49-0865859EA22D}"/>
              </a:ext>
            </a:extLst>
          </p:cNvPr>
          <p:cNvSpPr txBox="1"/>
          <p:nvPr/>
        </p:nvSpPr>
        <p:spPr>
          <a:xfrm>
            <a:off x="534291" y="2145886"/>
            <a:ext cx="7016883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IsPostAuthorRequirement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IAuthorizationRequirement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nl-BE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66BF29-E565-4AFE-8F90-FAAE8B9E14AC}"/>
              </a:ext>
            </a:extLst>
          </p:cNvPr>
          <p:cNvSpPr txBox="1">
            <a:spLocks/>
          </p:cNvSpPr>
          <p:nvPr/>
        </p:nvSpPr>
        <p:spPr>
          <a:xfrm>
            <a:off x="534291" y="1707860"/>
            <a:ext cx="9281274" cy="3077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b="1" dirty="0"/>
              <a:t>Stap 1: </a:t>
            </a:r>
            <a:r>
              <a:rPr lang="nl-BE" sz="2400" dirty="0" err="1"/>
              <a:t>Requirement-klasses</a:t>
            </a:r>
            <a:r>
              <a:rPr lang="nl-BE" sz="2400" dirty="0"/>
              <a:t> definiëren:</a:t>
            </a:r>
          </a:p>
          <a:p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E69A2-BF66-4630-B77E-3FF815F5DB2E}"/>
              </a:ext>
            </a:extLst>
          </p:cNvPr>
          <p:cNvSpPr txBox="1"/>
          <p:nvPr/>
        </p:nvSpPr>
        <p:spPr>
          <a:xfrm>
            <a:off x="534290" y="4042807"/>
            <a:ext cx="7852625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builder.Services.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AddAuthorization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(options =&gt; 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</a:t>
            </a:r>
            <a:r>
              <a:rPr lang="en-US" sz="12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AddPolicy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CanEditPost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policyBuilder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policyBuilder.</a:t>
            </a:r>
            <a:r>
              <a:rPr lang="en-US" sz="12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AddRequirements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IsPostAuthorRequirement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nl-B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701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1782-45E2-47DD-B61F-E8A39BDD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Resource-</a:t>
            </a:r>
            <a:r>
              <a:rPr lang="nl-BE" dirty="0" err="1"/>
              <a:t>based</a:t>
            </a:r>
            <a:r>
              <a:rPr lang="nl-BE" dirty="0"/>
              <a:t> </a:t>
            </a:r>
            <a:r>
              <a:rPr lang="nl-BE" dirty="0" err="1"/>
              <a:t>authorization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CAFAA-D874-4293-A6B5-2C3A8C46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E1C44-A428-4473-A83B-75B4AB84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D08DF9-5F51-46CD-84EF-5571B5A570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91155B-C54B-4657-9913-39A27607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387877"/>
            <a:ext cx="9281274" cy="522968"/>
          </a:xfrm>
        </p:spPr>
        <p:txBody>
          <a:bodyPr/>
          <a:lstStyle/>
          <a:p>
            <a:r>
              <a:rPr lang="nl-BE" sz="2400" b="1" dirty="0"/>
              <a:t>Stap 3: </a:t>
            </a:r>
            <a:r>
              <a:rPr lang="nl-BE" sz="2400" dirty="0"/>
              <a:t>definieer </a:t>
            </a:r>
            <a:r>
              <a:rPr lang="nl-BE" sz="2400" dirty="0" err="1"/>
              <a:t>handler</a:t>
            </a:r>
            <a:r>
              <a:rPr lang="nl-BE" sz="2400" dirty="0"/>
              <a:t>(s) om </a:t>
            </a:r>
            <a:r>
              <a:rPr lang="nl-BE" sz="2400" dirty="0" err="1"/>
              <a:t>requirement</a:t>
            </a:r>
            <a:r>
              <a:rPr lang="nl-BE" sz="2400" dirty="0"/>
              <a:t>(s) te controleren:</a:t>
            </a:r>
          </a:p>
          <a:p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A6F54-5C26-42CC-92BA-656DA57502F7}"/>
              </a:ext>
            </a:extLst>
          </p:cNvPr>
          <p:cNvSpPr txBox="1"/>
          <p:nvPr/>
        </p:nvSpPr>
        <p:spPr>
          <a:xfrm>
            <a:off x="534290" y="2035277"/>
            <a:ext cx="11480729" cy="330859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IsPostAuthorHandler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AuthorizationHandler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IsPostAuthorRequirement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UserManager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IdentityUser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nl-B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IsPostAuthorHandler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UserManager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nl-BE" sz="11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IdentityUser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</a:t>
            </a:r>
            <a:r>
              <a:rPr lang="nl-BE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userManager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b="1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Task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HandleRequirementAsync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AuthorizationHandlerContext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context,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IsPostAuthorRequirement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requirement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1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resource)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 = </a:t>
            </a:r>
            <a:r>
              <a:rPr lang="nl-BE" sz="1100" b="1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GetUserAsync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context.User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(user ==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resource.CreatedBy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Succeed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requirement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22158-D151-4249-9BEC-8BD577F18354}"/>
              </a:ext>
            </a:extLst>
          </p:cNvPr>
          <p:cNvSpPr/>
          <p:nvPr/>
        </p:nvSpPr>
        <p:spPr>
          <a:xfrm>
            <a:off x="10667998" y="3245078"/>
            <a:ext cx="1008000" cy="215444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400" b="1" dirty="0" err="1">
              <a:latin typeface="+mj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BB95F4-A088-4E50-9E1F-1464DB59FB13}"/>
              </a:ext>
            </a:extLst>
          </p:cNvPr>
          <p:cNvCxnSpPr/>
          <p:nvPr/>
        </p:nvCxnSpPr>
        <p:spPr>
          <a:xfrm flipH="1">
            <a:off x="5378245" y="2352573"/>
            <a:ext cx="8947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7AE3FA-C35B-4FF8-8061-25FB1D8B023B}"/>
              </a:ext>
            </a:extLst>
          </p:cNvPr>
          <p:cNvSpPr txBox="1"/>
          <p:nvPr/>
        </p:nvSpPr>
        <p:spPr>
          <a:xfrm>
            <a:off x="6272981" y="2218455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rgbClr val="C00000"/>
                </a:solidFill>
              </a:rPr>
              <a:t>Automatisch meegegeven via </a:t>
            </a:r>
            <a:r>
              <a:rPr lang="nl-BE" sz="1400" b="1" dirty="0" err="1">
                <a:solidFill>
                  <a:srgbClr val="C00000"/>
                </a:solidFill>
              </a:rPr>
              <a:t>dependency</a:t>
            </a:r>
            <a:r>
              <a:rPr lang="nl-BE" sz="1400" b="1" dirty="0">
                <a:solidFill>
                  <a:srgbClr val="C00000"/>
                </a:solidFill>
              </a:rPr>
              <a:t> </a:t>
            </a:r>
            <a:r>
              <a:rPr lang="nl-BE" sz="1400" b="1" dirty="0" err="1">
                <a:solidFill>
                  <a:srgbClr val="C00000"/>
                </a:solidFill>
              </a:rPr>
              <a:t>injection</a:t>
            </a:r>
            <a:endParaRPr lang="nl-BE" sz="1400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EDBED-7799-42C6-9058-BFBA79B0CEFF}"/>
              </a:ext>
            </a:extLst>
          </p:cNvPr>
          <p:cNvCxnSpPr>
            <a:cxnSpLocks/>
          </p:cNvCxnSpPr>
          <p:nvPr/>
        </p:nvCxnSpPr>
        <p:spPr>
          <a:xfrm flipH="1">
            <a:off x="5530645" y="2372344"/>
            <a:ext cx="742336" cy="1326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DAAA3F-08E2-4100-B406-6307F478D1D6}"/>
              </a:ext>
            </a:extLst>
          </p:cNvPr>
          <p:cNvSpPr txBox="1"/>
          <p:nvPr/>
        </p:nvSpPr>
        <p:spPr>
          <a:xfrm>
            <a:off x="534290" y="5515897"/>
            <a:ext cx="1003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Opgelet: </a:t>
            </a:r>
            <a:r>
              <a:rPr lang="nl-BE" dirty="0"/>
              <a:t>overerven van klasse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AuthorizationHandler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TRequirement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TResource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nl-BE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157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6E14-DCD6-4F7F-B56D-E2352782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Resource-</a:t>
            </a:r>
            <a:r>
              <a:rPr lang="nl-BE" dirty="0" err="1"/>
              <a:t>based</a:t>
            </a:r>
            <a:r>
              <a:rPr lang="nl-BE" dirty="0"/>
              <a:t> </a:t>
            </a:r>
            <a:r>
              <a:rPr lang="nl-BE" dirty="0" err="1"/>
              <a:t>authorization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809D4-1037-4125-B2C7-B6DD88FF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FDE2A-72B2-4ACA-8300-B54228CF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BEDC4D-B5B5-4852-B72F-94F3E9DFE8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77106F-D3B3-4D96-8A8F-61E90CA5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53819"/>
            <a:ext cx="9281274" cy="522968"/>
          </a:xfrm>
        </p:spPr>
        <p:txBody>
          <a:bodyPr/>
          <a:lstStyle/>
          <a:p>
            <a:r>
              <a:rPr lang="nl-BE" sz="2400" b="1" dirty="0"/>
              <a:t>Stap 4: </a:t>
            </a:r>
            <a:r>
              <a:rPr lang="nl-BE" sz="2400" dirty="0"/>
              <a:t>registreer </a:t>
            </a:r>
            <a:r>
              <a:rPr lang="nl-BE" sz="2400" dirty="0" err="1"/>
              <a:t>handlers</a:t>
            </a:r>
            <a:r>
              <a:rPr lang="nl-BE" sz="2400" dirty="0"/>
              <a:t> in </a:t>
            </a:r>
            <a:r>
              <a:rPr lang="nl-BE" sz="2400" i="1" dirty="0" err="1"/>
              <a:t>Program.cs</a:t>
            </a:r>
            <a:r>
              <a:rPr lang="nl-BE" sz="2400" dirty="0"/>
              <a:t>:</a:t>
            </a:r>
          </a:p>
          <a:p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30EDF-4DC3-488D-A31E-583FACA277B8}"/>
              </a:ext>
            </a:extLst>
          </p:cNvPr>
          <p:cNvSpPr txBox="1"/>
          <p:nvPr/>
        </p:nvSpPr>
        <p:spPr>
          <a:xfrm>
            <a:off x="678291" y="2625214"/>
            <a:ext cx="7787283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builder.Services.</a:t>
            </a:r>
            <a:r>
              <a:rPr lang="nl-BE" sz="14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AddScoped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IAuthorizationHandler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IsPostAuthorHandler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0DFB4-8DE8-4944-847D-7E73513D3424}"/>
              </a:ext>
            </a:extLst>
          </p:cNvPr>
          <p:cNvSpPr txBox="1"/>
          <p:nvPr/>
        </p:nvSpPr>
        <p:spPr>
          <a:xfrm>
            <a:off x="678291" y="4065260"/>
            <a:ext cx="10324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b="1" dirty="0"/>
              <a:t>Opgelet: </a:t>
            </a:r>
            <a:r>
              <a:rPr lang="nl-BE" b="1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AddScoped</a:t>
            </a:r>
            <a:r>
              <a:rPr lang="nl-BE" sz="2000" dirty="0"/>
              <a:t> want klasse heeft andere </a:t>
            </a:r>
            <a:r>
              <a:rPr lang="nl-BE" sz="2000" dirty="0" err="1"/>
              <a:t>dependency</a:t>
            </a:r>
            <a:r>
              <a:rPr lang="nl-BE" sz="2000" dirty="0"/>
              <a:t> nodig </a:t>
            </a:r>
            <a:br>
              <a:rPr lang="nl-BE" sz="2000" dirty="0"/>
            </a:br>
            <a:r>
              <a:rPr lang="nl-BE" sz="2000" dirty="0"/>
              <a:t>(nl.: instantie van </a:t>
            </a:r>
            <a:r>
              <a:rPr lang="nl-BE" dirty="0" err="1">
                <a:latin typeface="Consolas" panose="020B0609020204030204" pitchFamily="49" charset="0"/>
              </a:rPr>
              <a:t>UserManager</a:t>
            </a:r>
            <a:r>
              <a:rPr lang="nl-BE" dirty="0">
                <a:latin typeface="Consolas" panose="020B0609020204030204" pitchFamily="49" charset="0"/>
              </a:rPr>
              <a:t>&lt;&gt;</a:t>
            </a:r>
            <a:r>
              <a:rPr lang="nl-B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58197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6BEF-7544-4711-ADE3-79C8311C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Resource-</a:t>
            </a:r>
            <a:r>
              <a:rPr lang="nl-BE" dirty="0" err="1"/>
              <a:t>based</a:t>
            </a:r>
            <a:r>
              <a:rPr lang="nl-BE" dirty="0"/>
              <a:t> </a:t>
            </a:r>
            <a:r>
              <a:rPr lang="nl-BE" dirty="0" err="1"/>
              <a:t>authorization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6422-1914-4A2C-AE08-10E31AC91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Vervolgens autorisatie gebruiken in Controller: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C3ADC-B1EB-412A-ACF4-C6DE2BAE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BDCF3-85AF-4444-BB05-67CD2924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303A0F-22DF-4D0B-8012-B1ED7ABEA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FD88F-2C20-42CA-8FF7-4C62BE6A9E0D}"/>
              </a:ext>
            </a:extLst>
          </p:cNvPr>
          <p:cNvSpPr txBox="1"/>
          <p:nvPr/>
        </p:nvSpPr>
        <p:spPr>
          <a:xfrm>
            <a:off x="1160206" y="2015613"/>
            <a:ext cx="7973962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Controller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IAuthorizationService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authService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BlogService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blogService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BlogService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IAuthorizationService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authService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_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authService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authService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Authorize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Task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Edit(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post = _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blogService.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GetPost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authService.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AuthorizeAsync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(User, post,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CanEditPost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authResult.Succeeded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ForbidResult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(post);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D58E0E-54AC-400D-80F0-4991BFD6A20A}"/>
              </a:ext>
            </a:extLst>
          </p:cNvPr>
          <p:cNvCxnSpPr>
            <a:cxnSpLocks/>
          </p:cNvCxnSpPr>
          <p:nvPr/>
        </p:nvCxnSpPr>
        <p:spPr>
          <a:xfrm flipH="1" flipV="1">
            <a:off x="6233653" y="3097162"/>
            <a:ext cx="540773" cy="13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039507-4CF0-4823-837E-9DCA56AFEE11}"/>
              </a:ext>
            </a:extLst>
          </p:cNvPr>
          <p:cNvSpPr txBox="1"/>
          <p:nvPr/>
        </p:nvSpPr>
        <p:spPr>
          <a:xfrm>
            <a:off x="6774426" y="3065535"/>
            <a:ext cx="203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err="1">
                <a:solidFill>
                  <a:srgbClr val="C00000"/>
                </a:solidFill>
              </a:rPr>
              <a:t>depedency</a:t>
            </a:r>
            <a:r>
              <a:rPr lang="nl-BE" sz="1600" b="1" dirty="0">
                <a:solidFill>
                  <a:srgbClr val="C00000"/>
                </a:solidFill>
              </a:rPr>
              <a:t> </a:t>
            </a:r>
            <a:r>
              <a:rPr lang="nl-BE" sz="1600" b="1" dirty="0" err="1">
                <a:solidFill>
                  <a:srgbClr val="C00000"/>
                </a:solidFill>
              </a:rPr>
              <a:t>injection</a:t>
            </a:r>
            <a:endParaRPr lang="nl-BE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209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7C36-A4C0-4B46-A622-60107DDD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 verbergen in </a:t>
            </a:r>
            <a:r>
              <a:rPr lang="nl-BE" dirty="0" err="1"/>
              <a:t>Razor</a:t>
            </a:r>
            <a:r>
              <a:rPr lang="nl-BE" dirty="0"/>
              <a:t>-view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E722-0153-4D15-89EB-ACAFCC68D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959252"/>
            <a:ext cx="9905077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Indien gebruiker actie niet mag uitvoeren </a:t>
            </a:r>
            <a:r>
              <a:rPr lang="nl-BE" sz="2400" dirty="0">
                <a:sym typeface="Wingdings" panose="05000000000000000000" pitchFamily="2" charset="2"/>
              </a:rPr>
              <a:t> elementen verbergen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>
                <a:sym typeface="Wingdings" panose="05000000000000000000" pitchFamily="2" charset="2"/>
              </a:rPr>
              <a:t>Voorbeeld: indien gebruiker post niet mag bewerken  geen </a:t>
            </a:r>
            <a:r>
              <a:rPr lang="nl-BE" sz="2000" dirty="0" err="1">
                <a:sym typeface="Wingdings" panose="05000000000000000000" pitchFamily="2" charset="2"/>
              </a:rPr>
              <a:t>Edit</a:t>
            </a:r>
            <a:r>
              <a:rPr lang="nl-BE" sz="2000" dirty="0">
                <a:sym typeface="Wingdings" panose="05000000000000000000" pitchFamily="2" charset="2"/>
              </a:rPr>
              <a:t>-knop genereren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Twee eenvoudige manieren: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000" dirty="0">
                <a:sym typeface="Wingdings" panose="05000000000000000000" pitchFamily="2" charset="2"/>
              </a:rPr>
              <a:t>Extra property toevoegen in </a:t>
            </a:r>
            <a:r>
              <a:rPr lang="nl-BE" sz="2000" dirty="0" err="1">
                <a:sym typeface="Wingdings" panose="05000000000000000000" pitchFamily="2" charset="2"/>
              </a:rPr>
              <a:t>ViewModel</a:t>
            </a:r>
            <a:r>
              <a:rPr lang="nl-BE" sz="2000" dirty="0">
                <a:sym typeface="Wingdings" panose="05000000000000000000" pitchFamily="2" charset="2"/>
              </a:rPr>
              <a:t> (voorbeeld: </a:t>
            </a:r>
            <a:r>
              <a:rPr lang="nl-BE" sz="2000" dirty="0" err="1">
                <a:sym typeface="Wingdings" panose="05000000000000000000" pitchFamily="2" charset="2"/>
              </a:rPr>
              <a:t>CanEditPost</a:t>
            </a:r>
            <a:r>
              <a:rPr lang="nl-BE" sz="2000" dirty="0">
                <a:sym typeface="Wingdings" panose="05000000000000000000" pitchFamily="2" charset="2"/>
              </a:rPr>
              <a:t>). </a:t>
            </a:r>
            <a:br>
              <a:rPr lang="nl-BE" sz="2000" dirty="0">
                <a:sym typeface="Wingdings" panose="05000000000000000000" pitchFamily="2" charset="2"/>
              </a:rPr>
            </a:br>
            <a:r>
              <a:rPr lang="nl-BE" sz="2000" dirty="0">
                <a:sym typeface="Wingdings" panose="05000000000000000000" pitchFamily="2" charset="2"/>
              </a:rPr>
              <a:t>Nadien in View waarde van property controleren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000" dirty="0" err="1"/>
              <a:t>IAuthorizationService</a:t>
            </a:r>
            <a:r>
              <a:rPr lang="nl-BE" sz="2000" dirty="0"/>
              <a:t> gebruiken in view (zoals in controller, zie vorige)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0A4DB-E468-4456-A7C2-697CF26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2EDF1-6AEF-48E4-AD14-DF5E3C9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5B31D-58D6-4E6D-9D20-469250B198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28152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5F38-89CA-4AC3-A264-A3296FBA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 verbergen in </a:t>
            </a:r>
            <a:r>
              <a:rPr lang="nl-BE" dirty="0" err="1"/>
              <a:t>Razor</a:t>
            </a:r>
            <a:r>
              <a:rPr lang="nl-BE" dirty="0"/>
              <a:t>-view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693D-D34E-4A22-BB2E-35D6224F3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23" y="1508102"/>
            <a:ext cx="9281274" cy="3651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Optie 1: </a:t>
            </a:r>
            <a:r>
              <a:rPr lang="nl-BE" sz="2400" dirty="0"/>
              <a:t>extra property in </a:t>
            </a:r>
            <a:r>
              <a:rPr lang="nl-BE" sz="2400" dirty="0" err="1"/>
              <a:t>ViewModel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6A169-8460-45CC-AC13-6F946731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C3254-1AEF-440D-BE00-B191791A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73F8DA-9E3C-4695-A4F3-82B859637B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94BBF-C3AF-4A66-A37B-BCB964648604}"/>
              </a:ext>
            </a:extLst>
          </p:cNvPr>
          <p:cNvSpPr txBox="1"/>
          <p:nvPr/>
        </p:nvSpPr>
        <p:spPr>
          <a:xfrm>
            <a:off x="861246" y="3449574"/>
            <a:ext cx="731520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8291"/>
                </a:solidFill>
                <a:latin typeface="Consolas" panose="020B0609020204030204" pitchFamily="49" charset="0"/>
              </a:rPr>
              <a:t>Task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Edit(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post = _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blogService.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GetPost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authService.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AuthorizeAsync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(User, post,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CanEditPost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PostDetailViewModel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PostDetailViewModel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viewModel.Post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post;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viewModel.CanEdit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nl-BE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authResult.Succeeded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E4B83-16A1-4890-902D-0DE0C92FC70F}"/>
              </a:ext>
            </a:extLst>
          </p:cNvPr>
          <p:cNvSpPr txBox="1"/>
          <p:nvPr/>
        </p:nvSpPr>
        <p:spPr>
          <a:xfrm>
            <a:off x="861246" y="2202830"/>
            <a:ext cx="4546496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PostDetailViewModel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CanEdit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49793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4507-6A9D-439C-9C17-1920C69B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Cookies instellen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8BE9-0078-4754-8505-D9BF272EC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457806"/>
            <a:ext cx="10618974" cy="30905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/>
              <a:t>Gebruik de methode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Response.Cookies.Append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400" dirty="0"/>
              <a:t>om </a:t>
            </a:r>
            <a:r>
              <a:rPr lang="en-US" sz="2400" dirty="0" err="1"/>
              <a:t>een</a:t>
            </a:r>
            <a:r>
              <a:rPr lang="en-US" sz="2400" dirty="0"/>
              <a:t> cookie in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stellen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5A9F1-2C55-4349-86E4-25FF8C07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9CA0F-42C6-421A-A7D0-61E12947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8467F4-8806-4DF4-BB66-93CBF2A001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864A3-3F8B-4670-9130-9A39D9EC785C}"/>
              </a:ext>
            </a:extLst>
          </p:cNvPr>
          <p:cNvSpPr txBox="1"/>
          <p:nvPr/>
        </p:nvSpPr>
        <p:spPr>
          <a:xfrm>
            <a:off x="1189704" y="2703871"/>
            <a:ext cx="6912078" cy="24622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40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HttpPost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ChangeLanguage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language)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Response.Cookies.</a:t>
            </a:r>
            <a:r>
              <a:rPr lang="en-US" sz="14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Append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"LANG"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language);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8517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5F38-89CA-4AC3-A264-A3296FBA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 verbergen in </a:t>
            </a:r>
            <a:r>
              <a:rPr lang="nl-BE" dirty="0" err="1"/>
              <a:t>Razor</a:t>
            </a:r>
            <a:r>
              <a:rPr lang="nl-BE" dirty="0"/>
              <a:t>-view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693D-D34E-4A22-BB2E-35D6224F3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23" y="2206194"/>
            <a:ext cx="9281274" cy="3651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Optie 2: gebruik maken van </a:t>
            </a:r>
            <a:r>
              <a:rPr lang="nl-BE" sz="2400" b="1" dirty="0" err="1"/>
              <a:t>IAuthorizationService</a:t>
            </a:r>
            <a:r>
              <a:rPr lang="nl-BE" sz="2400" b="1" dirty="0"/>
              <a:t> in View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6A169-8460-45CC-AC13-6F946731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C3254-1AEF-440D-BE00-B191791A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73F8DA-9E3C-4695-A4F3-82B859637B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969E1-ACB3-443F-948A-150D22DFEFB4}"/>
              </a:ext>
            </a:extLst>
          </p:cNvPr>
          <p:cNvSpPr txBox="1"/>
          <p:nvPr/>
        </p:nvSpPr>
        <p:spPr>
          <a:xfrm>
            <a:off x="861246" y="2989009"/>
            <a:ext cx="9938206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Microsoft.AspNetCore.Authorization</a:t>
            </a:r>
            <a:endParaRPr lang="nl-BE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inject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IAuthorizationService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authService</a:t>
            </a:r>
            <a:endParaRPr lang="nl-BE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authService.</a:t>
            </a:r>
            <a:r>
              <a:rPr lang="en-US" sz="14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AuthorizeAsync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(User,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CanEditPost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)).Succeeded)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="Edit"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asp-route-id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Model.Post.Id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-primary"&gt;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4736084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F591-B6C3-45BF-8E64-639015AC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Seeden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E3C57-6168-42A1-A207-DC7879815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ECD40-9844-47F9-BE36-199B3CDE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E666E-889C-4C16-A30B-DD2A4605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81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013A01-740C-4063-8253-17593090C9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10784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7D1B-EB9B-4D46-A69A-D335426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Seeden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F5A3-D8A9-439E-8A29-FF3FB32D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29752"/>
            <a:ext cx="6102483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Administrator kan nieuwe gebruikers aanmaken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/>
              <a:t>MAAR: </a:t>
            </a:r>
            <a:r>
              <a:rPr lang="nl-BE" sz="2000" dirty="0"/>
              <a:t>hoe wordt account van administrator gemaakt?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Oplossing: </a:t>
            </a:r>
            <a:r>
              <a:rPr lang="nl-BE" sz="2400" dirty="0"/>
              <a:t>aantal standaard gebruikers aanmaken bij opstarten van applicatie </a:t>
            </a:r>
            <a:br>
              <a:rPr lang="nl-BE" sz="2400" dirty="0"/>
            </a:br>
            <a:r>
              <a:rPr lang="nl-BE" sz="2400" dirty="0"/>
              <a:t>(= </a:t>
            </a:r>
            <a:r>
              <a:rPr lang="nl-BE" sz="2400" dirty="0" err="1"/>
              <a:t>seeding</a:t>
            </a:r>
            <a:r>
              <a:rPr lang="nl-BE" sz="24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3579D-5697-4FC7-931B-C87DDB0B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E6FBD-4134-4506-AFCC-C36E6279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E808B9-1BC5-453A-8087-F9B1DDC43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394033-25C7-43BB-9BF5-9311AE527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400" y="2082551"/>
            <a:ext cx="4788309" cy="26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524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7B90-D508-499B-86DF-B9FAF655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Seeden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F3475-C3DA-4CBE-96C1-AE0C442A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5C1BE-941A-41F3-9101-899C5200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58295B-00CD-4D97-8336-DE02D3D648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6F0F-EB0F-4046-AD3E-45C2FC67EA4E}"/>
              </a:ext>
            </a:extLst>
          </p:cNvPr>
          <p:cNvSpPr txBox="1"/>
          <p:nvPr/>
        </p:nvSpPr>
        <p:spPr>
          <a:xfrm>
            <a:off x="2575317" y="954000"/>
            <a:ext cx="7816836" cy="51706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scope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app.Services.CreateScope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//Resolve ASP .NET Core Identity with DI help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userManager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scope.ServiceProvider.</a:t>
            </a:r>
            <a:r>
              <a:rPr lang="nl-BE" sz="11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GetService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1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UserManager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1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IdentityUser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&gt;&gt;();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userManager.FindByEmailAsync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"admin@test.be"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).Result ==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nl-BE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new user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IdentityUser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adminUser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IdentityUser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adminUser.UserName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"admin@test.be"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adminUser.Email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"admin@test.be"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adminUser.EmailConfirmed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//nodig om check te </a:t>
            </a:r>
            <a:r>
              <a:rPr lang="nl-BE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bypassen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//save user </a:t>
            </a:r>
            <a:r>
              <a:rPr lang="nl-BE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with</a:t>
            </a:r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password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userManager.</a:t>
            </a:r>
            <a:r>
              <a:rPr lang="nl-BE" sz="11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CreateAsync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adminUser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"Admin123!"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result.Succeeded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nl-BE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define</a:t>
            </a:r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claims </a:t>
            </a:r>
            <a:r>
              <a:rPr lang="nl-BE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for</a:t>
            </a:r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user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>
                <a:solidFill>
                  <a:srgbClr val="4F8291"/>
                </a:solidFill>
                <a:latin typeface="Cascadia Mono" panose="020B0609020000020004" pitchFamily="49" charset="0"/>
              </a:rPr>
              <a:t>Claim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[] claims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4F8291"/>
                </a:solidFill>
                <a:latin typeface="Cascadia Mono" panose="020B0609020000020004" pitchFamily="49" charset="0"/>
              </a:rPr>
              <a:t>Claim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[]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4F8291"/>
                </a:solidFill>
                <a:latin typeface="Cascadia Mono" panose="020B0609020000020004" pitchFamily="49" charset="0"/>
              </a:rPr>
              <a:t>Claim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IsAdmin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.Empty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4F8291"/>
                </a:solidFill>
                <a:latin typeface="Cascadia Mono" panose="020B0609020000020004" pitchFamily="49" charset="0"/>
              </a:rPr>
              <a:t>Claim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ClaimTypes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.DateOfBirth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"03/12/1995"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//add array of claims to user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userManager.</a:t>
            </a:r>
            <a:r>
              <a:rPr lang="nl-BE" sz="11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AddClaimsAsync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adminUser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claims).</a:t>
            </a:r>
            <a:r>
              <a:rPr lang="nl-BE" sz="11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Wait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5805B-C4FE-4954-A481-073BED46D516}"/>
              </a:ext>
            </a:extLst>
          </p:cNvPr>
          <p:cNvSpPr txBox="1"/>
          <p:nvPr/>
        </p:nvSpPr>
        <p:spPr>
          <a:xfrm>
            <a:off x="2537646" y="595382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Toevoegen aan </a:t>
            </a:r>
            <a:r>
              <a:rPr lang="nl-BE" i="1"/>
              <a:t>Program.</a:t>
            </a:r>
            <a:r>
              <a:rPr lang="nl-BE" i="1" dirty="0" err="1"/>
              <a:t>cs</a:t>
            </a:r>
            <a:r>
              <a:rPr lang="nl-B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1182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85DC-61CF-4EBF-A9AE-482FC04C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Cookies instellen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C0DD5-8BFA-4F6B-8252-F90B466F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authenticatie</a:t>
            </a:r>
            <a:r>
              <a:rPr lang="en-US" dirty="0"/>
              <a:t> &amp; </a:t>
            </a:r>
            <a:r>
              <a:rPr lang="en-US" dirty="0" err="1"/>
              <a:t>autorisatie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79347-545F-4BA7-821C-29815CC9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24AA29-254B-4CD9-8E7C-4F1571CD63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BAA9B-7F0A-4DC7-B2B2-3641B2AD2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38"/>
          <a:stretch/>
        </p:blipFill>
        <p:spPr>
          <a:xfrm>
            <a:off x="363792" y="3569558"/>
            <a:ext cx="10992465" cy="1272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66AAA8-B22C-4F71-A954-38296AD3E460}"/>
              </a:ext>
            </a:extLst>
          </p:cNvPr>
          <p:cNvSpPr txBox="1"/>
          <p:nvPr/>
        </p:nvSpPr>
        <p:spPr>
          <a:xfrm>
            <a:off x="449506" y="2015614"/>
            <a:ext cx="10769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Waarde van cookie wordt bewaard in browser (zie Developer Tools)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b="1" dirty="0"/>
              <a:t>Opmerking: </a:t>
            </a:r>
            <a:r>
              <a:rPr lang="nl-BE" sz="2400" i="1" dirty="0" err="1"/>
              <a:t>Expires</a:t>
            </a:r>
            <a:r>
              <a:rPr lang="nl-BE" sz="2400" i="1" dirty="0"/>
              <a:t> </a:t>
            </a:r>
            <a:r>
              <a:rPr lang="nl-BE" sz="2400" i="1" dirty="0">
                <a:sym typeface="Wingdings" panose="05000000000000000000" pitchFamily="2" charset="2"/>
              </a:rPr>
              <a:t> cookie “vervalt” (is na vervaldatum niet meer geldig)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Kan ingesteld worden via </a:t>
            </a:r>
            <a:r>
              <a:rPr lang="nl-BE" sz="2000" dirty="0" err="1">
                <a:latin typeface="Consolas" panose="020B0609020204030204" pitchFamily="49" charset="0"/>
                <a:sym typeface="Wingdings" panose="05000000000000000000" pitchFamily="2" charset="2"/>
              </a:rPr>
              <a:t>CookieOptions</a:t>
            </a:r>
            <a:endParaRPr lang="nl-BE" sz="2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7E4C7-511F-457C-AE30-D0E1ED9C4288}"/>
              </a:ext>
            </a:extLst>
          </p:cNvPr>
          <p:cNvSpPr/>
          <p:nvPr/>
        </p:nvSpPr>
        <p:spPr>
          <a:xfrm>
            <a:off x="2035276" y="4198375"/>
            <a:ext cx="2980098" cy="24580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28546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15649</TotalTime>
  <Words>6531</Words>
  <Application>Microsoft Office PowerPoint</Application>
  <PresentationFormat>Widescreen</PresentationFormat>
  <Paragraphs>1080</Paragraphs>
  <Slides>83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Arial</vt:lpstr>
      <vt:lpstr>Calibri</vt:lpstr>
      <vt:lpstr>Calibri Light</vt:lpstr>
      <vt:lpstr>Cascadia Mono</vt:lpstr>
      <vt:lpstr>Consolas</vt:lpstr>
      <vt:lpstr>Wingdings</vt:lpstr>
      <vt:lpstr>Kantoorthema</vt:lpstr>
      <vt:lpstr>PowerPoint Presentation</vt:lpstr>
      <vt:lpstr>Application Development</vt:lpstr>
      <vt:lpstr>PowerPoint Presentation</vt:lpstr>
      <vt:lpstr>Cookies</vt:lpstr>
      <vt:lpstr>Wat zijn Cookies?</vt:lpstr>
      <vt:lpstr>Wat zijn Cookies?</vt:lpstr>
      <vt:lpstr>Wat zijn Cookies?</vt:lpstr>
      <vt:lpstr>Cookies instellen</vt:lpstr>
      <vt:lpstr>Cookies instellen</vt:lpstr>
      <vt:lpstr>Cookies instellen</vt:lpstr>
      <vt:lpstr>Cookies uitlezen</vt:lpstr>
      <vt:lpstr>Cookies verwijderen</vt:lpstr>
      <vt:lpstr>Sessies</vt:lpstr>
      <vt:lpstr>Wat zijn Sessies?</vt:lpstr>
      <vt:lpstr>Wat zijn Sessies?</vt:lpstr>
      <vt:lpstr>Hoe werken Sessions?</vt:lpstr>
      <vt:lpstr>Gebruik van Sessies</vt:lpstr>
      <vt:lpstr>Sessie Configureren</vt:lpstr>
      <vt:lpstr>Sessie Configureren</vt:lpstr>
      <vt:lpstr>Gegevens bewaren in een Sessie</vt:lpstr>
      <vt:lpstr>Gegevens ophalen uit Sessie</vt:lpstr>
      <vt:lpstr>Complexe objecten bewaren/ophalen</vt:lpstr>
      <vt:lpstr>Complexe objecten bewaren/ophalen</vt:lpstr>
      <vt:lpstr>Complexe objecten bewaren/ophalen</vt:lpstr>
      <vt:lpstr>Waarde uit sessie verwijderen</vt:lpstr>
      <vt:lpstr>Authenticatie</vt:lpstr>
      <vt:lpstr>Wat is Authenticatie?</vt:lpstr>
      <vt:lpstr>Users en Claims in ASP.NET Core</vt:lpstr>
      <vt:lpstr>ASP.NET Core Identity gebruiken</vt:lpstr>
      <vt:lpstr>Gegenereerde code: DbContext</vt:lpstr>
      <vt:lpstr>Gegenereerde code: Connection string</vt:lpstr>
      <vt:lpstr>Gegenereerde code: configuratie (Program.cs)</vt:lpstr>
      <vt:lpstr>Gegenereerde code: configuratie (Program.cs)</vt:lpstr>
      <vt:lpstr>Gegenereerde code: partial view navigatiebalk</vt:lpstr>
      <vt:lpstr>Database</vt:lpstr>
      <vt:lpstr>Template</vt:lpstr>
      <vt:lpstr>Customizing</vt:lpstr>
      <vt:lpstr>Instellingen in ConfigureServices (Program.cs)</vt:lpstr>
      <vt:lpstr>Custom User-klasse</vt:lpstr>
      <vt:lpstr>Custom User-klasse</vt:lpstr>
      <vt:lpstr>Custom User-klasse</vt:lpstr>
      <vt:lpstr>Views en logica aanpassen</vt:lpstr>
      <vt:lpstr>Views en logica aanpassen</vt:lpstr>
      <vt:lpstr>Views en logica aanpassen</vt:lpstr>
      <vt:lpstr>Views en logica aanpassen</vt:lpstr>
      <vt:lpstr>Views en logica aanpassen</vt:lpstr>
      <vt:lpstr>Views en logica aanpassen</vt:lpstr>
      <vt:lpstr>Views en logica aanpassen</vt:lpstr>
      <vt:lpstr>Lock-out enablen</vt:lpstr>
      <vt:lpstr>Lock-out configureren</vt:lpstr>
      <vt:lpstr>User gebruiken in Controller</vt:lpstr>
      <vt:lpstr>User gebruiken in Controller</vt:lpstr>
      <vt:lpstr>UserManager</vt:lpstr>
      <vt:lpstr>Autorisatie</vt:lpstr>
      <vt:lpstr>Authenticatie vs Autorisatie</vt:lpstr>
      <vt:lpstr>Restrictie: ingelogde gebruikers</vt:lpstr>
      <vt:lpstr>Restrictie: ingelogde gebruikers</vt:lpstr>
      <vt:lpstr>Restrictie: ingelogde gebruikers</vt:lpstr>
      <vt:lpstr>Claim-based autorisatie</vt:lpstr>
      <vt:lpstr>Claim-based autorisatie</vt:lpstr>
      <vt:lpstr>Claim toekennen aan gebruiker</vt:lpstr>
      <vt:lpstr>Claim-based autorisatie: Policies</vt:lpstr>
      <vt:lpstr>Claim-based autorisatie: Policies</vt:lpstr>
      <vt:lpstr>Claim-based autorisatie: Policies</vt:lpstr>
      <vt:lpstr>Policies: requirements &amp; handlers</vt:lpstr>
      <vt:lpstr>Policies: requirements &amp; handlers</vt:lpstr>
      <vt:lpstr>Policies: requirements &amp; handlers</vt:lpstr>
      <vt:lpstr>Policies: requirements &amp; handlers</vt:lpstr>
      <vt:lpstr>Policies: requirements &amp; handlers</vt:lpstr>
      <vt:lpstr>Policies: requirements &amp; handlers</vt:lpstr>
      <vt:lpstr>Policies: requirements &amp; handlers</vt:lpstr>
      <vt:lpstr>Policies: requirements &amp; handlers</vt:lpstr>
      <vt:lpstr>Resource-based authorization</vt:lpstr>
      <vt:lpstr>Resource-based authorization</vt:lpstr>
      <vt:lpstr>Resource-based authorization</vt:lpstr>
      <vt:lpstr>Resource-based authorization</vt:lpstr>
      <vt:lpstr>Resource-based authorization</vt:lpstr>
      <vt:lpstr>Elementen verbergen in Razor-view</vt:lpstr>
      <vt:lpstr>Elementen verbergen in Razor-view</vt:lpstr>
      <vt:lpstr>Elementen verbergen in Razor-view</vt:lpstr>
      <vt:lpstr>Seeden</vt:lpstr>
      <vt:lpstr>Seeden</vt:lpstr>
      <vt:lpstr>Seeden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Sam Van Buggenhout</cp:lastModifiedBy>
  <cp:revision>961</cp:revision>
  <dcterms:created xsi:type="dcterms:W3CDTF">2019-09-02T13:39:39Z</dcterms:created>
  <dcterms:modified xsi:type="dcterms:W3CDTF">2023-11-28T10:35:36Z</dcterms:modified>
</cp:coreProperties>
</file>