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M Sans Bold" charset="1" panose="00000000000000000000"/>
      <p:regular r:id="rId12"/>
    </p:embeddedFont>
    <p:embeddedFont>
      <p:font typeface="Open Sans Bold"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775818" y="3845241"/>
            <a:ext cx="15483482"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Metodos de busca </a:t>
            </a:r>
          </a:p>
        </p:txBody>
      </p:sp>
      <p:sp>
        <p:nvSpPr>
          <p:cNvPr name="TextBox 18" id="18"/>
          <p:cNvSpPr txBox="true"/>
          <p:nvPr/>
        </p:nvSpPr>
        <p:spPr>
          <a:xfrm rot="0">
            <a:off x="1396407" y="8293986"/>
            <a:ext cx="15317860"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Thiago Marzarri e Gabriel Pinheiro</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0" y="679662"/>
            <a:ext cx="1828800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O que são métodos de busca ?</a:t>
            </a:r>
          </a:p>
        </p:txBody>
      </p:sp>
      <p:sp>
        <p:nvSpPr>
          <p:cNvPr name="TextBox 4" id="4"/>
          <p:cNvSpPr txBox="true"/>
          <p:nvPr/>
        </p:nvSpPr>
        <p:spPr>
          <a:xfrm rot="0">
            <a:off x="681554" y="3113975"/>
            <a:ext cx="16577746" cy="4990983"/>
          </a:xfrm>
          <a:prstGeom prst="rect">
            <a:avLst/>
          </a:prstGeom>
        </p:spPr>
        <p:txBody>
          <a:bodyPr anchor="t" rtlCol="false" tIns="0" lIns="0" bIns="0" rIns="0">
            <a:spAutoFit/>
          </a:bodyPr>
          <a:lstStyle/>
          <a:p>
            <a:pPr algn="ctr">
              <a:lnSpc>
                <a:spcPts val="7940"/>
              </a:lnSpc>
            </a:pPr>
            <a:r>
              <a:rPr lang="en-US" sz="5671" b="true">
                <a:solidFill>
                  <a:srgbClr val="000000"/>
                </a:solidFill>
                <a:latin typeface="Open Sans Bold"/>
                <a:ea typeface="Open Sans Bold"/>
                <a:cs typeface="Open Sans Bold"/>
                <a:sym typeface="Open Sans Bold"/>
              </a:rPr>
              <a:t>Os métodos de busca são técnicas ou algoritmos usados para localizar ou encontrar informações dentro de um conjunto de dados ou estrutura de dados. Esses métodos são fundamentais no desemvolvimento de ai</a:t>
            </a:r>
          </a:p>
        </p:txBody>
      </p:sp>
      <p:sp>
        <p:nvSpPr>
          <p:cNvPr name="Freeform 5" id="5"/>
          <p:cNvSpPr/>
          <p:nvPr/>
        </p:nvSpPr>
        <p:spPr>
          <a:xfrm flipH="false" flipV="false" rot="0">
            <a:off x="17037007" y="2747316"/>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519360" y="-583486"/>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2607841" y="2094542"/>
            <a:ext cx="13072318" cy="887095"/>
          </a:xfrm>
          <a:prstGeom prst="rect">
            <a:avLst/>
          </a:prstGeom>
        </p:spPr>
        <p:txBody>
          <a:bodyPr anchor="t" rtlCol="false" tIns="0" lIns="0" bIns="0" rIns="0">
            <a:spAutoFit/>
          </a:bodyPr>
          <a:lstStyle/>
          <a:p>
            <a:pPr algn="ctr">
              <a:lnSpc>
                <a:spcPts val="7279"/>
              </a:lnSpc>
            </a:pPr>
            <a:r>
              <a:rPr lang="en-US" sz="5199" b="true">
                <a:solidFill>
                  <a:srgbClr val="100F0D"/>
                </a:solidFill>
                <a:latin typeface="Open Sans Bold"/>
                <a:ea typeface="Open Sans Bold"/>
                <a:cs typeface="Open Sans Bold"/>
                <a:sym typeface="Open Sans Bold"/>
              </a:rPr>
              <a:t>Para que servem os métodos de busca?:</a:t>
            </a:r>
          </a:p>
        </p:txBody>
      </p:sp>
      <p:sp>
        <p:nvSpPr>
          <p:cNvPr name="TextBox 8" id="8"/>
          <p:cNvSpPr txBox="true"/>
          <p:nvPr/>
        </p:nvSpPr>
        <p:spPr>
          <a:xfrm rot="0">
            <a:off x="137556" y="4005694"/>
            <a:ext cx="18012889" cy="4534442"/>
          </a:xfrm>
          <a:prstGeom prst="rect">
            <a:avLst/>
          </a:prstGeom>
        </p:spPr>
        <p:txBody>
          <a:bodyPr anchor="t" rtlCol="false" tIns="0" lIns="0" bIns="0" rIns="0">
            <a:spAutoFit/>
          </a:bodyPr>
          <a:lstStyle/>
          <a:p>
            <a:pPr algn="ctr">
              <a:lnSpc>
                <a:spcPts val="5152"/>
              </a:lnSpc>
            </a:pPr>
            <a:r>
              <a:rPr lang="en-US" sz="3680" b="true">
                <a:solidFill>
                  <a:srgbClr val="000000"/>
                </a:solidFill>
                <a:latin typeface="Open Sans Bold"/>
                <a:ea typeface="Open Sans Bold"/>
                <a:cs typeface="Open Sans Bold"/>
                <a:sym typeface="Open Sans Bold"/>
              </a:rPr>
              <a:t>Os métodos de busca servem para localizar um determinado elemento ou informação dentro de uma estrutura de dados, como um array, lista, árvore ou grafo. Eles são utilizados em uma variedade de aplicações, incluindo:</a:t>
            </a:r>
          </a:p>
          <a:p>
            <a:pPr algn="ctr">
              <a:lnSpc>
                <a:spcPts val="5152"/>
              </a:lnSpc>
            </a:pPr>
            <a:r>
              <a:rPr lang="en-US" sz="3680" b="true">
                <a:solidFill>
                  <a:srgbClr val="000000"/>
                </a:solidFill>
                <a:latin typeface="Open Sans Bold"/>
                <a:ea typeface="Open Sans Bold"/>
                <a:cs typeface="Open Sans Bold"/>
                <a:sym typeface="Open Sans Bold"/>
              </a:rPr>
              <a:t>Recuperação de dados </a:t>
            </a:r>
          </a:p>
          <a:p>
            <a:pPr algn="ctr">
              <a:lnSpc>
                <a:spcPts val="5152"/>
              </a:lnSpc>
            </a:pPr>
            <a:r>
              <a:rPr lang="en-US" sz="3680" b="true">
                <a:solidFill>
                  <a:srgbClr val="000000"/>
                </a:solidFill>
                <a:latin typeface="Open Sans Bold"/>
                <a:ea typeface="Open Sans Bold"/>
                <a:cs typeface="Open Sans Bold"/>
                <a:sym typeface="Open Sans Bold"/>
              </a:rPr>
              <a:t>Pesquisa em textos </a:t>
            </a:r>
          </a:p>
          <a:p>
            <a:pPr algn="ctr">
              <a:lnSpc>
                <a:spcPts val="5152"/>
              </a:lnSpc>
            </a:pPr>
            <a:r>
              <a:rPr lang="en-US" sz="3680" b="true">
                <a:solidFill>
                  <a:srgbClr val="000000"/>
                </a:solidFill>
                <a:latin typeface="Open Sans Bold"/>
                <a:ea typeface="Open Sans Bold"/>
                <a:cs typeface="Open Sans Bold"/>
                <a:sym typeface="Open Sans Bold"/>
              </a:rPr>
              <a:t>Roteamento de redes </a:t>
            </a:r>
          </a:p>
          <a:p>
            <a:pPr algn="ctr">
              <a:lnSpc>
                <a:spcPts val="5152"/>
              </a:lnSpc>
            </a:pPr>
            <a:r>
              <a:rPr lang="en-US" sz="3680" b="true">
                <a:solidFill>
                  <a:srgbClr val="000000"/>
                </a:solidFill>
                <a:latin typeface="Open Sans Bold"/>
                <a:ea typeface="Open Sans Bold"/>
                <a:cs typeface="Open Sans Bold"/>
                <a:sym typeface="Open Sans Bold"/>
              </a:rPr>
              <a:t> algoritmos de jogos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957163" y="-137512"/>
            <a:ext cx="11968609"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Categorias de busca:</a:t>
            </a:r>
          </a:p>
        </p:txBody>
      </p:sp>
      <p:sp>
        <p:nvSpPr>
          <p:cNvPr name="TextBox 4" id="4"/>
          <p:cNvSpPr txBox="true"/>
          <p:nvPr/>
        </p:nvSpPr>
        <p:spPr>
          <a:xfrm rot="0">
            <a:off x="201456" y="1574229"/>
            <a:ext cx="6429387" cy="62992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1.  Estruturas de Dados:</a:t>
            </a:r>
          </a:p>
        </p:txBody>
      </p:sp>
      <p:sp>
        <p:nvSpPr>
          <p:cNvPr name="TextBox 5" id="5"/>
          <p:cNvSpPr txBox="true"/>
          <p:nvPr/>
        </p:nvSpPr>
        <p:spPr>
          <a:xfrm rot="0">
            <a:off x="11711078" y="1574229"/>
            <a:ext cx="6429387" cy="62992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2.  Espaços de Estados:</a:t>
            </a:r>
          </a:p>
        </p:txBody>
      </p:sp>
      <p:sp>
        <p:nvSpPr>
          <p:cNvPr name="TextBox 6" id="6"/>
          <p:cNvSpPr txBox="true"/>
          <p:nvPr/>
        </p:nvSpPr>
        <p:spPr>
          <a:xfrm rot="0">
            <a:off x="-802420" y="3469613"/>
            <a:ext cx="6429387" cy="62992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Busca Linear</a:t>
            </a:r>
          </a:p>
        </p:txBody>
      </p:sp>
      <p:sp>
        <p:nvSpPr>
          <p:cNvPr name="TextBox 7" id="7"/>
          <p:cNvSpPr txBox="true"/>
          <p:nvPr/>
        </p:nvSpPr>
        <p:spPr>
          <a:xfrm rot="0">
            <a:off x="572453" y="5076825"/>
            <a:ext cx="4006991" cy="62992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Busca Binária</a:t>
            </a:r>
          </a:p>
        </p:txBody>
      </p:sp>
      <p:sp>
        <p:nvSpPr>
          <p:cNvPr name="TextBox 8" id="8"/>
          <p:cNvSpPr txBox="true"/>
          <p:nvPr/>
        </p:nvSpPr>
        <p:spPr>
          <a:xfrm rot="0">
            <a:off x="-257531" y="6842290"/>
            <a:ext cx="6429387" cy="62992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Busca em Árvores</a:t>
            </a:r>
          </a:p>
        </p:txBody>
      </p:sp>
      <p:sp>
        <p:nvSpPr>
          <p:cNvPr name="TextBox 9" id="9"/>
          <p:cNvSpPr txBox="true"/>
          <p:nvPr/>
        </p:nvSpPr>
        <p:spPr>
          <a:xfrm rot="0">
            <a:off x="-257531" y="8453291"/>
            <a:ext cx="6429387" cy="1287151"/>
          </a:xfrm>
          <a:prstGeom prst="rect">
            <a:avLst/>
          </a:prstGeom>
        </p:spPr>
        <p:txBody>
          <a:bodyPr anchor="t" rtlCol="false" tIns="0" lIns="0" bIns="0" rIns="0">
            <a:spAutoFit/>
          </a:bodyPr>
          <a:lstStyle/>
          <a:p>
            <a:pPr algn="ctr">
              <a:lnSpc>
                <a:spcPts val="5179"/>
              </a:lnSpc>
            </a:pPr>
            <a:r>
              <a:rPr lang="en-US" sz="3699" b="true">
                <a:solidFill>
                  <a:srgbClr val="000000"/>
                </a:solidFill>
                <a:latin typeface="Open Sans Bold"/>
                <a:ea typeface="Open Sans Bold"/>
                <a:cs typeface="Open Sans Bold"/>
                <a:sym typeface="Open Sans Bold"/>
              </a:rPr>
              <a:t>Busca em Grafos</a:t>
            </a:r>
          </a:p>
          <a:p>
            <a:pPr algn="ctr">
              <a:lnSpc>
                <a:spcPts val="5179"/>
              </a:lnSpc>
              <a:spcBef>
                <a:spcPct val="0"/>
              </a:spcBef>
            </a:pPr>
            <a:r>
              <a:rPr lang="en-US" b="true" sz="3699">
                <a:solidFill>
                  <a:srgbClr val="000000"/>
                </a:solidFill>
                <a:latin typeface="Open Sans Bold"/>
                <a:ea typeface="Open Sans Bold"/>
                <a:cs typeface="Open Sans Bold"/>
                <a:sym typeface="Open Sans Bold"/>
              </a:rPr>
              <a:t>(largura , profundidade)</a:t>
            </a:r>
          </a:p>
        </p:txBody>
      </p:sp>
      <p:sp>
        <p:nvSpPr>
          <p:cNvPr name="TextBox 10" id="10"/>
          <p:cNvSpPr txBox="true"/>
          <p:nvPr/>
        </p:nvSpPr>
        <p:spPr>
          <a:xfrm rot="0">
            <a:off x="11483784" y="2902574"/>
            <a:ext cx="6429387" cy="1287151"/>
          </a:xfrm>
          <a:prstGeom prst="rect">
            <a:avLst/>
          </a:prstGeom>
        </p:spPr>
        <p:txBody>
          <a:bodyPr anchor="t" rtlCol="false" tIns="0" lIns="0" bIns="0" rIns="0">
            <a:spAutoFit/>
          </a:bodyPr>
          <a:lstStyle/>
          <a:p>
            <a:pPr algn="ctr">
              <a:lnSpc>
                <a:spcPts val="5179"/>
              </a:lnSpc>
            </a:pPr>
            <a:r>
              <a:rPr lang="en-US" sz="3699" b="true">
                <a:solidFill>
                  <a:srgbClr val="000000"/>
                </a:solidFill>
                <a:latin typeface="Open Sans Bold"/>
                <a:ea typeface="Open Sans Bold"/>
                <a:cs typeface="Open Sans Bold"/>
                <a:sym typeface="Open Sans Bold"/>
              </a:rPr>
              <a:t>Busca cega</a:t>
            </a:r>
          </a:p>
          <a:p>
            <a:pPr algn="ctr">
              <a:lnSpc>
                <a:spcPts val="5179"/>
              </a:lnSpc>
              <a:spcBef>
                <a:spcPct val="0"/>
              </a:spcBef>
            </a:pPr>
            <a:r>
              <a:rPr lang="en-US" b="true" sz="3699">
                <a:solidFill>
                  <a:srgbClr val="000000"/>
                </a:solidFill>
                <a:latin typeface="Open Sans Bold"/>
                <a:ea typeface="Open Sans Bold"/>
                <a:cs typeface="Open Sans Bold"/>
                <a:sym typeface="Open Sans Bold"/>
              </a:rPr>
              <a:t>(largura , profundidade)</a:t>
            </a:r>
          </a:p>
        </p:txBody>
      </p:sp>
      <p:sp>
        <p:nvSpPr>
          <p:cNvPr name="TextBox 11" id="11"/>
          <p:cNvSpPr txBox="true"/>
          <p:nvPr/>
        </p:nvSpPr>
        <p:spPr>
          <a:xfrm rot="0">
            <a:off x="11483784" y="5666099"/>
            <a:ext cx="6429387" cy="1287151"/>
          </a:xfrm>
          <a:prstGeom prst="rect">
            <a:avLst/>
          </a:prstGeom>
        </p:spPr>
        <p:txBody>
          <a:bodyPr anchor="t" rtlCol="false" tIns="0" lIns="0" bIns="0" rIns="0">
            <a:spAutoFit/>
          </a:bodyPr>
          <a:lstStyle/>
          <a:p>
            <a:pPr algn="ctr">
              <a:lnSpc>
                <a:spcPts val="5179"/>
              </a:lnSpc>
            </a:pPr>
            <a:r>
              <a:rPr lang="en-US" sz="3699" b="true">
                <a:solidFill>
                  <a:srgbClr val="000000"/>
                </a:solidFill>
                <a:latin typeface="Open Sans Bold"/>
                <a:ea typeface="Open Sans Bold"/>
                <a:cs typeface="Open Sans Bold"/>
                <a:sym typeface="Open Sans Bold"/>
              </a:rPr>
              <a:t>Busca Informada</a:t>
            </a:r>
          </a:p>
          <a:p>
            <a:pPr algn="ctr">
              <a:lnSpc>
                <a:spcPts val="5179"/>
              </a:lnSpc>
              <a:spcBef>
                <a:spcPct val="0"/>
              </a:spcBef>
            </a:pPr>
            <a:r>
              <a:rPr lang="en-US" b="true" sz="3699">
                <a:solidFill>
                  <a:srgbClr val="000000"/>
                </a:solidFill>
                <a:latin typeface="Open Sans Bold"/>
                <a:ea typeface="Open Sans Bold"/>
                <a:cs typeface="Open Sans Bold"/>
                <a:sym typeface="Open Sans Bold"/>
              </a:rPr>
              <a:t>(Algoritmo A*, Gulosa)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0" y="1509075"/>
            <a:ext cx="18288000" cy="720217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Bold"/>
                <a:ea typeface="Open Sans Bold"/>
                <a:cs typeface="Open Sans Bold"/>
                <a:sym typeface="Open Sans Bold"/>
              </a:rPr>
              <a:t>Aplicações dos Métodos de Busca:</a:t>
            </a:r>
          </a:p>
          <a:p>
            <a:pPr algn="ctr">
              <a:lnSpc>
                <a:spcPts val="5179"/>
              </a:lnSpc>
              <a:spcBef>
                <a:spcPct val="0"/>
              </a:spcBef>
            </a:pPr>
            <a:r>
              <a:rPr lang="en-US" b="true" sz="3699">
                <a:solidFill>
                  <a:srgbClr val="000000"/>
                </a:solidFill>
                <a:latin typeface="Open Sans Bold"/>
                <a:ea typeface="Open Sans Bold"/>
                <a:cs typeface="Open Sans Bold"/>
                <a:sym typeface="Open Sans Bold"/>
              </a:rPr>
              <a:t>Sistemas de recomendação: Utilizam técnicas de busca para encontrar produtos ou conteúdos relevantes para o usuário.</a:t>
            </a:r>
          </a:p>
          <a:p>
            <a:pPr algn="ctr">
              <a:lnSpc>
                <a:spcPts val="5179"/>
              </a:lnSpc>
              <a:spcBef>
                <a:spcPct val="0"/>
              </a:spcBef>
            </a:pPr>
            <a:r>
              <a:rPr lang="en-US" b="true" sz="3699">
                <a:solidFill>
                  <a:srgbClr val="000000"/>
                </a:solidFill>
                <a:latin typeface="Open Sans Bold"/>
                <a:ea typeface="Open Sans Bold"/>
                <a:cs typeface="Open Sans Bold"/>
                <a:sym typeface="Open Sans Bold"/>
              </a:rPr>
              <a:t>Jogos de Inteligência Artificial: Algoritmos de busca são usados para encontrar o melhor movimento ou solução em jogos.</a:t>
            </a:r>
          </a:p>
          <a:p>
            <a:pPr algn="ctr">
              <a:lnSpc>
                <a:spcPts val="5179"/>
              </a:lnSpc>
              <a:spcBef>
                <a:spcPct val="0"/>
              </a:spcBef>
            </a:pPr>
            <a:r>
              <a:rPr lang="en-US" b="true" sz="3699">
                <a:solidFill>
                  <a:srgbClr val="000000"/>
                </a:solidFill>
                <a:latin typeface="Open Sans Bold"/>
                <a:ea typeface="Open Sans Bold"/>
                <a:cs typeface="Open Sans Bold"/>
                <a:sym typeface="Open Sans Bold"/>
              </a:rPr>
              <a:t>Rastreamento de redes sociais: Busca de informações específicas em grandes volumes de dados.</a:t>
            </a:r>
          </a:p>
          <a:p>
            <a:pPr algn="ctr">
              <a:lnSpc>
                <a:spcPts val="5179"/>
              </a:lnSpc>
              <a:spcBef>
                <a:spcPct val="0"/>
              </a:spcBef>
            </a:pPr>
            <a:r>
              <a:rPr lang="en-US" b="true" sz="3699">
                <a:solidFill>
                  <a:srgbClr val="000000"/>
                </a:solidFill>
                <a:latin typeface="Open Sans Bold"/>
                <a:ea typeface="Open Sans Bold"/>
                <a:cs typeface="Open Sans Bold"/>
                <a:sym typeface="Open Sans Bold"/>
              </a:rPr>
              <a:t>Análise de grandes volumes de dados: Busca em grandes bases de dados ou sistemas de arquivos.</a:t>
            </a:r>
          </a:p>
          <a:p>
            <a:pPr algn="ctr">
              <a:lnSpc>
                <a:spcPts val="5179"/>
              </a:lnSpc>
              <a:spcBef>
                <a:spcPct val="0"/>
              </a:spcBef>
            </a:pPr>
            <a:r>
              <a:rPr lang="en-US" b="true" sz="3699">
                <a:solidFill>
                  <a:srgbClr val="000000"/>
                </a:solidFill>
                <a:latin typeface="Open Sans Bold"/>
                <a:ea typeface="Open Sans Bold"/>
                <a:cs typeface="Open Sans Bold"/>
                <a:sym typeface="Open Sans Bold"/>
              </a:rPr>
              <a:t>Navegação e roteamento: Busca de rotas mais rápidas ou eficientes em mapas e redes.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6030709" y="4677096"/>
            <a:ext cx="4721275" cy="1160788"/>
          </a:xfrm>
          <a:prstGeom prst="rect">
            <a:avLst/>
          </a:prstGeom>
        </p:spPr>
        <p:txBody>
          <a:bodyPr anchor="t" rtlCol="false" tIns="0" lIns="0" bIns="0" rIns="0">
            <a:spAutoFit/>
          </a:bodyPr>
          <a:lstStyle/>
          <a:p>
            <a:pPr algn="ctr">
              <a:lnSpc>
                <a:spcPts val="9519"/>
              </a:lnSpc>
              <a:spcBef>
                <a:spcPct val="0"/>
              </a:spcBef>
            </a:pPr>
            <a:r>
              <a:rPr lang="en-US" b="true" sz="6799">
                <a:solidFill>
                  <a:srgbClr val="000000"/>
                </a:solidFill>
                <a:latin typeface="Open Sans Bold"/>
                <a:ea typeface="Open Sans Bold"/>
                <a:cs typeface="Open Sans Bold"/>
                <a:sym typeface="Open Sans Bold"/>
              </a:rPr>
              <a:t>Obrigado!!!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DAGNq6oXjsg</dc:identifier>
  <dcterms:modified xsi:type="dcterms:W3CDTF">2011-08-01T06:04:30Z</dcterms:modified>
  <cp:revision>1</cp:revision>
  <dc:title>Blue Doodle Project Presentation</dc:title>
</cp:coreProperties>
</file>