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Lst>
  <p:sldSz cy="6858000" cx="9144000"/>
  <p:notesSz cx="7099300" cy="10234600"/>
  <p:embeddedFontLst>
    <p:embeddedFont>
      <p:font typeface="Roboto"/>
      <p:regular r:id="rId69"/>
      <p:bold r:id="rId70"/>
      <p:italic r:id="rId71"/>
      <p:boldItalic r:id="rId72"/>
    </p:embeddedFont>
    <p:embeddedFont>
      <p:font typeface="Roboto Mono"/>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77" roundtripDataSignature="AMtx7mhE2V7xqYCCeY/JW7Ddw1+RGRdK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422CA9-F726-4DAE-B581-09327F5DB64E}">
  <a:tblStyle styleId="{93422CA9-F726-4DAE-B581-09327F5DB64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Mono-regular.fntdata"/><Relationship Id="rId72" Type="http://schemas.openxmlformats.org/officeDocument/2006/relationships/font" Target="fonts/Roboto-boldItalic.fntdata"/><Relationship Id="rId31" Type="http://schemas.openxmlformats.org/officeDocument/2006/relationships/slide" Target="slides/slide25.xml"/><Relationship Id="rId75" Type="http://schemas.openxmlformats.org/officeDocument/2006/relationships/font" Target="fonts/RobotoMono-italic.fntdata"/><Relationship Id="rId30" Type="http://schemas.openxmlformats.org/officeDocument/2006/relationships/slide" Target="slides/slide24.xml"/><Relationship Id="rId74" Type="http://schemas.openxmlformats.org/officeDocument/2006/relationships/font" Target="fonts/RobotoMono-bold.fntdata"/><Relationship Id="rId33" Type="http://schemas.openxmlformats.org/officeDocument/2006/relationships/slide" Target="slides/slide27.xml"/><Relationship Id="rId77" Type="http://customschemas.google.com/relationships/presentationmetadata" Target="metadata"/><Relationship Id="rId32" Type="http://schemas.openxmlformats.org/officeDocument/2006/relationships/slide" Target="slides/slide26.xml"/><Relationship Id="rId76" Type="http://schemas.openxmlformats.org/officeDocument/2006/relationships/font" Target="fonts/RobotoMono-boldItalic.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Roboto-italic.fntdata"/><Relationship Id="rId70" Type="http://schemas.openxmlformats.org/officeDocument/2006/relationships/font" Target="fonts/Roboto-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6575" cy="511175"/>
          </a:xfrm>
          <a:prstGeom prst="rect">
            <a:avLst/>
          </a:prstGeom>
          <a:noFill/>
          <a:ln>
            <a:noFill/>
          </a:ln>
        </p:spPr>
        <p:txBody>
          <a:bodyPr anchorCtr="0" anchor="t" bIns="49500" lIns="99025" spcFirstLastPara="1" rIns="99025" wrap="square" tIns="495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4021137" y="0"/>
            <a:ext cx="3076575" cy="511175"/>
          </a:xfrm>
          <a:prstGeom prst="rect">
            <a:avLst/>
          </a:prstGeom>
          <a:noFill/>
          <a:ln>
            <a:noFill/>
          </a:ln>
        </p:spPr>
        <p:txBody>
          <a:bodyPr anchorCtr="0" anchor="t" bIns="49500" lIns="99025" spcFirstLastPara="1" rIns="99025" wrap="square" tIns="495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992187" y="768350"/>
            <a:ext cx="5114925" cy="3836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2" y="4860925"/>
            <a:ext cx="5680075" cy="4605337"/>
          </a:xfrm>
          <a:prstGeom prst="rect">
            <a:avLst/>
          </a:prstGeom>
          <a:noFill/>
          <a:ln>
            <a:noFill/>
          </a:ln>
        </p:spPr>
        <p:txBody>
          <a:bodyPr anchorCtr="0" anchor="t" bIns="49500" lIns="99025" spcFirstLastPara="1" rIns="99025" wrap="square" tIns="495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721850"/>
            <a:ext cx="3076575" cy="511175"/>
          </a:xfrm>
          <a:prstGeom prst="rect">
            <a:avLst/>
          </a:prstGeom>
          <a:noFill/>
          <a:ln>
            <a:noFill/>
          </a:ln>
        </p:spPr>
        <p:txBody>
          <a:bodyPr anchorCtr="0" anchor="b" bIns="49500" lIns="99025" spcFirstLastPara="1" rIns="99025" wrap="square" tIns="495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
        <p:nvSpPr>
          <p:cNvPr id="91" name="Google Shape;91;p1:notes"/>
          <p:cNvSpPr/>
          <p:nvPr>
            <p:ph idx="2" type="sldImg"/>
          </p:nvPr>
        </p:nvSpPr>
        <p:spPr>
          <a:xfrm>
            <a:off x="993775"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1: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161" name="Google Shape;161;p8: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8: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rPr lang="en-US"/>
              <a:t>É importante comentar nesse ponto que a passagem por parâmetros de arrays passam ponteios e não o array em si. </a:t>
            </a:r>
            <a:endParaRPr/>
          </a:p>
          <a:p>
            <a:pPr indent="0" lvl="0" marL="0" rtl="0" algn="l">
              <a:spcBef>
                <a:spcPts val="0"/>
              </a:spcBef>
              <a:spcAft>
                <a:spcPts val="0"/>
              </a:spcAft>
              <a:buNone/>
            </a:pPr>
            <a:r>
              <a:rPr lang="en-US"/>
              <a:t>Modificações no array passado refletiram o array original.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169" name="Google Shape;169;p9: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9: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205" name="Google Shape;205;p10: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p10: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1: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238" name="Google Shape;238;p11: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p11: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2: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266" name="Google Shape;266;p12: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12: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3: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274" name="Google Shape;274;p13: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5" name="Google Shape;275;p13: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4: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304" name="Google Shape;304;p14: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14: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5: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312" name="Google Shape;312;p15: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3" name="Google Shape;313;p15: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6: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360" name="Google Shape;360;p16: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1" name="Google Shape;361;p16: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7: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368" name="Google Shape;368;p17: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9" name="Google Shape;369;p17: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709612" y="4860925"/>
            <a:ext cx="5680075" cy="4605337"/>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992187" y="768350"/>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8: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421" name="Google Shape;421;p18: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2" name="Google Shape;422;p18: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9: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429" name="Google Shape;429;p19:notes"/>
          <p:cNvSpPr/>
          <p:nvPr>
            <p:ph idx="2" type="sldImg"/>
          </p:nvPr>
        </p:nvSpPr>
        <p:spPr>
          <a:xfrm>
            <a:off x="990600" y="768350"/>
            <a:ext cx="5113337" cy="383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0" name="Google Shape;430;p19:notes"/>
          <p:cNvSpPr txBox="1"/>
          <p:nvPr>
            <p:ph idx="1" type="body"/>
          </p:nvPr>
        </p:nvSpPr>
        <p:spPr>
          <a:xfrm>
            <a:off x="946150" y="4857750"/>
            <a:ext cx="5202237" cy="4602162"/>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aa0be7bec0_0_0:notes"/>
          <p:cNvSpPr/>
          <p:nvPr>
            <p:ph idx="2" type="sldImg"/>
          </p:nvPr>
        </p:nvSpPr>
        <p:spPr>
          <a:xfrm>
            <a:off x="992187" y="768350"/>
            <a:ext cx="5115000" cy="3837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aa0be7bec0_0_0:notes"/>
          <p:cNvSpPr txBox="1"/>
          <p:nvPr>
            <p:ph idx="1" type="body"/>
          </p:nvPr>
        </p:nvSpPr>
        <p:spPr>
          <a:xfrm>
            <a:off x="709612" y="4860925"/>
            <a:ext cx="5680200" cy="46053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438" name="Google Shape;438;g2aa0be7bec0_0_0:notes"/>
          <p:cNvSpPr txBox="1"/>
          <p:nvPr>
            <p:ph idx="12" type="sldNum"/>
          </p:nvPr>
        </p:nvSpPr>
        <p:spPr>
          <a:xfrm>
            <a:off x="4021137" y="9721850"/>
            <a:ext cx="30765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0:notes"/>
          <p:cNvSpPr txBox="1"/>
          <p:nvPr>
            <p:ph idx="1" type="body"/>
          </p:nvPr>
        </p:nvSpPr>
        <p:spPr>
          <a:xfrm>
            <a:off x="709612" y="4860925"/>
            <a:ext cx="5680075" cy="4605337"/>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444" name="Google Shape;444;p20:notes"/>
          <p:cNvSpPr/>
          <p:nvPr>
            <p:ph idx="2" type="sldImg"/>
          </p:nvPr>
        </p:nvSpPr>
        <p:spPr>
          <a:xfrm>
            <a:off x="992187" y="768350"/>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1: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485" name="Google Shape;485;p21:notes"/>
          <p:cNvSpPr/>
          <p:nvPr>
            <p:ph idx="2" type="sldImg"/>
          </p:nvPr>
        </p:nvSpPr>
        <p:spPr>
          <a:xfrm>
            <a:off x="990600" y="768350"/>
            <a:ext cx="5113337" cy="383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6" name="Google Shape;486;p21:notes"/>
          <p:cNvSpPr txBox="1"/>
          <p:nvPr>
            <p:ph idx="1" type="body"/>
          </p:nvPr>
        </p:nvSpPr>
        <p:spPr>
          <a:xfrm>
            <a:off x="946150" y="4857750"/>
            <a:ext cx="5202237" cy="4602162"/>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22:notes"/>
          <p:cNvSpPr txBox="1"/>
          <p:nvPr>
            <p:ph idx="1" type="body"/>
          </p:nvPr>
        </p:nvSpPr>
        <p:spPr>
          <a:xfrm>
            <a:off x="709612" y="4860925"/>
            <a:ext cx="5680075" cy="4605337"/>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494" name="Google Shape;494;p22:notes"/>
          <p:cNvSpPr/>
          <p:nvPr>
            <p:ph idx="2" type="sldImg"/>
          </p:nvPr>
        </p:nvSpPr>
        <p:spPr>
          <a:xfrm>
            <a:off x="992187" y="768350"/>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23: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501" name="Google Shape;501;p23: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2" name="Google Shape;502;p23: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24: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556" name="Google Shape;556;p24: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7" name="Google Shape;557;p24: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25: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592" name="Google Shape;592;p25: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3" name="Google Shape;593;p25: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26: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600" name="Google Shape;600;p26: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1" name="Google Shape;601;p26: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rPr lang="en-US"/>
              <a:t>É importante mencionar nesse slide que o “import java.util.*” será explicado posteriormente.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709612" y="4860925"/>
            <a:ext cx="5680075" cy="4605337"/>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992187" y="768350"/>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27: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608" name="Google Shape;608;p27: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9" name="Google Shape;609;p27: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28: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616" name="Google Shape;616;p28: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7" name="Google Shape;617;p28: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ee2a4e2181_0_0:notes"/>
          <p:cNvSpPr/>
          <p:nvPr>
            <p:ph idx="2" type="sldImg"/>
          </p:nvPr>
        </p:nvSpPr>
        <p:spPr>
          <a:xfrm>
            <a:off x="992187" y="768350"/>
            <a:ext cx="5115000" cy="3837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ee2a4e2181_0_0:notes"/>
          <p:cNvSpPr txBox="1"/>
          <p:nvPr>
            <p:ph idx="1" type="body"/>
          </p:nvPr>
        </p:nvSpPr>
        <p:spPr>
          <a:xfrm>
            <a:off x="709612" y="4860925"/>
            <a:ext cx="5680200" cy="46053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625" name="Google Shape;625;g1ee2a4e2181_0_0:notes"/>
          <p:cNvSpPr txBox="1"/>
          <p:nvPr>
            <p:ph idx="12" type="sldNum"/>
          </p:nvPr>
        </p:nvSpPr>
        <p:spPr>
          <a:xfrm>
            <a:off x="4021137" y="9721850"/>
            <a:ext cx="30765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29: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631" name="Google Shape;631;p29: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2" name="Google Shape;632;p29: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30: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641" name="Google Shape;641;p30: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2" name="Google Shape;642;p30: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31: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649" name="Google Shape;649;p31: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0" name="Google Shape;650;p31: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32: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657" name="Google Shape;657;p32: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8" name="Google Shape;658;p32: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33:notes"/>
          <p:cNvSpPr txBox="1"/>
          <p:nvPr>
            <p:ph idx="1" type="body"/>
          </p:nvPr>
        </p:nvSpPr>
        <p:spPr>
          <a:xfrm>
            <a:off x="709612" y="4860925"/>
            <a:ext cx="5680075" cy="4605337"/>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665" name="Google Shape;665;p33:notes"/>
          <p:cNvSpPr/>
          <p:nvPr>
            <p:ph idx="2" type="sldImg"/>
          </p:nvPr>
        </p:nvSpPr>
        <p:spPr>
          <a:xfrm>
            <a:off x="992187" y="768350"/>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34:notes"/>
          <p:cNvSpPr txBox="1"/>
          <p:nvPr>
            <p:ph idx="1" type="body"/>
          </p:nvPr>
        </p:nvSpPr>
        <p:spPr>
          <a:xfrm>
            <a:off x="709612" y="4860925"/>
            <a:ext cx="5680075" cy="4605337"/>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rPr lang="en-US"/>
              <a:t>pergunta , este pedaço it.next() exibe o próximo objeto da sequencial , ou o primeiro ? O que n compreendi é como é exibido o primeiro objeto , se o metodo depois do it é o next ?</a:t>
            </a:r>
            <a:endParaRPr/>
          </a:p>
          <a:p>
            <a:pPr indent="0" lvl="0" marL="0" rtl="0" algn="l">
              <a:spcBef>
                <a:spcPts val="0"/>
              </a:spcBef>
              <a:spcAft>
                <a:spcPts val="0"/>
              </a:spcAft>
              <a:buNone/>
            </a:pPr>
            <a:r>
              <a:t/>
            </a:r>
            <a:endParaRPr/>
          </a:p>
        </p:txBody>
      </p:sp>
      <p:sp>
        <p:nvSpPr>
          <p:cNvPr id="672" name="Google Shape;672;p34:notes"/>
          <p:cNvSpPr/>
          <p:nvPr>
            <p:ph idx="2" type="sldImg"/>
          </p:nvPr>
        </p:nvSpPr>
        <p:spPr>
          <a:xfrm>
            <a:off x="992187" y="768350"/>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35: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679" name="Google Shape;679;p35: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0" name="Google Shape;680;p35: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ee429f5e75_3_0:notes"/>
          <p:cNvSpPr/>
          <p:nvPr>
            <p:ph idx="2" type="sldImg"/>
          </p:nvPr>
        </p:nvSpPr>
        <p:spPr>
          <a:xfrm>
            <a:off x="992187" y="768350"/>
            <a:ext cx="5115000" cy="3837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ee429f5e75_3_0:notes"/>
          <p:cNvSpPr txBox="1"/>
          <p:nvPr>
            <p:ph idx="1" type="body"/>
          </p:nvPr>
        </p:nvSpPr>
        <p:spPr>
          <a:xfrm>
            <a:off x="709612" y="4860925"/>
            <a:ext cx="5680200" cy="46053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14" name="Google Shape;114;g1ee429f5e75_3_0:notes"/>
          <p:cNvSpPr txBox="1"/>
          <p:nvPr>
            <p:ph idx="12" type="sldNum"/>
          </p:nvPr>
        </p:nvSpPr>
        <p:spPr>
          <a:xfrm>
            <a:off x="4021137" y="9721850"/>
            <a:ext cx="30765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36: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687" name="Google Shape;687;p36: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8" name="Google Shape;688;p36: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rPr lang="en-US"/>
              <a:t>no pedaço hashMap.get()   isso quer dizer que as informações &lt;key,value&gt; estão dentro do objeto hashMap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37: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730" name="Google Shape;730;p37: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1" name="Google Shape;731;p37: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38: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738" name="Google Shape;738;p38: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9" name="Google Shape;739;p38: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rPr lang="en-US"/>
              <a:t>É importante mencionar nesse slide que o “import java.util.*” será explicado posteriormente. </a:t>
            </a:r>
            <a:endParaRPr/>
          </a:p>
          <a:p>
            <a:pPr indent="0" lvl="0" marL="0" rtl="0" algn="l">
              <a:spcBef>
                <a:spcPts val="0"/>
              </a:spcBef>
              <a:spcAft>
                <a:spcPts val="0"/>
              </a:spcAft>
              <a:buNone/>
            </a:pPr>
            <a:r>
              <a:rPr lang="en-US"/>
              <a:t>Uma dúvida quanto procura o elemento 1 , é de fato o primeiro elemento do grupo desconsiderando o numero, posição zero ?</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39: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746" name="Google Shape;746;p39: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7" name="Google Shape;747;p39: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rPr lang="en-US"/>
              <a:t>Aquela ideia que eu tive um hashMap de domínios de site , ideia que eu tive na topic um jeito de explicar o conteúdo de redes de computadores e montando varias paginas web com a parte pratica da teoria baseado no livro Redes de Computadores Head First .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40: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754" name="Google Shape;754;p40:notes"/>
          <p:cNvSpPr/>
          <p:nvPr>
            <p:ph idx="2" type="sldImg"/>
          </p:nvPr>
        </p:nvSpPr>
        <p:spPr>
          <a:xfrm>
            <a:off x="992187" y="768350"/>
            <a:ext cx="5116512"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5" name="Google Shape;755;p40:notes"/>
          <p:cNvSpPr txBox="1"/>
          <p:nvPr>
            <p:ph idx="1" type="body"/>
          </p:nvPr>
        </p:nvSpPr>
        <p:spPr>
          <a:xfrm>
            <a:off x="946150" y="4862512"/>
            <a:ext cx="5207000" cy="4603750"/>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1ee366ee3f1_3_0:notes"/>
          <p:cNvSpPr/>
          <p:nvPr>
            <p:ph idx="2" type="sldImg"/>
          </p:nvPr>
        </p:nvSpPr>
        <p:spPr>
          <a:xfrm>
            <a:off x="992187" y="768350"/>
            <a:ext cx="5115000" cy="3837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1ee366ee3f1_3_0:notes"/>
          <p:cNvSpPr txBox="1"/>
          <p:nvPr>
            <p:ph idx="1" type="body"/>
          </p:nvPr>
        </p:nvSpPr>
        <p:spPr>
          <a:xfrm>
            <a:off x="709612" y="4860925"/>
            <a:ext cx="5680200" cy="46053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765" name="Google Shape;765;g1ee366ee3f1_3_0:notes"/>
          <p:cNvSpPr txBox="1"/>
          <p:nvPr>
            <p:ph idx="12" type="sldNum"/>
          </p:nvPr>
        </p:nvSpPr>
        <p:spPr>
          <a:xfrm>
            <a:off x="4021137" y="9721850"/>
            <a:ext cx="30765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ee366ee3f1_3_7:notes"/>
          <p:cNvSpPr/>
          <p:nvPr>
            <p:ph idx="2" type="sldImg"/>
          </p:nvPr>
        </p:nvSpPr>
        <p:spPr>
          <a:xfrm>
            <a:off x="992187" y="768350"/>
            <a:ext cx="5115000" cy="3837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1ee366ee3f1_3_7:notes"/>
          <p:cNvSpPr txBox="1"/>
          <p:nvPr>
            <p:ph idx="1" type="body"/>
          </p:nvPr>
        </p:nvSpPr>
        <p:spPr>
          <a:xfrm>
            <a:off x="709612" y="4860925"/>
            <a:ext cx="5680200" cy="46053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772" name="Google Shape;772;g1ee366ee3f1_3_7:notes"/>
          <p:cNvSpPr txBox="1"/>
          <p:nvPr>
            <p:ph idx="12" type="sldNum"/>
          </p:nvPr>
        </p:nvSpPr>
        <p:spPr>
          <a:xfrm>
            <a:off x="4021137" y="9721850"/>
            <a:ext cx="30765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1ee366ee3f1_3_16:notes"/>
          <p:cNvSpPr/>
          <p:nvPr>
            <p:ph idx="2" type="sldImg"/>
          </p:nvPr>
        </p:nvSpPr>
        <p:spPr>
          <a:xfrm>
            <a:off x="992187" y="768350"/>
            <a:ext cx="5115000" cy="3837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1ee366ee3f1_3_16:notes"/>
          <p:cNvSpPr txBox="1"/>
          <p:nvPr>
            <p:ph idx="1" type="body"/>
          </p:nvPr>
        </p:nvSpPr>
        <p:spPr>
          <a:xfrm>
            <a:off x="709612" y="4860925"/>
            <a:ext cx="5680200" cy="46053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781" name="Google Shape;781;g1ee366ee3f1_3_16:notes"/>
          <p:cNvSpPr txBox="1"/>
          <p:nvPr>
            <p:ph idx="12" type="sldNum"/>
          </p:nvPr>
        </p:nvSpPr>
        <p:spPr>
          <a:xfrm>
            <a:off x="4021137" y="9721850"/>
            <a:ext cx="30765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1ee366ee3f1_3_30:notes"/>
          <p:cNvSpPr/>
          <p:nvPr>
            <p:ph idx="2" type="sldImg"/>
          </p:nvPr>
        </p:nvSpPr>
        <p:spPr>
          <a:xfrm>
            <a:off x="992187" y="768350"/>
            <a:ext cx="5115000" cy="3837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1ee366ee3f1_3_30:notes"/>
          <p:cNvSpPr txBox="1"/>
          <p:nvPr>
            <p:ph idx="1" type="body"/>
          </p:nvPr>
        </p:nvSpPr>
        <p:spPr>
          <a:xfrm>
            <a:off x="709612" y="4860925"/>
            <a:ext cx="5680200" cy="46053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789" name="Google Shape;789;g1ee366ee3f1_3_30:notes"/>
          <p:cNvSpPr txBox="1"/>
          <p:nvPr>
            <p:ph idx="12" type="sldNum"/>
          </p:nvPr>
        </p:nvSpPr>
        <p:spPr>
          <a:xfrm>
            <a:off x="4021137" y="9721850"/>
            <a:ext cx="30765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1ee366ee3f1_3_46:notes"/>
          <p:cNvSpPr/>
          <p:nvPr>
            <p:ph idx="2" type="sldImg"/>
          </p:nvPr>
        </p:nvSpPr>
        <p:spPr>
          <a:xfrm>
            <a:off x="992187" y="768350"/>
            <a:ext cx="5115000" cy="3837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1ee366ee3f1_3_46:notes"/>
          <p:cNvSpPr txBox="1"/>
          <p:nvPr>
            <p:ph idx="1" type="body"/>
          </p:nvPr>
        </p:nvSpPr>
        <p:spPr>
          <a:xfrm>
            <a:off x="709612" y="4860925"/>
            <a:ext cx="5680200" cy="46053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799" name="Google Shape;799;g1ee366ee3f1_3_46:notes"/>
          <p:cNvSpPr txBox="1"/>
          <p:nvPr>
            <p:ph idx="12" type="sldNum"/>
          </p:nvPr>
        </p:nvSpPr>
        <p:spPr>
          <a:xfrm>
            <a:off x="4021137" y="9721850"/>
            <a:ext cx="30765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709612" y="4860925"/>
            <a:ext cx="5680075" cy="4605337"/>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992187" y="768350"/>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ee366ee3f1_3_61:notes"/>
          <p:cNvSpPr/>
          <p:nvPr>
            <p:ph idx="2" type="sldImg"/>
          </p:nvPr>
        </p:nvSpPr>
        <p:spPr>
          <a:xfrm>
            <a:off x="992187" y="768350"/>
            <a:ext cx="5115000" cy="3837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1ee366ee3f1_3_61:notes"/>
          <p:cNvSpPr txBox="1"/>
          <p:nvPr>
            <p:ph idx="1" type="body"/>
          </p:nvPr>
        </p:nvSpPr>
        <p:spPr>
          <a:xfrm>
            <a:off x="709612" y="4860925"/>
            <a:ext cx="5680200" cy="46053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807" name="Google Shape;807;g1ee366ee3f1_3_61:notes"/>
          <p:cNvSpPr txBox="1"/>
          <p:nvPr>
            <p:ph idx="12" type="sldNum"/>
          </p:nvPr>
        </p:nvSpPr>
        <p:spPr>
          <a:xfrm>
            <a:off x="4021137" y="9721850"/>
            <a:ext cx="30765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1ee366ee3f1_3_75:notes"/>
          <p:cNvSpPr/>
          <p:nvPr>
            <p:ph idx="2" type="sldImg"/>
          </p:nvPr>
        </p:nvSpPr>
        <p:spPr>
          <a:xfrm>
            <a:off x="992187" y="768350"/>
            <a:ext cx="5115000" cy="3837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1ee366ee3f1_3_75:notes"/>
          <p:cNvSpPr txBox="1"/>
          <p:nvPr>
            <p:ph idx="1" type="body"/>
          </p:nvPr>
        </p:nvSpPr>
        <p:spPr>
          <a:xfrm>
            <a:off x="709612" y="4860925"/>
            <a:ext cx="5680200" cy="46053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816" name="Google Shape;816;g1ee366ee3f1_3_75:notes"/>
          <p:cNvSpPr txBox="1"/>
          <p:nvPr>
            <p:ph idx="12" type="sldNum"/>
          </p:nvPr>
        </p:nvSpPr>
        <p:spPr>
          <a:xfrm>
            <a:off x="4021137" y="9721850"/>
            <a:ext cx="30765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1ee366ee3f1_4_0:notes"/>
          <p:cNvSpPr/>
          <p:nvPr>
            <p:ph idx="2" type="sldImg"/>
          </p:nvPr>
        </p:nvSpPr>
        <p:spPr>
          <a:xfrm>
            <a:off x="992187" y="768350"/>
            <a:ext cx="5115000" cy="3837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1ee366ee3f1_4_0:notes"/>
          <p:cNvSpPr txBox="1"/>
          <p:nvPr>
            <p:ph idx="1" type="body"/>
          </p:nvPr>
        </p:nvSpPr>
        <p:spPr>
          <a:xfrm>
            <a:off x="709612" y="4860925"/>
            <a:ext cx="5680200" cy="46053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825" name="Google Shape;825;g1ee366ee3f1_4_0:notes"/>
          <p:cNvSpPr txBox="1"/>
          <p:nvPr>
            <p:ph idx="12" type="sldNum"/>
          </p:nvPr>
        </p:nvSpPr>
        <p:spPr>
          <a:xfrm>
            <a:off x="4021137" y="9721850"/>
            <a:ext cx="30765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41: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831" name="Google Shape;831;p41:notes"/>
          <p:cNvSpPr/>
          <p:nvPr>
            <p:ph idx="2" type="sldImg"/>
          </p:nvPr>
        </p:nvSpPr>
        <p:spPr>
          <a:xfrm>
            <a:off x="992187" y="769937"/>
            <a:ext cx="5114925" cy="3836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2" name="Google Shape;832;p41:notes"/>
          <p:cNvSpPr txBox="1"/>
          <p:nvPr>
            <p:ph idx="1" type="body"/>
          </p:nvPr>
        </p:nvSpPr>
        <p:spPr>
          <a:xfrm>
            <a:off x="709612" y="4862512"/>
            <a:ext cx="5680075" cy="4602162"/>
          </a:xfrm>
          <a:prstGeom prst="rect">
            <a:avLst/>
          </a:prstGeom>
          <a:noFill/>
          <a:ln>
            <a:noFill/>
          </a:ln>
        </p:spPr>
        <p:txBody>
          <a:bodyPr anchorCtr="0" anchor="t" bIns="52325" lIns="104675" spcFirstLastPara="1" rIns="104675" wrap="square" tIns="52325">
            <a:noAutofit/>
          </a:bodyPr>
          <a:lstStyle/>
          <a:p>
            <a:pPr indent="0" lvl="0" marL="0" rtl="0" algn="l">
              <a:spcBef>
                <a:spcPts val="0"/>
              </a:spcBef>
              <a:spcAft>
                <a:spcPts val="0"/>
              </a:spcAft>
              <a:buNone/>
            </a:pPr>
            <a:r>
              <a:t/>
            </a:r>
            <a:endParaRPr/>
          </a:p>
        </p:txBody>
      </p:sp>
      <p:sp>
        <p:nvSpPr>
          <p:cNvPr id="833" name="Google Shape;833;p41:notes"/>
          <p:cNvSpPr txBox="1"/>
          <p:nvPr/>
        </p:nvSpPr>
        <p:spPr>
          <a:xfrm>
            <a:off x="4021137" y="9721850"/>
            <a:ext cx="3076575" cy="511175"/>
          </a:xfrm>
          <a:prstGeom prst="rect">
            <a:avLst/>
          </a:prstGeom>
          <a:noFill/>
          <a:ln>
            <a:noFill/>
          </a:ln>
        </p:spPr>
        <p:txBody>
          <a:bodyPr anchorCtr="0" anchor="b" bIns="52325" lIns="104675" spcFirstLastPara="1" rIns="104675" wrap="square" tIns="52325">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42: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844" name="Google Shape;844;p42:notes"/>
          <p:cNvSpPr/>
          <p:nvPr>
            <p:ph idx="2" type="sldImg"/>
          </p:nvPr>
        </p:nvSpPr>
        <p:spPr>
          <a:xfrm>
            <a:off x="993775" y="768350"/>
            <a:ext cx="5114925" cy="3836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5" name="Google Shape;845;p42:notes"/>
          <p:cNvSpPr txBox="1"/>
          <p:nvPr>
            <p:ph idx="1" type="body"/>
          </p:nvPr>
        </p:nvSpPr>
        <p:spPr>
          <a:xfrm>
            <a:off x="946150" y="4860925"/>
            <a:ext cx="5207000" cy="4605337"/>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43: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852" name="Google Shape;852;p43:notes"/>
          <p:cNvSpPr/>
          <p:nvPr>
            <p:ph idx="2" type="sldImg"/>
          </p:nvPr>
        </p:nvSpPr>
        <p:spPr>
          <a:xfrm>
            <a:off x="993775" y="768350"/>
            <a:ext cx="5114925" cy="3836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3" name="Google Shape;853;p43:notes"/>
          <p:cNvSpPr txBox="1"/>
          <p:nvPr>
            <p:ph idx="1" type="body"/>
          </p:nvPr>
        </p:nvSpPr>
        <p:spPr>
          <a:xfrm>
            <a:off x="946150" y="4860925"/>
            <a:ext cx="5207000" cy="4605337"/>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44: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860" name="Google Shape;860;p44:notes"/>
          <p:cNvSpPr/>
          <p:nvPr>
            <p:ph idx="2" type="sldImg"/>
          </p:nvPr>
        </p:nvSpPr>
        <p:spPr>
          <a:xfrm>
            <a:off x="993775" y="768350"/>
            <a:ext cx="5114925" cy="3836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1" name="Google Shape;861;p44:notes"/>
          <p:cNvSpPr txBox="1"/>
          <p:nvPr>
            <p:ph idx="1" type="body"/>
          </p:nvPr>
        </p:nvSpPr>
        <p:spPr>
          <a:xfrm>
            <a:off x="946150" y="4860925"/>
            <a:ext cx="5207000" cy="4605337"/>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45:notes"/>
          <p:cNvSpPr txBox="1"/>
          <p:nvPr>
            <p:ph idx="1" type="body"/>
          </p:nvPr>
        </p:nvSpPr>
        <p:spPr>
          <a:xfrm>
            <a:off x="709612" y="4860925"/>
            <a:ext cx="5680075" cy="4605337"/>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868" name="Google Shape;868;p45:notes"/>
          <p:cNvSpPr/>
          <p:nvPr>
            <p:ph idx="2" type="sldImg"/>
          </p:nvPr>
        </p:nvSpPr>
        <p:spPr>
          <a:xfrm>
            <a:off x="992187" y="768350"/>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p46: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875" name="Google Shape;875;p46:notes"/>
          <p:cNvSpPr/>
          <p:nvPr>
            <p:ph idx="2" type="sldImg"/>
          </p:nvPr>
        </p:nvSpPr>
        <p:spPr>
          <a:xfrm>
            <a:off x="993775" y="768350"/>
            <a:ext cx="5114925" cy="3836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6" name="Google Shape;876;p46:notes"/>
          <p:cNvSpPr txBox="1"/>
          <p:nvPr>
            <p:ph idx="1" type="body"/>
          </p:nvPr>
        </p:nvSpPr>
        <p:spPr>
          <a:xfrm>
            <a:off x="946150" y="4860925"/>
            <a:ext cx="5207000" cy="4605337"/>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47: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883" name="Google Shape;883;p47:notes"/>
          <p:cNvSpPr/>
          <p:nvPr>
            <p:ph idx="2" type="sldImg"/>
          </p:nvPr>
        </p:nvSpPr>
        <p:spPr>
          <a:xfrm>
            <a:off x="993775" y="768350"/>
            <a:ext cx="5114925" cy="3836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4" name="Google Shape;884;p47:notes"/>
          <p:cNvSpPr txBox="1"/>
          <p:nvPr>
            <p:ph idx="1" type="body"/>
          </p:nvPr>
        </p:nvSpPr>
        <p:spPr>
          <a:xfrm>
            <a:off x="946150" y="4860925"/>
            <a:ext cx="5207000" cy="4605337"/>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709612" y="4860925"/>
            <a:ext cx="5680075" cy="4605337"/>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992187" y="768350"/>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48: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891" name="Google Shape;891;p48:notes"/>
          <p:cNvSpPr/>
          <p:nvPr>
            <p:ph idx="2" type="sldImg"/>
          </p:nvPr>
        </p:nvSpPr>
        <p:spPr>
          <a:xfrm>
            <a:off x="993775" y="768350"/>
            <a:ext cx="5114925" cy="3836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2" name="Google Shape;892;p48:notes"/>
          <p:cNvSpPr txBox="1"/>
          <p:nvPr>
            <p:ph idx="1" type="body"/>
          </p:nvPr>
        </p:nvSpPr>
        <p:spPr>
          <a:xfrm>
            <a:off x="946150" y="4860925"/>
            <a:ext cx="5207000" cy="4605337"/>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49: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899" name="Google Shape;899;p49:notes"/>
          <p:cNvSpPr/>
          <p:nvPr>
            <p:ph idx="2" type="sldImg"/>
          </p:nvPr>
        </p:nvSpPr>
        <p:spPr>
          <a:xfrm>
            <a:off x="993775" y="768350"/>
            <a:ext cx="5114925" cy="3836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0" name="Google Shape;900;p49:notes"/>
          <p:cNvSpPr txBox="1"/>
          <p:nvPr>
            <p:ph idx="1" type="body"/>
          </p:nvPr>
        </p:nvSpPr>
        <p:spPr>
          <a:xfrm>
            <a:off x="946150" y="4860925"/>
            <a:ext cx="5207000" cy="4605337"/>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50: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907" name="Google Shape;907;p50:notes"/>
          <p:cNvSpPr/>
          <p:nvPr>
            <p:ph idx="2" type="sldImg"/>
          </p:nvPr>
        </p:nvSpPr>
        <p:spPr>
          <a:xfrm>
            <a:off x="992187" y="769937"/>
            <a:ext cx="5114925" cy="3836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8" name="Google Shape;908;p50:notes"/>
          <p:cNvSpPr txBox="1"/>
          <p:nvPr>
            <p:ph idx="1" type="body"/>
          </p:nvPr>
        </p:nvSpPr>
        <p:spPr>
          <a:xfrm>
            <a:off x="709612" y="4862512"/>
            <a:ext cx="5680075" cy="4602162"/>
          </a:xfrm>
          <a:prstGeom prst="rect">
            <a:avLst/>
          </a:prstGeom>
          <a:noFill/>
          <a:ln>
            <a:noFill/>
          </a:ln>
        </p:spPr>
        <p:txBody>
          <a:bodyPr anchorCtr="0" anchor="t" bIns="52325" lIns="104675" spcFirstLastPara="1" rIns="104675" wrap="square" tIns="52325">
            <a:noAutofit/>
          </a:bodyPr>
          <a:lstStyle/>
          <a:p>
            <a:pPr indent="0" lvl="0" marL="0" rtl="0" algn="l">
              <a:spcBef>
                <a:spcPts val="0"/>
              </a:spcBef>
              <a:spcAft>
                <a:spcPts val="0"/>
              </a:spcAft>
              <a:buNone/>
            </a:pPr>
            <a:r>
              <a:t/>
            </a:r>
            <a:endParaRPr/>
          </a:p>
        </p:txBody>
      </p:sp>
      <p:sp>
        <p:nvSpPr>
          <p:cNvPr id="909" name="Google Shape;909;p50:notes"/>
          <p:cNvSpPr txBox="1"/>
          <p:nvPr/>
        </p:nvSpPr>
        <p:spPr>
          <a:xfrm>
            <a:off x="4021137" y="9721850"/>
            <a:ext cx="3076575" cy="511175"/>
          </a:xfrm>
          <a:prstGeom prst="rect">
            <a:avLst/>
          </a:prstGeom>
          <a:noFill/>
          <a:ln>
            <a:noFill/>
          </a:ln>
        </p:spPr>
        <p:txBody>
          <a:bodyPr anchorCtr="0" anchor="b" bIns="52325" lIns="104675" spcFirstLastPara="1" rIns="104675" wrap="square" tIns="52325">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709612" y="4860925"/>
            <a:ext cx="5680075" cy="4605337"/>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992187" y="768350"/>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nvSpPr>
        <p:spPr>
          <a:xfrm>
            <a:off x="4021137"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
        <p:nvSpPr>
          <p:cNvPr id="144" name="Google Shape;144;p7:notes"/>
          <p:cNvSpPr/>
          <p:nvPr>
            <p:ph idx="2" type="sldImg"/>
          </p:nvPr>
        </p:nvSpPr>
        <p:spPr>
          <a:xfrm>
            <a:off x="1166812" y="898525"/>
            <a:ext cx="4765675" cy="35734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 name="Google Shape;145;p7:notes"/>
          <p:cNvSpPr txBox="1"/>
          <p:nvPr>
            <p:ph idx="1" type="body"/>
          </p:nvPr>
        </p:nvSpPr>
        <p:spPr>
          <a:xfrm>
            <a:off x="862012" y="4864100"/>
            <a:ext cx="5375275" cy="4306887"/>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af2e876e8_0_0:notes"/>
          <p:cNvSpPr/>
          <p:nvPr>
            <p:ph idx="2" type="sldImg"/>
          </p:nvPr>
        </p:nvSpPr>
        <p:spPr>
          <a:xfrm>
            <a:off x="992187" y="768350"/>
            <a:ext cx="5115000" cy="3837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af2e876e8_0_0:notes"/>
          <p:cNvSpPr txBox="1"/>
          <p:nvPr>
            <p:ph idx="1" type="body"/>
          </p:nvPr>
        </p:nvSpPr>
        <p:spPr>
          <a:xfrm>
            <a:off x="709612" y="4860925"/>
            <a:ext cx="5680200" cy="46053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53" name="Google Shape;153;g2aaf2e876e8_0_0:notes"/>
          <p:cNvSpPr txBox="1"/>
          <p:nvPr>
            <p:ph idx="12" type="sldNum"/>
          </p:nvPr>
        </p:nvSpPr>
        <p:spPr>
          <a:xfrm>
            <a:off x="4021137" y="9721850"/>
            <a:ext cx="30765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type="objOnly">
  <p:cSld name="OBJECT_ONLY">
    <p:spTree>
      <p:nvGrpSpPr>
        <p:cNvPr id="15" name="Shape 15"/>
        <p:cNvGrpSpPr/>
        <p:nvPr/>
      </p:nvGrpSpPr>
      <p:grpSpPr>
        <a:xfrm>
          <a:off x="0" y="0"/>
          <a:ext cx="0" cy="0"/>
          <a:chOff x="0" y="0"/>
          <a:chExt cx="0" cy="0"/>
        </a:xfrm>
      </p:grpSpPr>
      <p:sp>
        <p:nvSpPr>
          <p:cNvPr id="16" name="Google Shape;16;p52"/>
          <p:cNvSpPr txBox="1"/>
          <p:nvPr>
            <p:ph idx="1" type="body"/>
          </p:nvPr>
        </p:nvSpPr>
        <p:spPr>
          <a:xfrm>
            <a:off x="457200" y="274638"/>
            <a:ext cx="8229600" cy="58515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 name="Google Shape;17;p5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5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2"/>
          <p:cNvSpPr txBox="1"/>
          <p:nvPr>
            <p:ph idx="12" type="sldNum"/>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70" name="Shape 70"/>
        <p:cNvGrpSpPr/>
        <p:nvPr/>
      </p:nvGrpSpPr>
      <p:grpSpPr>
        <a:xfrm>
          <a:off x="0" y="0"/>
          <a:ext cx="0" cy="0"/>
          <a:chOff x="0" y="0"/>
          <a:chExt cx="0" cy="0"/>
        </a:xfrm>
      </p:grpSpPr>
      <p:sp>
        <p:nvSpPr>
          <p:cNvPr id="71" name="Google Shape;71;p6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2" name="Google Shape;72;p6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73" name="Google Shape;73;p6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74" name="Google Shape;74;p6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6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61"/>
          <p:cNvSpPr txBox="1"/>
          <p:nvPr>
            <p:ph idx="12" type="sldNum"/>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77" name="Shape 77"/>
        <p:cNvGrpSpPr/>
        <p:nvPr/>
      </p:nvGrpSpPr>
      <p:grpSpPr>
        <a:xfrm>
          <a:off x="0" y="0"/>
          <a:ext cx="0" cy="0"/>
          <a:chOff x="0" y="0"/>
          <a:chExt cx="0" cy="0"/>
        </a:xfrm>
      </p:grpSpPr>
      <p:sp>
        <p:nvSpPr>
          <p:cNvPr id="78" name="Google Shape;78;p6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6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80" name="Google Shape;80;p6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6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62"/>
          <p:cNvSpPr txBox="1"/>
          <p:nvPr>
            <p:ph idx="12" type="sldNum"/>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83" name="Shape 83"/>
        <p:cNvGrpSpPr/>
        <p:nvPr/>
      </p:nvGrpSpPr>
      <p:grpSpPr>
        <a:xfrm>
          <a:off x="0" y="0"/>
          <a:ext cx="0" cy="0"/>
          <a:chOff x="0" y="0"/>
          <a:chExt cx="0" cy="0"/>
        </a:xfrm>
      </p:grpSpPr>
      <p:sp>
        <p:nvSpPr>
          <p:cNvPr id="84" name="Google Shape;84;p6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5" name="Google Shape;85;p6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86" name="Google Shape;86;p6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6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63"/>
          <p:cNvSpPr txBox="1"/>
          <p:nvPr>
            <p:ph idx="12" type="sldNum"/>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20" name="Shape 20"/>
        <p:cNvGrpSpPr/>
        <p:nvPr/>
      </p:nvGrpSpPr>
      <p:grpSpPr>
        <a:xfrm>
          <a:off x="0" y="0"/>
          <a:ext cx="0" cy="0"/>
          <a:chOff x="0" y="0"/>
          <a:chExt cx="0" cy="0"/>
        </a:xfrm>
      </p:grpSpPr>
      <p:sp>
        <p:nvSpPr>
          <p:cNvPr id="21" name="Google Shape;21;p5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3"/>
          <p:cNvSpPr txBox="1"/>
          <p:nvPr>
            <p:ph idx="12" type="sldNum"/>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4" name="Shape 24"/>
        <p:cNvGrpSpPr/>
        <p:nvPr/>
      </p:nvGrpSpPr>
      <p:grpSpPr>
        <a:xfrm>
          <a:off x="0" y="0"/>
          <a:ext cx="0" cy="0"/>
          <a:chOff x="0" y="0"/>
          <a:chExt cx="0" cy="0"/>
        </a:xfrm>
      </p:grpSpPr>
      <p:sp>
        <p:nvSpPr>
          <p:cNvPr id="25" name="Google Shape;25;p5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5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5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4"/>
          <p:cNvSpPr txBox="1"/>
          <p:nvPr>
            <p:ph idx="12" type="sldNum"/>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30" name="Shape 30"/>
        <p:cNvGrpSpPr/>
        <p:nvPr/>
      </p:nvGrpSpPr>
      <p:grpSpPr>
        <a:xfrm>
          <a:off x="0" y="0"/>
          <a:ext cx="0" cy="0"/>
          <a:chOff x="0" y="0"/>
          <a:chExt cx="0" cy="0"/>
        </a:xfrm>
      </p:grpSpPr>
      <p:sp>
        <p:nvSpPr>
          <p:cNvPr id="31" name="Google Shape;31;p5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5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5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5"/>
          <p:cNvSpPr txBox="1"/>
          <p:nvPr>
            <p:ph idx="12" type="sldNum"/>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36" name="Shape 36"/>
        <p:cNvGrpSpPr/>
        <p:nvPr/>
      </p:nvGrpSpPr>
      <p:grpSpPr>
        <a:xfrm>
          <a:off x="0" y="0"/>
          <a:ext cx="0" cy="0"/>
          <a:chOff x="0" y="0"/>
          <a:chExt cx="0" cy="0"/>
        </a:xfrm>
      </p:grpSpPr>
      <p:sp>
        <p:nvSpPr>
          <p:cNvPr id="37" name="Google Shape;37;p5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56"/>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6"/>
          <p:cNvSpPr txBox="1"/>
          <p:nvPr>
            <p:ph idx="12" type="sldNum"/>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42" name="Shape 42"/>
        <p:cNvGrpSpPr/>
        <p:nvPr/>
      </p:nvGrpSpPr>
      <p:grpSpPr>
        <a:xfrm>
          <a:off x="0" y="0"/>
          <a:ext cx="0" cy="0"/>
          <a:chOff x="0" y="0"/>
          <a:chExt cx="0" cy="0"/>
        </a:xfrm>
      </p:grpSpPr>
      <p:sp>
        <p:nvSpPr>
          <p:cNvPr id="43" name="Google Shape;43;p5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57"/>
          <p:cNvSpPr/>
          <p:nvPr>
            <p:ph idx="2" type="pic"/>
          </p:nvPr>
        </p:nvSpPr>
        <p:spPr>
          <a:xfrm>
            <a:off x="1792288" y="612775"/>
            <a:ext cx="5486400" cy="4114800"/>
          </a:xfrm>
          <a:prstGeom prst="rect">
            <a:avLst/>
          </a:prstGeom>
          <a:noFill/>
          <a:ln>
            <a:noFill/>
          </a:ln>
        </p:spPr>
      </p:sp>
      <p:sp>
        <p:nvSpPr>
          <p:cNvPr id="45" name="Google Shape;45;p5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46" name="Google Shape;46;p5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7"/>
          <p:cNvSpPr txBox="1"/>
          <p:nvPr>
            <p:ph idx="12" type="sldNum"/>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49" name="Shape 49"/>
        <p:cNvGrpSpPr/>
        <p:nvPr/>
      </p:nvGrpSpPr>
      <p:grpSpPr>
        <a:xfrm>
          <a:off x="0" y="0"/>
          <a:ext cx="0" cy="0"/>
          <a:chOff x="0" y="0"/>
          <a:chExt cx="0" cy="0"/>
        </a:xfrm>
      </p:grpSpPr>
      <p:sp>
        <p:nvSpPr>
          <p:cNvPr id="50" name="Google Shape;50;p5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5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52" name="Google Shape;52;p5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53" name="Google Shape;53;p5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8"/>
          <p:cNvSpPr txBox="1"/>
          <p:nvPr>
            <p:ph idx="12" type="sldNum"/>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56" name="Shape 56"/>
        <p:cNvGrpSpPr/>
        <p:nvPr/>
      </p:nvGrpSpPr>
      <p:grpSpPr>
        <a:xfrm>
          <a:off x="0" y="0"/>
          <a:ext cx="0" cy="0"/>
          <a:chOff x="0" y="0"/>
          <a:chExt cx="0" cy="0"/>
        </a:xfrm>
      </p:grpSpPr>
      <p:sp>
        <p:nvSpPr>
          <p:cNvPr id="57" name="Google Shape;57;p5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5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5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9"/>
          <p:cNvSpPr txBox="1"/>
          <p:nvPr>
            <p:ph idx="12" type="sldNum"/>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61" name="Shape 61"/>
        <p:cNvGrpSpPr/>
        <p:nvPr/>
      </p:nvGrpSpPr>
      <p:grpSpPr>
        <a:xfrm>
          <a:off x="0" y="0"/>
          <a:ext cx="0" cy="0"/>
          <a:chOff x="0" y="0"/>
          <a:chExt cx="0" cy="0"/>
        </a:xfrm>
      </p:grpSpPr>
      <p:sp>
        <p:nvSpPr>
          <p:cNvPr id="62" name="Google Shape;62;p6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6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4" name="Google Shape;64;p6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5" name="Google Shape;65;p6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6" name="Google Shape;66;p6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7" name="Google Shape;67;p6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6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60"/>
          <p:cNvSpPr txBox="1"/>
          <p:nvPr>
            <p:ph idx="12" type="sldNum"/>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5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5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5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51"/>
          <p:cNvSpPr txBox="1"/>
          <p:nvPr>
            <p:ph idx="12" type="sldNum"/>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www.dsc.ufcg.edu.br/~jacques/cursos/p2/html/ed/colecoes.ht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blog.naun.com.br/2019/01/programacao-orientada-objetos-qual.html" TargetMode="External"/><Relationship Id="rId4" Type="http://schemas.openxmlformats.org/officeDocument/2006/relationships/hyperlink" Target="https://pt.stackoverflow.com/questions/25619/composi%C3%A7%C3%A3o-e-agrega%C3%A7%C3%A3o-quais-as-diferen%C3%A7as-e-como-usar" TargetMode="External"/><Relationship Id="rId5" Type="http://schemas.openxmlformats.org/officeDocument/2006/relationships/hyperlink" Target="https://blog.naun.com.br/2019/01/programacao-orientada-objetos-qual.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s://docs.oracle.com/javase/8/docs/api/java/util/HashMap.html" TargetMode="External"/><Relationship Id="rId4" Type="http://schemas.openxmlformats.org/officeDocument/2006/relationships/hyperlink" Target="https://www.geeksforgeeks.org/java-util-hashmap-in-java-with-examples/" TargetMode="External"/><Relationship Id="rId5" Type="http://schemas.openxmlformats.org/officeDocument/2006/relationships/hyperlink" Target="https://docs.oracle.com/javase/8/docs/api/java/util/HashMap.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s://stackoverflow.com/questions/2444005/how-do-i-make-my-arraylist-thread-safe-another-approach-to-problem-in-java" TargetMode="External"/><Relationship Id="rId4" Type="http://schemas.openxmlformats.org/officeDocument/2006/relationships/hyperlink" Target="https://stackoverflow.com/questions/10004277/how-vector-and-hashtable-are-thread-safe-in-collection" TargetMode="External"/><Relationship Id="rId5" Type="http://schemas.openxmlformats.org/officeDocument/2006/relationships/hyperlink" Target="https://stackoverflow.com/questions/2444005/how-do-i-make-my-arraylist-thread-safe-another-approach-to-problem-in-java" TargetMode="External"/><Relationship Id="rId6" Type="http://schemas.openxmlformats.org/officeDocument/2006/relationships/hyperlink" Target="https://stackoverflow.com/questions/10004277/how-vector-and-hashtable-are-thread-safe-in-collection" TargetMode="External"/><Relationship Id="rId7" Type="http://schemas.openxmlformats.org/officeDocument/2006/relationships/hyperlink" Target="https://stackoverflow.com/questions/2444005/how-do-i-make-my-arraylist-thread-safe-another-approach-to-problem-in-java" TargetMode="External"/><Relationship Id="rId8" Type="http://schemas.openxmlformats.org/officeDocument/2006/relationships/hyperlink" Target="https://stackoverflow.com/questions/2444005/how-do-i-make-my-arraylist-thread-safe-another-approach-to-problem-in-java"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www.bing.com/new#faq" TargetMode="External"/><Relationship Id="rId4" Type="http://schemas.openxmlformats.org/officeDocument/2006/relationships/hyperlink" Target="https://stackoverflow.com/questions/2444005/how-do-i-make-my-arraylist-thread-safe-another-approach-to-problem-in-java" TargetMode="External"/><Relationship Id="rId5" Type="http://schemas.openxmlformats.org/officeDocument/2006/relationships/hyperlink" Target="https://stackoverflow.com/questions/2444005/how-do-i-make-my-arraylist-thread-safe-another-approach-to-problem-in-java" TargetMode="External"/></Relationships>
</file>

<file path=ppt/slides/_rels/slide47.xml.rels><?xml version="1.0" encoding="UTF-8" standalone="yes"?><Relationships xmlns="http://schemas.openxmlformats.org/package/2006/relationships"><Relationship Id="rId11" Type="http://schemas.openxmlformats.org/officeDocument/2006/relationships/hyperlink" Target="https://stackoverflow.com/questions/1658697/java-vector-and-thread-safety" TargetMode="External"/><Relationship Id="rId10" Type="http://schemas.openxmlformats.org/officeDocument/2006/relationships/hyperlink" Target="https://stackoverflow.com/questions/1658697/java-vector-and-thread-safety" TargetMode="External"/><Relationship Id="rId13" Type="http://schemas.openxmlformats.org/officeDocument/2006/relationships/hyperlink" Target="https://stackoverflow.com/questions/23246059/java-vector-thread-safety" TargetMode="External"/><Relationship Id="rId12" Type="http://schemas.openxmlformats.org/officeDocument/2006/relationships/hyperlink" Target="https://stackoverflow.com/questions/23246059/java-vector-thread-safety" TargetMode="External"/><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s://www.baeldung.com/java-lifo-thread-safe" TargetMode="External"/><Relationship Id="rId4" Type="http://schemas.openxmlformats.org/officeDocument/2006/relationships/hyperlink" Target="https://stackoverflow.com/questions/1658697/java-vector-and-thread-safety" TargetMode="External"/><Relationship Id="rId9" Type="http://schemas.openxmlformats.org/officeDocument/2006/relationships/hyperlink" Target="https://www.baeldung.com/java-lifo-thread-safe" TargetMode="External"/><Relationship Id="rId5" Type="http://schemas.openxmlformats.org/officeDocument/2006/relationships/hyperlink" Target="https://www.baeldung.com/java-lifo-thread-safe" TargetMode="External"/><Relationship Id="rId6" Type="http://schemas.openxmlformats.org/officeDocument/2006/relationships/hyperlink" Target="https://www.baeldung.com/java-lifo-thread-safe" TargetMode="External"/><Relationship Id="rId7" Type="http://schemas.openxmlformats.org/officeDocument/2006/relationships/hyperlink" Target="https://www.baeldung.com/java-lifo-thread-safe" TargetMode="External"/><Relationship Id="rId8" Type="http://schemas.openxmlformats.org/officeDocument/2006/relationships/hyperlink" Target="https://www.baeldung.com/java-lifo-thread-safe" TargetMode="External"/></Relationships>
</file>

<file path=ppt/slides/_rels/slide48.xml.rels><?xml version="1.0" encoding="UTF-8" standalone="yes"?><Relationships xmlns="http://schemas.openxmlformats.org/package/2006/relationships"><Relationship Id="rId10" Type="http://schemas.openxmlformats.org/officeDocument/2006/relationships/hyperlink" Target="https://www.oreilly.com/library/view/java-examples-in/0596006209/ch04s02.html" TargetMode="External"/><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s://www.baeldung.com/java-lifo-thread-safe" TargetMode="External"/><Relationship Id="rId4" Type="http://schemas.openxmlformats.org/officeDocument/2006/relationships/hyperlink" Target="https://www.baeldung.com/java-lifo-thread-safe" TargetMode="External"/><Relationship Id="rId9" Type="http://schemas.openxmlformats.org/officeDocument/2006/relationships/hyperlink" Target="https://stackoverflow.com/questions/23246059/java-vector-thread-safety" TargetMode="External"/><Relationship Id="rId5" Type="http://schemas.openxmlformats.org/officeDocument/2006/relationships/hyperlink" Target="https://www.baeldung.com/java-lifo-thread-safe" TargetMode="External"/><Relationship Id="rId6" Type="http://schemas.openxmlformats.org/officeDocument/2006/relationships/hyperlink" Target="https://www.baeldung.com/java-lifo-thread-safe" TargetMode="External"/><Relationship Id="rId7" Type="http://schemas.openxmlformats.org/officeDocument/2006/relationships/hyperlink" Target="https://www.baeldung.com/java-lifo-thread-safe" TargetMode="External"/><Relationship Id="rId8" Type="http://schemas.openxmlformats.org/officeDocument/2006/relationships/hyperlink" Target="https://stackoverflow.com/questions/23246059/java-vector-thread-safety" TargetMode="External"/></Relationships>
</file>

<file path=ppt/slides/_rels/slide49.xml.rels><?xml version="1.0" encoding="UTF-8" standalone="yes"?><Relationships xmlns="http://schemas.openxmlformats.org/package/2006/relationships"><Relationship Id="rId20" Type="http://schemas.openxmlformats.org/officeDocument/2006/relationships/hyperlink" Target="https://levelup.gitconnected.com/how-to-use-java-collections-safely-in-multi-threaded-environments-83c94be57ab8" TargetMode="External"/><Relationship Id="rId22" Type="http://schemas.openxmlformats.org/officeDocument/2006/relationships/hyperlink" Target="https://stackoverflow.com/questions/49674362/how-to-initialize-a-hashtable-with-safe-thread-object-as-value" TargetMode="External"/><Relationship Id="rId21" Type="http://schemas.openxmlformats.org/officeDocument/2006/relationships/hyperlink" Target="https://stackoverflow.com/questions/10004277/how-vector-and-hashtable-are-thread-safe-in-collection" TargetMode="External"/><Relationship Id="rId24" Type="http://schemas.openxmlformats.org/officeDocument/2006/relationships/hyperlink" Target="https://www.javatpoint.com/java-hashtable" TargetMode="External"/><Relationship Id="rId23" Type="http://schemas.openxmlformats.org/officeDocument/2006/relationships/hyperlink" Target="https://stackoverflow.com/questions/49674362/how-to-initialize-a-hashtable-with-safe-thread-object-as-value" TargetMode="External"/><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stackoverflow.com/questions/34091922/is-hashtable-entryset-thread-safe" TargetMode="External"/><Relationship Id="rId4" Type="http://schemas.openxmlformats.org/officeDocument/2006/relationships/hyperlink" Target="https://stackoverflow.com/questions/34091922/is-hashtable-entryset-thread-safe" TargetMode="External"/><Relationship Id="rId9" Type="http://schemas.openxmlformats.org/officeDocument/2006/relationships/hyperlink" Target="https://stackoverflow.com/questions/34091922/is-hashtable-entryset-thread-safe" TargetMode="External"/><Relationship Id="rId26" Type="http://schemas.openxmlformats.org/officeDocument/2006/relationships/hyperlink" Target="https://stackoverflow.com/questions/7775919/writing-an-initialized-static-hashtable-elegantly" TargetMode="External"/><Relationship Id="rId25" Type="http://schemas.openxmlformats.org/officeDocument/2006/relationships/hyperlink" Target="https://www.developer.com/java/hashtable-hashmap-java/" TargetMode="External"/><Relationship Id="rId28" Type="http://schemas.openxmlformats.org/officeDocument/2006/relationships/hyperlink" Target="https://docs.oracle.com/javase/8/docs/api/java/util/Hashtable.html" TargetMode="External"/><Relationship Id="rId27" Type="http://schemas.openxmlformats.org/officeDocument/2006/relationships/hyperlink" Target="https://www.geeksforgeeks.org/hashtable-in-java/" TargetMode="External"/><Relationship Id="rId5" Type="http://schemas.openxmlformats.org/officeDocument/2006/relationships/hyperlink" Target="https://stackoverflow.com/questions/34091922/is-hashtable-entryset-thread-safe" TargetMode="External"/><Relationship Id="rId6" Type="http://schemas.openxmlformats.org/officeDocument/2006/relationships/hyperlink" Target="https://stackoverflow.com/questions/7400292/is-java-util-hashtable-thread-safe" TargetMode="External"/><Relationship Id="rId29" Type="http://schemas.openxmlformats.org/officeDocument/2006/relationships/hyperlink" Target="https://docs.oracle.com/javase/8/docs/api/java/util/Hashtable.html" TargetMode="External"/><Relationship Id="rId7" Type="http://schemas.openxmlformats.org/officeDocument/2006/relationships/hyperlink" Target="https://stackoverflow.com/questions/34091922/is-hashtable-entryset-thread-safe" TargetMode="External"/><Relationship Id="rId8" Type="http://schemas.openxmlformats.org/officeDocument/2006/relationships/hyperlink" Target="https://stackoverflow.com/questions/7400292/is-java-util-hashtable-thread-safe" TargetMode="External"/><Relationship Id="rId11" Type="http://schemas.openxmlformats.org/officeDocument/2006/relationships/hyperlink" Target="https://stackoverflow.com/questions/34091922/is-hashtable-entryset-thread-safe" TargetMode="External"/><Relationship Id="rId10" Type="http://schemas.openxmlformats.org/officeDocument/2006/relationships/hyperlink" Target="https://stackoverflow.com/questions/7400292/is-java-util-hashtable-thread-safe" TargetMode="External"/><Relationship Id="rId13" Type="http://schemas.openxmlformats.org/officeDocument/2006/relationships/hyperlink" Target="https://stackoverflow.com/questions/34091922/is-hashtable-entryset-thread-safe" TargetMode="External"/><Relationship Id="rId12" Type="http://schemas.openxmlformats.org/officeDocument/2006/relationships/hyperlink" Target="https://stackoverflow.com/questions/7400292/is-java-util-hashtable-thread-safe" TargetMode="External"/><Relationship Id="rId15" Type="http://schemas.openxmlformats.org/officeDocument/2006/relationships/hyperlink" Target="https://stackoverflow.com/questions/7400292/is-java-util-hashtable-thread-safe" TargetMode="External"/><Relationship Id="rId14" Type="http://schemas.openxmlformats.org/officeDocument/2006/relationships/hyperlink" Target="https://stackoverflow.com/questions/34091922/is-hashtable-entryset-thread-safe" TargetMode="External"/><Relationship Id="rId17" Type="http://schemas.openxmlformats.org/officeDocument/2006/relationships/hyperlink" Target="https://stackoverflow.com/questions/7400292/is-java-util-hashtable-thread-safe" TargetMode="External"/><Relationship Id="rId16" Type="http://schemas.openxmlformats.org/officeDocument/2006/relationships/hyperlink" Target="https://stackoverflow.com/questions/7400292/is-java-util-hashtable-thread-safe" TargetMode="External"/><Relationship Id="rId19" Type="http://schemas.openxmlformats.org/officeDocument/2006/relationships/hyperlink" Target="https://stackoverflow.com/questions/7400292/is-java-util-hashtable-thread-safe" TargetMode="External"/><Relationship Id="rId18" Type="http://schemas.openxmlformats.org/officeDocument/2006/relationships/hyperlink" Target="https://stackoverflow.com/questions/34091922/is-hashtable-entryset-thread-saf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hyperlink" Target="https://stackoverflow.com/questions/1361784/hashmap-and-hashtable-in-multithreaded-environment" TargetMode="External"/><Relationship Id="rId4" Type="http://schemas.openxmlformats.org/officeDocument/2006/relationships/hyperlink" Target="https://stackoverflow.com/questions/1361784/hashmap-and-hashtable-in-multithreaded-environment" TargetMode="External"/><Relationship Id="rId5" Type="http://schemas.openxmlformats.org/officeDocument/2006/relationships/hyperlink" Target="https://stackoverflow.com/questions/1361784/hashmap-and-hashtable-in-multithreaded-environment" TargetMode="External"/><Relationship Id="rId6" Type="http://schemas.openxmlformats.org/officeDocument/2006/relationships/hyperlink" Target="https://stackoverflow.com/questions/19234719/hashtable-and-synchronization-in-java" TargetMode="External"/><Relationship Id="rId7" Type="http://schemas.openxmlformats.org/officeDocument/2006/relationships/hyperlink" Target="https://www.delftstack.com/howto/java/thread-safe-collections-in-java/" TargetMode="External"/><Relationship Id="rId8" Type="http://schemas.openxmlformats.org/officeDocument/2006/relationships/hyperlink" Target="https://www.delftstack.com/howto/java/thread-safe-collections-in-java/"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s://stackoverflow.com/questions/1361784/hashmap-and-hashtable-in-multithreaded-environment" TargetMode="External"/><Relationship Id="rId4" Type="http://schemas.openxmlformats.org/officeDocument/2006/relationships/hyperlink" Target="https://stackoverflow.com/questions/1361784/hashmap-and-hashtable-in-multithreaded-environment" TargetMode="External"/><Relationship Id="rId5" Type="http://schemas.openxmlformats.org/officeDocument/2006/relationships/hyperlink" Target="https://stackoverflow.com/questions/1361784/hashmap-and-hashtable-in-multithreaded-environment" TargetMode="External"/><Relationship Id="rId6" Type="http://schemas.openxmlformats.org/officeDocument/2006/relationships/hyperlink" Target="https://www.baeldung.com/concurrenthashmap-reading-and-writing" TargetMode="External"/><Relationship Id="rId7" Type="http://schemas.openxmlformats.org/officeDocument/2006/relationships/hyperlink" Target="https://www.delftstack.com/howto/java/thread-safe-collections-in-java/" TargetMode="External"/><Relationship Id="rId8" Type="http://schemas.openxmlformats.org/officeDocument/2006/relationships/hyperlink" Target="https://www.delftstack.com/howto/java/thread-safe-collections-in-java/"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nvSpPr>
        <p:spPr>
          <a:xfrm>
            <a:off x="762000" y="2971800"/>
            <a:ext cx="7848600" cy="762000"/>
          </a:xfrm>
          <a:prstGeom prst="rect">
            <a:avLst/>
          </a:prstGeom>
          <a:noFill/>
          <a:ln>
            <a:noFill/>
          </a:ln>
        </p:spPr>
        <p:txBody>
          <a:bodyPr anchorCtr="1" anchor="t"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Agregação, Listas e Tabelas</a:t>
            </a:r>
            <a:endParaRPr/>
          </a:p>
        </p:txBody>
      </p:sp>
      <p:sp>
        <p:nvSpPr>
          <p:cNvPr id="95" name="Google Shape;95;p1"/>
          <p:cNvSpPr txBox="1"/>
          <p:nvPr/>
        </p:nvSpPr>
        <p:spPr>
          <a:xfrm>
            <a:off x="419100" y="762000"/>
            <a:ext cx="8545512" cy="969962"/>
          </a:xfrm>
          <a:prstGeom prst="rect">
            <a:avLst/>
          </a:prstGeom>
          <a:noFill/>
          <a:ln>
            <a:noFill/>
          </a:ln>
        </p:spPr>
        <p:txBody>
          <a:bodyPr anchorCtr="1"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0" i="0" lang="en-US" sz="4400" u="none" cap="none" strike="noStrike">
                <a:solidFill>
                  <a:schemeClr val="dk2"/>
                </a:solidFill>
                <a:latin typeface="Arial"/>
                <a:ea typeface="Arial"/>
                <a:cs typeface="Arial"/>
                <a:sym typeface="Arial"/>
              </a:rPr>
              <a:t>Programação </a:t>
            </a:r>
            <a:br>
              <a:rPr b="0" i="0" lang="en-US" sz="4400" u="none" cap="none" strike="noStrike">
                <a:solidFill>
                  <a:schemeClr val="dk2"/>
                </a:solidFill>
                <a:latin typeface="Arial"/>
                <a:ea typeface="Arial"/>
                <a:cs typeface="Arial"/>
                <a:sym typeface="Arial"/>
              </a:rPr>
            </a:br>
            <a:r>
              <a:rPr b="0" i="0" lang="en-US" sz="4400" u="none" cap="none" strike="noStrike">
                <a:solidFill>
                  <a:schemeClr val="dk2"/>
                </a:solidFill>
                <a:latin typeface="Arial"/>
                <a:ea typeface="Arial"/>
                <a:cs typeface="Arial"/>
                <a:sym typeface="Arial"/>
              </a:rPr>
              <a:t>Orientada a Objetos</a:t>
            </a:r>
            <a:endParaRPr/>
          </a:p>
        </p:txBody>
      </p:sp>
      <p:sp>
        <p:nvSpPr>
          <p:cNvPr id="96" name="Google Shape;96;p1"/>
          <p:cNvSpPr txBox="1"/>
          <p:nvPr/>
        </p:nvSpPr>
        <p:spPr>
          <a:xfrm>
            <a:off x="1371600" y="5334000"/>
            <a:ext cx="6400800" cy="1371600"/>
          </a:xfrm>
          <a:prstGeom prst="rect">
            <a:avLst/>
          </a:prstGeom>
          <a:noFill/>
          <a:ln>
            <a:noFill/>
          </a:ln>
        </p:spPr>
        <p:txBody>
          <a:bodyPr anchorCtr="1"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Marum Simão Filho</a:t>
            </a:r>
            <a:endParaRPr/>
          </a:p>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marumsimao@gmail.com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65" name="Google Shape;165;p8"/>
          <p:cNvSpPr txBox="1"/>
          <p:nvPr/>
        </p:nvSpPr>
        <p:spPr>
          <a:xfrm>
            <a:off x="152400" y="990600"/>
            <a:ext cx="8839200" cy="244951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Da mesma forma que podemos ter arrays de tipos primitivos de dados, podemos ter arrays de objetos.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Assim, arrays podem representar grupo de dados do </a:t>
            </a:r>
            <a:r>
              <a:rPr b="0" i="1" lang="en-US" sz="2800" u="none">
                <a:solidFill>
                  <a:schemeClr val="dk1"/>
                </a:solidFill>
                <a:latin typeface="Arial"/>
                <a:ea typeface="Arial"/>
                <a:cs typeface="Arial"/>
                <a:sym typeface="Arial"/>
              </a:rPr>
              <a:t>mesmo </a:t>
            </a:r>
            <a:r>
              <a:rPr b="0" i="0" lang="en-US" sz="2800" u="none">
                <a:solidFill>
                  <a:schemeClr val="dk1"/>
                </a:solidFill>
                <a:latin typeface="Arial"/>
                <a:ea typeface="Arial"/>
                <a:cs typeface="Arial"/>
                <a:sym typeface="Arial"/>
              </a:rPr>
              <a:t>tipo primitivo, ou ainda, da mesma classe.</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Declarando arrays de objetos e tipos primitivos:</a:t>
            </a:r>
            <a:endParaRPr/>
          </a:p>
          <a:p>
            <a:pPr indent="-285750" lvl="1" marL="742950" marR="0" rtl="0" algn="l">
              <a:lnSpc>
                <a:spcPct val="100000"/>
              </a:lnSpc>
              <a:spcBef>
                <a:spcPts val="560"/>
              </a:spcBef>
              <a:spcAft>
                <a:spcPts val="0"/>
              </a:spcAft>
              <a:buClr>
                <a:schemeClr val="dk1"/>
              </a:buClr>
              <a:buSzPts val="2800"/>
              <a:buFont typeface="Courier New"/>
              <a:buNone/>
            </a:pPr>
            <a:r>
              <a:rPr b="0" i="0" lang="en-US" sz="2800" u="none" cap="none" strike="noStrike">
                <a:solidFill>
                  <a:schemeClr val="dk1"/>
                </a:solidFill>
                <a:latin typeface="Courier New"/>
                <a:ea typeface="Courier New"/>
                <a:cs typeface="Courier New"/>
                <a:sym typeface="Courier New"/>
              </a:rPr>
              <a:t>double notas[];</a:t>
            </a:r>
            <a:endParaRPr/>
          </a:p>
          <a:p>
            <a:pPr indent="-285750" lvl="1" marL="742950" marR="0" rtl="0" algn="l">
              <a:lnSpc>
                <a:spcPct val="100000"/>
              </a:lnSpc>
              <a:spcBef>
                <a:spcPts val="560"/>
              </a:spcBef>
              <a:spcAft>
                <a:spcPts val="0"/>
              </a:spcAft>
              <a:buClr>
                <a:schemeClr val="dk1"/>
              </a:buClr>
              <a:buSzPts val="2800"/>
              <a:buFont typeface="Courier New"/>
              <a:buNone/>
            </a:pPr>
            <a:r>
              <a:rPr b="0" i="0" lang="en-US" sz="2800" u="none" cap="none" strike="noStrike">
                <a:solidFill>
                  <a:schemeClr val="dk1"/>
                </a:solidFill>
                <a:latin typeface="Courier New"/>
                <a:ea typeface="Courier New"/>
                <a:cs typeface="Courier New"/>
                <a:sym typeface="Courier New"/>
              </a:rPr>
              <a:t>Estudante estudantes[];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Quando um array é criado, todos os seus elementos são automaticamente inicializados com valores padrão do tipo primitivo, ou para </a:t>
            </a:r>
            <a:r>
              <a:rPr b="0" i="1" lang="en-US" sz="2800" u="none">
                <a:solidFill>
                  <a:schemeClr val="dk1"/>
                </a:solidFill>
                <a:latin typeface="Arial"/>
                <a:ea typeface="Arial"/>
                <a:cs typeface="Arial"/>
                <a:sym typeface="Arial"/>
              </a:rPr>
              <a:t>null</a:t>
            </a:r>
            <a:r>
              <a:rPr b="0" i="0" lang="en-US" sz="2800" u="none">
                <a:solidFill>
                  <a:schemeClr val="dk1"/>
                </a:solidFill>
                <a:latin typeface="Arial"/>
                <a:ea typeface="Arial"/>
                <a:cs typeface="Arial"/>
                <a:sym typeface="Arial"/>
              </a:rPr>
              <a:t>, se forem objetos.</a:t>
            </a:r>
            <a:endParaRPr/>
          </a:p>
        </p:txBody>
      </p:sp>
      <p:sp>
        <p:nvSpPr>
          <p:cNvPr id="166" name="Google Shape;166;p8"/>
          <p:cNvSpPr txBox="1"/>
          <p:nvPr/>
        </p:nvSpPr>
        <p:spPr>
          <a:xfrm>
            <a:off x="533400" y="152400"/>
            <a:ext cx="80010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Arrays de Objetos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9"/>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73" name="Google Shape;173;p9"/>
          <p:cNvSpPr txBox="1"/>
          <p:nvPr/>
        </p:nvSpPr>
        <p:spPr>
          <a:xfrm>
            <a:off x="381000" y="990600"/>
            <a:ext cx="8229600" cy="244951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Use </a:t>
            </a:r>
            <a:r>
              <a:rPr b="0" i="1" lang="en-US" sz="2800" u="none">
                <a:solidFill>
                  <a:schemeClr val="dk1"/>
                </a:solidFill>
                <a:latin typeface="Arial"/>
                <a:ea typeface="Arial"/>
                <a:cs typeface="Arial"/>
                <a:sym typeface="Arial"/>
              </a:rPr>
              <a:t>new </a:t>
            </a:r>
            <a:r>
              <a:rPr b="0" i="0" lang="en-US" sz="2800" u="none">
                <a:solidFill>
                  <a:schemeClr val="dk1"/>
                </a:solidFill>
                <a:latin typeface="Arial"/>
                <a:ea typeface="Arial"/>
                <a:cs typeface="Arial"/>
                <a:sym typeface="Arial"/>
              </a:rPr>
              <a:t>para criar novos arrays de objetos, assim como se fazia para tipos primitivos:</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285750" lvl="1" marL="742950" marR="0" rtl="0" algn="l">
              <a:lnSpc>
                <a:spcPct val="10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double notas [] = </a:t>
            </a:r>
            <a:r>
              <a:rPr b="1" i="0" lang="en-US" sz="2200" u="none" cap="none" strike="noStrike">
                <a:solidFill>
                  <a:schemeClr val="dk1"/>
                </a:solidFill>
                <a:latin typeface="Courier New"/>
                <a:ea typeface="Courier New"/>
                <a:cs typeface="Courier New"/>
                <a:sym typeface="Courier New"/>
              </a:rPr>
              <a:t>new </a:t>
            </a:r>
            <a:r>
              <a:rPr b="0" i="0" lang="en-US" sz="2200" u="none" cap="none" strike="noStrike">
                <a:solidFill>
                  <a:srgbClr val="3333CC"/>
                </a:solidFill>
                <a:latin typeface="Courier New"/>
                <a:ea typeface="Courier New"/>
                <a:cs typeface="Courier New"/>
                <a:sym typeface="Courier New"/>
              </a:rPr>
              <a:t>double</a:t>
            </a:r>
            <a:r>
              <a:rPr b="0" i="0" lang="en-US" sz="2200" u="none" cap="none" strike="noStrike">
                <a:solidFill>
                  <a:schemeClr val="dk1"/>
                </a:solidFill>
                <a:latin typeface="Courier New"/>
                <a:ea typeface="Courier New"/>
                <a:cs typeface="Courier New"/>
                <a:sym typeface="Courier New"/>
              </a:rPr>
              <a:t>[4];</a:t>
            </a:r>
            <a:endParaRPr/>
          </a:p>
          <a:p>
            <a:pPr indent="-285750" lvl="1" marL="742950" marR="0" rtl="0" algn="l">
              <a:lnSpc>
                <a:spcPct val="10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Estudante estudantes[] = </a:t>
            </a:r>
            <a:r>
              <a:rPr b="1" i="0" lang="en-US" sz="2200" u="none" cap="none" strike="noStrike">
                <a:solidFill>
                  <a:schemeClr val="dk1"/>
                </a:solidFill>
                <a:latin typeface="Courier New"/>
                <a:ea typeface="Courier New"/>
                <a:cs typeface="Courier New"/>
                <a:sym typeface="Courier New"/>
              </a:rPr>
              <a:t>new </a:t>
            </a:r>
            <a:r>
              <a:rPr b="0" i="0" lang="en-US" sz="2200" u="none" cap="none" strike="noStrike">
                <a:solidFill>
                  <a:srgbClr val="3333CC"/>
                </a:solidFill>
                <a:latin typeface="Courier New"/>
                <a:ea typeface="Courier New"/>
                <a:cs typeface="Courier New"/>
                <a:sym typeface="Courier New"/>
              </a:rPr>
              <a:t>Estudante</a:t>
            </a:r>
            <a:r>
              <a:rPr b="0" i="0" lang="en-US" sz="2200" u="none" cap="none" strike="noStrike">
                <a:solidFill>
                  <a:schemeClr val="dk1"/>
                </a:solidFill>
                <a:latin typeface="Courier New"/>
                <a:ea typeface="Courier New"/>
                <a:cs typeface="Courier New"/>
                <a:sym typeface="Courier New"/>
              </a:rPr>
              <a:t>[5];</a:t>
            </a:r>
            <a:endParaRPr/>
          </a:p>
          <a:p>
            <a:pPr indent="-285750" lvl="1" marL="74295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Courier New"/>
              <a:ea typeface="Courier New"/>
              <a:cs typeface="Courier New"/>
              <a:sym typeface="Courier New"/>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Representação em memória:</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285750" lvl="1" marL="74295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Courier New"/>
              <a:ea typeface="Courier New"/>
              <a:cs typeface="Courier New"/>
              <a:sym typeface="Courier New"/>
            </a:endParaRPr>
          </a:p>
        </p:txBody>
      </p:sp>
      <p:sp>
        <p:nvSpPr>
          <p:cNvPr id="174" name="Google Shape;174;p9"/>
          <p:cNvSpPr txBox="1"/>
          <p:nvPr/>
        </p:nvSpPr>
        <p:spPr>
          <a:xfrm>
            <a:off x="533400" y="152400"/>
            <a:ext cx="80010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Arrays de Objetos</a:t>
            </a:r>
            <a:endParaRPr/>
          </a:p>
        </p:txBody>
      </p:sp>
      <p:sp>
        <p:nvSpPr>
          <p:cNvPr id="175" name="Google Shape;175;p9"/>
          <p:cNvSpPr txBox="1"/>
          <p:nvPr/>
        </p:nvSpPr>
        <p:spPr>
          <a:xfrm>
            <a:off x="6553200" y="1905000"/>
            <a:ext cx="2357437" cy="825500"/>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rgbClr val="3333CC"/>
              </a:buClr>
              <a:buSzPts val="1600"/>
              <a:buFont typeface="Arial"/>
              <a:buNone/>
            </a:pPr>
            <a:r>
              <a:rPr b="0" i="0" lang="en-US" sz="1600" u="none" cap="none" strike="noStrike">
                <a:solidFill>
                  <a:srgbClr val="3333CC"/>
                </a:solidFill>
                <a:latin typeface="Arial"/>
                <a:ea typeface="Arial"/>
                <a:cs typeface="Arial"/>
                <a:sym typeface="Arial"/>
              </a:rPr>
              <a:t>Tipo ou Classe dos elementos do array</a:t>
            </a:r>
            <a:endParaRPr/>
          </a:p>
        </p:txBody>
      </p:sp>
      <p:cxnSp>
        <p:nvCxnSpPr>
          <p:cNvPr id="176" name="Google Shape;176;p9"/>
          <p:cNvCxnSpPr/>
          <p:nvPr/>
        </p:nvCxnSpPr>
        <p:spPr>
          <a:xfrm flipH="1">
            <a:off x="6553200" y="2362200"/>
            <a:ext cx="457200" cy="457200"/>
          </a:xfrm>
          <a:prstGeom prst="straightConnector1">
            <a:avLst/>
          </a:prstGeom>
          <a:noFill/>
          <a:ln cap="flat" cmpd="sng" w="9525">
            <a:solidFill>
              <a:srgbClr val="3333CC"/>
            </a:solidFill>
            <a:prstDash val="solid"/>
            <a:miter lim="800000"/>
            <a:headEnd len="med" w="med" type="none"/>
            <a:tailEnd len="med" w="med" type="triangle"/>
          </a:ln>
        </p:spPr>
      </p:cxnSp>
      <p:cxnSp>
        <p:nvCxnSpPr>
          <p:cNvPr id="177" name="Google Shape;177;p9"/>
          <p:cNvCxnSpPr/>
          <p:nvPr/>
        </p:nvCxnSpPr>
        <p:spPr>
          <a:xfrm flipH="1">
            <a:off x="5638800" y="2209800"/>
            <a:ext cx="1371600" cy="304800"/>
          </a:xfrm>
          <a:prstGeom prst="straightConnector1">
            <a:avLst/>
          </a:prstGeom>
          <a:noFill/>
          <a:ln cap="flat" cmpd="sng" w="9525">
            <a:solidFill>
              <a:srgbClr val="3333CC"/>
            </a:solidFill>
            <a:prstDash val="solid"/>
            <a:miter lim="800000"/>
            <a:headEnd len="med" w="med" type="none"/>
            <a:tailEnd len="med" w="med" type="triangle"/>
          </a:ln>
        </p:spPr>
      </p:cxnSp>
      <p:sp>
        <p:nvSpPr>
          <p:cNvPr id="178" name="Google Shape;178;p9"/>
          <p:cNvSpPr txBox="1"/>
          <p:nvPr/>
        </p:nvSpPr>
        <p:spPr>
          <a:xfrm>
            <a:off x="1524000" y="5334000"/>
            <a:ext cx="6096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0.0</a:t>
            </a:r>
            <a:endParaRPr/>
          </a:p>
        </p:txBody>
      </p:sp>
      <p:sp>
        <p:nvSpPr>
          <p:cNvPr id="179" name="Google Shape;179;p9"/>
          <p:cNvSpPr txBox="1"/>
          <p:nvPr/>
        </p:nvSpPr>
        <p:spPr>
          <a:xfrm>
            <a:off x="271462" y="4371975"/>
            <a:ext cx="742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notas</a:t>
            </a:r>
            <a:endParaRPr/>
          </a:p>
        </p:txBody>
      </p:sp>
      <p:sp>
        <p:nvSpPr>
          <p:cNvPr id="180" name="Google Shape;180;p9"/>
          <p:cNvSpPr/>
          <p:nvPr/>
        </p:nvSpPr>
        <p:spPr>
          <a:xfrm>
            <a:off x="990600" y="4648200"/>
            <a:ext cx="561975" cy="642937"/>
          </a:xfrm>
          <a:custGeom>
            <a:rect b="b" l="l" r="r" t="t"/>
            <a:pathLst>
              <a:path extrusionOk="0" h="405" w="354">
                <a:moveTo>
                  <a:pt x="0" y="0"/>
                </a:moveTo>
                <a:cubicBezTo>
                  <a:pt x="44" y="26"/>
                  <a:pt x="204" y="90"/>
                  <a:pt x="263" y="158"/>
                </a:cubicBezTo>
                <a:cubicBezTo>
                  <a:pt x="322" y="226"/>
                  <a:pt x="335" y="354"/>
                  <a:pt x="354" y="405"/>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1" name="Google Shape;181;p9"/>
          <p:cNvSpPr txBox="1"/>
          <p:nvPr/>
        </p:nvSpPr>
        <p:spPr>
          <a:xfrm>
            <a:off x="2133600" y="5334000"/>
            <a:ext cx="6096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0.0</a:t>
            </a:r>
            <a:endParaRPr/>
          </a:p>
        </p:txBody>
      </p:sp>
      <p:sp>
        <p:nvSpPr>
          <p:cNvPr id="182" name="Google Shape;182;p9"/>
          <p:cNvSpPr txBox="1"/>
          <p:nvPr/>
        </p:nvSpPr>
        <p:spPr>
          <a:xfrm>
            <a:off x="2743200" y="5334000"/>
            <a:ext cx="6096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0.0</a:t>
            </a:r>
            <a:endParaRPr/>
          </a:p>
        </p:txBody>
      </p:sp>
      <p:sp>
        <p:nvSpPr>
          <p:cNvPr id="183" name="Google Shape;183;p9"/>
          <p:cNvSpPr txBox="1"/>
          <p:nvPr/>
        </p:nvSpPr>
        <p:spPr>
          <a:xfrm>
            <a:off x="3352800" y="5334000"/>
            <a:ext cx="6096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0.0</a:t>
            </a:r>
            <a:endParaRPr/>
          </a:p>
        </p:txBody>
      </p:sp>
      <p:sp>
        <p:nvSpPr>
          <p:cNvPr id="184" name="Google Shape;184;p9"/>
          <p:cNvSpPr txBox="1"/>
          <p:nvPr/>
        </p:nvSpPr>
        <p:spPr>
          <a:xfrm>
            <a:off x="1676400" y="5057775"/>
            <a:ext cx="21526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0           1          2           3</a:t>
            </a:r>
            <a:endParaRPr/>
          </a:p>
        </p:txBody>
      </p:sp>
      <p:sp>
        <p:nvSpPr>
          <p:cNvPr id="185" name="Google Shape;185;p9"/>
          <p:cNvSpPr txBox="1"/>
          <p:nvPr/>
        </p:nvSpPr>
        <p:spPr>
          <a:xfrm>
            <a:off x="5029200" y="5334000"/>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6" name="Google Shape;186;p9"/>
          <p:cNvSpPr txBox="1"/>
          <p:nvPr/>
        </p:nvSpPr>
        <p:spPr>
          <a:xfrm>
            <a:off x="3200400" y="4371975"/>
            <a:ext cx="13017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estudantes</a:t>
            </a:r>
            <a:endParaRPr/>
          </a:p>
        </p:txBody>
      </p:sp>
      <p:sp>
        <p:nvSpPr>
          <p:cNvPr id="187" name="Google Shape;187;p9"/>
          <p:cNvSpPr/>
          <p:nvPr/>
        </p:nvSpPr>
        <p:spPr>
          <a:xfrm>
            <a:off x="4495800" y="4648200"/>
            <a:ext cx="561975" cy="642937"/>
          </a:xfrm>
          <a:custGeom>
            <a:rect b="b" l="l" r="r" t="t"/>
            <a:pathLst>
              <a:path extrusionOk="0" h="405" w="354">
                <a:moveTo>
                  <a:pt x="0" y="0"/>
                </a:moveTo>
                <a:cubicBezTo>
                  <a:pt x="44" y="26"/>
                  <a:pt x="204" y="90"/>
                  <a:pt x="263" y="158"/>
                </a:cubicBezTo>
                <a:cubicBezTo>
                  <a:pt x="322" y="226"/>
                  <a:pt x="335" y="354"/>
                  <a:pt x="354" y="405"/>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8" name="Google Shape;188;p9"/>
          <p:cNvSpPr txBox="1"/>
          <p:nvPr/>
        </p:nvSpPr>
        <p:spPr>
          <a:xfrm>
            <a:off x="5638800" y="5334000"/>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9" name="Google Shape;189;p9"/>
          <p:cNvSpPr txBox="1"/>
          <p:nvPr/>
        </p:nvSpPr>
        <p:spPr>
          <a:xfrm>
            <a:off x="6248400" y="5334000"/>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0" name="Google Shape;190;p9"/>
          <p:cNvSpPr txBox="1"/>
          <p:nvPr/>
        </p:nvSpPr>
        <p:spPr>
          <a:xfrm>
            <a:off x="6858000" y="5334000"/>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1" name="Google Shape;191;p9"/>
          <p:cNvSpPr txBox="1"/>
          <p:nvPr/>
        </p:nvSpPr>
        <p:spPr>
          <a:xfrm>
            <a:off x="5181600" y="5057775"/>
            <a:ext cx="27432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0           1          2           3          4</a:t>
            </a:r>
            <a:endParaRPr/>
          </a:p>
        </p:txBody>
      </p:sp>
      <p:sp>
        <p:nvSpPr>
          <p:cNvPr id="192" name="Google Shape;192;p9"/>
          <p:cNvSpPr txBox="1"/>
          <p:nvPr/>
        </p:nvSpPr>
        <p:spPr>
          <a:xfrm>
            <a:off x="7467600" y="5334000"/>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93" name="Google Shape;193;p9"/>
          <p:cNvCxnSpPr/>
          <p:nvPr/>
        </p:nvCxnSpPr>
        <p:spPr>
          <a:xfrm>
            <a:off x="5334000" y="5486400"/>
            <a:ext cx="0" cy="762000"/>
          </a:xfrm>
          <a:prstGeom prst="straightConnector1">
            <a:avLst/>
          </a:prstGeom>
          <a:noFill/>
          <a:ln cap="flat" cmpd="sng" w="9525">
            <a:solidFill>
              <a:schemeClr val="dk1"/>
            </a:solidFill>
            <a:prstDash val="solid"/>
            <a:miter lim="800000"/>
            <a:headEnd len="med" w="med" type="none"/>
            <a:tailEnd len="med" w="med" type="triangle"/>
          </a:ln>
        </p:spPr>
      </p:cxnSp>
      <p:sp>
        <p:nvSpPr>
          <p:cNvPr id="194" name="Google Shape;194;p9"/>
          <p:cNvSpPr txBox="1"/>
          <p:nvPr/>
        </p:nvSpPr>
        <p:spPr>
          <a:xfrm>
            <a:off x="5078412" y="6216650"/>
            <a:ext cx="4984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1" lang="en-US" sz="1600" u="none">
                <a:solidFill>
                  <a:srgbClr val="FF0000"/>
                </a:solidFill>
                <a:latin typeface="Arial"/>
                <a:ea typeface="Arial"/>
                <a:cs typeface="Arial"/>
                <a:sym typeface="Arial"/>
              </a:rPr>
              <a:t>null</a:t>
            </a:r>
            <a:endParaRPr/>
          </a:p>
        </p:txBody>
      </p:sp>
      <p:cxnSp>
        <p:nvCxnSpPr>
          <p:cNvPr id="195" name="Google Shape;195;p9"/>
          <p:cNvCxnSpPr/>
          <p:nvPr/>
        </p:nvCxnSpPr>
        <p:spPr>
          <a:xfrm>
            <a:off x="5929312" y="5486400"/>
            <a:ext cx="0" cy="762000"/>
          </a:xfrm>
          <a:prstGeom prst="straightConnector1">
            <a:avLst/>
          </a:prstGeom>
          <a:noFill/>
          <a:ln cap="flat" cmpd="sng" w="9525">
            <a:solidFill>
              <a:schemeClr val="dk1"/>
            </a:solidFill>
            <a:prstDash val="solid"/>
            <a:miter lim="800000"/>
            <a:headEnd len="med" w="med" type="none"/>
            <a:tailEnd len="med" w="med" type="triangle"/>
          </a:ln>
        </p:spPr>
      </p:cxnSp>
      <p:sp>
        <p:nvSpPr>
          <p:cNvPr id="196" name="Google Shape;196;p9"/>
          <p:cNvSpPr txBox="1"/>
          <p:nvPr/>
        </p:nvSpPr>
        <p:spPr>
          <a:xfrm>
            <a:off x="5673725" y="6216650"/>
            <a:ext cx="4984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1" lang="en-US" sz="1600" u="none">
                <a:solidFill>
                  <a:srgbClr val="FF0000"/>
                </a:solidFill>
                <a:latin typeface="Arial"/>
                <a:ea typeface="Arial"/>
                <a:cs typeface="Arial"/>
                <a:sym typeface="Arial"/>
              </a:rPr>
              <a:t>null</a:t>
            </a:r>
            <a:endParaRPr/>
          </a:p>
        </p:txBody>
      </p:sp>
      <p:cxnSp>
        <p:nvCxnSpPr>
          <p:cNvPr id="197" name="Google Shape;197;p9"/>
          <p:cNvCxnSpPr/>
          <p:nvPr/>
        </p:nvCxnSpPr>
        <p:spPr>
          <a:xfrm>
            <a:off x="6524625" y="5486400"/>
            <a:ext cx="0" cy="762000"/>
          </a:xfrm>
          <a:prstGeom prst="straightConnector1">
            <a:avLst/>
          </a:prstGeom>
          <a:noFill/>
          <a:ln cap="flat" cmpd="sng" w="9525">
            <a:solidFill>
              <a:schemeClr val="dk1"/>
            </a:solidFill>
            <a:prstDash val="solid"/>
            <a:miter lim="800000"/>
            <a:headEnd len="med" w="med" type="none"/>
            <a:tailEnd len="med" w="med" type="triangle"/>
          </a:ln>
        </p:spPr>
      </p:cxnSp>
      <p:sp>
        <p:nvSpPr>
          <p:cNvPr id="198" name="Google Shape;198;p9"/>
          <p:cNvSpPr txBox="1"/>
          <p:nvPr/>
        </p:nvSpPr>
        <p:spPr>
          <a:xfrm>
            <a:off x="6269037" y="6216650"/>
            <a:ext cx="4984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1" lang="en-US" sz="1600" u="none">
                <a:solidFill>
                  <a:srgbClr val="FF0000"/>
                </a:solidFill>
                <a:latin typeface="Arial"/>
                <a:ea typeface="Arial"/>
                <a:cs typeface="Arial"/>
                <a:sym typeface="Arial"/>
              </a:rPr>
              <a:t>null</a:t>
            </a:r>
            <a:endParaRPr/>
          </a:p>
        </p:txBody>
      </p:sp>
      <p:cxnSp>
        <p:nvCxnSpPr>
          <p:cNvPr id="199" name="Google Shape;199;p9"/>
          <p:cNvCxnSpPr/>
          <p:nvPr/>
        </p:nvCxnSpPr>
        <p:spPr>
          <a:xfrm>
            <a:off x="7119937" y="5486400"/>
            <a:ext cx="0" cy="762000"/>
          </a:xfrm>
          <a:prstGeom prst="straightConnector1">
            <a:avLst/>
          </a:prstGeom>
          <a:noFill/>
          <a:ln cap="flat" cmpd="sng" w="9525">
            <a:solidFill>
              <a:schemeClr val="dk1"/>
            </a:solidFill>
            <a:prstDash val="solid"/>
            <a:miter lim="800000"/>
            <a:headEnd len="med" w="med" type="none"/>
            <a:tailEnd len="med" w="med" type="triangle"/>
          </a:ln>
        </p:spPr>
      </p:cxnSp>
      <p:sp>
        <p:nvSpPr>
          <p:cNvPr id="200" name="Google Shape;200;p9"/>
          <p:cNvSpPr txBox="1"/>
          <p:nvPr/>
        </p:nvSpPr>
        <p:spPr>
          <a:xfrm>
            <a:off x="6864350" y="6216650"/>
            <a:ext cx="4984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1" lang="en-US" sz="1600" u="none">
                <a:solidFill>
                  <a:srgbClr val="FF0000"/>
                </a:solidFill>
                <a:latin typeface="Arial"/>
                <a:ea typeface="Arial"/>
                <a:cs typeface="Arial"/>
                <a:sym typeface="Arial"/>
              </a:rPr>
              <a:t>null</a:t>
            </a:r>
            <a:endParaRPr/>
          </a:p>
        </p:txBody>
      </p:sp>
      <p:cxnSp>
        <p:nvCxnSpPr>
          <p:cNvPr id="201" name="Google Shape;201;p9"/>
          <p:cNvCxnSpPr/>
          <p:nvPr/>
        </p:nvCxnSpPr>
        <p:spPr>
          <a:xfrm>
            <a:off x="7715250" y="5486400"/>
            <a:ext cx="0" cy="762000"/>
          </a:xfrm>
          <a:prstGeom prst="straightConnector1">
            <a:avLst/>
          </a:prstGeom>
          <a:noFill/>
          <a:ln cap="flat" cmpd="sng" w="9525">
            <a:solidFill>
              <a:schemeClr val="dk1"/>
            </a:solidFill>
            <a:prstDash val="solid"/>
            <a:miter lim="800000"/>
            <a:headEnd len="med" w="med" type="none"/>
            <a:tailEnd len="med" w="med" type="triangle"/>
          </a:ln>
        </p:spPr>
      </p:cxnSp>
      <p:sp>
        <p:nvSpPr>
          <p:cNvPr id="202" name="Google Shape;202;p9"/>
          <p:cNvSpPr txBox="1"/>
          <p:nvPr/>
        </p:nvSpPr>
        <p:spPr>
          <a:xfrm>
            <a:off x="7459662" y="6216650"/>
            <a:ext cx="4984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1" lang="en-US" sz="1600" u="none">
                <a:solidFill>
                  <a:srgbClr val="FF0000"/>
                </a:solidFill>
                <a:latin typeface="Arial"/>
                <a:ea typeface="Arial"/>
                <a:cs typeface="Arial"/>
                <a:sym typeface="Arial"/>
              </a:rPr>
              <a:t>null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0"/>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09" name="Google Shape;209;p10"/>
          <p:cNvSpPr txBox="1"/>
          <p:nvPr/>
        </p:nvSpPr>
        <p:spPr>
          <a:xfrm>
            <a:off x="5062537" y="5424487"/>
            <a:ext cx="1728787" cy="97631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nome = “Maria”</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matricula = 111</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sexo = ‘ ’</a:t>
            </a:r>
            <a:endParaRPr/>
          </a:p>
        </p:txBody>
      </p:sp>
      <p:sp>
        <p:nvSpPr>
          <p:cNvPr id="210" name="Google Shape;210;p10"/>
          <p:cNvSpPr txBox="1"/>
          <p:nvPr/>
        </p:nvSpPr>
        <p:spPr>
          <a:xfrm>
            <a:off x="381000" y="990600"/>
            <a:ext cx="8229600" cy="244951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Manipulando elementos do array</a:t>
            </a:r>
            <a:endParaRPr/>
          </a:p>
          <a:p>
            <a:pPr indent="-285750" lvl="1" marL="742950" marR="0" rtl="0" algn="l">
              <a:lnSpc>
                <a:spcPct val="10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notas[0] = 7.5;</a:t>
            </a:r>
            <a:endParaRPr/>
          </a:p>
          <a:p>
            <a:pPr indent="-285750" lvl="1" marL="742950" marR="0" rtl="0" algn="l">
              <a:lnSpc>
                <a:spcPct val="10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estudantes[1] = new Estudante(“Maria”);</a:t>
            </a:r>
            <a:endParaRPr/>
          </a:p>
          <a:p>
            <a:pPr indent="-285750" lvl="1" marL="742950" marR="0" rtl="0" algn="l">
              <a:lnSpc>
                <a:spcPct val="10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estudantes[1].setMatricula(111);</a:t>
            </a:r>
            <a:endParaRPr/>
          </a:p>
        </p:txBody>
      </p:sp>
      <p:sp>
        <p:nvSpPr>
          <p:cNvPr id="211" name="Google Shape;211;p10"/>
          <p:cNvSpPr txBox="1"/>
          <p:nvPr/>
        </p:nvSpPr>
        <p:spPr>
          <a:xfrm>
            <a:off x="533400" y="152400"/>
            <a:ext cx="80010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Arrays de Objetos</a:t>
            </a:r>
            <a:endParaRPr/>
          </a:p>
        </p:txBody>
      </p:sp>
      <p:sp>
        <p:nvSpPr>
          <p:cNvPr id="212" name="Google Shape;212;p10"/>
          <p:cNvSpPr txBox="1"/>
          <p:nvPr/>
        </p:nvSpPr>
        <p:spPr>
          <a:xfrm>
            <a:off x="1524000" y="3933825"/>
            <a:ext cx="6096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7.5</a:t>
            </a:r>
            <a:endParaRPr/>
          </a:p>
        </p:txBody>
      </p:sp>
      <p:sp>
        <p:nvSpPr>
          <p:cNvPr id="213" name="Google Shape;213;p10"/>
          <p:cNvSpPr txBox="1"/>
          <p:nvPr/>
        </p:nvSpPr>
        <p:spPr>
          <a:xfrm>
            <a:off x="271462" y="2971800"/>
            <a:ext cx="742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notas</a:t>
            </a:r>
            <a:endParaRPr/>
          </a:p>
        </p:txBody>
      </p:sp>
      <p:sp>
        <p:nvSpPr>
          <p:cNvPr id="214" name="Google Shape;214;p10"/>
          <p:cNvSpPr/>
          <p:nvPr/>
        </p:nvSpPr>
        <p:spPr>
          <a:xfrm>
            <a:off x="990600" y="3248025"/>
            <a:ext cx="561975" cy="642937"/>
          </a:xfrm>
          <a:custGeom>
            <a:rect b="b" l="l" r="r" t="t"/>
            <a:pathLst>
              <a:path extrusionOk="0" h="405" w="354">
                <a:moveTo>
                  <a:pt x="0" y="0"/>
                </a:moveTo>
                <a:cubicBezTo>
                  <a:pt x="44" y="26"/>
                  <a:pt x="204" y="90"/>
                  <a:pt x="263" y="158"/>
                </a:cubicBezTo>
                <a:cubicBezTo>
                  <a:pt x="322" y="226"/>
                  <a:pt x="335" y="354"/>
                  <a:pt x="354" y="405"/>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5" name="Google Shape;215;p10"/>
          <p:cNvSpPr txBox="1"/>
          <p:nvPr/>
        </p:nvSpPr>
        <p:spPr>
          <a:xfrm>
            <a:off x="2133600" y="3933825"/>
            <a:ext cx="6096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0.0</a:t>
            </a:r>
            <a:endParaRPr/>
          </a:p>
        </p:txBody>
      </p:sp>
      <p:sp>
        <p:nvSpPr>
          <p:cNvPr id="216" name="Google Shape;216;p10"/>
          <p:cNvSpPr txBox="1"/>
          <p:nvPr/>
        </p:nvSpPr>
        <p:spPr>
          <a:xfrm>
            <a:off x="2743200" y="3933825"/>
            <a:ext cx="6096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0.0</a:t>
            </a:r>
            <a:endParaRPr/>
          </a:p>
        </p:txBody>
      </p:sp>
      <p:sp>
        <p:nvSpPr>
          <p:cNvPr id="217" name="Google Shape;217;p10"/>
          <p:cNvSpPr txBox="1"/>
          <p:nvPr/>
        </p:nvSpPr>
        <p:spPr>
          <a:xfrm>
            <a:off x="3352800" y="3933825"/>
            <a:ext cx="6096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0.0</a:t>
            </a:r>
            <a:endParaRPr/>
          </a:p>
        </p:txBody>
      </p:sp>
      <p:sp>
        <p:nvSpPr>
          <p:cNvPr id="218" name="Google Shape;218;p10"/>
          <p:cNvSpPr txBox="1"/>
          <p:nvPr/>
        </p:nvSpPr>
        <p:spPr>
          <a:xfrm>
            <a:off x="1676400" y="3657600"/>
            <a:ext cx="21526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0           1          2           3</a:t>
            </a:r>
            <a:endParaRPr/>
          </a:p>
        </p:txBody>
      </p:sp>
      <p:sp>
        <p:nvSpPr>
          <p:cNvPr id="219" name="Google Shape;219;p10"/>
          <p:cNvSpPr txBox="1"/>
          <p:nvPr/>
        </p:nvSpPr>
        <p:spPr>
          <a:xfrm>
            <a:off x="5029200" y="393382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0" name="Google Shape;220;p10"/>
          <p:cNvSpPr txBox="1"/>
          <p:nvPr/>
        </p:nvSpPr>
        <p:spPr>
          <a:xfrm>
            <a:off x="3200400" y="2971800"/>
            <a:ext cx="13017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estudantes</a:t>
            </a:r>
            <a:endParaRPr/>
          </a:p>
        </p:txBody>
      </p:sp>
      <p:sp>
        <p:nvSpPr>
          <p:cNvPr id="221" name="Google Shape;221;p10"/>
          <p:cNvSpPr/>
          <p:nvPr/>
        </p:nvSpPr>
        <p:spPr>
          <a:xfrm>
            <a:off x="4495800" y="3248025"/>
            <a:ext cx="561975" cy="642937"/>
          </a:xfrm>
          <a:custGeom>
            <a:rect b="b" l="l" r="r" t="t"/>
            <a:pathLst>
              <a:path extrusionOk="0" h="405" w="354">
                <a:moveTo>
                  <a:pt x="0" y="0"/>
                </a:moveTo>
                <a:cubicBezTo>
                  <a:pt x="44" y="26"/>
                  <a:pt x="204" y="90"/>
                  <a:pt x="263" y="158"/>
                </a:cubicBezTo>
                <a:cubicBezTo>
                  <a:pt x="322" y="226"/>
                  <a:pt x="335" y="354"/>
                  <a:pt x="354" y="405"/>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2" name="Google Shape;222;p10"/>
          <p:cNvSpPr txBox="1"/>
          <p:nvPr/>
        </p:nvSpPr>
        <p:spPr>
          <a:xfrm>
            <a:off x="5638800" y="393382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3" name="Google Shape;223;p10"/>
          <p:cNvSpPr txBox="1"/>
          <p:nvPr/>
        </p:nvSpPr>
        <p:spPr>
          <a:xfrm>
            <a:off x="6248400" y="393382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4" name="Google Shape;224;p10"/>
          <p:cNvSpPr txBox="1"/>
          <p:nvPr/>
        </p:nvSpPr>
        <p:spPr>
          <a:xfrm>
            <a:off x="6858000" y="393382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5" name="Google Shape;225;p10"/>
          <p:cNvSpPr txBox="1"/>
          <p:nvPr/>
        </p:nvSpPr>
        <p:spPr>
          <a:xfrm>
            <a:off x="5181600" y="3657600"/>
            <a:ext cx="27432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0           1          2           3          4</a:t>
            </a:r>
            <a:endParaRPr/>
          </a:p>
        </p:txBody>
      </p:sp>
      <p:sp>
        <p:nvSpPr>
          <p:cNvPr id="226" name="Google Shape;226;p10"/>
          <p:cNvSpPr txBox="1"/>
          <p:nvPr/>
        </p:nvSpPr>
        <p:spPr>
          <a:xfrm>
            <a:off x="7467600" y="393382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27" name="Google Shape;227;p10"/>
          <p:cNvCxnSpPr/>
          <p:nvPr/>
        </p:nvCxnSpPr>
        <p:spPr>
          <a:xfrm>
            <a:off x="5334000" y="4086225"/>
            <a:ext cx="0" cy="762000"/>
          </a:xfrm>
          <a:prstGeom prst="straightConnector1">
            <a:avLst/>
          </a:prstGeom>
          <a:noFill/>
          <a:ln cap="flat" cmpd="sng" w="9525">
            <a:solidFill>
              <a:schemeClr val="dk1"/>
            </a:solidFill>
            <a:prstDash val="solid"/>
            <a:miter lim="800000"/>
            <a:headEnd len="med" w="med" type="none"/>
            <a:tailEnd len="med" w="med" type="triangle"/>
          </a:ln>
        </p:spPr>
      </p:cxnSp>
      <p:sp>
        <p:nvSpPr>
          <p:cNvPr id="228" name="Google Shape;228;p10"/>
          <p:cNvSpPr txBox="1"/>
          <p:nvPr/>
        </p:nvSpPr>
        <p:spPr>
          <a:xfrm>
            <a:off x="5078412" y="4816475"/>
            <a:ext cx="4984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1" lang="en-US" sz="1600" u="none">
                <a:solidFill>
                  <a:srgbClr val="FF0000"/>
                </a:solidFill>
                <a:latin typeface="Arial"/>
                <a:ea typeface="Arial"/>
                <a:cs typeface="Arial"/>
                <a:sym typeface="Arial"/>
              </a:rPr>
              <a:t>null</a:t>
            </a:r>
            <a:endParaRPr/>
          </a:p>
        </p:txBody>
      </p:sp>
      <p:cxnSp>
        <p:nvCxnSpPr>
          <p:cNvPr id="229" name="Google Shape;229;p10"/>
          <p:cNvCxnSpPr/>
          <p:nvPr/>
        </p:nvCxnSpPr>
        <p:spPr>
          <a:xfrm>
            <a:off x="5929312" y="4086225"/>
            <a:ext cx="0" cy="1247775"/>
          </a:xfrm>
          <a:prstGeom prst="straightConnector1">
            <a:avLst/>
          </a:prstGeom>
          <a:noFill/>
          <a:ln cap="flat" cmpd="sng" w="9525">
            <a:solidFill>
              <a:schemeClr val="dk1"/>
            </a:solidFill>
            <a:prstDash val="solid"/>
            <a:miter lim="800000"/>
            <a:headEnd len="med" w="med" type="none"/>
            <a:tailEnd len="med" w="med" type="triangle"/>
          </a:ln>
        </p:spPr>
      </p:cxnSp>
      <p:cxnSp>
        <p:nvCxnSpPr>
          <p:cNvPr id="230" name="Google Shape;230;p10"/>
          <p:cNvCxnSpPr/>
          <p:nvPr/>
        </p:nvCxnSpPr>
        <p:spPr>
          <a:xfrm>
            <a:off x="6524625" y="4086225"/>
            <a:ext cx="0" cy="762000"/>
          </a:xfrm>
          <a:prstGeom prst="straightConnector1">
            <a:avLst/>
          </a:prstGeom>
          <a:noFill/>
          <a:ln cap="flat" cmpd="sng" w="9525">
            <a:solidFill>
              <a:schemeClr val="dk1"/>
            </a:solidFill>
            <a:prstDash val="solid"/>
            <a:miter lim="800000"/>
            <a:headEnd len="med" w="med" type="none"/>
            <a:tailEnd len="med" w="med" type="triangle"/>
          </a:ln>
        </p:spPr>
      </p:cxnSp>
      <p:sp>
        <p:nvSpPr>
          <p:cNvPr id="231" name="Google Shape;231;p10"/>
          <p:cNvSpPr txBox="1"/>
          <p:nvPr/>
        </p:nvSpPr>
        <p:spPr>
          <a:xfrm>
            <a:off x="6269037" y="4816475"/>
            <a:ext cx="4984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1" lang="en-US" sz="1600" u="none">
                <a:solidFill>
                  <a:srgbClr val="FF0000"/>
                </a:solidFill>
                <a:latin typeface="Arial"/>
                <a:ea typeface="Arial"/>
                <a:cs typeface="Arial"/>
                <a:sym typeface="Arial"/>
              </a:rPr>
              <a:t>null</a:t>
            </a:r>
            <a:endParaRPr/>
          </a:p>
        </p:txBody>
      </p:sp>
      <p:cxnSp>
        <p:nvCxnSpPr>
          <p:cNvPr id="232" name="Google Shape;232;p10"/>
          <p:cNvCxnSpPr/>
          <p:nvPr/>
        </p:nvCxnSpPr>
        <p:spPr>
          <a:xfrm>
            <a:off x="7119937" y="4086225"/>
            <a:ext cx="0" cy="762000"/>
          </a:xfrm>
          <a:prstGeom prst="straightConnector1">
            <a:avLst/>
          </a:prstGeom>
          <a:noFill/>
          <a:ln cap="flat" cmpd="sng" w="9525">
            <a:solidFill>
              <a:schemeClr val="dk1"/>
            </a:solidFill>
            <a:prstDash val="solid"/>
            <a:miter lim="800000"/>
            <a:headEnd len="med" w="med" type="none"/>
            <a:tailEnd len="med" w="med" type="triangle"/>
          </a:ln>
        </p:spPr>
      </p:cxnSp>
      <p:sp>
        <p:nvSpPr>
          <p:cNvPr id="233" name="Google Shape;233;p10"/>
          <p:cNvSpPr txBox="1"/>
          <p:nvPr/>
        </p:nvSpPr>
        <p:spPr>
          <a:xfrm>
            <a:off x="6864350" y="4816475"/>
            <a:ext cx="4984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1" lang="en-US" sz="1600" u="none">
                <a:solidFill>
                  <a:srgbClr val="FF0000"/>
                </a:solidFill>
                <a:latin typeface="Arial"/>
                <a:ea typeface="Arial"/>
                <a:cs typeface="Arial"/>
                <a:sym typeface="Arial"/>
              </a:rPr>
              <a:t>null</a:t>
            </a:r>
            <a:endParaRPr/>
          </a:p>
        </p:txBody>
      </p:sp>
      <p:cxnSp>
        <p:nvCxnSpPr>
          <p:cNvPr id="234" name="Google Shape;234;p10"/>
          <p:cNvCxnSpPr/>
          <p:nvPr/>
        </p:nvCxnSpPr>
        <p:spPr>
          <a:xfrm>
            <a:off x="7715250" y="4086225"/>
            <a:ext cx="0" cy="762000"/>
          </a:xfrm>
          <a:prstGeom prst="straightConnector1">
            <a:avLst/>
          </a:prstGeom>
          <a:noFill/>
          <a:ln cap="flat" cmpd="sng" w="9525">
            <a:solidFill>
              <a:schemeClr val="dk1"/>
            </a:solidFill>
            <a:prstDash val="solid"/>
            <a:miter lim="800000"/>
            <a:headEnd len="med" w="med" type="none"/>
            <a:tailEnd len="med" w="med" type="triangle"/>
          </a:ln>
        </p:spPr>
      </p:cxnSp>
      <p:sp>
        <p:nvSpPr>
          <p:cNvPr id="235" name="Google Shape;235;p10"/>
          <p:cNvSpPr txBox="1"/>
          <p:nvPr/>
        </p:nvSpPr>
        <p:spPr>
          <a:xfrm>
            <a:off x="7459662" y="4816475"/>
            <a:ext cx="4984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1" lang="en-US" sz="1600" u="none">
                <a:solidFill>
                  <a:srgbClr val="FF0000"/>
                </a:solidFill>
                <a:latin typeface="Arial"/>
                <a:ea typeface="Arial"/>
                <a:cs typeface="Arial"/>
                <a:sym typeface="Arial"/>
              </a:rPr>
              <a:t>null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1"/>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42" name="Google Shape;242;p11"/>
          <p:cNvSpPr txBox="1"/>
          <p:nvPr/>
        </p:nvSpPr>
        <p:spPr>
          <a:xfrm>
            <a:off x="2243137" y="5653087"/>
            <a:ext cx="1728787" cy="97631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nome = “Maria”</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matricula = 111</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sexo = ‘ ’</a:t>
            </a:r>
            <a:endParaRPr/>
          </a:p>
        </p:txBody>
      </p:sp>
      <p:sp>
        <p:nvSpPr>
          <p:cNvPr id="243" name="Google Shape;243;p11"/>
          <p:cNvSpPr txBox="1"/>
          <p:nvPr/>
        </p:nvSpPr>
        <p:spPr>
          <a:xfrm>
            <a:off x="381000" y="990600"/>
            <a:ext cx="8229600" cy="244951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Manipulando elementos do array</a:t>
            </a:r>
            <a:endParaRPr/>
          </a:p>
          <a:p>
            <a:pPr indent="-285750" lvl="1" marL="742950" marR="0" rtl="0" algn="l">
              <a:lnSpc>
                <a:spcPct val="10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estudantes[1] = new Estudante(“Maria”);</a:t>
            </a:r>
            <a:endParaRPr/>
          </a:p>
          <a:p>
            <a:pPr indent="-285750" lvl="1" marL="742950" marR="0" rtl="0" algn="l">
              <a:lnSpc>
                <a:spcPct val="10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estudantes[1].setMatricula(111);</a:t>
            </a:r>
            <a:endParaRPr/>
          </a:p>
          <a:p>
            <a:pPr indent="-285750" lvl="1" marL="742950" marR="0" rtl="0" algn="l">
              <a:lnSpc>
                <a:spcPct val="10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Estudante est = new Estudante (“José”);</a:t>
            </a:r>
            <a:endParaRPr/>
          </a:p>
          <a:p>
            <a:pPr indent="-285750" lvl="1" marL="742950" marR="0" rtl="0" algn="l">
              <a:lnSpc>
                <a:spcPct val="10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estudantes[4] = est;</a:t>
            </a:r>
            <a:endParaRPr/>
          </a:p>
        </p:txBody>
      </p:sp>
      <p:sp>
        <p:nvSpPr>
          <p:cNvPr id="244" name="Google Shape;244;p11"/>
          <p:cNvSpPr txBox="1"/>
          <p:nvPr/>
        </p:nvSpPr>
        <p:spPr>
          <a:xfrm>
            <a:off x="533400" y="152400"/>
            <a:ext cx="80010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Arrays de Objetos</a:t>
            </a:r>
            <a:endParaRPr/>
          </a:p>
        </p:txBody>
      </p:sp>
      <p:sp>
        <p:nvSpPr>
          <p:cNvPr id="245" name="Google Shape;245;p11"/>
          <p:cNvSpPr txBox="1"/>
          <p:nvPr/>
        </p:nvSpPr>
        <p:spPr>
          <a:xfrm>
            <a:off x="2209800" y="416242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6" name="Google Shape;246;p11"/>
          <p:cNvSpPr txBox="1"/>
          <p:nvPr/>
        </p:nvSpPr>
        <p:spPr>
          <a:xfrm>
            <a:off x="381000" y="3200400"/>
            <a:ext cx="13017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estudantes</a:t>
            </a:r>
            <a:endParaRPr/>
          </a:p>
        </p:txBody>
      </p:sp>
      <p:sp>
        <p:nvSpPr>
          <p:cNvPr id="247" name="Google Shape;247;p11"/>
          <p:cNvSpPr/>
          <p:nvPr/>
        </p:nvSpPr>
        <p:spPr>
          <a:xfrm>
            <a:off x="1676400" y="3476625"/>
            <a:ext cx="561975" cy="642937"/>
          </a:xfrm>
          <a:custGeom>
            <a:rect b="b" l="l" r="r" t="t"/>
            <a:pathLst>
              <a:path extrusionOk="0" h="405" w="354">
                <a:moveTo>
                  <a:pt x="0" y="0"/>
                </a:moveTo>
                <a:cubicBezTo>
                  <a:pt x="44" y="26"/>
                  <a:pt x="204" y="90"/>
                  <a:pt x="263" y="158"/>
                </a:cubicBezTo>
                <a:cubicBezTo>
                  <a:pt x="322" y="226"/>
                  <a:pt x="335" y="354"/>
                  <a:pt x="354" y="405"/>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8" name="Google Shape;248;p11"/>
          <p:cNvSpPr txBox="1"/>
          <p:nvPr/>
        </p:nvSpPr>
        <p:spPr>
          <a:xfrm>
            <a:off x="2819400" y="416242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9" name="Google Shape;249;p11"/>
          <p:cNvSpPr txBox="1"/>
          <p:nvPr/>
        </p:nvSpPr>
        <p:spPr>
          <a:xfrm>
            <a:off x="3429000" y="416242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0" name="Google Shape;250;p11"/>
          <p:cNvSpPr txBox="1"/>
          <p:nvPr/>
        </p:nvSpPr>
        <p:spPr>
          <a:xfrm>
            <a:off x="4038600" y="416242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1" name="Google Shape;251;p11"/>
          <p:cNvSpPr txBox="1"/>
          <p:nvPr/>
        </p:nvSpPr>
        <p:spPr>
          <a:xfrm>
            <a:off x="2362200" y="3886200"/>
            <a:ext cx="27432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0           1          2           3          4</a:t>
            </a:r>
            <a:endParaRPr/>
          </a:p>
        </p:txBody>
      </p:sp>
      <p:sp>
        <p:nvSpPr>
          <p:cNvPr id="252" name="Google Shape;252;p11"/>
          <p:cNvSpPr txBox="1"/>
          <p:nvPr/>
        </p:nvSpPr>
        <p:spPr>
          <a:xfrm>
            <a:off x="4648200" y="416242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53" name="Google Shape;253;p11"/>
          <p:cNvCxnSpPr/>
          <p:nvPr/>
        </p:nvCxnSpPr>
        <p:spPr>
          <a:xfrm>
            <a:off x="2514600" y="4314825"/>
            <a:ext cx="0" cy="762000"/>
          </a:xfrm>
          <a:prstGeom prst="straightConnector1">
            <a:avLst/>
          </a:prstGeom>
          <a:noFill/>
          <a:ln cap="flat" cmpd="sng" w="9525">
            <a:solidFill>
              <a:schemeClr val="dk1"/>
            </a:solidFill>
            <a:prstDash val="solid"/>
            <a:miter lim="800000"/>
            <a:headEnd len="med" w="med" type="none"/>
            <a:tailEnd len="med" w="med" type="triangle"/>
          </a:ln>
        </p:spPr>
      </p:cxnSp>
      <p:sp>
        <p:nvSpPr>
          <p:cNvPr id="254" name="Google Shape;254;p11"/>
          <p:cNvSpPr txBox="1"/>
          <p:nvPr/>
        </p:nvSpPr>
        <p:spPr>
          <a:xfrm>
            <a:off x="2259012" y="5045075"/>
            <a:ext cx="4984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1" lang="en-US" sz="1600" u="none">
                <a:solidFill>
                  <a:srgbClr val="FF0000"/>
                </a:solidFill>
                <a:latin typeface="Arial"/>
                <a:ea typeface="Arial"/>
                <a:cs typeface="Arial"/>
                <a:sym typeface="Arial"/>
              </a:rPr>
              <a:t>null</a:t>
            </a:r>
            <a:endParaRPr/>
          </a:p>
        </p:txBody>
      </p:sp>
      <p:cxnSp>
        <p:nvCxnSpPr>
          <p:cNvPr id="255" name="Google Shape;255;p11"/>
          <p:cNvCxnSpPr/>
          <p:nvPr/>
        </p:nvCxnSpPr>
        <p:spPr>
          <a:xfrm>
            <a:off x="3109912" y="4314825"/>
            <a:ext cx="0" cy="1247775"/>
          </a:xfrm>
          <a:prstGeom prst="straightConnector1">
            <a:avLst/>
          </a:prstGeom>
          <a:noFill/>
          <a:ln cap="flat" cmpd="sng" w="9525">
            <a:solidFill>
              <a:schemeClr val="dk1"/>
            </a:solidFill>
            <a:prstDash val="solid"/>
            <a:miter lim="800000"/>
            <a:headEnd len="med" w="med" type="none"/>
            <a:tailEnd len="med" w="med" type="triangle"/>
          </a:ln>
        </p:spPr>
      </p:cxnSp>
      <p:cxnSp>
        <p:nvCxnSpPr>
          <p:cNvPr id="256" name="Google Shape;256;p11"/>
          <p:cNvCxnSpPr/>
          <p:nvPr/>
        </p:nvCxnSpPr>
        <p:spPr>
          <a:xfrm>
            <a:off x="3705225" y="4314825"/>
            <a:ext cx="0" cy="762000"/>
          </a:xfrm>
          <a:prstGeom prst="straightConnector1">
            <a:avLst/>
          </a:prstGeom>
          <a:noFill/>
          <a:ln cap="flat" cmpd="sng" w="9525">
            <a:solidFill>
              <a:schemeClr val="dk1"/>
            </a:solidFill>
            <a:prstDash val="solid"/>
            <a:miter lim="800000"/>
            <a:headEnd len="med" w="med" type="none"/>
            <a:tailEnd len="med" w="med" type="triangle"/>
          </a:ln>
        </p:spPr>
      </p:cxnSp>
      <p:sp>
        <p:nvSpPr>
          <p:cNvPr id="257" name="Google Shape;257;p11"/>
          <p:cNvSpPr txBox="1"/>
          <p:nvPr/>
        </p:nvSpPr>
        <p:spPr>
          <a:xfrm>
            <a:off x="3449637" y="5045075"/>
            <a:ext cx="4984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1" lang="en-US" sz="1600" u="none">
                <a:solidFill>
                  <a:srgbClr val="FF0000"/>
                </a:solidFill>
                <a:latin typeface="Arial"/>
                <a:ea typeface="Arial"/>
                <a:cs typeface="Arial"/>
                <a:sym typeface="Arial"/>
              </a:rPr>
              <a:t>null</a:t>
            </a:r>
            <a:endParaRPr/>
          </a:p>
        </p:txBody>
      </p:sp>
      <p:cxnSp>
        <p:nvCxnSpPr>
          <p:cNvPr id="258" name="Google Shape;258;p11"/>
          <p:cNvCxnSpPr/>
          <p:nvPr/>
        </p:nvCxnSpPr>
        <p:spPr>
          <a:xfrm>
            <a:off x="4300537" y="4314825"/>
            <a:ext cx="0" cy="762000"/>
          </a:xfrm>
          <a:prstGeom prst="straightConnector1">
            <a:avLst/>
          </a:prstGeom>
          <a:noFill/>
          <a:ln cap="flat" cmpd="sng" w="9525">
            <a:solidFill>
              <a:schemeClr val="dk1"/>
            </a:solidFill>
            <a:prstDash val="solid"/>
            <a:miter lim="800000"/>
            <a:headEnd len="med" w="med" type="none"/>
            <a:tailEnd len="med" w="med" type="triangle"/>
          </a:ln>
        </p:spPr>
      </p:cxnSp>
      <p:sp>
        <p:nvSpPr>
          <p:cNvPr id="259" name="Google Shape;259;p11"/>
          <p:cNvSpPr txBox="1"/>
          <p:nvPr/>
        </p:nvSpPr>
        <p:spPr>
          <a:xfrm>
            <a:off x="4044950" y="5045075"/>
            <a:ext cx="4984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1" lang="en-US" sz="1600" u="none">
                <a:solidFill>
                  <a:srgbClr val="FF0000"/>
                </a:solidFill>
                <a:latin typeface="Arial"/>
                <a:ea typeface="Arial"/>
                <a:cs typeface="Arial"/>
                <a:sym typeface="Arial"/>
              </a:rPr>
              <a:t>null</a:t>
            </a:r>
            <a:endParaRPr/>
          </a:p>
        </p:txBody>
      </p:sp>
      <p:cxnSp>
        <p:nvCxnSpPr>
          <p:cNvPr id="260" name="Google Shape;260;p11"/>
          <p:cNvCxnSpPr/>
          <p:nvPr/>
        </p:nvCxnSpPr>
        <p:spPr>
          <a:xfrm>
            <a:off x="4895850" y="4314825"/>
            <a:ext cx="1550987" cy="598487"/>
          </a:xfrm>
          <a:prstGeom prst="straightConnector1">
            <a:avLst/>
          </a:prstGeom>
          <a:noFill/>
          <a:ln cap="flat" cmpd="sng" w="9525">
            <a:solidFill>
              <a:schemeClr val="dk1"/>
            </a:solidFill>
            <a:prstDash val="solid"/>
            <a:miter lim="800000"/>
            <a:headEnd len="med" w="med" type="none"/>
            <a:tailEnd len="med" w="med" type="triangle"/>
          </a:ln>
        </p:spPr>
      </p:cxnSp>
      <p:sp>
        <p:nvSpPr>
          <p:cNvPr id="261" name="Google Shape;261;p11"/>
          <p:cNvSpPr txBox="1"/>
          <p:nvPr/>
        </p:nvSpPr>
        <p:spPr>
          <a:xfrm>
            <a:off x="6446837" y="4679950"/>
            <a:ext cx="1728787" cy="97631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nome = “José”</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matricula = 0</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sexo = ‘ ’</a:t>
            </a:r>
            <a:endParaRPr/>
          </a:p>
        </p:txBody>
      </p:sp>
      <p:sp>
        <p:nvSpPr>
          <p:cNvPr id="262" name="Google Shape;262;p11"/>
          <p:cNvSpPr txBox="1"/>
          <p:nvPr/>
        </p:nvSpPr>
        <p:spPr>
          <a:xfrm>
            <a:off x="6324600" y="3595687"/>
            <a:ext cx="4921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est</a:t>
            </a:r>
            <a:endParaRPr/>
          </a:p>
        </p:txBody>
      </p:sp>
      <p:sp>
        <p:nvSpPr>
          <p:cNvPr id="263" name="Google Shape;263;p11"/>
          <p:cNvSpPr/>
          <p:nvPr/>
        </p:nvSpPr>
        <p:spPr>
          <a:xfrm>
            <a:off x="6815137" y="3854450"/>
            <a:ext cx="561975" cy="642937"/>
          </a:xfrm>
          <a:custGeom>
            <a:rect b="b" l="l" r="r" t="t"/>
            <a:pathLst>
              <a:path extrusionOk="0" h="405" w="354">
                <a:moveTo>
                  <a:pt x="0" y="0"/>
                </a:moveTo>
                <a:cubicBezTo>
                  <a:pt x="44" y="26"/>
                  <a:pt x="204" y="90"/>
                  <a:pt x="263" y="158"/>
                </a:cubicBezTo>
                <a:cubicBezTo>
                  <a:pt x="322" y="226"/>
                  <a:pt x="335" y="354"/>
                  <a:pt x="354" y="405"/>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2"/>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70" name="Google Shape;270;p12"/>
          <p:cNvSpPr txBox="1"/>
          <p:nvPr/>
        </p:nvSpPr>
        <p:spPr>
          <a:xfrm>
            <a:off x="381000" y="827087"/>
            <a:ext cx="8458200" cy="244951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Manipulando arrays em agregações</a:t>
            </a:r>
            <a:endParaRPr/>
          </a:p>
          <a:p>
            <a:pPr indent="-285750" lvl="1" marL="74295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public class Turma {</a:t>
            </a:r>
            <a:endParaRPr/>
          </a:p>
          <a:p>
            <a:pPr indent="-285750" lvl="1" marL="74295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Estudante estudantes[] = new Estudante[5];</a:t>
            </a:r>
            <a:endParaRPr/>
          </a:p>
          <a:p>
            <a:pPr indent="-285750" lvl="1" marL="74295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String nome;</a:t>
            </a:r>
            <a:endParaRPr/>
          </a:p>
          <a:p>
            <a:pPr indent="-285750" lvl="1" marL="74295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int numEstudantes = 0;</a:t>
            </a:r>
            <a:endParaRPr/>
          </a:p>
          <a:p>
            <a:pPr indent="-285750" lvl="1" marL="74295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public Turma ( String n ) { nome = n; }</a:t>
            </a:r>
            <a:endParaRPr/>
          </a:p>
          <a:p>
            <a:pPr indent="-285750" lvl="1" marL="74295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public void matricular (Estudante e) {</a:t>
            </a:r>
            <a:endParaRPr/>
          </a:p>
          <a:p>
            <a:pPr indent="-285750" lvl="1" marL="74295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estudantes[numEstudantes] = e;</a:t>
            </a:r>
            <a:endParaRPr/>
          </a:p>
          <a:p>
            <a:pPr indent="-285750" lvl="1" marL="74295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numEstudantes++;</a:t>
            </a:r>
            <a:endParaRPr/>
          </a:p>
          <a:p>
            <a:pPr indent="-285750" lvl="1" marL="74295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285750" lvl="1" marL="74295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a:p>
          <a:p>
            <a:pPr indent="-285750" lvl="1" marL="74295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public class TesteTurma {</a:t>
            </a:r>
            <a:endParaRPr/>
          </a:p>
          <a:p>
            <a:pPr indent="-285750" lvl="1" marL="74295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public void static main( String [] args ) {</a:t>
            </a:r>
            <a:endParaRPr/>
          </a:p>
          <a:p>
            <a:pPr indent="-285750" lvl="1" marL="74295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Estudante est = new Estudante(“Maria”);</a:t>
            </a:r>
            <a:endParaRPr/>
          </a:p>
          <a:p>
            <a:pPr indent="-285750" lvl="1" marL="74295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Turma turma1 = new Turma(“Tópicos”);</a:t>
            </a:r>
            <a:endParaRPr/>
          </a:p>
          <a:p>
            <a:pPr indent="-285750" lvl="1" marL="74295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turma1.matricular( est );</a:t>
            </a:r>
            <a:endParaRPr/>
          </a:p>
        </p:txBody>
      </p:sp>
      <p:sp>
        <p:nvSpPr>
          <p:cNvPr id="271" name="Google Shape;271;p12"/>
          <p:cNvSpPr txBox="1"/>
          <p:nvPr/>
        </p:nvSpPr>
        <p:spPr>
          <a:xfrm>
            <a:off x="533400" y="152400"/>
            <a:ext cx="80010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Arrays de Objetos e Agregação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78" name="Google Shape;278;p13"/>
          <p:cNvSpPr txBox="1"/>
          <p:nvPr/>
        </p:nvSpPr>
        <p:spPr>
          <a:xfrm>
            <a:off x="4038600" y="5043487"/>
            <a:ext cx="1728787" cy="97631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nome = “Maria”</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matricula = 0</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sexo = ‘ ’</a:t>
            </a:r>
            <a:endParaRPr/>
          </a:p>
        </p:txBody>
      </p:sp>
      <p:sp>
        <p:nvSpPr>
          <p:cNvPr id="279" name="Google Shape;279;p13"/>
          <p:cNvSpPr txBox="1"/>
          <p:nvPr/>
        </p:nvSpPr>
        <p:spPr>
          <a:xfrm>
            <a:off x="381000" y="990600"/>
            <a:ext cx="8229600" cy="244951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Graficamente...</a:t>
            </a:r>
            <a:endParaRPr/>
          </a:p>
        </p:txBody>
      </p:sp>
      <p:sp>
        <p:nvSpPr>
          <p:cNvPr id="280" name="Google Shape;280;p13"/>
          <p:cNvSpPr txBox="1"/>
          <p:nvPr/>
        </p:nvSpPr>
        <p:spPr>
          <a:xfrm>
            <a:off x="4572000" y="355282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1" name="Google Shape;281;p13"/>
          <p:cNvSpPr txBox="1"/>
          <p:nvPr/>
        </p:nvSpPr>
        <p:spPr>
          <a:xfrm>
            <a:off x="5181600" y="355282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2" name="Google Shape;282;p13"/>
          <p:cNvSpPr txBox="1"/>
          <p:nvPr/>
        </p:nvSpPr>
        <p:spPr>
          <a:xfrm>
            <a:off x="5791200" y="355282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3" name="Google Shape;283;p13"/>
          <p:cNvSpPr txBox="1"/>
          <p:nvPr/>
        </p:nvSpPr>
        <p:spPr>
          <a:xfrm>
            <a:off x="6400800" y="355282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4" name="Google Shape;284;p13"/>
          <p:cNvSpPr txBox="1"/>
          <p:nvPr/>
        </p:nvSpPr>
        <p:spPr>
          <a:xfrm>
            <a:off x="4724400" y="3276600"/>
            <a:ext cx="27432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0           1          2           3          4</a:t>
            </a:r>
            <a:endParaRPr/>
          </a:p>
        </p:txBody>
      </p:sp>
      <p:sp>
        <p:nvSpPr>
          <p:cNvPr id="285" name="Google Shape;285;p13"/>
          <p:cNvSpPr txBox="1"/>
          <p:nvPr/>
        </p:nvSpPr>
        <p:spPr>
          <a:xfrm>
            <a:off x="7010400" y="355282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86" name="Google Shape;286;p13"/>
          <p:cNvCxnSpPr/>
          <p:nvPr/>
        </p:nvCxnSpPr>
        <p:spPr>
          <a:xfrm>
            <a:off x="5513387" y="3705225"/>
            <a:ext cx="0" cy="762000"/>
          </a:xfrm>
          <a:prstGeom prst="straightConnector1">
            <a:avLst/>
          </a:prstGeom>
          <a:noFill/>
          <a:ln cap="flat" cmpd="sng" w="9525">
            <a:solidFill>
              <a:schemeClr val="dk1"/>
            </a:solidFill>
            <a:prstDash val="solid"/>
            <a:miter lim="800000"/>
            <a:headEnd len="med" w="med" type="none"/>
            <a:tailEnd len="med" w="med" type="triangle"/>
          </a:ln>
        </p:spPr>
      </p:cxnSp>
      <p:sp>
        <p:nvSpPr>
          <p:cNvPr id="287" name="Google Shape;287;p13"/>
          <p:cNvSpPr txBox="1"/>
          <p:nvPr/>
        </p:nvSpPr>
        <p:spPr>
          <a:xfrm>
            <a:off x="5257800" y="4435475"/>
            <a:ext cx="4984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1" lang="en-US" sz="1600" u="none">
                <a:solidFill>
                  <a:srgbClr val="FF0000"/>
                </a:solidFill>
                <a:latin typeface="Arial"/>
                <a:ea typeface="Arial"/>
                <a:cs typeface="Arial"/>
                <a:sym typeface="Arial"/>
              </a:rPr>
              <a:t>null</a:t>
            </a:r>
            <a:endParaRPr/>
          </a:p>
        </p:txBody>
      </p:sp>
      <p:cxnSp>
        <p:nvCxnSpPr>
          <p:cNvPr id="288" name="Google Shape;288;p13"/>
          <p:cNvCxnSpPr/>
          <p:nvPr/>
        </p:nvCxnSpPr>
        <p:spPr>
          <a:xfrm>
            <a:off x="4905375" y="3705225"/>
            <a:ext cx="0" cy="1247775"/>
          </a:xfrm>
          <a:prstGeom prst="straightConnector1">
            <a:avLst/>
          </a:prstGeom>
          <a:noFill/>
          <a:ln cap="flat" cmpd="sng" w="9525">
            <a:solidFill>
              <a:schemeClr val="dk1"/>
            </a:solidFill>
            <a:prstDash val="solid"/>
            <a:miter lim="800000"/>
            <a:headEnd len="med" w="med" type="none"/>
            <a:tailEnd len="med" w="med" type="triangle"/>
          </a:ln>
        </p:spPr>
      </p:cxnSp>
      <p:cxnSp>
        <p:nvCxnSpPr>
          <p:cNvPr id="289" name="Google Shape;289;p13"/>
          <p:cNvCxnSpPr/>
          <p:nvPr/>
        </p:nvCxnSpPr>
        <p:spPr>
          <a:xfrm>
            <a:off x="6067425" y="3705225"/>
            <a:ext cx="0" cy="762000"/>
          </a:xfrm>
          <a:prstGeom prst="straightConnector1">
            <a:avLst/>
          </a:prstGeom>
          <a:noFill/>
          <a:ln cap="flat" cmpd="sng" w="9525">
            <a:solidFill>
              <a:schemeClr val="dk1"/>
            </a:solidFill>
            <a:prstDash val="solid"/>
            <a:miter lim="800000"/>
            <a:headEnd len="med" w="med" type="none"/>
            <a:tailEnd len="med" w="med" type="triangle"/>
          </a:ln>
        </p:spPr>
      </p:cxnSp>
      <p:sp>
        <p:nvSpPr>
          <p:cNvPr id="290" name="Google Shape;290;p13"/>
          <p:cNvSpPr txBox="1"/>
          <p:nvPr/>
        </p:nvSpPr>
        <p:spPr>
          <a:xfrm>
            <a:off x="5811837" y="4435475"/>
            <a:ext cx="4984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1" lang="en-US" sz="1600" u="none">
                <a:solidFill>
                  <a:srgbClr val="FF0000"/>
                </a:solidFill>
                <a:latin typeface="Arial"/>
                <a:ea typeface="Arial"/>
                <a:cs typeface="Arial"/>
                <a:sym typeface="Arial"/>
              </a:rPr>
              <a:t>null</a:t>
            </a:r>
            <a:endParaRPr/>
          </a:p>
        </p:txBody>
      </p:sp>
      <p:cxnSp>
        <p:nvCxnSpPr>
          <p:cNvPr id="291" name="Google Shape;291;p13"/>
          <p:cNvCxnSpPr/>
          <p:nvPr/>
        </p:nvCxnSpPr>
        <p:spPr>
          <a:xfrm>
            <a:off x="6662737" y="3705225"/>
            <a:ext cx="0" cy="762000"/>
          </a:xfrm>
          <a:prstGeom prst="straightConnector1">
            <a:avLst/>
          </a:prstGeom>
          <a:noFill/>
          <a:ln cap="flat" cmpd="sng" w="9525">
            <a:solidFill>
              <a:schemeClr val="dk1"/>
            </a:solidFill>
            <a:prstDash val="solid"/>
            <a:miter lim="800000"/>
            <a:headEnd len="med" w="med" type="none"/>
            <a:tailEnd len="med" w="med" type="triangle"/>
          </a:ln>
        </p:spPr>
      </p:cxnSp>
      <p:sp>
        <p:nvSpPr>
          <p:cNvPr id="292" name="Google Shape;292;p13"/>
          <p:cNvSpPr txBox="1"/>
          <p:nvPr/>
        </p:nvSpPr>
        <p:spPr>
          <a:xfrm>
            <a:off x="6407150" y="4435475"/>
            <a:ext cx="4984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1" lang="en-US" sz="1600" u="none">
                <a:solidFill>
                  <a:srgbClr val="FF0000"/>
                </a:solidFill>
                <a:latin typeface="Arial"/>
                <a:ea typeface="Arial"/>
                <a:cs typeface="Arial"/>
                <a:sym typeface="Arial"/>
              </a:rPr>
              <a:t>null</a:t>
            </a:r>
            <a:endParaRPr/>
          </a:p>
        </p:txBody>
      </p:sp>
      <p:cxnSp>
        <p:nvCxnSpPr>
          <p:cNvPr id="293" name="Google Shape;293;p13"/>
          <p:cNvCxnSpPr/>
          <p:nvPr/>
        </p:nvCxnSpPr>
        <p:spPr>
          <a:xfrm>
            <a:off x="7258050" y="3705225"/>
            <a:ext cx="0" cy="762000"/>
          </a:xfrm>
          <a:prstGeom prst="straightConnector1">
            <a:avLst/>
          </a:prstGeom>
          <a:noFill/>
          <a:ln cap="flat" cmpd="sng" w="9525">
            <a:solidFill>
              <a:schemeClr val="dk1"/>
            </a:solidFill>
            <a:prstDash val="solid"/>
            <a:miter lim="800000"/>
            <a:headEnd len="med" w="med" type="none"/>
            <a:tailEnd len="med" w="med" type="triangle"/>
          </a:ln>
        </p:spPr>
      </p:cxnSp>
      <p:sp>
        <p:nvSpPr>
          <p:cNvPr id="294" name="Google Shape;294;p13"/>
          <p:cNvSpPr txBox="1"/>
          <p:nvPr/>
        </p:nvSpPr>
        <p:spPr>
          <a:xfrm>
            <a:off x="7002462" y="4435475"/>
            <a:ext cx="4984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1" lang="en-US" sz="1600" u="none">
                <a:solidFill>
                  <a:srgbClr val="FF0000"/>
                </a:solidFill>
                <a:latin typeface="Arial"/>
                <a:ea typeface="Arial"/>
                <a:cs typeface="Arial"/>
                <a:sym typeface="Arial"/>
              </a:rPr>
              <a:t>null</a:t>
            </a:r>
            <a:endParaRPr/>
          </a:p>
        </p:txBody>
      </p:sp>
      <p:sp>
        <p:nvSpPr>
          <p:cNvPr id="295" name="Google Shape;295;p13"/>
          <p:cNvSpPr txBox="1"/>
          <p:nvPr/>
        </p:nvSpPr>
        <p:spPr>
          <a:xfrm>
            <a:off x="1600200" y="2286000"/>
            <a:ext cx="2033587" cy="97631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nome = “Tópicos”</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numEstudantes = 1</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estudantes</a:t>
            </a:r>
            <a:endParaRPr/>
          </a:p>
        </p:txBody>
      </p:sp>
      <p:sp>
        <p:nvSpPr>
          <p:cNvPr id="296" name="Google Shape;296;p13"/>
          <p:cNvSpPr txBox="1"/>
          <p:nvPr/>
        </p:nvSpPr>
        <p:spPr>
          <a:xfrm>
            <a:off x="214312" y="1676400"/>
            <a:ext cx="895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turma1</a:t>
            </a:r>
            <a:endParaRPr/>
          </a:p>
        </p:txBody>
      </p:sp>
      <p:sp>
        <p:nvSpPr>
          <p:cNvPr id="297" name="Google Shape;297;p13"/>
          <p:cNvSpPr/>
          <p:nvPr/>
        </p:nvSpPr>
        <p:spPr>
          <a:xfrm>
            <a:off x="758825" y="2028825"/>
            <a:ext cx="841375" cy="406400"/>
          </a:xfrm>
          <a:custGeom>
            <a:rect b="b" l="l" r="r" t="t"/>
            <a:pathLst>
              <a:path extrusionOk="0" h="256" w="530">
                <a:moveTo>
                  <a:pt x="0" y="0"/>
                </a:moveTo>
                <a:cubicBezTo>
                  <a:pt x="41" y="29"/>
                  <a:pt x="168" y="130"/>
                  <a:pt x="256" y="173"/>
                </a:cubicBezTo>
                <a:cubicBezTo>
                  <a:pt x="344" y="216"/>
                  <a:pt x="473" y="239"/>
                  <a:pt x="530" y="256"/>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8" name="Google Shape;298;p13"/>
          <p:cNvSpPr/>
          <p:nvPr/>
        </p:nvSpPr>
        <p:spPr>
          <a:xfrm>
            <a:off x="3222625" y="3005137"/>
            <a:ext cx="1377950" cy="504825"/>
          </a:xfrm>
          <a:custGeom>
            <a:rect b="b" l="l" r="r" t="t"/>
            <a:pathLst>
              <a:path extrusionOk="0" h="318" w="868">
                <a:moveTo>
                  <a:pt x="0" y="0"/>
                </a:moveTo>
                <a:cubicBezTo>
                  <a:pt x="88" y="18"/>
                  <a:pt x="385" y="56"/>
                  <a:pt x="530" y="109"/>
                </a:cubicBezTo>
                <a:cubicBezTo>
                  <a:pt x="675" y="162"/>
                  <a:pt x="798" y="274"/>
                  <a:pt x="868" y="318"/>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9" name="Google Shape;299;p13"/>
          <p:cNvSpPr txBox="1"/>
          <p:nvPr/>
        </p:nvSpPr>
        <p:spPr>
          <a:xfrm>
            <a:off x="533400" y="152400"/>
            <a:ext cx="80010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Arrays de Objetos e Agregação</a:t>
            </a:r>
            <a:endParaRPr/>
          </a:p>
        </p:txBody>
      </p:sp>
      <p:sp>
        <p:nvSpPr>
          <p:cNvPr id="300" name="Google Shape;300;p13"/>
          <p:cNvSpPr txBox="1"/>
          <p:nvPr/>
        </p:nvSpPr>
        <p:spPr>
          <a:xfrm>
            <a:off x="2784475" y="4343400"/>
            <a:ext cx="4921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est</a:t>
            </a:r>
            <a:endParaRPr/>
          </a:p>
        </p:txBody>
      </p:sp>
      <p:sp>
        <p:nvSpPr>
          <p:cNvPr id="301" name="Google Shape;301;p13"/>
          <p:cNvSpPr/>
          <p:nvPr/>
        </p:nvSpPr>
        <p:spPr>
          <a:xfrm>
            <a:off x="3197225" y="4724400"/>
            <a:ext cx="841375" cy="406400"/>
          </a:xfrm>
          <a:custGeom>
            <a:rect b="b" l="l" r="r" t="t"/>
            <a:pathLst>
              <a:path extrusionOk="0" h="256" w="530">
                <a:moveTo>
                  <a:pt x="0" y="0"/>
                </a:moveTo>
                <a:cubicBezTo>
                  <a:pt x="41" y="29"/>
                  <a:pt x="168" y="130"/>
                  <a:pt x="256" y="173"/>
                </a:cubicBezTo>
                <a:cubicBezTo>
                  <a:pt x="344" y="216"/>
                  <a:pt x="473" y="239"/>
                  <a:pt x="530" y="256"/>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4"/>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08" name="Google Shape;308;p14"/>
          <p:cNvSpPr txBox="1"/>
          <p:nvPr/>
        </p:nvSpPr>
        <p:spPr>
          <a:xfrm>
            <a:off x="381000" y="827087"/>
            <a:ext cx="8763000" cy="244951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Manipulando arrays em agregações</a:t>
            </a:r>
            <a:endParaRPr/>
          </a:p>
          <a:p>
            <a:pPr indent="-285750" lvl="1" marL="742950" marR="0" rtl="0" algn="l">
              <a:lnSpc>
                <a:spcPct val="10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public class Turma {</a:t>
            </a:r>
            <a:endParaRPr/>
          </a:p>
          <a:p>
            <a:pPr indent="-285750" lvl="1" marL="742950" marR="0" rtl="0" algn="l">
              <a:lnSpc>
                <a:spcPct val="10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Estudante estudantes[] = new Estudante[5];</a:t>
            </a:r>
            <a:endParaRPr/>
          </a:p>
          <a:p>
            <a:pPr indent="-285750" lvl="1" marL="742950" marR="0" rtl="0" algn="l">
              <a:lnSpc>
                <a:spcPct val="10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String nome;</a:t>
            </a:r>
            <a:endParaRPr/>
          </a:p>
          <a:p>
            <a:pPr indent="-285750" lvl="1" marL="742950" marR="0" rtl="0" algn="l">
              <a:lnSpc>
                <a:spcPct val="10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int numEstudantes = 0;</a:t>
            </a:r>
            <a:endParaRPr/>
          </a:p>
          <a:p>
            <a:pPr indent="-285750" lvl="1" marL="742950" marR="0" rtl="0" algn="l">
              <a:lnSpc>
                <a:spcPct val="10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public Turma ( String n ) { nome = n; }</a:t>
            </a:r>
            <a:endParaRPr/>
          </a:p>
          <a:p>
            <a:pPr indent="-285750" lvl="1" marL="742950" marR="0" rtl="0" algn="l">
              <a:lnSpc>
                <a:spcPct val="10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public void matricular (Estudante e) {</a:t>
            </a:r>
            <a:endParaRPr/>
          </a:p>
          <a:p>
            <a:pPr indent="-285750" lvl="1" marL="742950" marR="0" rtl="0" algn="l">
              <a:lnSpc>
                <a:spcPct val="10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estudantes[numEstudantes] = e;</a:t>
            </a:r>
            <a:endParaRPr/>
          </a:p>
          <a:p>
            <a:pPr indent="-285750" lvl="1" marL="742950" marR="0" rtl="0" algn="l">
              <a:lnSpc>
                <a:spcPct val="10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numEstudantes++;</a:t>
            </a:r>
            <a:endParaRPr/>
          </a:p>
          <a:p>
            <a:pPr indent="-285750" lvl="1" marL="742950" marR="0" rtl="0" algn="l">
              <a:lnSpc>
                <a:spcPct val="10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a:t>
            </a:r>
            <a:endParaRPr/>
          </a:p>
          <a:p>
            <a:pPr indent="-285750" lvl="1" marL="742950" marR="0" rtl="0" algn="l">
              <a:lnSpc>
                <a:spcPct val="10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public void listar() {</a:t>
            </a:r>
            <a:endParaRPr/>
          </a:p>
          <a:p>
            <a:pPr indent="-285750" lvl="1" marL="742950" marR="0" rtl="0" algn="l">
              <a:lnSpc>
                <a:spcPct val="10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 varre o array </a:t>
            </a:r>
            <a:endParaRPr/>
          </a:p>
          <a:p>
            <a:pPr indent="-285750" lvl="1" marL="742950" marR="0" rtl="0" algn="l">
              <a:lnSpc>
                <a:spcPct val="10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for (int i = 0; i &lt; estudantes.length; i++) {</a:t>
            </a:r>
            <a:endParaRPr/>
          </a:p>
          <a:p>
            <a:pPr indent="-285750" lvl="1" marL="742950" marR="0" rtl="0" algn="l">
              <a:lnSpc>
                <a:spcPct val="10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if ( estudantes[i]!= null )</a:t>
            </a:r>
            <a:endParaRPr/>
          </a:p>
          <a:p>
            <a:pPr indent="-285750" lvl="1" marL="742950" marR="0" rtl="0" algn="l">
              <a:lnSpc>
                <a:spcPct val="10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 para cada estudante, chama seu metodo exibir</a:t>
            </a:r>
            <a:endParaRPr/>
          </a:p>
          <a:p>
            <a:pPr indent="-285750" lvl="1" marL="742950" marR="0" rtl="0" algn="l">
              <a:lnSpc>
                <a:spcPct val="10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estudantes[i].exibir();</a:t>
            </a:r>
            <a:endParaRPr/>
          </a:p>
          <a:p>
            <a:pPr indent="-285750" lvl="1" marL="742950" marR="0" rtl="0" algn="l">
              <a:lnSpc>
                <a:spcPct val="10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a:t>
            </a:r>
            <a:endParaRPr/>
          </a:p>
          <a:p>
            <a:pPr indent="-285750" lvl="1" marL="742950" marR="0" rtl="0" algn="l">
              <a:lnSpc>
                <a:spcPct val="10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  } </a:t>
            </a:r>
            <a:endParaRPr/>
          </a:p>
        </p:txBody>
      </p:sp>
      <p:sp>
        <p:nvSpPr>
          <p:cNvPr id="309" name="Google Shape;309;p14"/>
          <p:cNvSpPr txBox="1"/>
          <p:nvPr/>
        </p:nvSpPr>
        <p:spPr>
          <a:xfrm>
            <a:off x="533400" y="152400"/>
            <a:ext cx="80010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Arrays de Objetos e Agregação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5"/>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16" name="Google Shape;316;p15"/>
          <p:cNvSpPr txBox="1"/>
          <p:nvPr/>
        </p:nvSpPr>
        <p:spPr>
          <a:xfrm>
            <a:off x="3178175" y="286702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7" name="Google Shape;317;p15"/>
          <p:cNvSpPr txBox="1"/>
          <p:nvPr/>
        </p:nvSpPr>
        <p:spPr>
          <a:xfrm>
            <a:off x="3787775" y="286702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8" name="Google Shape;318;p15"/>
          <p:cNvSpPr txBox="1"/>
          <p:nvPr/>
        </p:nvSpPr>
        <p:spPr>
          <a:xfrm>
            <a:off x="4397375" y="286702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9" name="Google Shape;319;p15"/>
          <p:cNvSpPr txBox="1"/>
          <p:nvPr/>
        </p:nvSpPr>
        <p:spPr>
          <a:xfrm>
            <a:off x="5006975" y="286702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0" name="Google Shape;320;p15"/>
          <p:cNvSpPr txBox="1"/>
          <p:nvPr/>
        </p:nvSpPr>
        <p:spPr>
          <a:xfrm>
            <a:off x="3330575" y="2590800"/>
            <a:ext cx="27432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0           1          2           3          4</a:t>
            </a:r>
            <a:endParaRPr/>
          </a:p>
        </p:txBody>
      </p:sp>
      <p:sp>
        <p:nvSpPr>
          <p:cNvPr id="321" name="Google Shape;321;p15"/>
          <p:cNvSpPr txBox="1"/>
          <p:nvPr/>
        </p:nvSpPr>
        <p:spPr>
          <a:xfrm>
            <a:off x="5616575" y="286702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22" name="Google Shape;322;p15"/>
          <p:cNvGrpSpPr/>
          <p:nvPr/>
        </p:nvGrpSpPr>
        <p:grpSpPr>
          <a:xfrm>
            <a:off x="293687" y="3154362"/>
            <a:ext cx="3081337" cy="1563687"/>
            <a:chOff x="293687" y="3155095"/>
            <a:chExt cx="3081518" cy="1562673"/>
          </a:xfrm>
        </p:grpSpPr>
        <p:sp>
          <p:nvSpPr>
            <p:cNvPr id="323" name="Google Shape;323;p15"/>
            <p:cNvSpPr txBox="1"/>
            <p:nvPr/>
          </p:nvSpPr>
          <p:spPr>
            <a:xfrm>
              <a:off x="293687" y="3741456"/>
              <a:ext cx="1728788" cy="97631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nome = “Maria”</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matricula = 0</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sexo = ‘ ’</a:t>
              </a:r>
              <a:endParaRPr/>
            </a:p>
          </p:txBody>
        </p:sp>
        <p:cxnSp>
          <p:nvCxnSpPr>
            <p:cNvPr id="324" name="Google Shape;324;p15"/>
            <p:cNvCxnSpPr/>
            <p:nvPr/>
          </p:nvCxnSpPr>
          <p:spPr>
            <a:xfrm flipH="1">
              <a:off x="2179972" y="3155095"/>
              <a:ext cx="1195233" cy="576784"/>
            </a:xfrm>
            <a:prstGeom prst="straightConnector1">
              <a:avLst/>
            </a:prstGeom>
            <a:noFill/>
            <a:ln cap="flat" cmpd="sng" w="9525">
              <a:solidFill>
                <a:schemeClr val="dk1"/>
              </a:solidFill>
              <a:prstDash val="solid"/>
              <a:miter lim="800000"/>
              <a:headEnd len="med" w="med" type="none"/>
              <a:tailEnd len="med" w="med" type="triangle"/>
            </a:ln>
          </p:spPr>
        </p:cxnSp>
      </p:grpSp>
      <p:sp>
        <p:nvSpPr>
          <p:cNvPr id="325" name="Google Shape;325;p15"/>
          <p:cNvSpPr txBox="1"/>
          <p:nvPr/>
        </p:nvSpPr>
        <p:spPr>
          <a:xfrm>
            <a:off x="688975" y="1600200"/>
            <a:ext cx="2033587" cy="97631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nome = “Tópicos”</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numEstudantes = 1</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estudantes</a:t>
            </a:r>
            <a:endParaRPr/>
          </a:p>
        </p:txBody>
      </p:sp>
      <p:sp>
        <p:nvSpPr>
          <p:cNvPr id="326" name="Google Shape;326;p15"/>
          <p:cNvSpPr txBox="1"/>
          <p:nvPr/>
        </p:nvSpPr>
        <p:spPr>
          <a:xfrm>
            <a:off x="0" y="990600"/>
            <a:ext cx="895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turma1</a:t>
            </a:r>
            <a:endParaRPr/>
          </a:p>
        </p:txBody>
      </p:sp>
      <p:sp>
        <p:nvSpPr>
          <p:cNvPr id="327" name="Google Shape;327;p15"/>
          <p:cNvSpPr/>
          <p:nvPr/>
        </p:nvSpPr>
        <p:spPr>
          <a:xfrm>
            <a:off x="314325" y="1343025"/>
            <a:ext cx="374650" cy="406400"/>
          </a:xfrm>
          <a:custGeom>
            <a:rect b="b" l="l" r="r" t="t"/>
            <a:pathLst>
              <a:path extrusionOk="0" h="256" w="530">
                <a:moveTo>
                  <a:pt x="0" y="0"/>
                </a:moveTo>
                <a:cubicBezTo>
                  <a:pt x="41" y="29"/>
                  <a:pt x="168" y="130"/>
                  <a:pt x="256" y="173"/>
                </a:cubicBezTo>
                <a:cubicBezTo>
                  <a:pt x="344" y="216"/>
                  <a:pt x="473" y="239"/>
                  <a:pt x="530" y="256"/>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8" name="Google Shape;328;p15"/>
          <p:cNvSpPr/>
          <p:nvPr/>
        </p:nvSpPr>
        <p:spPr>
          <a:xfrm flipH="1" rot="-8400000">
            <a:off x="1757362" y="2543175"/>
            <a:ext cx="1377950" cy="504825"/>
          </a:xfrm>
          <a:custGeom>
            <a:rect b="b" l="l" r="r" t="t"/>
            <a:pathLst>
              <a:path extrusionOk="0" h="318" w="868">
                <a:moveTo>
                  <a:pt x="0" y="0"/>
                </a:moveTo>
                <a:cubicBezTo>
                  <a:pt x="88" y="18"/>
                  <a:pt x="385" y="56"/>
                  <a:pt x="530" y="109"/>
                </a:cubicBezTo>
                <a:cubicBezTo>
                  <a:pt x="675" y="162"/>
                  <a:pt x="798" y="274"/>
                  <a:pt x="868" y="318"/>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9" name="Google Shape;329;p15"/>
          <p:cNvSpPr txBox="1"/>
          <p:nvPr/>
        </p:nvSpPr>
        <p:spPr>
          <a:xfrm>
            <a:off x="533400" y="152400"/>
            <a:ext cx="80010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Arrays de Objetos e Agregação</a:t>
            </a:r>
            <a:endParaRPr/>
          </a:p>
        </p:txBody>
      </p:sp>
      <p:grpSp>
        <p:nvGrpSpPr>
          <p:cNvPr id="330" name="Google Shape;330;p15"/>
          <p:cNvGrpSpPr/>
          <p:nvPr/>
        </p:nvGrpSpPr>
        <p:grpSpPr>
          <a:xfrm>
            <a:off x="1852612" y="3033712"/>
            <a:ext cx="2200275" cy="2949575"/>
            <a:chOff x="1852612" y="3034172"/>
            <a:chExt cx="2200736" cy="2949115"/>
          </a:xfrm>
        </p:grpSpPr>
        <p:cxnSp>
          <p:nvCxnSpPr>
            <p:cNvPr id="331" name="Google Shape;331;p15"/>
            <p:cNvCxnSpPr/>
            <p:nvPr/>
          </p:nvCxnSpPr>
          <p:spPr>
            <a:xfrm flipH="1">
              <a:off x="2737310" y="3034172"/>
              <a:ext cx="1316038" cy="1808845"/>
            </a:xfrm>
            <a:prstGeom prst="straightConnector1">
              <a:avLst/>
            </a:prstGeom>
            <a:noFill/>
            <a:ln cap="flat" cmpd="sng" w="9525">
              <a:solidFill>
                <a:schemeClr val="dk1"/>
              </a:solidFill>
              <a:prstDash val="solid"/>
              <a:miter lim="800000"/>
              <a:headEnd len="med" w="med" type="none"/>
              <a:tailEnd len="med" w="med" type="triangle"/>
            </a:ln>
          </p:spPr>
        </p:cxnSp>
        <p:sp>
          <p:nvSpPr>
            <p:cNvPr id="332" name="Google Shape;332;p15"/>
            <p:cNvSpPr txBox="1"/>
            <p:nvPr/>
          </p:nvSpPr>
          <p:spPr>
            <a:xfrm>
              <a:off x="1852612" y="5006975"/>
              <a:ext cx="1728788" cy="97631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nome = “José”</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matricula = 0</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sexo = ‘ ’</a:t>
              </a:r>
              <a:endParaRPr/>
            </a:p>
          </p:txBody>
        </p:sp>
      </p:grpSp>
      <p:grpSp>
        <p:nvGrpSpPr>
          <p:cNvPr id="333" name="Google Shape;333;p15"/>
          <p:cNvGrpSpPr/>
          <p:nvPr/>
        </p:nvGrpSpPr>
        <p:grpSpPr>
          <a:xfrm>
            <a:off x="3986212" y="3105150"/>
            <a:ext cx="1728787" cy="2878137"/>
            <a:chOff x="3986212" y="3105020"/>
            <a:chExt cx="1728788" cy="2878267"/>
          </a:xfrm>
        </p:grpSpPr>
        <p:cxnSp>
          <p:nvCxnSpPr>
            <p:cNvPr id="334" name="Google Shape;334;p15"/>
            <p:cNvCxnSpPr/>
            <p:nvPr/>
          </p:nvCxnSpPr>
          <p:spPr>
            <a:xfrm>
              <a:off x="4683562" y="3105020"/>
              <a:ext cx="308921" cy="1713984"/>
            </a:xfrm>
            <a:prstGeom prst="straightConnector1">
              <a:avLst/>
            </a:prstGeom>
            <a:noFill/>
            <a:ln cap="flat" cmpd="sng" w="9525">
              <a:solidFill>
                <a:schemeClr val="dk1"/>
              </a:solidFill>
              <a:prstDash val="solid"/>
              <a:miter lim="800000"/>
              <a:headEnd len="med" w="med" type="none"/>
              <a:tailEnd len="med" w="med" type="triangle"/>
            </a:ln>
          </p:spPr>
        </p:cxnSp>
        <p:sp>
          <p:nvSpPr>
            <p:cNvPr id="335" name="Google Shape;335;p15"/>
            <p:cNvSpPr txBox="1"/>
            <p:nvPr/>
          </p:nvSpPr>
          <p:spPr>
            <a:xfrm>
              <a:off x="3986212" y="5006975"/>
              <a:ext cx="1728788" cy="97631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nome = “Pedro”</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matricula = 0</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sexo = ‘ ’</a:t>
              </a:r>
              <a:endParaRPr/>
            </a:p>
          </p:txBody>
        </p:sp>
      </p:grpSp>
      <p:grpSp>
        <p:nvGrpSpPr>
          <p:cNvPr id="336" name="Google Shape;336;p15"/>
          <p:cNvGrpSpPr/>
          <p:nvPr/>
        </p:nvGrpSpPr>
        <p:grpSpPr>
          <a:xfrm>
            <a:off x="5316537" y="3074987"/>
            <a:ext cx="2455862" cy="2908300"/>
            <a:chOff x="5315896" y="3074306"/>
            <a:chExt cx="2456504" cy="2908981"/>
          </a:xfrm>
        </p:grpSpPr>
        <p:cxnSp>
          <p:nvCxnSpPr>
            <p:cNvPr id="337" name="Google Shape;337;p15"/>
            <p:cNvCxnSpPr/>
            <p:nvPr/>
          </p:nvCxnSpPr>
          <p:spPr>
            <a:xfrm>
              <a:off x="5315896" y="3074306"/>
              <a:ext cx="1542104" cy="1753964"/>
            </a:xfrm>
            <a:prstGeom prst="straightConnector1">
              <a:avLst/>
            </a:prstGeom>
            <a:noFill/>
            <a:ln cap="flat" cmpd="sng" w="9525">
              <a:solidFill>
                <a:schemeClr val="dk1"/>
              </a:solidFill>
              <a:prstDash val="solid"/>
              <a:miter lim="800000"/>
              <a:headEnd len="med" w="med" type="none"/>
              <a:tailEnd len="med" w="med" type="triangle"/>
            </a:ln>
          </p:spPr>
        </p:cxnSp>
        <p:sp>
          <p:nvSpPr>
            <p:cNvPr id="338" name="Google Shape;338;p15"/>
            <p:cNvSpPr txBox="1"/>
            <p:nvPr/>
          </p:nvSpPr>
          <p:spPr>
            <a:xfrm>
              <a:off x="6043612" y="5006975"/>
              <a:ext cx="1728788" cy="97631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nome = “Joana”</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matricula = 0</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sexo = ‘ ’</a:t>
              </a:r>
              <a:endParaRPr/>
            </a:p>
          </p:txBody>
        </p:sp>
      </p:grpSp>
      <p:grpSp>
        <p:nvGrpSpPr>
          <p:cNvPr id="339" name="Google Shape;339;p15"/>
          <p:cNvGrpSpPr/>
          <p:nvPr/>
        </p:nvGrpSpPr>
        <p:grpSpPr>
          <a:xfrm>
            <a:off x="5911850" y="3087687"/>
            <a:ext cx="2919412" cy="1546225"/>
            <a:chOff x="5911209" y="3087687"/>
            <a:chExt cx="2920847" cy="1546225"/>
          </a:xfrm>
        </p:grpSpPr>
        <p:cxnSp>
          <p:nvCxnSpPr>
            <p:cNvPr id="340" name="Google Shape;340;p15"/>
            <p:cNvCxnSpPr/>
            <p:nvPr/>
          </p:nvCxnSpPr>
          <p:spPr>
            <a:xfrm>
              <a:off x="5911209" y="3087687"/>
              <a:ext cx="1192059" cy="730251"/>
            </a:xfrm>
            <a:prstGeom prst="straightConnector1">
              <a:avLst/>
            </a:prstGeom>
            <a:noFill/>
            <a:ln cap="flat" cmpd="sng" w="9525">
              <a:solidFill>
                <a:schemeClr val="dk1"/>
              </a:solidFill>
              <a:prstDash val="solid"/>
              <a:miter lim="800000"/>
              <a:headEnd len="med" w="med" type="none"/>
              <a:tailEnd len="med" w="med" type="triangle"/>
            </a:ln>
          </p:spPr>
        </p:cxnSp>
        <p:sp>
          <p:nvSpPr>
            <p:cNvPr id="341" name="Google Shape;341;p15"/>
            <p:cNvSpPr txBox="1"/>
            <p:nvPr/>
          </p:nvSpPr>
          <p:spPr>
            <a:xfrm>
              <a:off x="7103268" y="3657600"/>
              <a:ext cx="1728788" cy="97631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nome = “Sofia”</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matricula = 0</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sexo = ‘ ’</a:t>
              </a:r>
              <a:endParaRPr/>
            </a:p>
          </p:txBody>
        </p:sp>
      </p:grpSp>
      <p:sp>
        <p:nvSpPr>
          <p:cNvPr id="342" name="Google Shape;342;p15"/>
          <p:cNvSpPr txBox="1"/>
          <p:nvPr/>
        </p:nvSpPr>
        <p:spPr>
          <a:xfrm>
            <a:off x="3355975" y="6392862"/>
            <a:ext cx="21145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estudantes[i] </a:t>
            </a:r>
            <a:endParaRPr/>
          </a:p>
        </p:txBody>
      </p:sp>
      <p:grpSp>
        <p:nvGrpSpPr>
          <p:cNvPr id="343" name="Google Shape;343;p15"/>
          <p:cNvGrpSpPr/>
          <p:nvPr/>
        </p:nvGrpSpPr>
        <p:grpSpPr>
          <a:xfrm>
            <a:off x="664012" y="4731014"/>
            <a:ext cx="2708988" cy="2371130"/>
            <a:chOff x="663478" y="4731462"/>
            <a:chExt cx="2709072" cy="2370405"/>
          </a:xfrm>
        </p:grpSpPr>
        <p:sp>
          <p:nvSpPr>
            <p:cNvPr id="344" name="Google Shape;344;p15"/>
            <p:cNvSpPr/>
            <p:nvPr/>
          </p:nvSpPr>
          <p:spPr>
            <a:xfrm rot="-8460000">
              <a:off x="542387" y="5586533"/>
              <a:ext cx="2951253" cy="660264"/>
            </a:xfrm>
            <a:custGeom>
              <a:rect b="b" l="l" r="r" t="t"/>
              <a:pathLst>
                <a:path extrusionOk="0" h="11877" w="10138">
                  <a:moveTo>
                    <a:pt x="0" y="11877"/>
                  </a:moveTo>
                  <a:cubicBezTo>
                    <a:pt x="1435" y="7290"/>
                    <a:pt x="4541" y="-726"/>
                    <a:pt x="6157" y="52"/>
                  </a:cubicBezTo>
                  <a:cubicBezTo>
                    <a:pt x="7729" y="1354"/>
                    <a:pt x="9594" y="7736"/>
                    <a:pt x="10138" y="11386"/>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5" name="Google Shape;345;p15"/>
            <p:cNvSpPr txBox="1"/>
            <p:nvPr/>
          </p:nvSpPr>
          <p:spPr>
            <a:xfrm>
              <a:off x="697159" y="5432659"/>
              <a:ext cx="59824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p:txBody>
        </p:sp>
      </p:grpSp>
      <p:grpSp>
        <p:nvGrpSpPr>
          <p:cNvPr id="346" name="Google Shape;346;p15"/>
          <p:cNvGrpSpPr/>
          <p:nvPr/>
        </p:nvGrpSpPr>
        <p:grpSpPr>
          <a:xfrm>
            <a:off x="2747060" y="5996257"/>
            <a:ext cx="816877" cy="604450"/>
            <a:chOff x="2747010" y="5996013"/>
            <a:chExt cx="817126" cy="606144"/>
          </a:xfrm>
        </p:grpSpPr>
        <p:sp>
          <p:nvSpPr>
            <p:cNvPr id="347" name="Google Shape;347;p15"/>
            <p:cNvSpPr/>
            <p:nvPr/>
          </p:nvSpPr>
          <p:spPr>
            <a:xfrm rot="-8460000">
              <a:off x="2689157" y="6244392"/>
              <a:ext cx="828093" cy="109385"/>
            </a:xfrm>
            <a:custGeom>
              <a:rect b="b" l="l" r="r" t="t"/>
              <a:pathLst>
                <a:path extrusionOk="0" h="13192" w="10000">
                  <a:moveTo>
                    <a:pt x="0" y="13192"/>
                  </a:moveTo>
                  <a:cubicBezTo>
                    <a:pt x="2082" y="9814"/>
                    <a:pt x="4451" y="142"/>
                    <a:pt x="6247" y="0"/>
                  </a:cubicBezTo>
                  <a:cubicBezTo>
                    <a:pt x="7840" y="3752"/>
                    <a:pt x="9422" y="3215"/>
                    <a:pt x="10000" y="9548"/>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8" name="Google Shape;348;p15"/>
            <p:cNvSpPr txBox="1"/>
            <p:nvPr/>
          </p:nvSpPr>
          <p:spPr>
            <a:xfrm>
              <a:off x="2965895" y="5997334"/>
              <a:ext cx="59824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p:txBody>
        </p:sp>
      </p:grpSp>
      <p:grpSp>
        <p:nvGrpSpPr>
          <p:cNvPr id="349" name="Google Shape;349;p15"/>
          <p:cNvGrpSpPr/>
          <p:nvPr/>
        </p:nvGrpSpPr>
        <p:grpSpPr>
          <a:xfrm>
            <a:off x="4217987" y="5964237"/>
            <a:ext cx="693736" cy="428625"/>
            <a:chOff x="4217587" y="5963495"/>
            <a:chExt cx="693475" cy="429792"/>
          </a:xfrm>
        </p:grpSpPr>
        <p:sp>
          <p:nvSpPr>
            <p:cNvPr id="350" name="Google Shape;350;p15"/>
            <p:cNvSpPr/>
            <p:nvPr/>
          </p:nvSpPr>
          <p:spPr>
            <a:xfrm rot="-5400000">
              <a:off x="4554601" y="6036826"/>
              <a:ext cx="373859" cy="339062"/>
            </a:xfrm>
            <a:custGeom>
              <a:rect b="b" l="l" r="r" t="t"/>
              <a:pathLst>
                <a:path extrusionOk="0" h="256" w="530">
                  <a:moveTo>
                    <a:pt x="0" y="0"/>
                  </a:moveTo>
                  <a:cubicBezTo>
                    <a:pt x="41" y="29"/>
                    <a:pt x="168" y="130"/>
                    <a:pt x="256" y="173"/>
                  </a:cubicBezTo>
                  <a:cubicBezTo>
                    <a:pt x="344" y="216"/>
                    <a:pt x="473" y="239"/>
                    <a:pt x="530" y="256"/>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1" name="Google Shape;351;p15"/>
            <p:cNvSpPr txBox="1"/>
            <p:nvPr/>
          </p:nvSpPr>
          <p:spPr>
            <a:xfrm>
              <a:off x="4217587" y="5963495"/>
              <a:ext cx="59824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p:txBody>
        </p:sp>
      </p:grpSp>
      <p:grpSp>
        <p:nvGrpSpPr>
          <p:cNvPr id="352" name="Google Shape;352;p15"/>
          <p:cNvGrpSpPr/>
          <p:nvPr/>
        </p:nvGrpSpPr>
        <p:grpSpPr>
          <a:xfrm>
            <a:off x="5181600" y="5929312"/>
            <a:ext cx="1593850" cy="463550"/>
            <a:chOff x="5181602" y="5929656"/>
            <a:chExt cx="1594294" cy="463631"/>
          </a:xfrm>
        </p:grpSpPr>
        <p:sp>
          <p:nvSpPr>
            <p:cNvPr id="353" name="Google Shape;353;p15"/>
            <p:cNvSpPr/>
            <p:nvPr/>
          </p:nvSpPr>
          <p:spPr>
            <a:xfrm rot="-5400000">
              <a:off x="5779028" y="5396419"/>
              <a:ext cx="399442" cy="1594294"/>
            </a:xfrm>
            <a:custGeom>
              <a:rect b="b" l="l" r="r" t="t"/>
              <a:pathLst>
                <a:path extrusionOk="0" h="10000" w="10000">
                  <a:moveTo>
                    <a:pt x="0" y="0"/>
                  </a:moveTo>
                  <a:cubicBezTo>
                    <a:pt x="729" y="1175"/>
                    <a:pt x="1223" y="6294"/>
                    <a:pt x="2785" y="8036"/>
                  </a:cubicBezTo>
                  <a:cubicBezTo>
                    <a:pt x="4349" y="9778"/>
                    <a:pt x="5173" y="9312"/>
                    <a:pt x="10000" y="1000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4" name="Google Shape;354;p15"/>
            <p:cNvSpPr txBox="1"/>
            <p:nvPr/>
          </p:nvSpPr>
          <p:spPr>
            <a:xfrm>
              <a:off x="6031159" y="5929656"/>
              <a:ext cx="59824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p:txBody>
        </p:sp>
      </p:grpSp>
      <p:grpSp>
        <p:nvGrpSpPr>
          <p:cNvPr id="355" name="Google Shape;355;p15"/>
          <p:cNvGrpSpPr/>
          <p:nvPr/>
        </p:nvGrpSpPr>
        <p:grpSpPr>
          <a:xfrm>
            <a:off x="5251450" y="4633912"/>
            <a:ext cx="3689350" cy="1966912"/>
            <a:chOff x="5252011" y="4633911"/>
            <a:chExt cx="3688637" cy="1966829"/>
          </a:xfrm>
        </p:grpSpPr>
        <p:sp>
          <p:nvSpPr>
            <p:cNvPr id="356" name="Google Shape;356;p15"/>
            <p:cNvSpPr/>
            <p:nvPr/>
          </p:nvSpPr>
          <p:spPr>
            <a:xfrm rot="-5400000">
              <a:off x="5833591" y="4052331"/>
              <a:ext cx="1966829" cy="3129989"/>
            </a:xfrm>
            <a:custGeom>
              <a:rect b="b" l="l" r="r" t="t"/>
              <a:pathLst>
                <a:path extrusionOk="0" h="10000" w="10003">
                  <a:moveTo>
                    <a:pt x="3" y="0"/>
                  </a:moveTo>
                  <a:cubicBezTo>
                    <a:pt x="-64" y="1388"/>
                    <a:pt x="755" y="6211"/>
                    <a:pt x="2401" y="7992"/>
                  </a:cubicBezTo>
                  <a:cubicBezTo>
                    <a:pt x="4049" y="9773"/>
                    <a:pt x="4917" y="9297"/>
                    <a:pt x="10003" y="1000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7" name="Google Shape;357;p15"/>
            <p:cNvSpPr txBox="1"/>
            <p:nvPr/>
          </p:nvSpPr>
          <p:spPr>
            <a:xfrm>
              <a:off x="8342407" y="5006975"/>
              <a:ext cx="59824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500"/>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6"/>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64" name="Google Shape;364;p16"/>
          <p:cNvSpPr txBox="1"/>
          <p:nvPr/>
        </p:nvSpPr>
        <p:spPr>
          <a:xfrm>
            <a:off x="381000" y="827087"/>
            <a:ext cx="8763000" cy="244951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Manipulando arrays em agregações</a:t>
            </a:r>
            <a:endParaRPr/>
          </a:p>
          <a:p>
            <a:pPr indent="-285750" lvl="1" marL="742950" marR="0" rtl="0" algn="l">
              <a:lnSpc>
                <a:spcPct val="10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public class Turma {</a:t>
            </a:r>
            <a:endParaRPr/>
          </a:p>
          <a:p>
            <a:pPr indent="-342900" lvl="0" marL="34290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public Estudante pesquisar( int matricula )   {</a:t>
            </a:r>
            <a:endParaRPr/>
          </a:p>
          <a:p>
            <a:pPr indent="-342900" lvl="0" marL="34290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for (int i = 0; i &lt; estudantes.length; i++)   {</a:t>
            </a:r>
            <a:endParaRPr/>
          </a:p>
          <a:p>
            <a:pPr indent="-342900" lvl="0" marL="34290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varre o array procurando pelo estudante que tem a </a:t>
            </a:r>
            <a:endParaRPr/>
          </a:p>
          <a:p>
            <a:pPr indent="-342900" lvl="0" marL="34290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matricula passada como argumento</a:t>
            </a:r>
            <a:endParaRPr/>
          </a:p>
          <a:p>
            <a:pPr indent="-342900" lvl="0" marL="34290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if ( (estudantes[i]!= null) &amp;&amp; </a:t>
            </a:r>
            <a:endParaRPr/>
          </a:p>
          <a:p>
            <a:pPr indent="-342900" lvl="0" marL="34290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(estudantes[i].getMatricula() == matricula) )</a:t>
            </a:r>
            <a:endParaRPr/>
          </a:p>
          <a:p>
            <a:pPr indent="-342900" lvl="0" marL="34290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return estudantes[i];</a:t>
            </a:r>
            <a:endParaRPr/>
          </a:p>
          <a:p>
            <a:pPr indent="-342900" lvl="0" marL="34290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System.out.println (“não encontrou a matrícula ” + 	</a:t>
            </a:r>
            <a:endParaRPr/>
          </a:p>
          <a:p>
            <a:pPr indent="-342900" lvl="0" marL="34290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matricula );</a:t>
            </a:r>
            <a:endParaRPr/>
          </a:p>
          <a:p>
            <a:pPr indent="-342900" lvl="0" marL="34290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return null;</a:t>
            </a:r>
            <a:endParaRPr/>
          </a:p>
          <a:p>
            <a:pPr indent="-342900" lvl="0" marL="34290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p:txBody>
      </p:sp>
      <p:sp>
        <p:nvSpPr>
          <p:cNvPr id="365" name="Google Shape;365;p16"/>
          <p:cNvSpPr txBox="1"/>
          <p:nvPr/>
        </p:nvSpPr>
        <p:spPr>
          <a:xfrm>
            <a:off x="533400" y="152400"/>
            <a:ext cx="80010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Arrays de Objetos e Agregação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17"/>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72" name="Google Shape;372;p17"/>
          <p:cNvSpPr txBox="1"/>
          <p:nvPr/>
        </p:nvSpPr>
        <p:spPr>
          <a:xfrm>
            <a:off x="3178175" y="233362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3" name="Google Shape;373;p17"/>
          <p:cNvSpPr txBox="1"/>
          <p:nvPr/>
        </p:nvSpPr>
        <p:spPr>
          <a:xfrm>
            <a:off x="3787775" y="233362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4" name="Google Shape;374;p17"/>
          <p:cNvSpPr txBox="1"/>
          <p:nvPr/>
        </p:nvSpPr>
        <p:spPr>
          <a:xfrm>
            <a:off x="4397375" y="233362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5" name="Google Shape;375;p17"/>
          <p:cNvSpPr txBox="1"/>
          <p:nvPr/>
        </p:nvSpPr>
        <p:spPr>
          <a:xfrm>
            <a:off x="5006975" y="233362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6" name="Google Shape;376;p17"/>
          <p:cNvSpPr txBox="1"/>
          <p:nvPr/>
        </p:nvSpPr>
        <p:spPr>
          <a:xfrm>
            <a:off x="3330575" y="2057400"/>
            <a:ext cx="27432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0           1          2           3          4</a:t>
            </a:r>
            <a:endParaRPr/>
          </a:p>
        </p:txBody>
      </p:sp>
      <p:sp>
        <p:nvSpPr>
          <p:cNvPr id="377" name="Google Shape;377;p17"/>
          <p:cNvSpPr txBox="1"/>
          <p:nvPr/>
        </p:nvSpPr>
        <p:spPr>
          <a:xfrm>
            <a:off x="5616575" y="233362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78" name="Google Shape;378;p17"/>
          <p:cNvGrpSpPr/>
          <p:nvPr/>
        </p:nvGrpSpPr>
        <p:grpSpPr>
          <a:xfrm>
            <a:off x="293687" y="2620962"/>
            <a:ext cx="3081337" cy="1563687"/>
            <a:chOff x="293687" y="3155095"/>
            <a:chExt cx="3081518" cy="1562673"/>
          </a:xfrm>
        </p:grpSpPr>
        <p:sp>
          <p:nvSpPr>
            <p:cNvPr id="379" name="Google Shape;379;p17"/>
            <p:cNvSpPr txBox="1"/>
            <p:nvPr/>
          </p:nvSpPr>
          <p:spPr>
            <a:xfrm>
              <a:off x="293687" y="3741456"/>
              <a:ext cx="1728788" cy="97631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nome = “Maria”</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matricula = 0</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sexo = ‘ ’</a:t>
              </a:r>
              <a:endParaRPr/>
            </a:p>
          </p:txBody>
        </p:sp>
        <p:cxnSp>
          <p:nvCxnSpPr>
            <p:cNvPr id="380" name="Google Shape;380;p17"/>
            <p:cNvCxnSpPr/>
            <p:nvPr/>
          </p:nvCxnSpPr>
          <p:spPr>
            <a:xfrm flipH="1">
              <a:off x="2179972" y="3155095"/>
              <a:ext cx="1195233" cy="576784"/>
            </a:xfrm>
            <a:prstGeom prst="straightConnector1">
              <a:avLst/>
            </a:prstGeom>
            <a:noFill/>
            <a:ln cap="flat" cmpd="sng" w="9525">
              <a:solidFill>
                <a:schemeClr val="dk1"/>
              </a:solidFill>
              <a:prstDash val="solid"/>
              <a:miter lim="800000"/>
              <a:headEnd len="med" w="med" type="none"/>
              <a:tailEnd len="med" w="med" type="triangle"/>
            </a:ln>
          </p:spPr>
        </p:cxnSp>
      </p:grpSp>
      <p:sp>
        <p:nvSpPr>
          <p:cNvPr id="381" name="Google Shape;381;p17"/>
          <p:cNvSpPr txBox="1"/>
          <p:nvPr/>
        </p:nvSpPr>
        <p:spPr>
          <a:xfrm>
            <a:off x="688975" y="1066800"/>
            <a:ext cx="2033587" cy="97631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nome = “Tópicos”</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numEstudantes = 1</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estudantes</a:t>
            </a:r>
            <a:endParaRPr/>
          </a:p>
        </p:txBody>
      </p:sp>
      <p:sp>
        <p:nvSpPr>
          <p:cNvPr id="382" name="Google Shape;382;p17"/>
          <p:cNvSpPr txBox="1"/>
          <p:nvPr/>
        </p:nvSpPr>
        <p:spPr>
          <a:xfrm>
            <a:off x="0" y="457200"/>
            <a:ext cx="895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turma1</a:t>
            </a:r>
            <a:endParaRPr/>
          </a:p>
        </p:txBody>
      </p:sp>
      <p:sp>
        <p:nvSpPr>
          <p:cNvPr id="383" name="Google Shape;383;p17"/>
          <p:cNvSpPr/>
          <p:nvPr/>
        </p:nvSpPr>
        <p:spPr>
          <a:xfrm>
            <a:off x="314325" y="809625"/>
            <a:ext cx="374650" cy="406400"/>
          </a:xfrm>
          <a:custGeom>
            <a:rect b="b" l="l" r="r" t="t"/>
            <a:pathLst>
              <a:path extrusionOk="0" h="256" w="530">
                <a:moveTo>
                  <a:pt x="0" y="0"/>
                </a:moveTo>
                <a:cubicBezTo>
                  <a:pt x="41" y="29"/>
                  <a:pt x="168" y="130"/>
                  <a:pt x="256" y="173"/>
                </a:cubicBezTo>
                <a:cubicBezTo>
                  <a:pt x="344" y="216"/>
                  <a:pt x="473" y="239"/>
                  <a:pt x="530" y="256"/>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4" name="Google Shape;384;p17"/>
          <p:cNvSpPr/>
          <p:nvPr/>
        </p:nvSpPr>
        <p:spPr>
          <a:xfrm flipH="1" rot="-8400000">
            <a:off x="1757362" y="2009775"/>
            <a:ext cx="1377950" cy="504825"/>
          </a:xfrm>
          <a:custGeom>
            <a:rect b="b" l="l" r="r" t="t"/>
            <a:pathLst>
              <a:path extrusionOk="0" h="318" w="868">
                <a:moveTo>
                  <a:pt x="0" y="0"/>
                </a:moveTo>
                <a:cubicBezTo>
                  <a:pt x="88" y="18"/>
                  <a:pt x="385" y="56"/>
                  <a:pt x="530" y="109"/>
                </a:cubicBezTo>
                <a:cubicBezTo>
                  <a:pt x="675" y="162"/>
                  <a:pt x="798" y="274"/>
                  <a:pt x="868" y="318"/>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85" name="Google Shape;385;p17"/>
          <p:cNvGrpSpPr/>
          <p:nvPr/>
        </p:nvGrpSpPr>
        <p:grpSpPr>
          <a:xfrm>
            <a:off x="1852612" y="2500312"/>
            <a:ext cx="2200275" cy="2949575"/>
            <a:chOff x="1852612" y="3034172"/>
            <a:chExt cx="2200736" cy="2949115"/>
          </a:xfrm>
        </p:grpSpPr>
        <p:cxnSp>
          <p:nvCxnSpPr>
            <p:cNvPr id="386" name="Google Shape;386;p17"/>
            <p:cNvCxnSpPr/>
            <p:nvPr/>
          </p:nvCxnSpPr>
          <p:spPr>
            <a:xfrm flipH="1">
              <a:off x="2737310" y="3034172"/>
              <a:ext cx="1316038" cy="1808845"/>
            </a:xfrm>
            <a:prstGeom prst="straightConnector1">
              <a:avLst/>
            </a:prstGeom>
            <a:noFill/>
            <a:ln cap="flat" cmpd="sng" w="9525">
              <a:solidFill>
                <a:schemeClr val="dk1"/>
              </a:solidFill>
              <a:prstDash val="solid"/>
              <a:miter lim="800000"/>
              <a:headEnd len="med" w="med" type="none"/>
              <a:tailEnd len="med" w="med" type="triangle"/>
            </a:ln>
          </p:spPr>
        </p:cxnSp>
        <p:sp>
          <p:nvSpPr>
            <p:cNvPr id="387" name="Google Shape;387;p17"/>
            <p:cNvSpPr txBox="1"/>
            <p:nvPr/>
          </p:nvSpPr>
          <p:spPr>
            <a:xfrm>
              <a:off x="1852612" y="5006975"/>
              <a:ext cx="1728788" cy="97631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nome = “José”</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matricula = 0</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sexo = ‘ ’</a:t>
              </a:r>
              <a:endParaRPr/>
            </a:p>
          </p:txBody>
        </p:sp>
      </p:grpSp>
      <p:grpSp>
        <p:nvGrpSpPr>
          <p:cNvPr id="388" name="Google Shape;388;p17"/>
          <p:cNvGrpSpPr/>
          <p:nvPr/>
        </p:nvGrpSpPr>
        <p:grpSpPr>
          <a:xfrm>
            <a:off x="3986212" y="2571750"/>
            <a:ext cx="1728787" cy="2878137"/>
            <a:chOff x="3986212" y="3105020"/>
            <a:chExt cx="1728788" cy="2878267"/>
          </a:xfrm>
        </p:grpSpPr>
        <p:cxnSp>
          <p:nvCxnSpPr>
            <p:cNvPr id="389" name="Google Shape;389;p17"/>
            <p:cNvCxnSpPr/>
            <p:nvPr/>
          </p:nvCxnSpPr>
          <p:spPr>
            <a:xfrm>
              <a:off x="4683562" y="3105020"/>
              <a:ext cx="308921" cy="1713984"/>
            </a:xfrm>
            <a:prstGeom prst="straightConnector1">
              <a:avLst/>
            </a:prstGeom>
            <a:noFill/>
            <a:ln cap="flat" cmpd="sng" w="9525">
              <a:solidFill>
                <a:schemeClr val="dk1"/>
              </a:solidFill>
              <a:prstDash val="solid"/>
              <a:miter lim="800000"/>
              <a:headEnd len="med" w="med" type="none"/>
              <a:tailEnd len="med" w="med" type="triangle"/>
            </a:ln>
          </p:spPr>
        </p:cxnSp>
        <p:sp>
          <p:nvSpPr>
            <p:cNvPr id="390" name="Google Shape;390;p17"/>
            <p:cNvSpPr txBox="1"/>
            <p:nvPr/>
          </p:nvSpPr>
          <p:spPr>
            <a:xfrm>
              <a:off x="3986212" y="5006975"/>
              <a:ext cx="1728788" cy="97631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nome = “Pedro”</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matricula = 0</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sexo = ‘ ’</a:t>
              </a:r>
              <a:endParaRPr/>
            </a:p>
          </p:txBody>
        </p:sp>
      </p:grpSp>
      <p:grpSp>
        <p:nvGrpSpPr>
          <p:cNvPr id="391" name="Google Shape;391;p17"/>
          <p:cNvGrpSpPr/>
          <p:nvPr/>
        </p:nvGrpSpPr>
        <p:grpSpPr>
          <a:xfrm>
            <a:off x="5316537" y="2541587"/>
            <a:ext cx="2455862" cy="2908300"/>
            <a:chOff x="5315896" y="3074306"/>
            <a:chExt cx="2456504" cy="2908981"/>
          </a:xfrm>
        </p:grpSpPr>
        <p:cxnSp>
          <p:nvCxnSpPr>
            <p:cNvPr id="392" name="Google Shape;392;p17"/>
            <p:cNvCxnSpPr/>
            <p:nvPr/>
          </p:nvCxnSpPr>
          <p:spPr>
            <a:xfrm>
              <a:off x="5315896" y="3074306"/>
              <a:ext cx="1542104" cy="1753964"/>
            </a:xfrm>
            <a:prstGeom prst="straightConnector1">
              <a:avLst/>
            </a:prstGeom>
            <a:noFill/>
            <a:ln cap="flat" cmpd="sng" w="9525">
              <a:solidFill>
                <a:schemeClr val="dk1"/>
              </a:solidFill>
              <a:prstDash val="solid"/>
              <a:miter lim="800000"/>
              <a:headEnd len="med" w="med" type="none"/>
              <a:tailEnd len="med" w="med" type="triangle"/>
            </a:ln>
          </p:spPr>
        </p:cxnSp>
        <p:sp>
          <p:nvSpPr>
            <p:cNvPr id="393" name="Google Shape;393;p17"/>
            <p:cNvSpPr txBox="1"/>
            <p:nvPr/>
          </p:nvSpPr>
          <p:spPr>
            <a:xfrm>
              <a:off x="6043612" y="5006975"/>
              <a:ext cx="1728788" cy="97631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nome = “Joana”</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matricula = 0</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sexo = ‘ ’</a:t>
              </a:r>
              <a:endParaRPr/>
            </a:p>
          </p:txBody>
        </p:sp>
      </p:grpSp>
      <p:grpSp>
        <p:nvGrpSpPr>
          <p:cNvPr id="394" name="Google Shape;394;p17"/>
          <p:cNvGrpSpPr/>
          <p:nvPr/>
        </p:nvGrpSpPr>
        <p:grpSpPr>
          <a:xfrm>
            <a:off x="5911850" y="2554287"/>
            <a:ext cx="2919412" cy="1546225"/>
            <a:chOff x="5911209" y="3087687"/>
            <a:chExt cx="2920847" cy="1546225"/>
          </a:xfrm>
        </p:grpSpPr>
        <p:cxnSp>
          <p:nvCxnSpPr>
            <p:cNvPr id="395" name="Google Shape;395;p17"/>
            <p:cNvCxnSpPr/>
            <p:nvPr/>
          </p:nvCxnSpPr>
          <p:spPr>
            <a:xfrm>
              <a:off x="5911209" y="3087687"/>
              <a:ext cx="1192059" cy="730251"/>
            </a:xfrm>
            <a:prstGeom prst="straightConnector1">
              <a:avLst/>
            </a:prstGeom>
            <a:noFill/>
            <a:ln cap="flat" cmpd="sng" w="9525">
              <a:solidFill>
                <a:schemeClr val="dk1"/>
              </a:solidFill>
              <a:prstDash val="solid"/>
              <a:miter lim="800000"/>
              <a:headEnd len="med" w="med" type="none"/>
              <a:tailEnd len="med" w="med" type="triangle"/>
            </a:ln>
          </p:spPr>
        </p:cxnSp>
        <p:sp>
          <p:nvSpPr>
            <p:cNvPr id="396" name="Google Shape;396;p17"/>
            <p:cNvSpPr txBox="1"/>
            <p:nvPr/>
          </p:nvSpPr>
          <p:spPr>
            <a:xfrm>
              <a:off x="7103268" y="3657600"/>
              <a:ext cx="1728788" cy="97631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nome = “Sofia”</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matricula = 0</a:t>
              </a:r>
              <a:endParaRPr/>
            </a:p>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sexo = ‘ ’</a:t>
              </a:r>
              <a:endParaRPr/>
            </a:p>
          </p:txBody>
        </p:sp>
      </p:grpSp>
      <p:sp>
        <p:nvSpPr>
          <p:cNvPr id="397" name="Google Shape;397;p17"/>
          <p:cNvSpPr txBox="1"/>
          <p:nvPr/>
        </p:nvSpPr>
        <p:spPr>
          <a:xfrm>
            <a:off x="3355975" y="5859462"/>
            <a:ext cx="21145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estudantes[i] </a:t>
            </a:r>
            <a:endParaRPr/>
          </a:p>
        </p:txBody>
      </p:sp>
      <p:grpSp>
        <p:nvGrpSpPr>
          <p:cNvPr id="398" name="Google Shape;398;p17"/>
          <p:cNvGrpSpPr/>
          <p:nvPr/>
        </p:nvGrpSpPr>
        <p:grpSpPr>
          <a:xfrm>
            <a:off x="664012" y="4197614"/>
            <a:ext cx="2708988" cy="2371130"/>
            <a:chOff x="663478" y="4731462"/>
            <a:chExt cx="2709072" cy="2370405"/>
          </a:xfrm>
        </p:grpSpPr>
        <p:sp>
          <p:nvSpPr>
            <p:cNvPr id="399" name="Google Shape;399;p17"/>
            <p:cNvSpPr/>
            <p:nvPr/>
          </p:nvSpPr>
          <p:spPr>
            <a:xfrm rot="-8460000">
              <a:off x="542387" y="5586533"/>
              <a:ext cx="2951253" cy="660264"/>
            </a:xfrm>
            <a:custGeom>
              <a:rect b="b" l="l" r="r" t="t"/>
              <a:pathLst>
                <a:path extrusionOk="0" h="11877" w="10138">
                  <a:moveTo>
                    <a:pt x="0" y="11877"/>
                  </a:moveTo>
                  <a:cubicBezTo>
                    <a:pt x="1435" y="7290"/>
                    <a:pt x="4541" y="-726"/>
                    <a:pt x="6157" y="52"/>
                  </a:cubicBezTo>
                  <a:cubicBezTo>
                    <a:pt x="7729" y="1354"/>
                    <a:pt x="9594" y="7736"/>
                    <a:pt x="10138" y="11386"/>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0" name="Google Shape;400;p17"/>
            <p:cNvSpPr txBox="1"/>
            <p:nvPr/>
          </p:nvSpPr>
          <p:spPr>
            <a:xfrm>
              <a:off x="697159" y="5432659"/>
              <a:ext cx="59824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p:txBody>
        </p:sp>
      </p:grpSp>
      <p:grpSp>
        <p:nvGrpSpPr>
          <p:cNvPr id="401" name="Google Shape;401;p17"/>
          <p:cNvGrpSpPr/>
          <p:nvPr/>
        </p:nvGrpSpPr>
        <p:grpSpPr>
          <a:xfrm>
            <a:off x="2747060" y="5462857"/>
            <a:ext cx="816877" cy="604450"/>
            <a:chOff x="2747010" y="5996013"/>
            <a:chExt cx="817126" cy="606144"/>
          </a:xfrm>
        </p:grpSpPr>
        <p:sp>
          <p:nvSpPr>
            <p:cNvPr id="402" name="Google Shape;402;p17"/>
            <p:cNvSpPr/>
            <p:nvPr/>
          </p:nvSpPr>
          <p:spPr>
            <a:xfrm rot="-8460000">
              <a:off x="2689157" y="6244392"/>
              <a:ext cx="828093" cy="109385"/>
            </a:xfrm>
            <a:custGeom>
              <a:rect b="b" l="l" r="r" t="t"/>
              <a:pathLst>
                <a:path extrusionOk="0" h="13192" w="10000">
                  <a:moveTo>
                    <a:pt x="0" y="13192"/>
                  </a:moveTo>
                  <a:cubicBezTo>
                    <a:pt x="2082" y="9814"/>
                    <a:pt x="4451" y="142"/>
                    <a:pt x="6247" y="0"/>
                  </a:cubicBezTo>
                  <a:cubicBezTo>
                    <a:pt x="7840" y="3752"/>
                    <a:pt x="9422" y="3215"/>
                    <a:pt x="10000" y="9548"/>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3" name="Google Shape;403;p17"/>
            <p:cNvSpPr txBox="1"/>
            <p:nvPr/>
          </p:nvSpPr>
          <p:spPr>
            <a:xfrm>
              <a:off x="2965895" y="5997334"/>
              <a:ext cx="59824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p:txBody>
        </p:sp>
      </p:grpSp>
      <p:grpSp>
        <p:nvGrpSpPr>
          <p:cNvPr id="404" name="Google Shape;404;p17"/>
          <p:cNvGrpSpPr/>
          <p:nvPr/>
        </p:nvGrpSpPr>
        <p:grpSpPr>
          <a:xfrm>
            <a:off x="4217987" y="5430837"/>
            <a:ext cx="693736" cy="428625"/>
            <a:chOff x="4217587" y="5963495"/>
            <a:chExt cx="693475" cy="429792"/>
          </a:xfrm>
        </p:grpSpPr>
        <p:sp>
          <p:nvSpPr>
            <p:cNvPr id="405" name="Google Shape;405;p17"/>
            <p:cNvSpPr/>
            <p:nvPr/>
          </p:nvSpPr>
          <p:spPr>
            <a:xfrm rot="-5400000">
              <a:off x="4554601" y="6036826"/>
              <a:ext cx="373859" cy="339062"/>
            </a:xfrm>
            <a:custGeom>
              <a:rect b="b" l="l" r="r" t="t"/>
              <a:pathLst>
                <a:path extrusionOk="0" h="256" w="530">
                  <a:moveTo>
                    <a:pt x="0" y="0"/>
                  </a:moveTo>
                  <a:cubicBezTo>
                    <a:pt x="41" y="29"/>
                    <a:pt x="168" y="130"/>
                    <a:pt x="256" y="173"/>
                  </a:cubicBezTo>
                  <a:cubicBezTo>
                    <a:pt x="344" y="216"/>
                    <a:pt x="473" y="239"/>
                    <a:pt x="530" y="256"/>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6" name="Google Shape;406;p17"/>
            <p:cNvSpPr txBox="1"/>
            <p:nvPr/>
          </p:nvSpPr>
          <p:spPr>
            <a:xfrm>
              <a:off x="4217587" y="5963495"/>
              <a:ext cx="59824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p:txBody>
        </p:sp>
      </p:grpSp>
      <p:grpSp>
        <p:nvGrpSpPr>
          <p:cNvPr id="407" name="Google Shape;407;p17"/>
          <p:cNvGrpSpPr/>
          <p:nvPr/>
        </p:nvGrpSpPr>
        <p:grpSpPr>
          <a:xfrm>
            <a:off x="5181600" y="5395912"/>
            <a:ext cx="1593850" cy="463550"/>
            <a:chOff x="5181602" y="5929656"/>
            <a:chExt cx="1594294" cy="463631"/>
          </a:xfrm>
        </p:grpSpPr>
        <p:sp>
          <p:nvSpPr>
            <p:cNvPr id="408" name="Google Shape;408;p17"/>
            <p:cNvSpPr/>
            <p:nvPr/>
          </p:nvSpPr>
          <p:spPr>
            <a:xfrm rot="-5400000">
              <a:off x="5779028" y="5396419"/>
              <a:ext cx="399442" cy="1594294"/>
            </a:xfrm>
            <a:custGeom>
              <a:rect b="b" l="l" r="r" t="t"/>
              <a:pathLst>
                <a:path extrusionOk="0" h="10000" w="10000">
                  <a:moveTo>
                    <a:pt x="0" y="0"/>
                  </a:moveTo>
                  <a:cubicBezTo>
                    <a:pt x="729" y="1175"/>
                    <a:pt x="1223" y="6294"/>
                    <a:pt x="2785" y="8036"/>
                  </a:cubicBezTo>
                  <a:cubicBezTo>
                    <a:pt x="4349" y="9778"/>
                    <a:pt x="5173" y="9312"/>
                    <a:pt x="10000" y="1000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9" name="Google Shape;409;p17"/>
            <p:cNvSpPr txBox="1"/>
            <p:nvPr/>
          </p:nvSpPr>
          <p:spPr>
            <a:xfrm>
              <a:off x="6031159" y="5929656"/>
              <a:ext cx="59824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p:txBody>
        </p:sp>
      </p:grpSp>
      <p:grpSp>
        <p:nvGrpSpPr>
          <p:cNvPr id="410" name="Google Shape;410;p17"/>
          <p:cNvGrpSpPr/>
          <p:nvPr/>
        </p:nvGrpSpPr>
        <p:grpSpPr>
          <a:xfrm>
            <a:off x="5251450" y="4100512"/>
            <a:ext cx="3689350" cy="1966912"/>
            <a:chOff x="5252011" y="4633911"/>
            <a:chExt cx="3688637" cy="1966829"/>
          </a:xfrm>
        </p:grpSpPr>
        <p:sp>
          <p:nvSpPr>
            <p:cNvPr id="411" name="Google Shape;411;p17"/>
            <p:cNvSpPr/>
            <p:nvPr/>
          </p:nvSpPr>
          <p:spPr>
            <a:xfrm rot="-5400000">
              <a:off x="5833591" y="4052331"/>
              <a:ext cx="1966829" cy="3129989"/>
            </a:xfrm>
            <a:custGeom>
              <a:rect b="b" l="l" r="r" t="t"/>
              <a:pathLst>
                <a:path extrusionOk="0" h="10000" w="10003">
                  <a:moveTo>
                    <a:pt x="3" y="0"/>
                  </a:moveTo>
                  <a:cubicBezTo>
                    <a:pt x="-64" y="1388"/>
                    <a:pt x="755" y="6211"/>
                    <a:pt x="2401" y="7992"/>
                  </a:cubicBezTo>
                  <a:cubicBezTo>
                    <a:pt x="4049" y="9773"/>
                    <a:pt x="4917" y="9297"/>
                    <a:pt x="10003" y="1000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2" name="Google Shape;412;p17"/>
            <p:cNvSpPr txBox="1"/>
            <p:nvPr/>
          </p:nvSpPr>
          <p:spPr>
            <a:xfrm>
              <a:off x="8342407" y="5006975"/>
              <a:ext cx="59824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p:txBody>
        </p:sp>
      </p:grpSp>
      <p:sp>
        <p:nvSpPr>
          <p:cNvPr id="413" name="Google Shape;413;p17"/>
          <p:cNvSpPr txBox="1"/>
          <p:nvPr/>
        </p:nvSpPr>
        <p:spPr>
          <a:xfrm>
            <a:off x="1439862" y="6284912"/>
            <a:ext cx="60198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estudantes[0].getMatricula() == matricula</a:t>
            </a:r>
            <a:endParaRPr/>
          </a:p>
        </p:txBody>
      </p:sp>
      <p:sp>
        <p:nvSpPr>
          <p:cNvPr id="414" name="Google Shape;414;p17"/>
          <p:cNvSpPr txBox="1"/>
          <p:nvPr/>
        </p:nvSpPr>
        <p:spPr>
          <a:xfrm>
            <a:off x="1439862" y="6289675"/>
            <a:ext cx="6019800" cy="368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estudantes[1].getMatricula() == matricula</a:t>
            </a:r>
            <a:endParaRPr/>
          </a:p>
        </p:txBody>
      </p:sp>
      <p:sp>
        <p:nvSpPr>
          <p:cNvPr id="415" name="Google Shape;415;p17"/>
          <p:cNvSpPr txBox="1"/>
          <p:nvPr/>
        </p:nvSpPr>
        <p:spPr>
          <a:xfrm>
            <a:off x="1447800" y="6296025"/>
            <a:ext cx="6019800" cy="368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estudantes[2].getMatricula() == matricula</a:t>
            </a:r>
            <a:endParaRPr/>
          </a:p>
        </p:txBody>
      </p:sp>
      <p:sp>
        <p:nvSpPr>
          <p:cNvPr id="416" name="Google Shape;416;p17"/>
          <p:cNvSpPr txBox="1"/>
          <p:nvPr/>
        </p:nvSpPr>
        <p:spPr>
          <a:xfrm>
            <a:off x="1447800" y="6296025"/>
            <a:ext cx="6019800" cy="368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estudantes[3].getMatricula() == matricula</a:t>
            </a:r>
            <a:endParaRPr/>
          </a:p>
        </p:txBody>
      </p:sp>
      <p:sp>
        <p:nvSpPr>
          <p:cNvPr id="417" name="Google Shape;417;p17"/>
          <p:cNvSpPr txBox="1"/>
          <p:nvPr/>
        </p:nvSpPr>
        <p:spPr>
          <a:xfrm>
            <a:off x="1447800" y="6289675"/>
            <a:ext cx="6019800" cy="368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estudantes[4].getMatricula() == matricula</a:t>
            </a:r>
            <a:endParaRPr/>
          </a:p>
        </p:txBody>
      </p:sp>
      <p:sp>
        <p:nvSpPr>
          <p:cNvPr id="418" name="Google Shape;418;p17"/>
          <p:cNvSpPr txBox="1"/>
          <p:nvPr/>
        </p:nvSpPr>
        <p:spPr>
          <a:xfrm>
            <a:off x="7162800" y="6292850"/>
            <a:ext cx="325437"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5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5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500"/>
                                        <p:tgtEl>
                                          <p:spTgt spid="41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500"/>
                                        <p:tgtEl>
                                          <p:spTgt spid="41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500"/>
                                        <p:tgtEl>
                                          <p:spTgt spid="41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500"/>
                                        <p:tgtEl>
                                          <p:spTgt spid="41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500"/>
                                        <p:tgtEl>
                                          <p:spTgt spid="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102" name="Google Shape;102;p2"/>
          <p:cNvSpPr txBox="1"/>
          <p:nvPr/>
        </p:nvSpPr>
        <p:spPr>
          <a:xfrm>
            <a:off x="609600" y="1219200"/>
            <a:ext cx="7848600" cy="3505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Agregação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Composição</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Agregação usando arrays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Coleções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Listas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ArrayList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Mapeamentos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HashMap</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103" name="Google Shape;103;p2"/>
          <p:cNvSpPr txBox="1"/>
          <p:nvPr/>
        </p:nvSpPr>
        <p:spPr>
          <a:xfrm>
            <a:off x="533400" y="152400"/>
            <a:ext cx="80010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Agenda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18"/>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25" name="Google Shape;425;p18"/>
          <p:cNvSpPr txBox="1"/>
          <p:nvPr/>
        </p:nvSpPr>
        <p:spPr>
          <a:xfrm>
            <a:off x="381000" y="1484312"/>
            <a:ext cx="7924800" cy="244951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Observações importantes:</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Não é possível redimensionar arrays em Java.</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Caso isso seja necessário, deveremos usar outros tipos em Java 🡪 Listas! </a:t>
            </a:r>
            <a:endParaRPr b="0" i="0" sz="2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2800" u="none" cap="none" strike="noStrike">
              <a:solidFill>
                <a:schemeClr val="dk1"/>
              </a:solidFill>
              <a:latin typeface="Courier New"/>
              <a:ea typeface="Courier New"/>
              <a:cs typeface="Courier New"/>
              <a:sym typeface="Courier New"/>
            </a:endParaRPr>
          </a:p>
        </p:txBody>
      </p:sp>
      <p:sp>
        <p:nvSpPr>
          <p:cNvPr id="426" name="Google Shape;426;p18"/>
          <p:cNvSpPr txBox="1"/>
          <p:nvPr/>
        </p:nvSpPr>
        <p:spPr>
          <a:xfrm>
            <a:off x="533400" y="152400"/>
            <a:ext cx="80010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Arrays de Objetos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19"/>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33" name="Google Shape;433;p19"/>
          <p:cNvSpPr txBox="1"/>
          <p:nvPr/>
        </p:nvSpPr>
        <p:spPr>
          <a:xfrm>
            <a:off x="457200" y="1066800"/>
            <a:ext cx="8001000" cy="2971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Uma coleção (</a:t>
            </a:r>
            <a:r>
              <a:rPr b="0" i="1" lang="en-US" sz="2800" u="none">
                <a:solidFill>
                  <a:schemeClr val="dk1"/>
                </a:solidFill>
                <a:latin typeface="Arial"/>
                <a:ea typeface="Arial"/>
                <a:cs typeface="Arial"/>
                <a:sym typeface="Arial"/>
              </a:rPr>
              <a:t>collection</a:t>
            </a:r>
            <a:r>
              <a:rPr b="0" i="0" lang="en-US" sz="2800" u="none">
                <a:solidFill>
                  <a:schemeClr val="dk1"/>
                </a:solidFill>
                <a:latin typeface="Arial"/>
                <a:ea typeface="Arial"/>
                <a:cs typeface="Arial"/>
                <a:sym typeface="Arial"/>
              </a:rPr>
              <a:t>) permite que um grupo de objetos seja tratados como uma unidade. </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Objetos arbitrários podem ser armazenados, recuperados e manipulados como elementos de coleções.</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Coleções estão disponíveis no pacote </a:t>
            </a:r>
            <a:r>
              <a:rPr b="0" i="0" lang="en-US" sz="2800" u="none">
                <a:solidFill>
                  <a:schemeClr val="dk1"/>
                </a:solidFill>
                <a:latin typeface="Courier New"/>
                <a:ea typeface="Courier New"/>
                <a:cs typeface="Courier New"/>
                <a:sym typeface="Courier New"/>
              </a:rPr>
              <a:t>java.util</a:t>
            </a:r>
            <a:r>
              <a:rPr b="0" i="0" lang="en-US" sz="2800" u="none">
                <a:solidFill>
                  <a:schemeClr val="dk1"/>
                </a:solidFill>
                <a:latin typeface="Arial"/>
                <a:ea typeface="Arial"/>
                <a:cs typeface="Arial"/>
                <a:sym typeface="Arial"/>
              </a:rPr>
              <a:t> e podem aparecer na forma de listas e conjuntos.</a:t>
            </a:r>
            <a:endParaRPr/>
          </a:p>
        </p:txBody>
      </p:sp>
      <p:sp>
        <p:nvSpPr>
          <p:cNvPr id="434" name="Google Shape;434;p19"/>
          <p:cNvSpPr txBox="1"/>
          <p:nvPr/>
        </p:nvSpPr>
        <p:spPr>
          <a:xfrm>
            <a:off x="685800" y="228600"/>
            <a:ext cx="7772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Coleções, Listas e Mapeamentos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g2aa0be7bec0_0_0"/>
          <p:cNvSpPr txBox="1"/>
          <p:nvPr>
            <p:ph idx="1" type="body"/>
          </p:nvPr>
        </p:nvSpPr>
        <p:spPr>
          <a:xfrm>
            <a:off x="457200" y="120925"/>
            <a:ext cx="8229600" cy="6512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900">
                <a:solidFill>
                  <a:srgbClr val="111111"/>
                </a:solidFill>
                <a:latin typeface="Roboto"/>
                <a:ea typeface="Roboto"/>
                <a:cs typeface="Roboto"/>
                <a:sym typeface="Roboto"/>
              </a:rPr>
              <a:t>Coleções, listas e mapeamentos são estruturas de dados que permitem que um grupo de objetos seja tratado como uma unidade. Uma coleção é uma estrutura de dados que permite armazenar vários objetos. </a:t>
            </a:r>
            <a:endParaRPr sz="1900">
              <a:solidFill>
                <a:srgbClr val="111111"/>
              </a:solidFill>
              <a:latin typeface="Roboto"/>
              <a:ea typeface="Roboto"/>
              <a:cs typeface="Roboto"/>
              <a:sym typeface="Roboto"/>
            </a:endParaRPr>
          </a:p>
          <a:p>
            <a:pPr indent="0" lvl="0" marL="0" rtl="0" algn="l">
              <a:spcBef>
                <a:spcPts val="360"/>
              </a:spcBef>
              <a:spcAft>
                <a:spcPts val="0"/>
              </a:spcAft>
              <a:buNone/>
            </a:pPr>
            <a:r>
              <a:rPr lang="en-US" sz="1900">
                <a:solidFill>
                  <a:srgbClr val="111111"/>
                </a:solidFill>
                <a:latin typeface="Roboto"/>
                <a:ea typeface="Roboto"/>
                <a:cs typeface="Roboto"/>
                <a:sym typeface="Roboto"/>
              </a:rPr>
              <a:t>A </a:t>
            </a:r>
            <a:r>
              <a:rPr b="1" lang="en-US" sz="1900">
                <a:solidFill>
                  <a:srgbClr val="111111"/>
                </a:solidFill>
                <a:latin typeface="Roboto"/>
                <a:ea typeface="Roboto"/>
                <a:cs typeface="Roboto"/>
                <a:sym typeface="Roboto"/>
              </a:rPr>
              <a:t>coleção </a:t>
            </a:r>
            <a:r>
              <a:rPr lang="en-US" sz="1900">
                <a:solidFill>
                  <a:srgbClr val="111111"/>
                </a:solidFill>
                <a:latin typeface="Roboto"/>
                <a:ea typeface="Roboto"/>
                <a:cs typeface="Roboto"/>
                <a:sym typeface="Roboto"/>
              </a:rPr>
              <a:t>é, em si, um objeto também. As operações que podem ser feitas em coleções variam, mas normalmente incluem adição de elementos, remoção de elementos, acesso a elementos, pesquisa de elementos e indagação sobre atributos. Dependendo da forma de fazer as 4 operações básicas (adição, remoção, acesso e pesquisa), teremos vários tipos de coleções. C</a:t>
            </a:r>
            <a:endParaRPr sz="1900">
              <a:solidFill>
                <a:srgbClr val="111111"/>
              </a:solidFill>
              <a:latin typeface="Roboto"/>
              <a:ea typeface="Roboto"/>
              <a:cs typeface="Roboto"/>
              <a:sym typeface="Roboto"/>
            </a:endParaRPr>
          </a:p>
          <a:p>
            <a:pPr indent="0" lvl="0" marL="0" rtl="0" algn="l">
              <a:spcBef>
                <a:spcPts val="360"/>
              </a:spcBef>
              <a:spcAft>
                <a:spcPts val="0"/>
              </a:spcAft>
              <a:buNone/>
            </a:pPr>
            <a:r>
              <a:rPr lang="en-US" sz="1900">
                <a:solidFill>
                  <a:srgbClr val="111111"/>
                </a:solidFill>
                <a:latin typeface="Roboto"/>
                <a:ea typeface="Roboto"/>
                <a:cs typeface="Roboto"/>
                <a:sym typeface="Roboto"/>
              </a:rPr>
              <a:t>ertas operações poderão ter um desempenho melhor ou pior dependendo do tipo de coleção. Certas operações poderão ter restrições ou funcionalidade especial dependendo do tipo de coleção. Os três grandes tipos de coleções são: lista, conjunto e mapa. </a:t>
            </a:r>
            <a:endParaRPr sz="1900">
              <a:solidFill>
                <a:srgbClr val="111111"/>
              </a:solidFill>
              <a:latin typeface="Roboto"/>
              <a:ea typeface="Roboto"/>
              <a:cs typeface="Roboto"/>
              <a:sym typeface="Roboto"/>
            </a:endParaRPr>
          </a:p>
          <a:p>
            <a:pPr indent="0" lvl="0" marL="0" rtl="0" algn="l">
              <a:spcBef>
                <a:spcPts val="360"/>
              </a:spcBef>
              <a:spcAft>
                <a:spcPts val="0"/>
              </a:spcAft>
              <a:buNone/>
            </a:pPr>
            <a:r>
              <a:rPr lang="en-US" sz="1900">
                <a:solidFill>
                  <a:srgbClr val="111111"/>
                </a:solidFill>
                <a:latin typeface="Roboto"/>
                <a:ea typeface="Roboto"/>
                <a:cs typeface="Roboto"/>
                <a:sym typeface="Roboto"/>
              </a:rPr>
              <a:t>Uma </a:t>
            </a:r>
            <a:r>
              <a:rPr b="1" lang="en-US" sz="1900">
                <a:solidFill>
                  <a:srgbClr val="111111"/>
                </a:solidFill>
                <a:latin typeface="Roboto"/>
                <a:ea typeface="Roboto"/>
                <a:cs typeface="Roboto"/>
                <a:sym typeface="Roboto"/>
              </a:rPr>
              <a:t>lista</a:t>
            </a:r>
            <a:r>
              <a:rPr lang="en-US" sz="1900">
                <a:solidFill>
                  <a:srgbClr val="111111"/>
                </a:solidFill>
                <a:latin typeface="Roboto"/>
                <a:ea typeface="Roboto"/>
                <a:cs typeface="Roboto"/>
                <a:sym typeface="Roboto"/>
              </a:rPr>
              <a:t> é uma coleção de elementos arrumados numa ordem linear, isto é, onde cada elemento tem um antecessor (exceto o primeiro) e um sucessor (exceto o último). Um </a:t>
            </a:r>
            <a:r>
              <a:rPr b="1" lang="en-US" sz="1900">
                <a:solidFill>
                  <a:srgbClr val="111111"/>
                </a:solidFill>
                <a:latin typeface="Roboto"/>
                <a:ea typeface="Roboto"/>
                <a:cs typeface="Roboto"/>
                <a:sym typeface="Roboto"/>
              </a:rPr>
              <a:t>conjunto</a:t>
            </a:r>
            <a:r>
              <a:rPr lang="en-US" sz="1900">
                <a:solidFill>
                  <a:srgbClr val="111111"/>
                </a:solidFill>
                <a:latin typeface="Roboto"/>
                <a:ea typeface="Roboto"/>
                <a:cs typeface="Roboto"/>
                <a:sym typeface="Roboto"/>
              </a:rPr>
              <a:t> é uma coleção que não possui elementos duplicados. Um mapa armazena pares (chave, valor) chamados itens. Chaves e valores podem ser de qualquer tipo. A chave é utilizada para achar um elemento rapidamente. </a:t>
            </a:r>
            <a:r>
              <a:rPr lang="en-US" sz="1900" u="sng">
                <a:solidFill>
                  <a:schemeClr val="hlink"/>
                </a:solidFill>
                <a:latin typeface="Roboto"/>
                <a:ea typeface="Roboto"/>
                <a:cs typeface="Roboto"/>
                <a:sym typeface="Roboto"/>
                <a:hlinkClick r:id="rId3"/>
              </a:rPr>
              <a:t>Diz-se portanto que um mapa “mapeia chaves para valores” 1</a:t>
            </a:r>
            <a:r>
              <a:rPr lang="en-US" sz="1900">
                <a:solidFill>
                  <a:srgbClr val="111111"/>
                </a:solidFill>
                <a:latin typeface="Roboto"/>
                <a:ea typeface="Roboto"/>
                <a:cs typeface="Roboto"/>
                <a:sym typeface="Roboto"/>
              </a:rPr>
              <a:t>.</a:t>
            </a:r>
            <a:endParaRPr sz="1400"/>
          </a:p>
        </p:txBody>
      </p:sp>
      <p:sp>
        <p:nvSpPr>
          <p:cNvPr id="441" name="Google Shape;441;g2aa0be7bec0_0_0"/>
          <p:cNvSpPr txBox="1"/>
          <p:nvPr>
            <p:ph idx="12" type="sldNum"/>
          </p:nvPr>
        </p:nvSpPr>
        <p:spPr>
          <a:xfrm>
            <a:off x="7010400" y="6553200"/>
            <a:ext cx="2133600" cy="231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0"/>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47" name="Google Shape;447;p20"/>
          <p:cNvSpPr txBox="1"/>
          <p:nvPr/>
        </p:nvSpPr>
        <p:spPr>
          <a:xfrm>
            <a:off x="457200" y="990600"/>
            <a:ext cx="8458200" cy="68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 hierarquia de Classes e Interfaces que trabalham com Coleções é apresentada abaixo.</a:t>
            </a:r>
            <a:endParaRPr/>
          </a:p>
        </p:txBody>
      </p:sp>
      <p:sp>
        <p:nvSpPr>
          <p:cNvPr id="448" name="Google Shape;448;p20"/>
          <p:cNvSpPr txBox="1"/>
          <p:nvPr/>
        </p:nvSpPr>
        <p:spPr>
          <a:xfrm>
            <a:off x="2514600" y="2362200"/>
            <a:ext cx="1143000" cy="533400"/>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&lt;&lt;interface&gt;&gt;</a:t>
            </a:r>
            <a:endParaRPr/>
          </a:p>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Collection</a:t>
            </a:r>
            <a:endParaRPr/>
          </a:p>
        </p:txBody>
      </p:sp>
      <p:sp>
        <p:nvSpPr>
          <p:cNvPr id="449" name="Google Shape;449;p20"/>
          <p:cNvSpPr txBox="1"/>
          <p:nvPr/>
        </p:nvSpPr>
        <p:spPr>
          <a:xfrm>
            <a:off x="1295400" y="3454400"/>
            <a:ext cx="1143000" cy="533400"/>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&lt;&lt;interface&gt;&gt;</a:t>
            </a:r>
            <a:endParaRPr/>
          </a:p>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Set</a:t>
            </a:r>
            <a:endParaRPr/>
          </a:p>
        </p:txBody>
      </p:sp>
      <p:sp>
        <p:nvSpPr>
          <p:cNvPr id="450" name="Google Shape;450;p20"/>
          <p:cNvSpPr txBox="1"/>
          <p:nvPr/>
        </p:nvSpPr>
        <p:spPr>
          <a:xfrm>
            <a:off x="152400" y="4648200"/>
            <a:ext cx="914400" cy="381000"/>
          </a:xfrm>
          <a:prstGeom prst="rect">
            <a:avLst/>
          </a:prstGeom>
          <a:solidFill>
            <a:srgbClr val="FF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HashSet</a:t>
            </a:r>
            <a:endParaRPr/>
          </a:p>
        </p:txBody>
      </p:sp>
      <p:sp>
        <p:nvSpPr>
          <p:cNvPr id="451" name="Google Shape;451;p20"/>
          <p:cNvSpPr txBox="1"/>
          <p:nvPr/>
        </p:nvSpPr>
        <p:spPr>
          <a:xfrm>
            <a:off x="3644900" y="3454400"/>
            <a:ext cx="1143000" cy="533400"/>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&lt;&lt;interface&gt;&gt;</a:t>
            </a:r>
            <a:endParaRPr/>
          </a:p>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List</a:t>
            </a:r>
            <a:endParaRPr/>
          </a:p>
        </p:txBody>
      </p:sp>
      <p:sp>
        <p:nvSpPr>
          <p:cNvPr id="452" name="Google Shape;452;p20"/>
          <p:cNvSpPr txBox="1"/>
          <p:nvPr/>
        </p:nvSpPr>
        <p:spPr>
          <a:xfrm>
            <a:off x="6705600" y="2362200"/>
            <a:ext cx="1066800" cy="533400"/>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&lt;&lt;interface&gt;&gt;</a:t>
            </a:r>
            <a:endParaRPr/>
          </a:p>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Map</a:t>
            </a:r>
            <a:endParaRPr/>
          </a:p>
        </p:txBody>
      </p:sp>
      <p:sp>
        <p:nvSpPr>
          <p:cNvPr id="453" name="Google Shape;453;p20"/>
          <p:cNvSpPr txBox="1"/>
          <p:nvPr/>
        </p:nvSpPr>
        <p:spPr>
          <a:xfrm>
            <a:off x="6654800" y="3454400"/>
            <a:ext cx="1117600" cy="533400"/>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&lt;&lt;interface&gt;&gt;</a:t>
            </a:r>
            <a:endParaRPr/>
          </a:p>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SortedMap</a:t>
            </a:r>
            <a:endParaRPr/>
          </a:p>
        </p:txBody>
      </p:sp>
      <p:sp>
        <p:nvSpPr>
          <p:cNvPr id="454" name="Google Shape;454;p20"/>
          <p:cNvSpPr/>
          <p:nvPr/>
        </p:nvSpPr>
        <p:spPr>
          <a:xfrm>
            <a:off x="1765300" y="3987800"/>
            <a:ext cx="185737" cy="119062"/>
          </a:xfrm>
          <a:prstGeom prst="flowChartExtra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5" name="Google Shape;455;p20"/>
          <p:cNvSpPr/>
          <p:nvPr/>
        </p:nvSpPr>
        <p:spPr>
          <a:xfrm>
            <a:off x="3014662" y="2900362"/>
            <a:ext cx="185737" cy="119062"/>
          </a:xfrm>
          <a:prstGeom prst="flowChartExtra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6" name="Google Shape;456;p20"/>
          <p:cNvSpPr/>
          <p:nvPr/>
        </p:nvSpPr>
        <p:spPr>
          <a:xfrm>
            <a:off x="7162800" y="2908300"/>
            <a:ext cx="185737" cy="119062"/>
          </a:xfrm>
          <a:prstGeom prst="flowChartExtra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57" name="Google Shape;457;p20"/>
          <p:cNvCxnSpPr/>
          <p:nvPr/>
        </p:nvCxnSpPr>
        <p:spPr>
          <a:xfrm>
            <a:off x="1854200" y="4114800"/>
            <a:ext cx="0" cy="533400"/>
          </a:xfrm>
          <a:prstGeom prst="straightConnector1">
            <a:avLst/>
          </a:prstGeom>
          <a:noFill/>
          <a:ln cap="flat" cmpd="sng" w="9525">
            <a:solidFill>
              <a:schemeClr val="dk1"/>
            </a:solidFill>
            <a:prstDash val="solid"/>
            <a:miter lim="800000"/>
            <a:headEnd len="med" w="med" type="none"/>
            <a:tailEnd len="med" w="med" type="none"/>
          </a:ln>
        </p:spPr>
      </p:cxnSp>
      <p:cxnSp>
        <p:nvCxnSpPr>
          <p:cNvPr id="458" name="Google Shape;458;p20"/>
          <p:cNvCxnSpPr/>
          <p:nvPr/>
        </p:nvCxnSpPr>
        <p:spPr>
          <a:xfrm>
            <a:off x="3103562" y="3027362"/>
            <a:ext cx="1587" cy="177800"/>
          </a:xfrm>
          <a:prstGeom prst="straightConnector1">
            <a:avLst/>
          </a:prstGeom>
          <a:noFill/>
          <a:ln cap="flat" cmpd="sng" w="9525">
            <a:solidFill>
              <a:schemeClr val="dk1"/>
            </a:solidFill>
            <a:prstDash val="solid"/>
            <a:miter lim="800000"/>
            <a:headEnd len="med" w="med" type="none"/>
            <a:tailEnd len="med" w="med" type="none"/>
          </a:ln>
        </p:spPr>
      </p:cxnSp>
      <p:sp>
        <p:nvSpPr>
          <p:cNvPr id="459" name="Google Shape;459;p20"/>
          <p:cNvSpPr txBox="1"/>
          <p:nvPr/>
        </p:nvSpPr>
        <p:spPr>
          <a:xfrm>
            <a:off x="1295400" y="4648200"/>
            <a:ext cx="1143000" cy="533400"/>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&lt;&lt;interface&gt;&gt;</a:t>
            </a:r>
            <a:endParaRPr/>
          </a:p>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SortedSet</a:t>
            </a:r>
            <a:endParaRPr/>
          </a:p>
        </p:txBody>
      </p:sp>
      <p:sp>
        <p:nvSpPr>
          <p:cNvPr id="460" name="Google Shape;460;p20"/>
          <p:cNvSpPr txBox="1"/>
          <p:nvPr/>
        </p:nvSpPr>
        <p:spPr>
          <a:xfrm>
            <a:off x="1371600" y="5854700"/>
            <a:ext cx="990600" cy="381000"/>
          </a:xfrm>
          <a:prstGeom prst="rect">
            <a:avLst/>
          </a:prstGeom>
          <a:solidFill>
            <a:srgbClr val="FF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TreeSet</a:t>
            </a:r>
            <a:endParaRPr/>
          </a:p>
        </p:txBody>
      </p:sp>
      <p:sp>
        <p:nvSpPr>
          <p:cNvPr id="461" name="Google Shape;461;p20"/>
          <p:cNvSpPr txBox="1"/>
          <p:nvPr/>
        </p:nvSpPr>
        <p:spPr>
          <a:xfrm>
            <a:off x="2667000" y="4648200"/>
            <a:ext cx="914400" cy="381000"/>
          </a:xfrm>
          <a:prstGeom prst="rect">
            <a:avLst/>
          </a:prstGeom>
          <a:solidFill>
            <a:srgbClr val="FF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ArrayList</a:t>
            </a:r>
            <a:endParaRPr/>
          </a:p>
        </p:txBody>
      </p:sp>
      <p:sp>
        <p:nvSpPr>
          <p:cNvPr id="462" name="Google Shape;462;p20"/>
          <p:cNvSpPr txBox="1"/>
          <p:nvPr/>
        </p:nvSpPr>
        <p:spPr>
          <a:xfrm>
            <a:off x="3733800" y="4648200"/>
            <a:ext cx="914400" cy="381000"/>
          </a:xfrm>
          <a:prstGeom prst="rect">
            <a:avLst/>
          </a:prstGeom>
          <a:solidFill>
            <a:srgbClr val="FF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Vector</a:t>
            </a:r>
            <a:endParaRPr/>
          </a:p>
        </p:txBody>
      </p:sp>
      <p:sp>
        <p:nvSpPr>
          <p:cNvPr id="463" name="Google Shape;463;p20"/>
          <p:cNvSpPr txBox="1"/>
          <p:nvPr/>
        </p:nvSpPr>
        <p:spPr>
          <a:xfrm>
            <a:off x="4800600" y="4648200"/>
            <a:ext cx="914400" cy="381000"/>
          </a:xfrm>
          <a:prstGeom prst="rect">
            <a:avLst/>
          </a:prstGeom>
          <a:solidFill>
            <a:srgbClr val="FF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LinkedList</a:t>
            </a:r>
            <a:endParaRPr/>
          </a:p>
        </p:txBody>
      </p:sp>
      <p:sp>
        <p:nvSpPr>
          <p:cNvPr id="464" name="Google Shape;464;p20"/>
          <p:cNvSpPr txBox="1"/>
          <p:nvPr/>
        </p:nvSpPr>
        <p:spPr>
          <a:xfrm>
            <a:off x="8001000" y="3454400"/>
            <a:ext cx="914400" cy="381000"/>
          </a:xfrm>
          <a:prstGeom prst="rect">
            <a:avLst/>
          </a:prstGeom>
          <a:solidFill>
            <a:srgbClr val="FF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HashMap</a:t>
            </a:r>
            <a:endParaRPr/>
          </a:p>
        </p:txBody>
      </p:sp>
      <p:sp>
        <p:nvSpPr>
          <p:cNvPr id="465" name="Google Shape;465;p20"/>
          <p:cNvSpPr txBox="1"/>
          <p:nvPr/>
        </p:nvSpPr>
        <p:spPr>
          <a:xfrm>
            <a:off x="5511800" y="3454400"/>
            <a:ext cx="914400" cy="381000"/>
          </a:xfrm>
          <a:prstGeom prst="rect">
            <a:avLst/>
          </a:prstGeom>
          <a:solidFill>
            <a:srgbClr val="FF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Hashtable</a:t>
            </a:r>
            <a:endParaRPr/>
          </a:p>
        </p:txBody>
      </p:sp>
      <p:sp>
        <p:nvSpPr>
          <p:cNvPr id="466" name="Google Shape;466;p20"/>
          <p:cNvSpPr txBox="1"/>
          <p:nvPr/>
        </p:nvSpPr>
        <p:spPr>
          <a:xfrm>
            <a:off x="6781800" y="4648200"/>
            <a:ext cx="914400" cy="381000"/>
          </a:xfrm>
          <a:prstGeom prst="rect">
            <a:avLst/>
          </a:prstGeom>
          <a:solidFill>
            <a:srgbClr val="FF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TreeMap</a:t>
            </a:r>
            <a:endParaRPr/>
          </a:p>
        </p:txBody>
      </p:sp>
      <p:cxnSp>
        <p:nvCxnSpPr>
          <p:cNvPr id="467" name="Google Shape;467;p20"/>
          <p:cNvCxnSpPr/>
          <p:nvPr/>
        </p:nvCxnSpPr>
        <p:spPr>
          <a:xfrm>
            <a:off x="7251700" y="3022600"/>
            <a:ext cx="0" cy="431800"/>
          </a:xfrm>
          <a:prstGeom prst="straightConnector1">
            <a:avLst/>
          </a:prstGeom>
          <a:noFill/>
          <a:ln cap="flat" cmpd="sng" w="9525">
            <a:solidFill>
              <a:schemeClr val="dk1"/>
            </a:solidFill>
            <a:prstDash val="solid"/>
            <a:miter lim="800000"/>
            <a:headEnd len="med" w="med" type="none"/>
            <a:tailEnd len="med" w="med" type="none"/>
          </a:ln>
        </p:spPr>
      </p:cxnSp>
      <p:sp>
        <p:nvSpPr>
          <p:cNvPr id="468" name="Google Shape;468;p20"/>
          <p:cNvSpPr/>
          <p:nvPr/>
        </p:nvSpPr>
        <p:spPr>
          <a:xfrm>
            <a:off x="7162800" y="3987800"/>
            <a:ext cx="185737" cy="119062"/>
          </a:xfrm>
          <a:prstGeom prst="flowChartExtra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69" name="Google Shape;469;p20"/>
          <p:cNvCxnSpPr/>
          <p:nvPr/>
        </p:nvCxnSpPr>
        <p:spPr>
          <a:xfrm>
            <a:off x="7251700" y="4114800"/>
            <a:ext cx="0" cy="546100"/>
          </a:xfrm>
          <a:prstGeom prst="straightConnector1">
            <a:avLst/>
          </a:prstGeom>
          <a:noFill/>
          <a:ln cap="flat" cmpd="sng" w="9525">
            <a:solidFill>
              <a:schemeClr val="dk1"/>
            </a:solidFill>
            <a:prstDash val="solid"/>
            <a:miter lim="800000"/>
            <a:headEnd len="med" w="med" type="none"/>
            <a:tailEnd len="med" w="med" type="none"/>
          </a:ln>
        </p:spPr>
      </p:cxnSp>
      <p:sp>
        <p:nvSpPr>
          <p:cNvPr id="470" name="Google Shape;470;p20"/>
          <p:cNvSpPr/>
          <p:nvPr/>
        </p:nvSpPr>
        <p:spPr>
          <a:xfrm>
            <a:off x="1905000" y="3213100"/>
            <a:ext cx="2311400" cy="244475"/>
          </a:xfrm>
          <a:custGeom>
            <a:rect b="b" l="l" r="r" t="t"/>
            <a:pathLst>
              <a:path extrusionOk="0" h="172" w="1537">
                <a:moveTo>
                  <a:pt x="1" y="171"/>
                </a:moveTo>
                <a:lnTo>
                  <a:pt x="0" y="0"/>
                </a:lnTo>
                <a:lnTo>
                  <a:pt x="1536" y="0"/>
                </a:lnTo>
                <a:lnTo>
                  <a:pt x="1537" y="172"/>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1" name="Google Shape;471;p20"/>
          <p:cNvSpPr/>
          <p:nvPr/>
        </p:nvSpPr>
        <p:spPr>
          <a:xfrm>
            <a:off x="6011862" y="3009900"/>
            <a:ext cx="928687" cy="446087"/>
          </a:xfrm>
          <a:custGeom>
            <a:rect b="b" l="l" r="r" t="t"/>
            <a:pathLst>
              <a:path extrusionOk="0" h="281" w="585">
                <a:moveTo>
                  <a:pt x="0" y="281"/>
                </a:moveTo>
                <a:lnTo>
                  <a:pt x="4" y="120"/>
                </a:lnTo>
                <a:lnTo>
                  <a:pt x="585" y="117"/>
                </a:lnTo>
                <a:lnTo>
                  <a:pt x="585"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2" name="Google Shape;472;p20"/>
          <p:cNvSpPr/>
          <p:nvPr/>
        </p:nvSpPr>
        <p:spPr>
          <a:xfrm>
            <a:off x="6858000" y="2895600"/>
            <a:ext cx="185737" cy="119062"/>
          </a:xfrm>
          <a:prstGeom prst="flowChartExtra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3" name="Google Shape;473;p20"/>
          <p:cNvSpPr/>
          <p:nvPr/>
        </p:nvSpPr>
        <p:spPr>
          <a:xfrm flipH="1">
            <a:off x="7529512" y="3009900"/>
            <a:ext cx="928687" cy="446087"/>
          </a:xfrm>
          <a:custGeom>
            <a:rect b="b" l="l" r="r" t="t"/>
            <a:pathLst>
              <a:path extrusionOk="0" h="281" w="585">
                <a:moveTo>
                  <a:pt x="0" y="281"/>
                </a:moveTo>
                <a:lnTo>
                  <a:pt x="4" y="120"/>
                </a:lnTo>
                <a:lnTo>
                  <a:pt x="585" y="117"/>
                </a:lnTo>
                <a:lnTo>
                  <a:pt x="585"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4" name="Google Shape;474;p20"/>
          <p:cNvSpPr/>
          <p:nvPr/>
        </p:nvSpPr>
        <p:spPr>
          <a:xfrm>
            <a:off x="7434262" y="2895600"/>
            <a:ext cx="185737" cy="119062"/>
          </a:xfrm>
          <a:prstGeom prst="flowChartExtra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5" name="Google Shape;475;p20"/>
          <p:cNvSpPr/>
          <p:nvPr/>
        </p:nvSpPr>
        <p:spPr>
          <a:xfrm>
            <a:off x="3124200" y="4370387"/>
            <a:ext cx="2133600" cy="279400"/>
          </a:xfrm>
          <a:custGeom>
            <a:rect b="b" l="l" r="r" t="t"/>
            <a:pathLst>
              <a:path extrusionOk="0" h="176" w="1344">
                <a:moveTo>
                  <a:pt x="0" y="175"/>
                </a:moveTo>
                <a:lnTo>
                  <a:pt x="4" y="0"/>
                </a:lnTo>
                <a:lnTo>
                  <a:pt x="1344" y="0"/>
                </a:lnTo>
                <a:lnTo>
                  <a:pt x="1344" y="176"/>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76" name="Google Shape;476;p20"/>
          <p:cNvCxnSpPr/>
          <p:nvPr/>
        </p:nvCxnSpPr>
        <p:spPr>
          <a:xfrm>
            <a:off x="4203700" y="4100512"/>
            <a:ext cx="0" cy="539750"/>
          </a:xfrm>
          <a:prstGeom prst="straightConnector1">
            <a:avLst/>
          </a:prstGeom>
          <a:noFill/>
          <a:ln cap="flat" cmpd="sng" w="9525">
            <a:solidFill>
              <a:schemeClr val="dk1"/>
            </a:solidFill>
            <a:prstDash val="solid"/>
            <a:miter lim="800000"/>
            <a:headEnd len="med" w="med" type="none"/>
            <a:tailEnd len="med" w="med" type="none"/>
          </a:ln>
        </p:spPr>
      </p:cxnSp>
      <p:sp>
        <p:nvSpPr>
          <p:cNvPr id="477" name="Google Shape;477;p20"/>
          <p:cNvSpPr/>
          <p:nvPr/>
        </p:nvSpPr>
        <p:spPr>
          <a:xfrm>
            <a:off x="4114800" y="3987800"/>
            <a:ext cx="185737" cy="119062"/>
          </a:xfrm>
          <a:prstGeom prst="flowChartExtra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8" name="Google Shape;478;p20"/>
          <p:cNvSpPr/>
          <p:nvPr/>
        </p:nvSpPr>
        <p:spPr>
          <a:xfrm>
            <a:off x="1752600" y="5181600"/>
            <a:ext cx="185737" cy="119062"/>
          </a:xfrm>
          <a:prstGeom prst="flowChartExtra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79" name="Google Shape;479;p20"/>
          <p:cNvCxnSpPr/>
          <p:nvPr/>
        </p:nvCxnSpPr>
        <p:spPr>
          <a:xfrm>
            <a:off x="1841500" y="5308600"/>
            <a:ext cx="0" cy="546100"/>
          </a:xfrm>
          <a:prstGeom prst="straightConnector1">
            <a:avLst/>
          </a:prstGeom>
          <a:noFill/>
          <a:ln cap="flat" cmpd="sng" w="9525">
            <a:solidFill>
              <a:schemeClr val="dk1"/>
            </a:solidFill>
            <a:prstDash val="solid"/>
            <a:miter lim="800000"/>
            <a:headEnd len="med" w="med" type="none"/>
            <a:tailEnd len="med" w="med" type="none"/>
          </a:ln>
        </p:spPr>
      </p:cxnSp>
      <p:sp>
        <p:nvSpPr>
          <p:cNvPr id="480" name="Google Shape;480;p20"/>
          <p:cNvSpPr/>
          <p:nvPr/>
        </p:nvSpPr>
        <p:spPr>
          <a:xfrm>
            <a:off x="642937" y="4098925"/>
            <a:ext cx="890587" cy="544512"/>
          </a:xfrm>
          <a:custGeom>
            <a:rect b="b" l="l" r="r" t="t"/>
            <a:pathLst>
              <a:path extrusionOk="0" h="343" w="561">
                <a:moveTo>
                  <a:pt x="0" y="343"/>
                </a:moveTo>
                <a:lnTo>
                  <a:pt x="0" y="171"/>
                </a:lnTo>
                <a:lnTo>
                  <a:pt x="561" y="171"/>
                </a:lnTo>
                <a:lnTo>
                  <a:pt x="561"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1" name="Google Shape;481;p20"/>
          <p:cNvSpPr/>
          <p:nvPr/>
        </p:nvSpPr>
        <p:spPr>
          <a:xfrm>
            <a:off x="1447800" y="3987800"/>
            <a:ext cx="185737" cy="119062"/>
          </a:xfrm>
          <a:prstGeom prst="flowChartExtra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2" name="Google Shape;482;p20"/>
          <p:cNvSpPr txBox="1"/>
          <p:nvPr/>
        </p:nvSpPr>
        <p:spPr>
          <a:xfrm>
            <a:off x="685800" y="228600"/>
            <a:ext cx="7772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Coleções, Listas e Mapeamentos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21"/>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89" name="Google Shape;489;p21"/>
          <p:cNvSpPr txBox="1"/>
          <p:nvPr/>
        </p:nvSpPr>
        <p:spPr>
          <a:xfrm>
            <a:off x="457200" y="990600"/>
            <a:ext cx="8458200" cy="68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Descrição das Interfaces que representam Coleções, Listas e Mapeamentos.</a:t>
            </a:r>
            <a:endParaRPr/>
          </a:p>
        </p:txBody>
      </p:sp>
      <p:sp>
        <p:nvSpPr>
          <p:cNvPr id="490" name="Google Shape;490;p21"/>
          <p:cNvSpPr txBox="1"/>
          <p:nvPr/>
        </p:nvSpPr>
        <p:spPr>
          <a:xfrm>
            <a:off x="685800" y="228600"/>
            <a:ext cx="7772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Coleções, Listas e Mapeamentos</a:t>
            </a:r>
            <a:endParaRPr/>
          </a:p>
        </p:txBody>
      </p:sp>
      <p:graphicFrame>
        <p:nvGraphicFramePr>
          <p:cNvPr id="491" name="Google Shape;491;p21"/>
          <p:cNvGraphicFramePr/>
          <p:nvPr/>
        </p:nvGraphicFramePr>
        <p:xfrm>
          <a:off x="609600" y="2514600"/>
          <a:ext cx="3000000" cy="3000000"/>
        </p:xfrm>
        <a:graphic>
          <a:graphicData uri="http://schemas.openxmlformats.org/drawingml/2006/table">
            <a:tbl>
              <a:tblPr>
                <a:noFill/>
                <a:tableStyleId>{93422CA9-F726-4DAE-B581-09327F5DB64E}</a:tableStyleId>
              </a:tblPr>
              <a:tblGrid>
                <a:gridCol w="1447800"/>
                <a:gridCol w="6553200"/>
              </a:tblGrid>
              <a:tr h="465125">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Interface</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0C0C0"/>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Descrição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0C0C0"/>
                    </a:solidFill>
                  </a:tcPr>
                </a:tc>
              </a:tr>
              <a:tr h="75087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Collection</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Uma interface básica que define as operações para trabalhar com coleções de objetos.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46355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Set</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Representam conjuntos que mantêm elementos únicos.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75087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List</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Representam listas que mantêm seus elementos numa sequência, isto é, os elementos estão em ordem.</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46512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Map</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Representam mapeamentos de chaves para valores.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22"/>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97" name="Google Shape;497;p22"/>
          <p:cNvSpPr txBox="1"/>
          <p:nvPr/>
        </p:nvSpPr>
        <p:spPr>
          <a:xfrm>
            <a:off x="228600" y="1143000"/>
            <a:ext cx="86868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Listas são coleções que mantêm seus elementos em ordem (também chamado de seqüência), e permite elementos duplicados.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Em uma lista não vazia, o primeiro elemento tem índice 0 e o último size()-1.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Uma operação sob um índice que não existe gera uma IndexOutOfBoundsException.</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Diferente dos arrays tradicionais do Java, um Lista pode ter ou não um tipo determinado, ou seja, o primeiro elemento pode ser de um tipo diferente do segundo elemento.</a:t>
            </a:r>
            <a:endParaRPr/>
          </a:p>
        </p:txBody>
      </p:sp>
      <p:sp>
        <p:nvSpPr>
          <p:cNvPr id="498" name="Google Shape;498;p22"/>
          <p:cNvSpPr txBox="1"/>
          <p:nvPr/>
        </p:nvSpPr>
        <p:spPr>
          <a:xfrm>
            <a:off x="685800" y="228600"/>
            <a:ext cx="7772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Listas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23"/>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05" name="Google Shape;505;p23"/>
          <p:cNvSpPr txBox="1"/>
          <p:nvPr/>
        </p:nvSpPr>
        <p:spPr>
          <a:xfrm>
            <a:off x="3105150" y="5799137"/>
            <a:ext cx="819150" cy="67786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6" name="Google Shape;506;p23"/>
          <p:cNvSpPr txBox="1"/>
          <p:nvPr/>
        </p:nvSpPr>
        <p:spPr>
          <a:xfrm>
            <a:off x="4191000" y="5799137"/>
            <a:ext cx="819150" cy="67786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7" name="Google Shape;507;p23"/>
          <p:cNvSpPr txBox="1"/>
          <p:nvPr/>
        </p:nvSpPr>
        <p:spPr>
          <a:xfrm>
            <a:off x="1981200" y="5799137"/>
            <a:ext cx="819150" cy="67786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8" name="Google Shape;508;p23"/>
          <p:cNvSpPr txBox="1"/>
          <p:nvPr/>
        </p:nvSpPr>
        <p:spPr>
          <a:xfrm>
            <a:off x="2162175" y="4287837"/>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9" name="Google Shape;509;p23"/>
          <p:cNvSpPr txBox="1"/>
          <p:nvPr/>
        </p:nvSpPr>
        <p:spPr>
          <a:xfrm>
            <a:off x="2328862" y="4011612"/>
            <a:ext cx="565308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0                     1                    2                     3                    4</a:t>
            </a:r>
            <a:endParaRPr/>
          </a:p>
        </p:txBody>
      </p:sp>
      <p:cxnSp>
        <p:nvCxnSpPr>
          <p:cNvPr id="510" name="Google Shape;510;p23"/>
          <p:cNvCxnSpPr/>
          <p:nvPr/>
        </p:nvCxnSpPr>
        <p:spPr>
          <a:xfrm>
            <a:off x="2466975" y="4440237"/>
            <a:ext cx="0" cy="1247775"/>
          </a:xfrm>
          <a:prstGeom prst="straightConnector1">
            <a:avLst/>
          </a:prstGeom>
          <a:noFill/>
          <a:ln cap="flat" cmpd="sng" w="9525">
            <a:solidFill>
              <a:schemeClr val="dk1"/>
            </a:solidFill>
            <a:prstDash val="solid"/>
            <a:miter lim="800000"/>
            <a:headEnd len="med" w="med" type="none"/>
            <a:tailEnd len="med" w="med" type="triangle"/>
          </a:ln>
        </p:spPr>
      </p:cxnSp>
      <p:sp>
        <p:nvSpPr>
          <p:cNvPr id="511" name="Google Shape;511;p23"/>
          <p:cNvSpPr txBox="1"/>
          <p:nvPr/>
        </p:nvSpPr>
        <p:spPr>
          <a:xfrm>
            <a:off x="838200" y="3633787"/>
            <a:ext cx="590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lista</a:t>
            </a:r>
            <a:endParaRPr/>
          </a:p>
        </p:txBody>
      </p:sp>
      <p:sp>
        <p:nvSpPr>
          <p:cNvPr id="512" name="Google Shape;512;p23"/>
          <p:cNvSpPr/>
          <p:nvPr/>
        </p:nvSpPr>
        <p:spPr>
          <a:xfrm>
            <a:off x="1374775" y="3916362"/>
            <a:ext cx="768350" cy="493712"/>
          </a:xfrm>
          <a:custGeom>
            <a:rect b="b" l="l" r="r" t="t"/>
            <a:pathLst>
              <a:path extrusionOk="0" h="311" w="484">
                <a:moveTo>
                  <a:pt x="0" y="0"/>
                </a:moveTo>
                <a:cubicBezTo>
                  <a:pt x="30" y="14"/>
                  <a:pt x="146" y="37"/>
                  <a:pt x="183" y="83"/>
                </a:cubicBezTo>
                <a:cubicBezTo>
                  <a:pt x="220" y="129"/>
                  <a:pt x="170" y="239"/>
                  <a:pt x="220" y="275"/>
                </a:cubicBezTo>
                <a:cubicBezTo>
                  <a:pt x="270" y="311"/>
                  <a:pt x="429" y="295"/>
                  <a:pt x="484" y="30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3" name="Google Shape;513;p23"/>
          <p:cNvSpPr txBox="1"/>
          <p:nvPr/>
        </p:nvSpPr>
        <p:spPr>
          <a:xfrm>
            <a:off x="533400" y="152400"/>
            <a:ext cx="80010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Listas</a:t>
            </a:r>
            <a:endParaRPr/>
          </a:p>
        </p:txBody>
      </p:sp>
      <p:sp>
        <p:nvSpPr>
          <p:cNvPr id="514" name="Google Shape;514;p23"/>
          <p:cNvSpPr txBox="1"/>
          <p:nvPr/>
        </p:nvSpPr>
        <p:spPr>
          <a:xfrm>
            <a:off x="3290887" y="4287837"/>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15" name="Google Shape;515;p23"/>
          <p:cNvCxnSpPr/>
          <p:nvPr/>
        </p:nvCxnSpPr>
        <p:spPr>
          <a:xfrm>
            <a:off x="3595687" y="4440237"/>
            <a:ext cx="0" cy="1247775"/>
          </a:xfrm>
          <a:prstGeom prst="straightConnector1">
            <a:avLst/>
          </a:prstGeom>
          <a:noFill/>
          <a:ln cap="flat" cmpd="sng" w="9525">
            <a:solidFill>
              <a:schemeClr val="dk1"/>
            </a:solidFill>
            <a:prstDash val="solid"/>
            <a:miter lim="800000"/>
            <a:headEnd len="med" w="med" type="none"/>
            <a:tailEnd len="med" w="med" type="triangle"/>
          </a:ln>
        </p:spPr>
      </p:cxnSp>
      <p:sp>
        <p:nvSpPr>
          <p:cNvPr id="516" name="Google Shape;516;p23"/>
          <p:cNvSpPr txBox="1"/>
          <p:nvPr/>
        </p:nvSpPr>
        <p:spPr>
          <a:xfrm>
            <a:off x="4367212" y="4287837"/>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17" name="Google Shape;517;p23"/>
          <p:cNvCxnSpPr/>
          <p:nvPr/>
        </p:nvCxnSpPr>
        <p:spPr>
          <a:xfrm>
            <a:off x="4686300" y="4440237"/>
            <a:ext cx="0" cy="1247775"/>
          </a:xfrm>
          <a:prstGeom prst="straightConnector1">
            <a:avLst/>
          </a:prstGeom>
          <a:noFill/>
          <a:ln cap="flat" cmpd="sng" w="9525">
            <a:solidFill>
              <a:schemeClr val="dk1"/>
            </a:solidFill>
            <a:prstDash val="solid"/>
            <a:miter lim="800000"/>
            <a:headEnd len="med" w="med" type="none"/>
            <a:tailEnd len="med" w="med" type="triangle"/>
          </a:ln>
        </p:spPr>
      </p:cxnSp>
      <p:sp>
        <p:nvSpPr>
          <p:cNvPr id="518" name="Google Shape;518;p23"/>
          <p:cNvSpPr txBox="1"/>
          <p:nvPr/>
        </p:nvSpPr>
        <p:spPr>
          <a:xfrm>
            <a:off x="5314950" y="5799137"/>
            <a:ext cx="819150" cy="67786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9" name="Google Shape;519;p23"/>
          <p:cNvSpPr txBox="1"/>
          <p:nvPr/>
        </p:nvSpPr>
        <p:spPr>
          <a:xfrm>
            <a:off x="5491162" y="428307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20" name="Google Shape;520;p23"/>
          <p:cNvCxnSpPr/>
          <p:nvPr/>
        </p:nvCxnSpPr>
        <p:spPr>
          <a:xfrm>
            <a:off x="5810250" y="4435475"/>
            <a:ext cx="0" cy="1247775"/>
          </a:xfrm>
          <a:prstGeom prst="straightConnector1">
            <a:avLst/>
          </a:prstGeom>
          <a:noFill/>
          <a:ln cap="flat" cmpd="sng" w="9525">
            <a:solidFill>
              <a:schemeClr val="dk1"/>
            </a:solidFill>
            <a:prstDash val="solid"/>
            <a:miter lim="800000"/>
            <a:headEnd len="med" w="med" type="none"/>
            <a:tailEnd len="med" w="med" type="triangle"/>
          </a:ln>
        </p:spPr>
      </p:cxnSp>
      <p:sp>
        <p:nvSpPr>
          <p:cNvPr id="521" name="Google Shape;521;p23"/>
          <p:cNvSpPr txBox="1"/>
          <p:nvPr/>
        </p:nvSpPr>
        <p:spPr>
          <a:xfrm>
            <a:off x="6438900" y="5799137"/>
            <a:ext cx="819150" cy="67786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2" name="Google Shape;522;p23"/>
          <p:cNvSpPr txBox="1"/>
          <p:nvPr/>
        </p:nvSpPr>
        <p:spPr>
          <a:xfrm>
            <a:off x="6615112" y="4278312"/>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23" name="Google Shape;523;p23"/>
          <p:cNvCxnSpPr/>
          <p:nvPr/>
        </p:nvCxnSpPr>
        <p:spPr>
          <a:xfrm>
            <a:off x="6934200" y="4430712"/>
            <a:ext cx="0" cy="1247775"/>
          </a:xfrm>
          <a:prstGeom prst="straightConnector1">
            <a:avLst/>
          </a:prstGeom>
          <a:noFill/>
          <a:ln cap="flat" cmpd="sng" w="9525">
            <a:solidFill>
              <a:schemeClr val="dk1"/>
            </a:solidFill>
            <a:prstDash val="solid"/>
            <a:miter lim="800000"/>
            <a:headEnd len="med" w="med" type="none"/>
            <a:tailEnd len="med" w="med" type="triangle"/>
          </a:ln>
        </p:spPr>
      </p:cxnSp>
      <p:cxnSp>
        <p:nvCxnSpPr>
          <p:cNvPr id="524" name="Google Shape;524;p23"/>
          <p:cNvCxnSpPr/>
          <p:nvPr/>
        </p:nvCxnSpPr>
        <p:spPr>
          <a:xfrm>
            <a:off x="2767012" y="4468812"/>
            <a:ext cx="511175" cy="0"/>
          </a:xfrm>
          <a:prstGeom prst="straightConnector1">
            <a:avLst/>
          </a:prstGeom>
          <a:noFill/>
          <a:ln cap="flat" cmpd="sng" w="9525">
            <a:solidFill>
              <a:schemeClr val="dk1"/>
            </a:solidFill>
            <a:prstDash val="solid"/>
            <a:miter lim="800000"/>
            <a:headEnd len="med" w="med" type="none"/>
            <a:tailEnd len="med" w="med" type="triangle"/>
          </a:ln>
        </p:spPr>
      </p:cxnSp>
      <p:cxnSp>
        <p:nvCxnSpPr>
          <p:cNvPr id="525" name="Google Shape;525;p23"/>
          <p:cNvCxnSpPr/>
          <p:nvPr/>
        </p:nvCxnSpPr>
        <p:spPr>
          <a:xfrm>
            <a:off x="3875087" y="4468812"/>
            <a:ext cx="511175" cy="0"/>
          </a:xfrm>
          <a:prstGeom prst="straightConnector1">
            <a:avLst/>
          </a:prstGeom>
          <a:noFill/>
          <a:ln cap="flat" cmpd="sng" w="9525">
            <a:solidFill>
              <a:schemeClr val="dk1"/>
            </a:solidFill>
            <a:prstDash val="solid"/>
            <a:miter lim="800000"/>
            <a:headEnd len="med" w="med" type="none"/>
            <a:tailEnd len="med" w="med" type="triangle"/>
          </a:ln>
        </p:spPr>
      </p:cxnSp>
      <p:cxnSp>
        <p:nvCxnSpPr>
          <p:cNvPr id="526" name="Google Shape;526;p23"/>
          <p:cNvCxnSpPr/>
          <p:nvPr/>
        </p:nvCxnSpPr>
        <p:spPr>
          <a:xfrm>
            <a:off x="4983162" y="4468812"/>
            <a:ext cx="511175" cy="0"/>
          </a:xfrm>
          <a:prstGeom prst="straightConnector1">
            <a:avLst/>
          </a:prstGeom>
          <a:noFill/>
          <a:ln cap="flat" cmpd="sng" w="9525">
            <a:solidFill>
              <a:schemeClr val="dk1"/>
            </a:solidFill>
            <a:prstDash val="solid"/>
            <a:miter lim="800000"/>
            <a:headEnd len="med" w="med" type="none"/>
            <a:tailEnd len="med" w="med" type="triangle"/>
          </a:ln>
        </p:spPr>
      </p:cxnSp>
      <p:cxnSp>
        <p:nvCxnSpPr>
          <p:cNvPr id="527" name="Google Shape;527;p23"/>
          <p:cNvCxnSpPr/>
          <p:nvPr/>
        </p:nvCxnSpPr>
        <p:spPr>
          <a:xfrm>
            <a:off x="6091237" y="4468812"/>
            <a:ext cx="511175" cy="0"/>
          </a:xfrm>
          <a:prstGeom prst="straightConnector1">
            <a:avLst/>
          </a:prstGeom>
          <a:noFill/>
          <a:ln cap="flat" cmpd="sng" w="9525">
            <a:solidFill>
              <a:schemeClr val="dk1"/>
            </a:solidFill>
            <a:prstDash val="solid"/>
            <a:miter lim="800000"/>
            <a:headEnd len="med" w="med" type="none"/>
            <a:tailEnd len="med" w="med" type="triangle"/>
          </a:ln>
        </p:spPr>
      </p:cxnSp>
      <p:sp>
        <p:nvSpPr>
          <p:cNvPr id="528" name="Google Shape;528;p23"/>
          <p:cNvSpPr txBox="1"/>
          <p:nvPr/>
        </p:nvSpPr>
        <p:spPr>
          <a:xfrm>
            <a:off x="3178175" y="194627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9" name="Google Shape;529;p23"/>
          <p:cNvSpPr txBox="1"/>
          <p:nvPr/>
        </p:nvSpPr>
        <p:spPr>
          <a:xfrm>
            <a:off x="1943100" y="984250"/>
            <a:ext cx="709612"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array</a:t>
            </a:r>
            <a:endParaRPr/>
          </a:p>
        </p:txBody>
      </p:sp>
      <p:sp>
        <p:nvSpPr>
          <p:cNvPr id="530" name="Google Shape;530;p23"/>
          <p:cNvSpPr/>
          <p:nvPr/>
        </p:nvSpPr>
        <p:spPr>
          <a:xfrm>
            <a:off x="2644775" y="1260475"/>
            <a:ext cx="561975" cy="642937"/>
          </a:xfrm>
          <a:custGeom>
            <a:rect b="b" l="l" r="r" t="t"/>
            <a:pathLst>
              <a:path extrusionOk="0" h="405" w="354">
                <a:moveTo>
                  <a:pt x="0" y="0"/>
                </a:moveTo>
                <a:cubicBezTo>
                  <a:pt x="44" y="26"/>
                  <a:pt x="204" y="90"/>
                  <a:pt x="263" y="158"/>
                </a:cubicBezTo>
                <a:cubicBezTo>
                  <a:pt x="322" y="226"/>
                  <a:pt x="335" y="354"/>
                  <a:pt x="354" y="405"/>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1" name="Google Shape;531;p23"/>
          <p:cNvSpPr txBox="1"/>
          <p:nvPr/>
        </p:nvSpPr>
        <p:spPr>
          <a:xfrm>
            <a:off x="3787775" y="194627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2" name="Google Shape;532;p23"/>
          <p:cNvSpPr txBox="1"/>
          <p:nvPr/>
        </p:nvSpPr>
        <p:spPr>
          <a:xfrm>
            <a:off x="4397375" y="194627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3" name="Google Shape;533;p23"/>
          <p:cNvSpPr txBox="1"/>
          <p:nvPr/>
        </p:nvSpPr>
        <p:spPr>
          <a:xfrm>
            <a:off x="5006975" y="194627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4" name="Google Shape;534;p23"/>
          <p:cNvSpPr txBox="1"/>
          <p:nvPr/>
        </p:nvSpPr>
        <p:spPr>
          <a:xfrm>
            <a:off x="3330575" y="1670050"/>
            <a:ext cx="27432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0           1          2           3          4</a:t>
            </a:r>
            <a:endParaRPr/>
          </a:p>
        </p:txBody>
      </p:sp>
      <p:sp>
        <p:nvSpPr>
          <p:cNvPr id="535" name="Google Shape;535;p23"/>
          <p:cNvSpPr txBox="1"/>
          <p:nvPr/>
        </p:nvSpPr>
        <p:spPr>
          <a:xfrm>
            <a:off x="5616575" y="194627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36" name="Google Shape;536;p23"/>
          <p:cNvCxnSpPr/>
          <p:nvPr/>
        </p:nvCxnSpPr>
        <p:spPr>
          <a:xfrm>
            <a:off x="3482975" y="2098675"/>
            <a:ext cx="0" cy="762000"/>
          </a:xfrm>
          <a:prstGeom prst="straightConnector1">
            <a:avLst/>
          </a:prstGeom>
          <a:noFill/>
          <a:ln cap="flat" cmpd="sng" w="9525">
            <a:solidFill>
              <a:schemeClr val="dk1"/>
            </a:solidFill>
            <a:prstDash val="solid"/>
            <a:miter lim="800000"/>
            <a:headEnd len="med" w="med" type="none"/>
            <a:tailEnd len="med" w="med" type="triangle"/>
          </a:ln>
        </p:spPr>
      </p:cxnSp>
      <p:cxnSp>
        <p:nvCxnSpPr>
          <p:cNvPr id="537" name="Google Shape;537;p23"/>
          <p:cNvCxnSpPr/>
          <p:nvPr/>
        </p:nvCxnSpPr>
        <p:spPr>
          <a:xfrm>
            <a:off x="4078287" y="2098675"/>
            <a:ext cx="0" cy="762000"/>
          </a:xfrm>
          <a:prstGeom prst="straightConnector1">
            <a:avLst/>
          </a:prstGeom>
          <a:noFill/>
          <a:ln cap="flat" cmpd="sng" w="9525">
            <a:solidFill>
              <a:schemeClr val="dk1"/>
            </a:solidFill>
            <a:prstDash val="solid"/>
            <a:miter lim="800000"/>
            <a:headEnd len="med" w="med" type="none"/>
            <a:tailEnd len="med" w="med" type="triangle"/>
          </a:ln>
        </p:spPr>
      </p:cxnSp>
      <p:cxnSp>
        <p:nvCxnSpPr>
          <p:cNvPr id="538" name="Google Shape;538;p23"/>
          <p:cNvCxnSpPr/>
          <p:nvPr/>
        </p:nvCxnSpPr>
        <p:spPr>
          <a:xfrm>
            <a:off x="4673600" y="2098675"/>
            <a:ext cx="0" cy="762000"/>
          </a:xfrm>
          <a:prstGeom prst="straightConnector1">
            <a:avLst/>
          </a:prstGeom>
          <a:noFill/>
          <a:ln cap="flat" cmpd="sng" w="9525">
            <a:solidFill>
              <a:schemeClr val="dk1"/>
            </a:solidFill>
            <a:prstDash val="solid"/>
            <a:miter lim="800000"/>
            <a:headEnd len="med" w="med" type="none"/>
            <a:tailEnd len="med" w="med" type="triangle"/>
          </a:ln>
        </p:spPr>
      </p:cxnSp>
      <p:cxnSp>
        <p:nvCxnSpPr>
          <p:cNvPr id="539" name="Google Shape;539;p23"/>
          <p:cNvCxnSpPr/>
          <p:nvPr/>
        </p:nvCxnSpPr>
        <p:spPr>
          <a:xfrm>
            <a:off x="5268912" y="2098675"/>
            <a:ext cx="0" cy="762000"/>
          </a:xfrm>
          <a:prstGeom prst="straightConnector1">
            <a:avLst/>
          </a:prstGeom>
          <a:noFill/>
          <a:ln cap="flat" cmpd="sng" w="9525">
            <a:solidFill>
              <a:schemeClr val="dk1"/>
            </a:solidFill>
            <a:prstDash val="solid"/>
            <a:miter lim="800000"/>
            <a:headEnd len="med" w="med" type="none"/>
            <a:tailEnd len="med" w="med" type="triangle"/>
          </a:ln>
        </p:spPr>
      </p:cxnSp>
      <p:cxnSp>
        <p:nvCxnSpPr>
          <p:cNvPr id="540" name="Google Shape;540;p23"/>
          <p:cNvCxnSpPr/>
          <p:nvPr/>
        </p:nvCxnSpPr>
        <p:spPr>
          <a:xfrm>
            <a:off x="5916612" y="2098675"/>
            <a:ext cx="0" cy="762000"/>
          </a:xfrm>
          <a:prstGeom prst="straightConnector1">
            <a:avLst/>
          </a:prstGeom>
          <a:noFill/>
          <a:ln cap="flat" cmpd="sng" w="9525">
            <a:solidFill>
              <a:schemeClr val="dk1"/>
            </a:solidFill>
            <a:prstDash val="solid"/>
            <a:miter lim="800000"/>
            <a:headEnd len="med" w="med" type="none"/>
            <a:tailEnd len="med" w="med" type="triangle"/>
          </a:ln>
        </p:spPr>
      </p:cxnSp>
      <p:sp>
        <p:nvSpPr>
          <p:cNvPr id="541" name="Google Shape;541;p23"/>
          <p:cNvSpPr txBox="1"/>
          <p:nvPr/>
        </p:nvSpPr>
        <p:spPr>
          <a:xfrm>
            <a:off x="5543550" y="1362075"/>
            <a:ext cx="830262"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length-1</a:t>
            </a:r>
            <a:endParaRPr/>
          </a:p>
        </p:txBody>
      </p:sp>
      <p:sp>
        <p:nvSpPr>
          <p:cNvPr id="542" name="Google Shape;542;p23"/>
          <p:cNvSpPr txBox="1"/>
          <p:nvPr/>
        </p:nvSpPr>
        <p:spPr>
          <a:xfrm>
            <a:off x="3155950" y="3033712"/>
            <a:ext cx="396875" cy="395287"/>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3" name="Google Shape;543;p23"/>
          <p:cNvSpPr txBox="1"/>
          <p:nvPr/>
        </p:nvSpPr>
        <p:spPr>
          <a:xfrm>
            <a:off x="3778250" y="3033712"/>
            <a:ext cx="396875" cy="395287"/>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4" name="Google Shape;544;p23"/>
          <p:cNvSpPr txBox="1"/>
          <p:nvPr/>
        </p:nvSpPr>
        <p:spPr>
          <a:xfrm>
            <a:off x="4400550" y="3033712"/>
            <a:ext cx="396875" cy="395287"/>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5" name="Google Shape;545;p23"/>
          <p:cNvSpPr txBox="1"/>
          <p:nvPr/>
        </p:nvSpPr>
        <p:spPr>
          <a:xfrm>
            <a:off x="5022850" y="3033712"/>
            <a:ext cx="396875" cy="395287"/>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6" name="Google Shape;546;p23"/>
          <p:cNvSpPr txBox="1"/>
          <p:nvPr/>
        </p:nvSpPr>
        <p:spPr>
          <a:xfrm>
            <a:off x="5645150" y="3033712"/>
            <a:ext cx="396875" cy="395287"/>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7" name="Google Shape;547;p23"/>
          <p:cNvSpPr txBox="1"/>
          <p:nvPr/>
        </p:nvSpPr>
        <p:spPr>
          <a:xfrm>
            <a:off x="6529387" y="3698875"/>
            <a:ext cx="781050"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size()-1</a:t>
            </a:r>
            <a:endParaRPr/>
          </a:p>
        </p:txBody>
      </p:sp>
      <p:grpSp>
        <p:nvGrpSpPr>
          <p:cNvPr id="548" name="Google Shape;548;p23"/>
          <p:cNvGrpSpPr/>
          <p:nvPr/>
        </p:nvGrpSpPr>
        <p:grpSpPr>
          <a:xfrm>
            <a:off x="6280150" y="1803400"/>
            <a:ext cx="2025650" cy="1355725"/>
            <a:chOff x="6279503" y="1802638"/>
            <a:chExt cx="2026297" cy="1356219"/>
          </a:xfrm>
        </p:grpSpPr>
        <p:sp>
          <p:nvSpPr>
            <p:cNvPr id="549" name="Google Shape;549;p23"/>
            <p:cNvSpPr txBox="1"/>
            <p:nvPr/>
          </p:nvSpPr>
          <p:spPr>
            <a:xfrm>
              <a:off x="7338869" y="1802638"/>
              <a:ext cx="9669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array[4]</a:t>
              </a:r>
              <a:endParaRPr/>
            </a:p>
          </p:txBody>
        </p:sp>
        <p:sp>
          <p:nvSpPr>
            <p:cNvPr id="550" name="Google Shape;550;p23"/>
            <p:cNvSpPr/>
            <p:nvPr/>
          </p:nvSpPr>
          <p:spPr>
            <a:xfrm flipH="1" rot="-5400000">
              <a:off x="6571005" y="1904908"/>
              <a:ext cx="962447" cy="1545451"/>
            </a:xfrm>
            <a:custGeom>
              <a:rect b="b" l="l" r="r" t="t"/>
              <a:pathLst>
                <a:path extrusionOk="0" h="10000" w="9922">
                  <a:moveTo>
                    <a:pt x="0" y="10000"/>
                  </a:moveTo>
                  <a:cubicBezTo>
                    <a:pt x="2031" y="9628"/>
                    <a:pt x="6077" y="8706"/>
                    <a:pt x="7704" y="7040"/>
                  </a:cubicBezTo>
                  <a:cubicBezTo>
                    <a:pt x="9332" y="5373"/>
                    <a:pt x="10328" y="2908"/>
                    <a:pt x="9764"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51" name="Google Shape;551;p23"/>
          <p:cNvGrpSpPr/>
          <p:nvPr/>
        </p:nvGrpSpPr>
        <p:grpSpPr>
          <a:xfrm>
            <a:off x="7461250" y="4162425"/>
            <a:ext cx="1563687" cy="1833562"/>
            <a:chOff x="7460683" y="4163218"/>
            <a:chExt cx="1564165" cy="1832771"/>
          </a:xfrm>
        </p:grpSpPr>
        <p:sp>
          <p:nvSpPr>
            <p:cNvPr id="552" name="Google Shape;552;p23"/>
            <p:cNvSpPr txBox="1"/>
            <p:nvPr/>
          </p:nvSpPr>
          <p:spPr>
            <a:xfrm>
              <a:off x="7762964" y="4163218"/>
              <a:ext cx="126188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lista.get(4)</a:t>
              </a:r>
              <a:endParaRPr/>
            </a:p>
          </p:txBody>
        </p:sp>
        <p:sp>
          <p:nvSpPr>
            <p:cNvPr id="553" name="Google Shape;553;p23"/>
            <p:cNvSpPr/>
            <p:nvPr/>
          </p:nvSpPr>
          <p:spPr>
            <a:xfrm flipH="1" rot="-5400000">
              <a:off x="7249747" y="4787534"/>
              <a:ext cx="1419391" cy="997519"/>
            </a:xfrm>
            <a:custGeom>
              <a:rect b="b" l="l" r="r" t="t"/>
              <a:pathLst>
                <a:path extrusionOk="0" h="10909" w="12181">
                  <a:moveTo>
                    <a:pt x="0" y="10909"/>
                  </a:moveTo>
                  <a:cubicBezTo>
                    <a:pt x="2561" y="10547"/>
                    <a:pt x="6551" y="10662"/>
                    <a:pt x="8581" y="8844"/>
                  </a:cubicBezTo>
                  <a:cubicBezTo>
                    <a:pt x="10611" y="7026"/>
                    <a:pt x="12224" y="4347"/>
                    <a:pt x="12181"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24"/>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60" name="Google Shape;560;p24"/>
          <p:cNvSpPr txBox="1"/>
          <p:nvPr/>
        </p:nvSpPr>
        <p:spPr>
          <a:xfrm>
            <a:off x="3181350" y="4146550"/>
            <a:ext cx="819150" cy="67786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1" name="Google Shape;561;p24"/>
          <p:cNvSpPr txBox="1"/>
          <p:nvPr/>
        </p:nvSpPr>
        <p:spPr>
          <a:xfrm>
            <a:off x="4267200" y="4146550"/>
            <a:ext cx="819150" cy="67786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2" name="Google Shape;562;p24"/>
          <p:cNvSpPr txBox="1"/>
          <p:nvPr/>
        </p:nvSpPr>
        <p:spPr>
          <a:xfrm>
            <a:off x="2057400" y="4146550"/>
            <a:ext cx="819150" cy="67786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3" name="Google Shape;563;p24"/>
          <p:cNvSpPr txBox="1"/>
          <p:nvPr/>
        </p:nvSpPr>
        <p:spPr>
          <a:xfrm>
            <a:off x="381000" y="990600"/>
            <a:ext cx="8229600" cy="244951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Graficamente...</a:t>
            </a:r>
            <a:endParaRPr/>
          </a:p>
        </p:txBody>
      </p:sp>
      <p:sp>
        <p:nvSpPr>
          <p:cNvPr id="564" name="Google Shape;564;p24"/>
          <p:cNvSpPr txBox="1"/>
          <p:nvPr/>
        </p:nvSpPr>
        <p:spPr>
          <a:xfrm>
            <a:off x="2238375" y="2635250"/>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5" name="Google Shape;565;p24"/>
          <p:cNvSpPr txBox="1"/>
          <p:nvPr/>
        </p:nvSpPr>
        <p:spPr>
          <a:xfrm>
            <a:off x="2405062" y="2359025"/>
            <a:ext cx="565308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0                     1                    2                     3             size()-1 = 4</a:t>
            </a:r>
            <a:endParaRPr/>
          </a:p>
        </p:txBody>
      </p:sp>
      <p:cxnSp>
        <p:nvCxnSpPr>
          <p:cNvPr id="566" name="Google Shape;566;p24"/>
          <p:cNvCxnSpPr/>
          <p:nvPr/>
        </p:nvCxnSpPr>
        <p:spPr>
          <a:xfrm>
            <a:off x="2543175" y="2787650"/>
            <a:ext cx="0" cy="1247775"/>
          </a:xfrm>
          <a:prstGeom prst="straightConnector1">
            <a:avLst/>
          </a:prstGeom>
          <a:noFill/>
          <a:ln cap="flat" cmpd="sng" w="9525">
            <a:solidFill>
              <a:schemeClr val="dk1"/>
            </a:solidFill>
            <a:prstDash val="solid"/>
            <a:miter lim="800000"/>
            <a:headEnd len="med" w="med" type="none"/>
            <a:tailEnd len="med" w="med" type="triangle"/>
          </a:ln>
        </p:spPr>
      </p:cxnSp>
      <p:sp>
        <p:nvSpPr>
          <p:cNvPr id="567" name="Google Shape;567;p24"/>
          <p:cNvSpPr txBox="1"/>
          <p:nvPr/>
        </p:nvSpPr>
        <p:spPr>
          <a:xfrm>
            <a:off x="914400" y="1981200"/>
            <a:ext cx="590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lista</a:t>
            </a:r>
            <a:endParaRPr/>
          </a:p>
        </p:txBody>
      </p:sp>
      <p:sp>
        <p:nvSpPr>
          <p:cNvPr id="568" name="Google Shape;568;p24"/>
          <p:cNvSpPr/>
          <p:nvPr/>
        </p:nvSpPr>
        <p:spPr>
          <a:xfrm>
            <a:off x="1450975" y="2263775"/>
            <a:ext cx="768350" cy="493712"/>
          </a:xfrm>
          <a:custGeom>
            <a:rect b="b" l="l" r="r" t="t"/>
            <a:pathLst>
              <a:path extrusionOk="0" h="311" w="484">
                <a:moveTo>
                  <a:pt x="0" y="0"/>
                </a:moveTo>
                <a:cubicBezTo>
                  <a:pt x="30" y="14"/>
                  <a:pt x="146" y="37"/>
                  <a:pt x="183" y="83"/>
                </a:cubicBezTo>
                <a:cubicBezTo>
                  <a:pt x="220" y="129"/>
                  <a:pt x="170" y="239"/>
                  <a:pt x="220" y="275"/>
                </a:cubicBezTo>
                <a:cubicBezTo>
                  <a:pt x="270" y="311"/>
                  <a:pt x="429" y="295"/>
                  <a:pt x="484" y="30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9" name="Google Shape;569;p24"/>
          <p:cNvSpPr txBox="1"/>
          <p:nvPr/>
        </p:nvSpPr>
        <p:spPr>
          <a:xfrm>
            <a:off x="533400" y="152400"/>
            <a:ext cx="80010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Listas</a:t>
            </a:r>
            <a:endParaRPr/>
          </a:p>
        </p:txBody>
      </p:sp>
      <p:sp>
        <p:nvSpPr>
          <p:cNvPr id="570" name="Google Shape;570;p24"/>
          <p:cNvSpPr txBox="1"/>
          <p:nvPr/>
        </p:nvSpPr>
        <p:spPr>
          <a:xfrm>
            <a:off x="3367087" y="2635250"/>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71" name="Google Shape;571;p24"/>
          <p:cNvCxnSpPr/>
          <p:nvPr/>
        </p:nvCxnSpPr>
        <p:spPr>
          <a:xfrm>
            <a:off x="3671887" y="2787650"/>
            <a:ext cx="0" cy="1247775"/>
          </a:xfrm>
          <a:prstGeom prst="straightConnector1">
            <a:avLst/>
          </a:prstGeom>
          <a:noFill/>
          <a:ln cap="flat" cmpd="sng" w="9525">
            <a:solidFill>
              <a:schemeClr val="dk1"/>
            </a:solidFill>
            <a:prstDash val="solid"/>
            <a:miter lim="800000"/>
            <a:headEnd len="med" w="med" type="none"/>
            <a:tailEnd len="med" w="med" type="triangle"/>
          </a:ln>
        </p:spPr>
      </p:cxnSp>
      <p:sp>
        <p:nvSpPr>
          <p:cNvPr id="572" name="Google Shape;572;p24"/>
          <p:cNvSpPr txBox="1"/>
          <p:nvPr/>
        </p:nvSpPr>
        <p:spPr>
          <a:xfrm>
            <a:off x="4443412" y="2635250"/>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73" name="Google Shape;573;p24"/>
          <p:cNvCxnSpPr/>
          <p:nvPr/>
        </p:nvCxnSpPr>
        <p:spPr>
          <a:xfrm>
            <a:off x="4762500" y="2787650"/>
            <a:ext cx="0" cy="1247775"/>
          </a:xfrm>
          <a:prstGeom prst="straightConnector1">
            <a:avLst/>
          </a:prstGeom>
          <a:noFill/>
          <a:ln cap="flat" cmpd="sng" w="9525">
            <a:solidFill>
              <a:schemeClr val="dk1"/>
            </a:solidFill>
            <a:prstDash val="solid"/>
            <a:miter lim="800000"/>
            <a:headEnd len="med" w="med" type="none"/>
            <a:tailEnd len="med" w="med" type="triangle"/>
          </a:ln>
        </p:spPr>
      </p:cxnSp>
      <p:sp>
        <p:nvSpPr>
          <p:cNvPr id="574" name="Google Shape;574;p24"/>
          <p:cNvSpPr txBox="1"/>
          <p:nvPr/>
        </p:nvSpPr>
        <p:spPr>
          <a:xfrm>
            <a:off x="5391150" y="4146550"/>
            <a:ext cx="819150" cy="67786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5" name="Google Shape;575;p24"/>
          <p:cNvSpPr txBox="1"/>
          <p:nvPr/>
        </p:nvSpPr>
        <p:spPr>
          <a:xfrm>
            <a:off x="5567362" y="2630487"/>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76" name="Google Shape;576;p24"/>
          <p:cNvCxnSpPr/>
          <p:nvPr/>
        </p:nvCxnSpPr>
        <p:spPr>
          <a:xfrm>
            <a:off x="5886450" y="2782887"/>
            <a:ext cx="0" cy="1247775"/>
          </a:xfrm>
          <a:prstGeom prst="straightConnector1">
            <a:avLst/>
          </a:prstGeom>
          <a:noFill/>
          <a:ln cap="flat" cmpd="sng" w="9525">
            <a:solidFill>
              <a:schemeClr val="dk1"/>
            </a:solidFill>
            <a:prstDash val="solid"/>
            <a:miter lim="800000"/>
            <a:headEnd len="med" w="med" type="none"/>
            <a:tailEnd len="med" w="med" type="triangle"/>
          </a:ln>
        </p:spPr>
      </p:cxnSp>
      <p:sp>
        <p:nvSpPr>
          <p:cNvPr id="577" name="Google Shape;577;p24"/>
          <p:cNvSpPr txBox="1"/>
          <p:nvPr/>
        </p:nvSpPr>
        <p:spPr>
          <a:xfrm>
            <a:off x="6515100" y="4146550"/>
            <a:ext cx="819150" cy="67786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8" name="Google Shape;578;p24"/>
          <p:cNvSpPr txBox="1"/>
          <p:nvPr/>
        </p:nvSpPr>
        <p:spPr>
          <a:xfrm>
            <a:off x="6691312" y="2625725"/>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79" name="Google Shape;579;p24"/>
          <p:cNvCxnSpPr/>
          <p:nvPr/>
        </p:nvCxnSpPr>
        <p:spPr>
          <a:xfrm>
            <a:off x="7010400" y="2778125"/>
            <a:ext cx="0" cy="1247775"/>
          </a:xfrm>
          <a:prstGeom prst="straightConnector1">
            <a:avLst/>
          </a:prstGeom>
          <a:noFill/>
          <a:ln cap="flat" cmpd="sng" w="9525">
            <a:solidFill>
              <a:schemeClr val="dk1"/>
            </a:solidFill>
            <a:prstDash val="solid"/>
            <a:miter lim="800000"/>
            <a:headEnd len="med" w="med" type="none"/>
            <a:tailEnd len="med" w="med" type="triangle"/>
          </a:ln>
        </p:spPr>
      </p:cxnSp>
      <p:cxnSp>
        <p:nvCxnSpPr>
          <p:cNvPr id="580" name="Google Shape;580;p24"/>
          <p:cNvCxnSpPr/>
          <p:nvPr/>
        </p:nvCxnSpPr>
        <p:spPr>
          <a:xfrm>
            <a:off x="2843212" y="2816225"/>
            <a:ext cx="511175" cy="0"/>
          </a:xfrm>
          <a:prstGeom prst="straightConnector1">
            <a:avLst/>
          </a:prstGeom>
          <a:noFill/>
          <a:ln cap="flat" cmpd="sng" w="9525">
            <a:solidFill>
              <a:schemeClr val="dk1"/>
            </a:solidFill>
            <a:prstDash val="solid"/>
            <a:miter lim="800000"/>
            <a:headEnd len="med" w="med" type="none"/>
            <a:tailEnd len="med" w="med" type="triangle"/>
          </a:ln>
        </p:spPr>
      </p:cxnSp>
      <p:cxnSp>
        <p:nvCxnSpPr>
          <p:cNvPr id="581" name="Google Shape;581;p24"/>
          <p:cNvCxnSpPr/>
          <p:nvPr/>
        </p:nvCxnSpPr>
        <p:spPr>
          <a:xfrm>
            <a:off x="3951287" y="2816225"/>
            <a:ext cx="511175" cy="0"/>
          </a:xfrm>
          <a:prstGeom prst="straightConnector1">
            <a:avLst/>
          </a:prstGeom>
          <a:noFill/>
          <a:ln cap="flat" cmpd="sng" w="9525">
            <a:solidFill>
              <a:schemeClr val="dk1"/>
            </a:solidFill>
            <a:prstDash val="solid"/>
            <a:miter lim="800000"/>
            <a:headEnd len="med" w="med" type="none"/>
            <a:tailEnd len="med" w="med" type="triangle"/>
          </a:ln>
        </p:spPr>
      </p:cxnSp>
      <p:cxnSp>
        <p:nvCxnSpPr>
          <p:cNvPr id="582" name="Google Shape;582;p24"/>
          <p:cNvCxnSpPr/>
          <p:nvPr/>
        </p:nvCxnSpPr>
        <p:spPr>
          <a:xfrm>
            <a:off x="5059362" y="2816225"/>
            <a:ext cx="511175" cy="0"/>
          </a:xfrm>
          <a:prstGeom prst="straightConnector1">
            <a:avLst/>
          </a:prstGeom>
          <a:noFill/>
          <a:ln cap="flat" cmpd="sng" w="9525">
            <a:solidFill>
              <a:schemeClr val="dk1"/>
            </a:solidFill>
            <a:prstDash val="solid"/>
            <a:miter lim="800000"/>
            <a:headEnd len="med" w="med" type="none"/>
            <a:tailEnd len="med" w="med" type="triangle"/>
          </a:ln>
        </p:spPr>
      </p:cxnSp>
      <p:cxnSp>
        <p:nvCxnSpPr>
          <p:cNvPr id="583" name="Google Shape;583;p24"/>
          <p:cNvCxnSpPr/>
          <p:nvPr/>
        </p:nvCxnSpPr>
        <p:spPr>
          <a:xfrm>
            <a:off x="6167437" y="2816225"/>
            <a:ext cx="511175" cy="0"/>
          </a:xfrm>
          <a:prstGeom prst="straightConnector1">
            <a:avLst/>
          </a:prstGeom>
          <a:noFill/>
          <a:ln cap="flat" cmpd="sng" w="9525">
            <a:solidFill>
              <a:schemeClr val="dk1"/>
            </a:solidFill>
            <a:prstDash val="solid"/>
            <a:miter lim="800000"/>
            <a:headEnd len="med" w="med" type="none"/>
            <a:tailEnd len="med" w="med" type="triangle"/>
          </a:ln>
        </p:spPr>
      </p:cxnSp>
      <p:sp>
        <p:nvSpPr>
          <p:cNvPr id="584" name="Google Shape;584;p24"/>
          <p:cNvSpPr/>
          <p:nvPr/>
        </p:nvSpPr>
        <p:spPr>
          <a:xfrm rot="5400000">
            <a:off x="4629150" y="2206625"/>
            <a:ext cx="304800" cy="5791200"/>
          </a:xfrm>
          <a:prstGeom prst="rightBrace">
            <a:avLst>
              <a:gd fmla="val 8333" name="adj1"/>
              <a:gd fmla="val 50000" name="adj2"/>
            </a:avLst>
          </a:prstGeom>
          <a:noFill/>
          <a:ln cap="flat" cmpd="sng" w="9525">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85" name="Google Shape;585;p24"/>
          <p:cNvSpPr txBox="1"/>
          <p:nvPr/>
        </p:nvSpPr>
        <p:spPr>
          <a:xfrm>
            <a:off x="4324350" y="5334000"/>
            <a:ext cx="9207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CC"/>
              </a:buClr>
              <a:buSzPts val="1800"/>
              <a:buFont typeface="Arial"/>
              <a:buNone/>
            </a:pPr>
            <a:r>
              <a:rPr b="0" i="1" lang="en-US" sz="1800" u="none">
                <a:solidFill>
                  <a:srgbClr val="3333CC"/>
                </a:solidFill>
                <a:latin typeface="Arial"/>
                <a:ea typeface="Arial"/>
                <a:cs typeface="Arial"/>
                <a:sym typeface="Arial"/>
              </a:rPr>
              <a:t>objetos</a:t>
            </a:r>
            <a:endParaRPr/>
          </a:p>
        </p:txBody>
      </p:sp>
      <p:sp>
        <p:nvSpPr>
          <p:cNvPr id="586" name="Google Shape;586;p24"/>
          <p:cNvSpPr txBox="1"/>
          <p:nvPr/>
        </p:nvSpPr>
        <p:spPr>
          <a:xfrm>
            <a:off x="1447800" y="5867400"/>
            <a:ext cx="6781800" cy="7620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Object obj = lista.get(3);</a:t>
            </a:r>
            <a:endParaRPr/>
          </a:p>
        </p:txBody>
      </p:sp>
      <p:grpSp>
        <p:nvGrpSpPr>
          <p:cNvPr id="587" name="Google Shape;587;p24"/>
          <p:cNvGrpSpPr/>
          <p:nvPr/>
        </p:nvGrpSpPr>
        <p:grpSpPr>
          <a:xfrm>
            <a:off x="6178550" y="4876800"/>
            <a:ext cx="950912" cy="733425"/>
            <a:chOff x="4096" y="3072"/>
            <a:chExt cx="599" cy="462"/>
          </a:xfrm>
        </p:grpSpPr>
        <p:sp>
          <p:nvSpPr>
            <p:cNvPr id="588" name="Google Shape;588;p24"/>
            <p:cNvSpPr txBox="1"/>
            <p:nvPr/>
          </p:nvSpPr>
          <p:spPr>
            <a:xfrm>
              <a:off x="4387" y="3303"/>
              <a:ext cx="30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obj</a:t>
              </a:r>
              <a:endParaRPr/>
            </a:p>
          </p:txBody>
        </p:sp>
        <p:sp>
          <p:nvSpPr>
            <p:cNvPr id="589" name="Google Shape;589;p24"/>
            <p:cNvSpPr/>
            <p:nvPr/>
          </p:nvSpPr>
          <p:spPr>
            <a:xfrm>
              <a:off x="4096" y="3072"/>
              <a:ext cx="311" cy="338"/>
            </a:xfrm>
            <a:custGeom>
              <a:rect b="b" l="l" r="r" t="t"/>
              <a:pathLst>
                <a:path extrusionOk="0" h="338" w="311">
                  <a:moveTo>
                    <a:pt x="311" y="338"/>
                  </a:moveTo>
                  <a:cubicBezTo>
                    <a:pt x="278" y="327"/>
                    <a:pt x="130" y="309"/>
                    <a:pt x="101" y="274"/>
                  </a:cubicBezTo>
                  <a:cubicBezTo>
                    <a:pt x="72" y="239"/>
                    <a:pt x="154" y="174"/>
                    <a:pt x="137" y="128"/>
                  </a:cubicBezTo>
                  <a:cubicBezTo>
                    <a:pt x="120" y="82"/>
                    <a:pt x="29" y="27"/>
                    <a:pt x="0"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86"/>
                                        </p:tgtEl>
                                        <p:attrNameLst>
                                          <p:attrName>style.visibility</p:attrName>
                                        </p:attrNameLst>
                                      </p:cBhvr>
                                      <p:to>
                                        <p:strVal val="visible"/>
                                      </p:to>
                                    </p:set>
                                    <p:anim calcmode="lin" valueType="num">
                                      <p:cBhvr additive="base">
                                        <p:cTn dur="500"/>
                                        <p:tgtEl>
                                          <p:spTgt spid="586"/>
                                        </p:tgtEl>
                                        <p:attrNameLst>
                                          <p:attrName>ppt_w</p:attrName>
                                        </p:attrNameLst>
                                      </p:cBhvr>
                                      <p:tavLst>
                                        <p:tav fmla="" tm="0">
                                          <p:val>
                                            <p:strVal val="0"/>
                                          </p:val>
                                        </p:tav>
                                        <p:tav fmla="" tm="100000">
                                          <p:val>
                                            <p:strVal val="#ppt_w"/>
                                          </p:val>
                                        </p:tav>
                                      </p:tavLst>
                                    </p:anim>
                                    <p:anim calcmode="lin" valueType="num">
                                      <p:cBhvr additive="base">
                                        <p:cTn dur="500"/>
                                        <p:tgtEl>
                                          <p:spTgt spid="58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25"/>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graphicFrame>
        <p:nvGraphicFramePr>
          <p:cNvPr id="596" name="Google Shape;596;p25"/>
          <p:cNvGraphicFramePr/>
          <p:nvPr/>
        </p:nvGraphicFramePr>
        <p:xfrm>
          <a:off x="333375" y="762000"/>
          <a:ext cx="3000000" cy="3000000"/>
        </p:xfrm>
        <a:graphic>
          <a:graphicData uri="http://schemas.openxmlformats.org/drawingml/2006/table">
            <a:tbl>
              <a:tblPr>
                <a:noFill/>
                <a:tableStyleId>{93422CA9-F726-4DAE-B581-09327F5DB64E}</a:tableStyleId>
              </a:tblPr>
              <a:tblGrid>
                <a:gridCol w="3019425"/>
                <a:gridCol w="5514975"/>
              </a:tblGrid>
              <a:tr h="433375">
                <a:tc>
                  <a:txBody>
                    <a:bodyPr/>
                    <a:lstStyle/>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int size();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Retorna o tamanho da lista.</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lstStyle/>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boolean isEmpty();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Retorna true se a lista for vazia.</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58800">
                <a:tc>
                  <a:txBody>
                    <a:bodyPr/>
                    <a:lstStyle/>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boolean add</a:t>
                      </a:r>
                      <a:endParaRPr/>
                    </a:p>
                    <a:p>
                      <a:pPr indent="0" lvl="0" marL="0" marR="0" rtl="0" algn="l">
                        <a:lnSpc>
                          <a:spcPct val="100000"/>
                        </a:lnSpc>
                        <a:spcBef>
                          <a:spcPts val="32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   (Object element);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Adiciona um objeto ao final da lista.</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Object get(int index);</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Retorna o elemento no índice especificado.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63575">
                <a:tc>
                  <a:txBody>
                    <a:bodyPr/>
                    <a:lstStyle/>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Object set (int index, Object element);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Substitui o elemento no índice especificado com o parâmetro passado.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63575">
                <a:tc>
                  <a:txBody>
                    <a:bodyPr/>
                    <a:lstStyle/>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boolean contains</a:t>
                      </a:r>
                      <a:endParaRPr/>
                    </a:p>
                    <a:p>
                      <a:pPr indent="0" lvl="0" marL="0" marR="0" rtl="0" algn="l">
                        <a:lnSpc>
                          <a:spcPct val="100000"/>
                        </a:lnSpc>
                        <a:spcBef>
                          <a:spcPts val="32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(Object element);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Verifica se o objeto passado como parâmetro é membro da coleção.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0">
                <a:tc>
                  <a:txBody>
                    <a:bodyPr/>
                    <a:lstStyle/>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int indexOf(Object o);</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Retorna o índice da primeira ocorrência do elemento especificado na lista, se o elemento existir, caso contrário retorna -1.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void clear();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Remove todos os elementos da lista.</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63575">
                <a:tc>
                  <a:txBody>
                    <a:bodyPr/>
                    <a:lstStyle/>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Object remove               </a:t>
                      </a:r>
                      <a:endParaRPr/>
                    </a:p>
                    <a:p>
                      <a:pPr indent="0" lvl="0" marL="0" marR="0" rtl="0" algn="l">
                        <a:lnSpc>
                          <a:spcPct val="100000"/>
                        </a:lnSpc>
                        <a:spcBef>
                          <a:spcPts val="32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   (int index);</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Remove o elemento no índice especificado, reduzindo o tamanho da lista.</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63575">
                <a:tc>
                  <a:txBody>
                    <a:bodyPr/>
                    <a:lstStyle/>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boolean remove               </a:t>
                      </a:r>
                      <a:endParaRPr/>
                    </a:p>
                    <a:p>
                      <a:pPr indent="0" lvl="0" marL="0" marR="0" rtl="0" algn="l">
                        <a:lnSpc>
                          <a:spcPct val="100000"/>
                        </a:lnSpc>
                        <a:spcBef>
                          <a:spcPts val="32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   (Object ob);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Remove o elemento que contém o objeto especificado, reduzindo o tamanho da lista.</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97" name="Google Shape;597;p25"/>
          <p:cNvSpPr txBox="1"/>
          <p:nvPr/>
        </p:nvSpPr>
        <p:spPr>
          <a:xfrm>
            <a:off x="685800" y="136525"/>
            <a:ext cx="76200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Principais operações para Listas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26"/>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04" name="Google Shape;604;p26"/>
          <p:cNvSpPr txBox="1"/>
          <p:nvPr/>
        </p:nvSpPr>
        <p:spPr>
          <a:xfrm>
            <a:off x="304800" y="914400"/>
            <a:ext cx="8583612" cy="244951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Inserindo elementos no ArrayList</a:t>
            </a:r>
            <a:endParaRPr b="0" i="0" sz="2400" u="none">
              <a:solidFill>
                <a:schemeClr val="accent2"/>
              </a:solidFill>
              <a:latin typeface="Courier New"/>
              <a:ea typeface="Courier New"/>
              <a:cs typeface="Courier New"/>
              <a:sym typeface="Courier New"/>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import java.util.*;</a:t>
            </a:r>
            <a:endParaRPr b="0" i="0" sz="2800" u="none">
              <a:solidFill>
                <a:schemeClr val="dk1"/>
              </a:solidFill>
              <a:latin typeface="Courier New"/>
              <a:ea typeface="Courier New"/>
              <a:cs typeface="Courier New"/>
              <a:sym typeface="Courier New"/>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public class TesteArrayList {</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	public static void main (String args[]) {</a:t>
            </a:r>
            <a:endParaRPr/>
          </a:p>
          <a:p>
            <a:pPr indent="-285750" lvl="1" marL="74295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	ArrayList al = new ArrayList();</a:t>
            </a:r>
            <a:endParaRPr/>
          </a:p>
          <a:p>
            <a:pPr indent="-285750" lvl="1" marL="74295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	al.add( “Tópicos” );</a:t>
            </a:r>
            <a:endParaRPr/>
          </a:p>
          <a:p>
            <a:pPr indent="-285750" lvl="1" marL="74295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	al.add( new Integer(“10”) );</a:t>
            </a:r>
            <a:endParaRPr/>
          </a:p>
          <a:p>
            <a:pPr indent="-285750" lvl="1" marL="74295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	al.add( new ContaCorrente() );</a:t>
            </a:r>
            <a:endParaRPr/>
          </a:p>
          <a:p>
            <a:pPr indent="-285750" lvl="1" marL="74295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	al.add( new Professor(“Flávio”) );</a:t>
            </a:r>
            <a:endParaRPr/>
          </a:p>
          <a:p>
            <a:pPr indent="-285750" lvl="1" marL="74295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	al.add( new Estudante(“Maria”) );</a:t>
            </a:r>
            <a:endParaRPr/>
          </a:p>
          <a:p>
            <a:pPr indent="-285750" lvl="1" marL="74295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	print ( al );</a:t>
            </a:r>
            <a:endParaRPr/>
          </a:p>
          <a:p>
            <a:pPr indent="-285750" lvl="1" marL="74295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   ...</a:t>
            </a:r>
            <a:endParaRPr/>
          </a:p>
        </p:txBody>
      </p:sp>
      <p:sp>
        <p:nvSpPr>
          <p:cNvPr id="605" name="Google Shape;605;p26"/>
          <p:cNvSpPr txBox="1"/>
          <p:nvPr/>
        </p:nvSpPr>
        <p:spPr>
          <a:xfrm>
            <a:off x="685800" y="228600"/>
            <a:ext cx="7772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ArrayList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09" name="Google Shape;109;p3"/>
          <p:cNvSpPr txBox="1"/>
          <p:nvPr>
            <p:ph idx="1" type="body"/>
          </p:nvPr>
        </p:nvSpPr>
        <p:spPr>
          <a:xfrm>
            <a:off x="381000" y="685800"/>
            <a:ext cx="8763000" cy="3352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Além da associação, existe outro mecanismo fundamental de reuso de código, chamado </a:t>
            </a:r>
            <a:r>
              <a:rPr b="1" i="0" lang="en-US" sz="2800" u="none">
                <a:solidFill>
                  <a:schemeClr val="dk1"/>
                </a:solidFill>
                <a:latin typeface="Arial"/>
                <a:ea typeface="Arial"/>
                <a:cs typeface="Arial"/>
                <a:sym typeface="Arial"/>
              </a:rPr>
              <a:t>Agregação</a:t>
            </a:r>
            <a:r>
              <a:rPr b="0" i="0" lang="en-US" sz="2800" u="none">
                <a:solidFill>
                  <a:schemeClr val="dk1"/>
                </a:solidFill>
                <a:latin typeface="Arial"/>
                <a:ea typeface="Arial"/>
                <a:cs typeface="Arial"/>
                <a:sym typeface="Arial"/>
              </a:rPr>
              <a:t>. Herança define uma relação do tipo “é um” (ou relação superclasse-subclasse), enquanto agregação define uma relação do tipo “tem um” (ou relação todo-parte). Exemplos: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Uma turma é composta de estudantes;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Uma empresa é composta de departamentos;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Um aparelho é composto de peças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Programa é composto de instruções/comandos;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Corpo humano é composto de órgãos, que é composto de células.</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Sempre que tal situação acontecer, pode-se aplicar o conceito da Agregação.</a:t>
            </a:r>
            <a:endParaRPr/>
          </a:p>
        </p:txBody>
      </p:sp>
      <p:sp>
        <p:nvSpPr>
          <p:cNvPr id="110" name="Google Shape;110;p3"/>
          <p:cNvSpPr txBox="1"/>
          <p:nvPr/>
        </p:nvSpPr>
        <p:spPr>
          <a:xfrm>
            <a:off x="533400" y="0"/>
            <a:ext cx="80010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Agregação</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27"/>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12" name="Google Shape;612;p27"/>
          <p:cNvSpPr txBox="1"/>
          <p:nvPr/>
        </p:nvSpPr>
        <p:spPr>
          <a:xfrm>
            <a:off x="525462" y="1219200"/>
            <a:ext cx="8389937" cy="244951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Percorrendo um ArrayList</a:t>
            </a:r>
            <a:endParaRPr/>
          </a:p>
          <a:p>
            <a:pPr indent="-2857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ourier New"/>
              <a:ea typeface="Courier New"/>
              <a:cs typeface="Courier New"/>
              <a:sym typeface="Courier New"/>
            </a:endParaRPr>
          </a:p>
          <a:p>
            <a:pPr indent="-285750" lvl="1" marL="74295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  ...</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		public void print( ArrayList a )</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		  for( int i = 0; i &lt; a.size(); i++ )</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		  { </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		     System.out.println( a.get(i) );</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56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	</a:t>
            </a:r>
            <a:endParaRPr/>
          </a:p>
        </p:txBody>
      </p:sp>
      <p:sp>
        <p:nvSpPr>
          <p:cNvPr id="613" name="Google Shape;613;p27"/>
          <p:cNvSpPr txBox="1"/>
          <p:nvPr/>
        </p:nvSpPr>
        <p:spPr>
          <a:xfrm>
            <a:off x="685800" y="228600"/>
            <a:ext cx="7772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ArrayList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28"/>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20" name="Google Shape;620;p28"/>
          <p:cNvSpPr txBox="1"/>
          <p:nvPr/>
        </p:nvSpPr>
        <p:spPr>
          <a:xfrm>
            <a:off x="304800" y="914400"/>
            <a:ext cx="8583612" cy="244951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O método get( int index ) retorna um Object, portanto, pode ser necessário realizar conversões (</a:t>
            </a:r>
            <a:r>
              <a:rPr b="0" i="1" lang="en-US" sz="2800" u="none">
                <a:solidFill>
                  <a:schemeClr val="dk1"/>
                </a:solidFill>
                <a:latin typeface="Arial"/>
                <a:ea typeface="Arial"/>
                <a:cs typeface="Arial"/>
                <a:sym typeface="Arial"/>
              </a:rPr>
              <a:t>casting</a:t>
            </a:r>
            <a:r>
              <a:rPr b="0" i="0" lang="en-US" sz="2800" u="none">
                <a:solidFill>
                  <a:schemeClr val="dk1"/>
                </a:solidFill>
                <a:latin typeface="Arial"/>
                <a:ea typeface="Arial"/>
                <a:cs typeface="Arial"/>
                <a:sym typeface="Arial"/>
              </a:rPr>
              <a:t>) se o tipo for diferente de Object.</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Recuperando elementos do ArrayList e realizando </a:t>
            </a:r>
            <a:r>
              <a:rPr b="0" i="1" lang="en-US" sz="2800" u="none">
                <a:solidFill>
                  <a:schemeClr val="dk1"/>
                </a:solidFill>
                <a:latin typeface="Arial"/>
                <a:ea typeface="Arial"/>
                <a:cs typeface="Arial"/>
                <a:sym typeface="Arial"/>
              </a:rPr>
              <a:t>casting.</a:t>
            </a:r>
            <a:endParaRPr b="0" i="0" sz="2400" u="none">
              <a:solidFill>
                <a:schemeClr val="accent2"/>
              </a:solidFill>
              <a:latin typeface="Courier New"/>
              <a:ea typeface="Courier New"/>
              <a:cs typeface="Courier New"/>
              <a:sym typeface="Courier New"/>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public class TesteArrayList4 {	</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public void print( ArrayList al )</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for( int i = 0; i &lt; al.size(); i++ )</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 </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t>
            </a:r>
            <a:r>
              <a:rPr b="1" i="0" lang="en-US" sz="2000" u="none">
                <a:solidFill>
                  <a:srgbClr val="3333CC"/>
                </a:solidFill>
                <a:latin typeface="Courier New"/>
                <a:ea typeface="Courier New"/>
                <a:cs typeface="Courier New"/>
                <a:sym typeface="Courier New"/>
              </a:rPr>
              <a:t>Estudante</a:t>
            </a:r>
            <a:r>
              <a:rPr b="0" i="0" lang="en-US" sz="2000" u="none">
                <a:solidFill>
                  <a:schemeClr val="dk1"/>
                </a:solidFill>
                <a:latin typeface="Courier New"/>
                <a:ea typeface="Courier New"/>
                <a:cs typeface="Courier New"/>
                <a:sym typeface="Courier New"/>
              </a:rPr>
              <a:t> e = </a:t>
            </a:r>
            <a:r>
              <a:rPr b="1" i="0" lang="en-US" sz="2000" u="none">
                <a:solidFill>
                  <a:srgbClr val="3333CC"/>
                </a:solidFill>
                <a:latin typeface="Courier New"/>
                <a:ea typeface="Courier New"/>
                <a:cs typeface="Courier New"/>
                <a:sym typeface="Courier New"/>
              </a:rPr>
              <a:t>(Estudante)</a:t>
            </a:r>
            <a:r>
              <a:rPr b="0" i="0" lang="en-US" sz="2000" u="none">
                <a:solidFill>
                  <a:schemeClr val="dk1"/>
                </a:solidFill>
                <a:latin typeface="Courier New"/>
                <a:ea typeface="Courier New"/>
                <a:cs typeface="Courier New"/>
                <a:sym typeface="Courier New"/>
              </a:rPr>
              <a:t>al.get(i);</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e.exibir();</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t>
            </a:r>
            <a:endParaRPr/>
          </a:p>
        </p:txBody>
      </p:sp>
      <p:sp>
        <p:nvSpPr>
          <p:cNvPr id="621" name="Google Shape;621;p28"/>
          <p:cNvSpPr txBox="1"/>
          <p:nvPr/>
        </p:nvSpPr>
        <p:spPr>
          <a:xfrm>
            <a:off x="685800" y="228600"/>
            <a:ext cx="7772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ArrayList Genérico</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g1ee2a4e2181_0_0"/>
          <p:cNvSpPr txBox="1"/>
          <p:nvPr>
            <p:ph idx="12" type="sldNum"/>
          </p:nvPr>
        </p:nvSpPr>
        <p:spPr>
          <a:xfrm>
            <a:off x="7010400" y="6553200"/>
            <a:ext cx="2133600" cy="231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
        <p:nvSpPr>
          <p:cNvPr id="628" name="Google Shape;628;g1ee2a4e2181_0_0"/>
          <p:cNvSpPr txBox="1"/>
          <p:nvPr/>
        </p:nvSpPr>
        <p:spPr>
          <a:xfrm>
            <a:off x="276725" y="288750"/>
            <a:ext cx="8602500" cy="648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500">
                <a:solidFill>
                  <a:srgbClr val="111111"/>
                </a:solidFill>
                <a:latin typeface="Roboto"/>
                <a:ea typeface="Roboto"/>
                <a:cs typeface="Roboto"/>
                <a:sym typeface="Roboto"/>
              </a:rPr>
              <a:t>O método </a:t>
            </a:r>
            <a:r>
              <a:rPr b="1" lang="en-US" sz="1500">
                <a:solidFill>
                  <a:srgbClr val="111111"/>
                </a:solidFill>
                <a:latin typeface="Roboto Mono"/>
                <a:ea typeface="Roboto Mono"/>
                <a:cs typeface="Roboto Mono"/>
                <a:sym typeface="Roboto Mono"/>
              </a:rPr>
              <a:t>get(int index)</a:t>
            </a:r>
            <a:r>
              <a:rPr lang="en-US" sz="1500">
                <a:solidFill>
                  <a:srgbClr val="111111"/>
                </a:solidFill>
                <a:latin typeface="Roboto"/>
                <a:ea typeface="Roboto"/>
                <a:cs typeface="Roboto"/>
                <a:sym typeface="Roboto"/>
              </a:rPr>
              <a:t> de um</a:t>
            </a:r>
            <a:r>
              <a:rPr b="1" lang="en-US" sz="1500">
                <a:solidFill>
                  <a:srgbClr val="111111"/>
                </a:solidFill>
                <a:latin typeface="Roboto"/>
                <a:ea typeface="Roboto"/>
                <a:cs typeface="Roboto"/>
                <a:sym typeface="Roboto"/>
              </a:rPr>
              <a:t> </a:t>
            </a:r>
            <a:r>
              <a:rPr b="1" lang="en-US" sz="1500">
                <a:solidFill>
                  <a:srgbClr val="111111"/>
                </a:solidFill>
                <a:latin typeface="Roboto Mono"/>
                <a:ea typeface="Roboto Mono"/>
                <a:cs typeface="Roboto Mono"/>
                <a:sym typeface="Roboto Mono"/>
              </a:rPr>
              <a:t>ArrayList</a:t>
            </a:r>
            <a:r>
              <a:rPr b="1" lang="en-US" sz="1500">
                <a:solidFill>
                  <a:srgbClr val="111111"/>
                </a:solidFill>
                <a:latin typeface="Roboto"/>
                <a:ea typeface="Roboto"/>
                <a:cs typeface="Roboto"/>
                <a:sym typeface="Roboto"/>
              </a:rPr>
              <a:t> </a:t>
            </a:r>
            <a:r>
              <a:rPr lang="en-US" sz="1500">
                <a:solidFill>
                  <a:srgbClr val="111111"/>
                </a:solidFill>
                <a:latin typeface="Roboto"/>
                <a:ea typeface="Roboto"/>
                <a:cs typeface="Roboto"/>
                <a:sym typeface="Roboto"/>
              </a:rPr>
              <a:t>genérico retorna um objeto do tipo </a:t>
            </a:r>
            <a:r>
              <a:rPr lang="en-US" sz="1500">
                <a:solidFill>
                  <a:srgbClr val="111111"/>
                </a:solidFill>
                <a:latin typeface="Roboto Mono"/>
                <a:ea typeface="Roboto Mono"/>
                <a:cs typeface="Roboto Mono"/>
                <a:sym typeface="Roboto Mono"/>
              </a:rPr>
              <a:t>Object</a:t>
            </a:r>
            <a:r>
              <a:rPr lang="en-US" sz="1500">
                <a:solidFill>
                  <a:srgbClr val="111111"/>
                </a:solidFill>
                <a:latin typeface="Roboto"/>
                <a:ea typeface="Roboto"/>
                <a:cs typeface="Roboto"/>
                <a:sym typeface="Roboto"/>
              </a:rPr>
              <a:t>. Portanto, se o tipo de objeto que você deseja recuperar for diferente de </a:t>
            </a:r>
            <a:r>
              <a:rPr lang="en-US" sz="1500">
                <a:solidFill>
                  <a:srgbClr val="111111"/>
                </a:solidFill>
                <a:latin typeface="Roboto Mono"/>
                <a:ea typeface="Roboto Mono"/>
                <a:cs typeface="Roboto Mono"/>
                <a:sym typeface="Roboto Mono"/>
              </a:rPr>
              <a:t>Object</a:t>
            </a:r>
            <a:r>
              <a:rPr lang="en-US" sz="1500">
                <a:solidFill>
                  <a:srgbClr val="111111"/>
                </a:solidFill>
                <a:latin typeface="Roboto"/>
                <a:ea typeface="Roboto"/>
                <a:cs typeface="Roboto"/>
                <a:sym typeface="Roboto"/>
              </a:rPr>
              <a:t>, pode ser necessário realizar uma </a:t>
            </a:r>
            <a:r>
              <a:rPr b="1" lang="en-US" sz="1500">
                <a:solidFill>
                  <a:srgbClr val="111111"/>
                </a:solidFill>
                <a:latin typeface="Roboto"/>
                <a:ea typeface="Roboto"/>
                <a:cs typeface="Roboto"/>
                <a:sym typeface="Roboto"/>
              </a:rPr>
              <a:t>conversão (casting) para o tipo correto.</a:t>
            </a:r>
            <a:endParaRPr b="1" sz="1500">
              <a:solidFill>
                <a:srgbClr val="111111"/>
              </a:solidFill>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US" sz="1500">
                <a:solidFill>
                  <a:srgbClr val="111111"/>
                </a:solidFill>
                <a:latin typeface="Roboto"/>
                <a:ea typeface="Roboto"/>
                <a:cs typeface="Roboto"/>
                <a:sym typeface="Roboto"/>
              </a:rPr>
              <a:t>No código que você compartilhou, </a:t>
            </a:r>
            <a:r>
              <a:rPr b="1" lang="en-US" sz="1500">
                <a:solidFill>
                  <a:srgbClr val="111111"/>
                </a:solidFill>
                <a:latin typeface="Roboto"/>
                <a:ea typeface="Roboto"/>
                <a:cs typeface="Roboto"/>
                <a:sym typeface="Roboto"/>
              </a:rPr>
              <a:t>a classe </a:t>
            </a:r>
            <a:r>
              <a:rPr b="1" lang="en-US" sz="1500">
                <a:solidFill>
                  <a:srgbClr val="111111"/>
                </a:solidFill>
                <a:latin typeface="Roboto Mono"/>
                <a:ea typeface="Roboto Mono"/>
                <a:cs typeface="Roboto Mono"/>
                <a:sym typeface="Roboto Mono"/>
              </a:rPr>
              <a:t>TesteArrayList4</a:t>
            </a:r>
            <a:r>
              <a:rPr lang="en-US" sz="1500">
                <a:solidFill>
                  <a:srgbClr val="111111"/>
                </a:solidFill>
                <a:latin typeface="Roboto"/>
                <a:ea typeface="Roboto"/>
                <a:cs typeface="Roboto"/>
                <a:sym typeface="Roboto"/>
              </a:rPr>
              <a:t> contém um método </a:t>
            </a:r>
            <a:r>
              <a:rPr lang="en-US" sz="1500">
                <a:solidFill>
                  <a:srgbClr val="111111"/>
                </a:solidFill>
                <a:latin typeface="Roboto Mono"/>
                <a:ea typeface="Roboto Mono"/>
                <a:cs typeface="Roboto Mono"/>
                <a:sym typeface="Roboto Mono"/>
              </a:rPr>
              <a:t>print(ArrayList al)</a:t>
            </a:r>
            <a:r>
              <a:rPr lang="en-US" sz="1500">
                <a:solidFill>
                  <a:srgbClr val="111111"/>
                </a:solidFill>
                <a:latin typeface="Roboto"/>
                <a:ea typeface="Roboto"/>
                <a:cs typeface="Roboto"/>
                <a:sym typeface="Roboto"/>
              </a:rPr>
              <a:t> que itera sobre os elementos do </a:t>
            </a:r>
            <a:r>
              <a:rPr lang="en-US" sz="1500">
                <a:solidFill>
                  <a:srgbClr val="111111"/>
                </a:solidFill>
                <a:latin typeface="Roboto Mono"/>
                <a:ea typeface="Roboto Mono"/>
                <a:cs typeface="Roboto Mono"/>
                <a:sym typeface="Roboto Mono"/>
              </a:rPr>
              <a:t>ArrayList</a:t>
            </a:r>
            <a:r>
              <a:rPr lang="en-US" sz="1500">
                <a:solidFill>
                  <a:srgbClr val="111111"/>
                </a:solidFill>
                <a:latin typeface="Roboto"/>
                <a:ea typeface="Roboto"/>
                <a:cs typeface="Roboto"/>
                <a:sym typeface="Roboto"/>
              </a:rPr>
              <a:t> e recupera cada elemento usando o método </a:t>
            </a:r>
            <a:r>
              <a:rPr lang="en-US" sz="1500">
                <a:solidFill>
                  <a:srgbClr val="111111"/>
                </a:solidFill>
                <a:latin typeface="Roboto Mono"/>
                <a:ea typeface="Roboto Mono"/>
                <a:cs typeface="Roboto Mono"/>
                <a:sym typeface="Roboto Mono"/>
              </a:rPr>
              <a:t>get(int index)</a:t>
            </a:r>
            <a:r>
              <a:rPr lang="en-US" sz="1500">
                <a:solidFill>
                  <a:srgbClr val="111111"/>
                </a:solidFill>
                <a:latin typeface="Roboto"/>
                <a:ea typeface="Roboto"/>
                <a:cs typeface="Roboto"/>
                <a:sym typeface="Roboto"/>
              </a:rPr>
              <a:t>. O elemento recuperado é então convertido para o tipo </a:t>
            </a:r>
            <a:r>
              <a:rPr lang="en-US" sz="1500">
                <a:solidFill>
                  <a:srgbClr val="111111"/>
                </a:solidFill>
                <a:latin typeface="Roboto Mono"/>
                <a:ea typeface="Roboto Mono"/>
                <a:cs typeface="Roboto Mono"/>
                <a:sym typeface="Roboto Mono"/>
              </a:rPr>
              <a:t>Estudante</a:t>
            </a:r>
            <a:r>
              <a:rPr lang="en-US" sz="1500">
                <a:solidFill>
                  <a:srgbClr val="111111"/>
                </a:solidFill>
                <a:latin typeface="Roboto"/>
                <a:ea typeface="Roboto"/>
                <a:cs typeface="Roboto"/>
                <a:sym typeface="Roboto"/>
              </a:rPr>
              <a:t> usando casting.</a:t>
            </a:r>
            <a:endParaRPr sz="1500">
              <a:solidFill>
                <a:srgbClr val="111111"/>
              </a:solidFill>
              <a:latin typeface="Roboto"/>
              <a:ea typeface="Roboto"/>
              <a:cs typeface="Roboto"/>
              <a:sym typeface="Roboto"/>
            </a:endParaRPr>
          </a:p>
          <a:p>
            <a:pPr indent="0" lvl="0" marL="114300" marR="76200" rtl="0" algn="l">
              <a:lnSpc>
                <a:spcPct val="137500"/>
              </a:lnSpc>
              <a:spcBef>
                <a:spcPts val="900"/>
              </a:spcBef>
              <a:spcAft>
                <a:spcPts val="0"/>
              </a:spcAft>
              <a:buClr>
                <a:schemeClr val="dk1"/>
              </a:buClr>
              <a:buSzPts val="1100"/>
              <a:buFont typeface="Arial"/>
              <a:buNone/>
            </a:pPr>
            <a:r>
              <a:rPr lang="en-US" sz="1500">
                <a:solidFill>
                  <a:srgbClr val="111111"/>
                </a:solidFill>
                <a:latin typeface="Roboto"/>
                <a:ea typeface="Roboto"/>
                <a:cs typeface="Roboto"/>
                <a:sym typeface="Roboto"/>
              </a:rPr>
              <a:t>Java</a:t>
            </a:r>
            <a:endParaRPr sz="1500">
              <a:solidFill>
                <a:srgbClr val="111111"/>
              </a:solidFill>
              <a:latin typeface="Roboto"/>
              <a:ea typeface="Roboto"/>
              <a:cs typeface="Roboto"/>
              <a:sym typeface="Roboto"/>
            </a:endParaRPr>
          </a:p>
          <a:p>
            <a:pPr indent="0" lvl="0" marL="0" rtl="0" algn="l">
              <a:spcBef>
                <a:spcPts val="0"/>
              </a:spcBef>
              <a:spcAft>
                <a:spcPts val="0"/>
              </a:spcAft>
              <a:buNone/>
            </a:pPr>
            <a:r>
              <a:rPr lang="en-US" sz="1500">
                <a:solidFill>
                  <a:schemeClr val="accent2"/>
                </a:solidFill>
                <a:latin typeface="Roboto"/>
                <a:ea typeface="Roboto"/>
                <a:cs typeface="Roboto"/>
                <a:sym typeface="Roboto"/>
              </a:rPr>
              <a:t>public class TesteArrayList4 {	</a:t>
            </a:r>
            <a:endParaRPr sz="1500">
              <a:solidFill>
                <a:schemeClr val="accent2"/>
              </a:solidFill>
              <a:latin typeface="Roboto"/>
              <a:ea typeface="Roboto"/>
              <a:cs typeface="Roboto"/>
              <a:sym typeface="Roboto"/>
            </a:endParaRPr>
          </a:p>
          <a:p>
            <a:pPr indent="0" lvl="0" marL="0" rtl="0" algn="l">
              <a:spcBef>
                <a:spcPts val="0"/>
              </a:spcBef>
              <a:spcAft>
                <a:spcPts val="0"/>
              </a:spcAft>
              <a:buNone/>
            </a:pPr>
            <a:r>
              <a:rPr lang="en-US" sz="1500">
                <a:solidFill>
                  <a:schemeClr val="accent2"/>
                </a:solidFill>
                <a:latin typeface="Roboto"/>
                <a:ea typeface="Roboto"/>
                <a:cs typeface="Roboto"/>
                <a:sym typeface="Roboto"/>
              </a:rPr>
              <a:t>    public void print(ArrayList al) {</a:t>
            </a:r>
            <a:endParaRPr sz="1500">
              <a:solidFill>
                <a:schemeClr val="accent2"/>
              </a:solidFill>
              <a:latin typeface="Roboto"/>
              <a:ea typeface="Roboto"/>
              <a:cs typeface="Roboto"/>
              <a:sym typeface="Roboto"/>
            </a:endParaRPr>
          </a:p>
          <a:p>
            <a:pPr indent="0" lvl="0" marL="0" rtl="0" algn="l">
              <a:spcBef>
                <a:spcPts val="0"/>
              </a:spcBef>
              <a:spcAft>
                <a:spcPts val="0"/>
              </a:spcAft>
              <a:buNone/>
            </a:pPr>
            <a:r>
              <a:rPr lang="en-US" sz="1500">
                <a:solidFill>
                  <a:schemeClr val="accent2"/>
                </a:solidFill>
                <a:latin typeface="Roboto"/>
                <a:ea typeface="Roboto"/>
                <a:cs typeface="Roboto"/>
                <a:sym typeface="Roboto"/>
              </a:rPr>
              <a:t>        for(int i = 0; i &lt; al.size(); i++) { </a:t>
            </a:r>
            <a:endParaRPr sz="1500">
              <a:solidFill>
                <a:schemeClr val="accent2"/>
              </a:solidFill>
              <a:latin typeface="Roboto"/>
              <a:ea typeface="Roboto"/>
              <a:cs typeface="Roboto"/>
              <a:sym typeface="Roboto"/>
            </a:endParaRPr>
          </a:p>
          <a:p>
            <a:pPr indent="0" lvl="0" marL="0" rtl="0" algn="l">
              <a:spcBef>
                <a:spcPts val="0"/>
              </a:spcBef>
              <a:spcAft>
                <a:spcPts val="0"/>
              </a:spcAft>
              <a:buNone/>
            </a:pPr>
            <a:r>
              <a:rPr lang="en-US" sz="1500">
                <a:solidFill>
                  <a:schemeClr val="accent2"/>
                </a:solidFill>
                <a:latin typeface="Roboto"/>
                <a:ea typeface="Roboto"/>
                <a:cs typeface="Roboto"/>
                <a:sym typeface="Roboto"/>
              </a:rPr>
              <a:t>            Estudante e = (Estudante)al.get(i);</a:t>
            </a:r>
            <a:endParaRPr sz="1500">
              <a:solidFill>
                <a:schemeClr val="accent2"/>
              </a:solidFill>
              <a:latin typeface="Roboto"/>
              <a:ea typeface="Roboto"/>
              <a:cs typeface="Roboto"/>
              <a:sym typeface="Roboto"/>
            </a:endParaRPr>
          </a:p>
          <a:p>
            <a:pPr indent="0" lvl="0" marL="0" rtl="0" algn="l">
              <a:spcBef>
                <a:spcPts val="0"/>
              </a:spcBef>
              <a:spcAft>
                <a:spcPts val="0"/>
              </a:spcAft>
              <a:buNone/>
            </a:pPr>
            <a:r>
              <a:rPr lang="en-US" sz="1500">
                <a:solidFill>
                  <a:schemeClr val="accent2"/>
                </a:solidFill>
                <a:latin typeface="Roboto"/>
                <a:ea typeface="Roboto"/>
                <a:cs typeface="Roboto"/>
                <a:sym typeface="Roboto"/>
              </a:rPr>
              <a:t>            e.exibir();</a:t>
            </a:r>
            <a:endParaRPr sz="1500">
              <a:solidFill>
                <a:schemeClr val="accent2"/>
              </a:solidFill>
              <a:latin typeface="Roboto"/>
              <a:ea typeface="Roboto"/>
              <a:cs typeface="Roboto"/>
              <a:sym typeface="Roboto"/>
            </a:endParaRPr>
          </a:p>
          <a:p>
            <a:pPr indent="0" lvl="0" marL="0" rtl="0" algn="l">
              <a:spcBef>
                <a:spcPts val="0"/>
              </a:spcBef>
              <a:spcAft>
                <a:spcPts val="0"/>
              </a:spcAft>
              <a:buNone/>
            </a:pPr>
            <a:r>
              <a:rPr lang="en-US" sz="1500">
                <a:solidFill>
                  <a:schemeClr val="accent2"/>
                </a:solidFill>
                <a:latin typeface="Roboto"/>
                <a:ea typeface="Roboto"/>
                <a:cs typeface="Roboto"/>
                <a:sym typeface="Roboto"/>
              </a:rPr>
              <a:t>        }</a:t>
            </a:r>
            <a:endParaRPr sz="1500">
              <a:solidFill>
                <a:schemeClr val="accent2"/>
              </a:solidFill>
              <a:latin typeface="Roboto"/>
              <a:ea typeface="Roboto"/>
              <a:cs typeface="Roboto"/>
              <a:sym typeface="Roboto"/>
            </a:endParaRPr>
          </a:p>
          <a:p>
            <a:pPr indent="0" lvl="0" marL="0" rtl="0" algn="l">
              <a:spcBef>
                <a:spcPts val="0"/>
              </a:spcBef>
              <a:spcAft>
                <a:spcPts val="0"/>
              </a:spcAft>
              <a:buNone/>
            </a:pPr>
            <a:r>
              <a:rPr lang="en-US" sz="1500">
                <a:solidFill>
                  <a:schemeClr val="accent2"/>
                </a:solidFill>
                <a:latin typeface="Roboto"/>
                <a:ea typeface="Roboto"/>
                <a:cs typeface="Roboto"/>
                <a:sym typeface="Roboto"/>
              </a:rPr>
              <a:t>    }</a:t>
            </a:r>
            <a:endParaRPr sz="1500">
              <a:solidFill>
                <a:schemeClr val="accent2"/>
              </a:solidFill>
              <a:latin typeface="Roboto"/>
              <a:ea typeface="Roboto"/>
              <a:cs typeface="Roboto"/>
              <a:sym typeface="Roboto"/>
            </a:endParaRPr>
          </a:p>
          <a:p>
            <a:pPr indent="0" lvl="0" marL="0" rtl="0" algn="l">
              <a:spcBef>
                <a:spcPts val="0"/>
              </a:spcBef>
              <a:spcAft>
                <a:spcPts val="0"/>
              </a:spcAft>
              <a:buNone/>
            </a:pPr>
            <a:r>
              <a:rPr lang="en-US" sz="1500">
                <a:solidFill>
                  <a:schemeClr val="accent2"/>
                </a:solidFill>
                <a:latin typeface="Roboto"/>
                <a:ea typeface="Roboto"/>
                <a:cs typeface="Roboto"/>
                <a:sym typeface="Roboto"/>
              </a:rPr>
              <a:t>}</a:t>
            </a:r>
            <a:endParaRPr sz="1500">
              <a:solidFill>
                <a:schemeClr val="accent2"/>
              </a:solidFill>
              <a:latin typeface="Roboto"/>
              <a:ea typeface="Roboto"/>
              <a:cs typeface="Roboto"/>
              <a:sym typeface="Roboto"/>
            </a:endParaRPr>
          </a:p>
          <a:p>
            <a:pPr indent="0" lvl="0" marL="101600" marR="101600" rtl="0" algn="l">
              <a:lnSpc>
                <a:spcPct val="115000"/>
              </a:lnSpc>
              <a:spcBef>
                <a:spcPts val="900"/>
              </a:spcBef>
              <a:spcAft>
                <a:spcPts val="0"/>
              </a:spcAft>
              <a:buClr>
                <a:schemeClr val="dk1"/>
              </a:buClr>
              <a:buSzPts val="1100"/>
              <a:buFont typeface="Arial"/>
              <a:buNone/>
            </a:pPr>
            <a:r>
              <a:t/>
            </a:r>
            <a:endParaRPr sz="1500">
              <a:solidFill>
                <a:srgbClr val="111111"/>
              </a:solidFill>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US" sz="1500">
                <a:solidFill>
                  <a:srgbClr val="111111"/>
                </a:solidFill>
                <a:latin typeface="Roboto"/>
                <a:ea typeface="Roboto"/>
                <a:cs typeface="Roboto"/>
                <a:sym typeface="Roboto"/>
              </a:rPr>
              <a:t>O casting é necessário porque o método </a:t>
            </a:r>
            <a:r>
              <a:rPr lang="en-US" sz="1500">
                <a:solidFill>
                  <a:srgbClr val="111111"/>
                </a:solidFill>
                <a:latin typeface="Roboto Mono"/>
                <a:ea typeface="Roboto Mono"/>
                <a:cs typeface="Roboto Mono"/>
                <a:sym typeface="Roboto Mono"/>
              </a:rPr>
              <a:t>get(int index)</a:t>
            </a:r>
            <a:r>
              <a:rPr lang="en-US" sz="1500">
                <a:solidFill>
                  <a:srgbClr val="111111"/>
                </a:solidFill>
                <a:latin typeface="Roboto"/>
                <a:ea typeface="Roboto"/>
                <a:cs typeface="Roboto"/>
                <a:sym typeface="Roboto"/>
              </a:rPr>
              <a:t> retorna um objeto do tipo </a:t>
            </a:r>
            <a:r>
              <a:rPr lang="en-US" sz="1500">
                <a:solidFill>
                  <a:srgbClr val="111111"/>
                </a:solidFill>
                <a:latin typeface="Roboto Mono"/>
                <a:ea typeface="Roboto Mono"/>
                <a:cs typeface="Roboto Mono"/>
                <a:sym typeface="Roboto Mono"/>
              </a:rPr>
              <a:t>Object</a:t>
            </a:r>
            <a:r>
              <a:rPr lang="en-US" sz="1500">
                <a:solidFill>
                  <a:srgbClr val="111111"/>
                </a:solidFill>
                <a:latin typeface="Roboto"/>
                <a:ea typeface="Roboto"/>
                <a:cs typeface="Roboto"/>
                <a:sym typeface="Roboto"/>
              </a:rPr>
              <a:t>, que é a classe base para todos os objetos em Java. Como o tipo de objeto armazenado no </a:t>
            </a:r>
            <a:r>
              <a:rPr lang="en-US" sz="1500">
                <a:solidFill>
                  <a:srgbClr val="111111"/>
                </a:solidFill>
                <a:latin typeface="Roboto Mono"/>
                <a:ea typeface="Roboto Mono"/>
                <a:cs typeface="Roboto Mono"/>
                <a:sym typeface="Roboto Mono"/>
              </a:rPr>
              <a:t>ArrayList</a:t>
            </a:r>
            <a:r>
              <a:rPr lang="en-US" sz="1500">
                <a:solidFill>
                  <a:srgbClr val="111111"/>
                </a:solidFill>
                <a:latin typeface="Roboto"/>
                <a:ea typeface="Roboto"/>
                <a:cs typeface="Roboto"/>
                <a:sym typeface="Roboto"/>
              </a:rPr>
              <a:t> pode ser diferente do tipo de objeto que você deseja recuperar, é necessário realizar uma conversão explícita para o tipo correto.</a:t>
            </a:r>
            <a:endParaRPr sz="1500">
              <a:solidFill>
                <a:srgbClr val="111111"/>
              </a:solidFill>
              <a:latin typeface="Roboto"/>
              <a:ea typeface="Roboto"/>
              <a:cs typeface="Roboto"/>
              <a:sym typeface="Roboto"/>
            </a:endParaRPr>
          </a:p>
          <a:p>
            <a:pPr indent="0" lvl="0" marL="0" rtl="0" algn="l">
              <a:spcBef>
                <a:spcPts val="0"/>
              </a:spcBef>
              <a:spcAft>
                <a:spcPts val="0"/>
              </a:spcAft>
              <a:buNone/>
            </a:pPr>
            <a:r>
              <a:t/>
            </a:r>
            <a:endParaRPr sz="32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29"/>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35" name="Google Shape;635;p29"/>
          <p:cNvSpPr txBox="1"/>
          <p:nvPr/>
        </p:nvSpPr>
        <p:spPr>
          <a:xfrm>
            <a:off x="304800" y="914400"/>
            <a:ext cx="8839200" cy="244951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 versão 1.5 do Java introduziu o conceito de listas de tipos específicos. Assim, o casting anterior não é mais necessário.</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Para isso, use parênteses angulares ( &lt;Tipo&gt; ) para definir o tipo de sua lista.</a:t>
            </a:r>
            <a:endParaRPr b="0" i="0" sz="2400" u="none">
              <a:solidFill>
                <a:schemeClr val="accent2"/>
              </a:solidFill>
              <a:latin typeface="Courier New"/>
              <a:ea typeface="Courier New"/>
              <a:cs typeface="Courier New"/>
              <a:sym typeface="Courier New"/>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public class TesteArrayList {	</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public void static main( String args [] ) {</a:t>
            </a:r>
            <a:endParaRPr/>
          </a:p>
          <a:p>
            <a:pPr indent="-228600" lvl="2" marL="114300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ArrayList</a:t>
            </a:r>
            <a:r>
              <a:rPr b="1" i="0" lang="en-US" sz="2000" u="none" cap="none" strike="noStrike">
                <a:solidFill>
                  <a:srgbClr val="3333CC"/>
                </a:solidFill>
                <a:latin typeface="Courier New"/>
                <a:ea typeface="Courier New"/>
                <a:cs typeface="Courier New"/>
                <a:sym typeface="Courier New"/>
              </a:rPr>
              <a:t>&lt;Integer&gt;</a:t>
            </a:r>
            <a:r>
              <a:rPr b="0" i="0" lang="en-US" sz="2000" u="none" cap="none" strike="noStrike">
                <a:solidFill>
                  <a:schemeClr val="dk1"/>
                </a:solidFill>
                <a:latin typeface="Courier New"/>
                <a:ea typeface="Courier New"/>
                <a:cs typeface="Courier New"/>
                <a:sym typeface="Courier New"/>
              </a:rPr>
              <a:t> li = new ArrayList</a:t>
            </a:r>
            <a:r>
              <a:rPr b="1" i="0" lang="en-US" sz="2000" u="none" cap="none" strike="noStrike">
                <a:solidFill>
                  <a:srgbClr val="3333CC"/>
                </a:solidFill>
                <a:latin typeface="Courier New"/>
                <a:ea typeface="Courier New"/>
                <a:cs typeface="Courier New"/>
                <a:sym typeface="Courier New"/>
              </a:rPr>
              <a:t>&lt;Integer&gt;</a:t>
            </a:r>
            <a:r>
              <a:rPr b="0" i="0" lang="en-US" sz="2000" u="none" cap="none" strike="noStrike">
                <a:solidFill>
                  <a:schemeClr val="dk1"/>
                </a:solidFill>
                <a:latin typeface="Courier New"/>
                <a:ea typeface="Courier New"/>
                <a:cs typeface="Courier New"/>
                <a:sym typeface="Courier New"/>
              </a:rPr>
              <a:t>();</a:t>
            </a:r>
            <a:endParaRPr/>
          </a:p>
          <a:p>
            <a:pPr indent="-228600" lvl="2" marL="114300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li.add( new Integer(1) );</a:t>
            </a:r>
            <a:endParaRPr/>
          </a:p>
          <a:p>
            <a:pPr indent="-228600" lvl="2" marL="114300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li.add( 2 );</a:t>
            </a:r>
            <a:endParaRPr/>
          </a:p>
          <a:p>
            <a:pPr indent="-228600" lvl="2" marL="114300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for (int i=0; i &lt; li.size(); i++) {</a:t>
            </a:r>
            <a:endParaRPr/>
          </a:p>
          <a:p>
            <a:pPr indent="-228600" lvl="2" marL="1143000" marR="0" rtl="0" algn="l">
              <a:lnSpc>
                <a:spcPct val="100000"/>
              </a:lnSpc>
              <a:spcBef>
                <a:spcPts val="400"/>
              </a:spcBef>
              <a:spcAft>
                <a:spcPts val="0"/>
              </a:spcAft>
              <a:buClr>
                <a:srgbClr val="FF0000"/>
              </a:buClr>
              <a:buSzPts val="2000"/>
              <a:buFont typeface="Courier New"/>
              <a:buNone/>
            </a:pPr>
            <a:r>
              <a:rPr b="0" i="0" lang="en-US" sz="2000" u="none" cap="none" strike="noStrike">
                <a:solidFill>
                  <a:srgbClr val="FF0000"/>
                </a:solidFill>
                <a:latin typeface="Courier New"/>
                <a:ea typeface="Courier New"/>
                <a:cs typeface="Courier New"/>
                <a:sym typeface="Courier New"/>
              </a:rPr>
              <a:t>         </a:t>
            </a:r>
            <a:r>
              <a:rPr b="1" i="0" lang="en-US" sz="2000" u="none" cap="none" strike="noStrike">
                <a:solidFill>
                  <a:srgbClr val="FF0000"/>
                </a:solidFill>
                <a:latin typeface="Courier New"/>
                <a:ea typeface="Courier New"/>
                <a:cs typeface="Courier New"/>
                <a:sym typeface="Courier New"/>
              </a:rPr>
              <a:t>int n = li.get(i);</a:t>
            </a:r>
            <a:endParaRPr/>
          </a:p>
          <a:p>
            <a:pPr indent="-228600" lvl="2" marL="114300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System.out.println( n );</a:t>
            </a:r>
            <a:endParaRPr/>
          </a:p>
          <a:p>
            <a:pPr indent="-228600" lvl="2" marL="114300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 }</a:t>
            </a:r>
            <a:endParaRPr/>
          </a:p>
        </p:txBody>
      </p:sp>
      <p:sp>
        <p:nvSpPr>
          <p:cNvPr id="636" name="Google Shape;636;p29"/>
          <p:cNvSpPr txBox="1"/>
          <p:nvPr/>
        </p:nvSpPr>
        <p:spPr>
          <a:xfrm>
            <a:off x="685800" y="228600"/>
            <a:ext cx="7772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ArrayList de Tipos Específicos</a:t>
            </a:r>
            <a:endParaRPr/>
          </a:p>
        </p:txBody>
      </p:sp>
      <p:sp>
        <p:nvSpPr>
          <p:cNvPr id="637" name="Google Shape;637;p29"/>
          <p:cNvSpPr txBox="1"/>
          <p:nvPr/>
        </p:nvSpPr>
        <p:spPr>
          <a:xfrm>
            <a:off x="7162800" y="5334000"/>
            <a:ext cx="146685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1" lang="en-US" sz="1800" u="none">
                <a:solidFill>
                  <a:srgbClr val="FF0000"/>
                </a:solidFill>
                <a:latin typeface="Arial"/>
                <a:ea typeface="Arial"/>
                <a:cs typeface="Arial"/>
                <a:sym typeface="Arial"/>
              </a:rPr>
              <a:t>Não precisa </a:t>
            </a:r>
            <a:endParaRPr/>
          </a:p>
          <a:p>
            <a:pPr indent="0" lvl="0" marL="0" marR="0" rtl="0" algn="l">
              <a:lnSpc>
                <a:spcPct val="100000"/>
              </a:lnSpc>
              <a:spcBef>
                <a:spcPts val="0"/>
              </a:spcBef>
              <a:spcAft>
                <a:spcPts val="0"/>
              </a:spcAft>
              <a:buClr>
                <a:srgbClr val="FF0000"/>
              </a:buClr>
              <a:buSzPts val="1800"/>
              <a:buFont typeface="Arial"/>
              <a:buNone/>
            </a:pPr>
            <a:r>
              <a:rPr b="0" i="1" lang="en-US" sz="1800" u="none">
                <a:solidFill>
                  <a:srgbClr val="FF0000"/>
                </a:solidFill>
                <a:latin typeface="Arial"/>
                <a:ea typeface="Arial"/>
                <a:cs typeface="Arial"/>
                <a:sym typeface="Arial"/>
              </a:rPr>
              <a:t>de casting</a:t>
            </a:r>
            <a:endParaRPr/>
          </a:p>
        </p:txBody>
      </p:sp>
      <p:cxnSp>
        <p:nvCxnSpPr>
          <p:cNvPr id="638" name="Google Shape;638;p29"/>
          <p:cNvCxnSpPr/>
          <p:nvPr/>
        </p:nvCxnSpPr>
        <p:spPr>
          <a:xfrm rot="10800000">
            <a:off x="5715000" y="5575300"/>
            <a:ext cx="1371600" cy="0"/>
          </a:xfrm>
          <a:prstGeom prst="straightConnector1">
            <a:avLst/>
          </a:prstGeom>
          <a:noFill/>
          <a:ln cap="flat" cmpd="sng" w="9525">
            <a:solidFill>
              <a:srgbClr val="FF0000"/>
            </a:solidFill>
            <a:prstDash val="solid"/>
            <a:miter lim="800000"/>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30"/>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45" name="Google Shape;645;p30"/>
          <p:cNvSpPr txBox="1"/>
          <p:nvPr/>
        </p:nvSpPr>
        <p:spPr>
          <a:xfrm>
            <a:off x="304800" y="914400"/>
            <a:ext cx="8839200" cy="244951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 versão 1.5 do Java disponibilizou uma maneira bem simples de percorrer listas utilizando a idéia do laço for-each.</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Sintaxe:</a:t>
            </a:r>
            <a:endParaRPr b="0" i="0" sz="2400" u="none">
              <a:solidFill>
                <a:schemeClr val="accent2"/>
              </a:solidFill>
              <a:latin typeface="Courier New"/>
              <a:ea typeface="Courier New"/>
              <a:cs typeface="Courier New"/>
              <a:sym typeface="Courier New"/>
            </a:endParaRPr>
          </a:p>
          <a:p>
            <a:pPr indent="-228600" lvl="2" marL="11430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ourier New"/>
              <a:ea typeface="Courier New"/>
              <a:cs typeface="Courier New"/>
              <a:sym typeface="Courier New"/>
            </a:endParaRPr>
          </a:p>
          <a:p>
            <a:pPr indent="-228600" lvl="2" marL="114300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ArrayList&lt; </a:t>
            </a:r>
            <a:r>
              <a:rPr b="1" i="0" lang="en-US" sz="2400" u="none" cap="none" strike="noStrike">
                <a:solidFill>
                  <a:schemeClr val="dk1"/>
                </a:solidFill>
                <a:latin typeface="Courier New"/>
                <a:ea typeface="Courier New"/>
                <a:cs typeface="Courier New"/>
                <a:sym typeface="Courier New"/>
              </a:rPr>
              <a:t>Tipo</a:t>
            </a:r>
            <a:r>
              <a:rPr b="0" i="0" lang="en-US" sz="2400" u="none" cap="none" strike="noStrike">
                <a:solidFill>
                  <a:schemeClr val="dk1"/>
                </a:solidFill>
                <a:latin typeface="Courier New"/>
                <a:ea typeface="Courier New"/>
                <a:cs typeface="Courier New"/>
                <a:sym typeface="Courier New"/>
              </a:rPr>
              <a:t> &gt; lista = new </a:t>
            </a:r>
            <a:endParaRPr/>
          </a:p>
          <a:p>
            <a:pPr indent="-228600" lvl="2" marL="114300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				   ArrayList&lt; </a:t>
            </a:r>
            <a:r>
              <a:rPr b="1" i="0" lang="en-US" sz="2400" u="none" cap="none" strike="noStrike">
                <a:solidFill>
                  <a:schemeClr val="dk1"/>
                </a:solidFill>
                <a:latin typeface="Courier New"/>
                <a:ea typeface="Courier New"/>
                <a:cs typeface="Courier New"/>
                <a:sym typeface="Courier New"/>
              </a:rPr>
              <a:t>Tipo</a:t>
            </a:r>
            <a:r>
              <a:rPr b="0" i="0" lang="en-US" sz="2400" u="none" cap="none" strike="noStrike">
                <a:solidFill>
                  <a:schemeClr val="dk1"/>
                </a:solidFill>
                <a:latin typeface="Courier New"/>
                <a:ea typeface="Courier New"/>
                <a:cs typeface="Courier New"/>
                <a:sym typeface="Courier New"/>
              </a:rPr>
              <a:t> &gt;();</a:t>
            </a:r>
            <a:endParaRPr/>
          </a:p>
          <a:p>
            <a:pPr indent="-228600" lvl="2" marL="114300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a:t>
            </a:r>
            <a:endParaRPr/>
          </a:p>
          <a:p>
            <a:pPr indent="-228600" lvl="2" marL="114300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for ( </a:t>
            </a:r>
            <a:r>
              <a:rPr b="1" i="0" lang="en-US" sz="2400" u="none" cap="none" strike="noStrike">
                <a:solidFill>
                  <a:schemeClr val="dk1"/>
                </a:solidFill>
                <a:latin typeface="Courier New"/>
                <a:ea typeface="Courier New"/>
                <a:cs typeface="Courier New"/>
                <a:sym typeface="Courier New"/>
              </a:rPr>
              <a:t>Tipo</a:t>
            </a:r>
            <a:r>
              <a:rPr b="0" i="0" lang="en-US" sz="2400" u="none" cap="none" strike="noStrike">
                <a:solidFill>
                  <a:schemeClr val="dk1"/>
                </a:solidFill>
                <a:latin typeface="Courier New"/>
                <a:ea typeface="Courier New"/>
                <a:cs typeface="Courier New"/>
                <a:sym typeface="Courier New"/>
              </a:rPr>
              <a:t> aux : lista )</a:t>
            </a:r>
            <a:endParaRPr/>
          </a:p>
          <a:p>
            <a:pPr indent="-228600" lvl="2" marL="114300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     aux.operacao();</a:t>
            </a:r>
            <a:endParaRPr/>
          </a:p>
        </p:txBody>
      </p:sp>
      <p:sp>
        <p:nvSpPr>
          <p:cNvPr id="646" name="Google Shape;646;p30"/>
          <p:cNvSpPr txBox="1"/>
          <p:nvPr/>
        </p:nvSpPr>
        <p:spPr>
          <a:xfrm>
            <a:off x="685800" y="228600"/>
            <a:ext cx="7772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O Laço For-Each</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31"/>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53" name="Google Shape;653;p31"/>
          <p:cNvSpPr txBox="1"/>
          <p:nvPr/>
        </p:nvSpPr>
        <p:spPr>
          <a:xfrm>
            <a:off x="304800" y="914400"/>
            <a:ext cx="8839200" cy="244951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Exemplo</a:t>
            </a:r>
            <a:endParaRPr b="0" i="0" sz="2400" u="none">
              <a:solidFill>
                <a:schemeClr val="accent2"/>
              </a:solidFill>
              <a:latin typeface="Courier New"/>
              <a:ea typeface="Courier New"/>
              <a:cs typeface="Courier New"/>
              <a:sym typeface="Courier New"/>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public class TesteArrayList {	</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public static void main( String args [] ) {</a:t>
            </a:r>
            <a:endParaRPr b="0" i="0" sz="2800" u="none">
              <a:solidFill>
                <a:schemeClr val="dk1"/>
              </a:solidFill>
              <a:latin typeface="Courier New"/>
              <a:ea typeface="Courier New"/>
              <a:cs typeface="Courier New"/>
              <a:sym typeface="Courier New"/>
            </a:endParaRPr>
          </a:p>
          <a:p>
            <a:pPr indent="-228600" lvl="2" marL="114300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Estudante e1=new Estudante("Pedro", 'M', 111);</a:t>
            </a:r>
            <a:endParaRPr/>
          </a:p>
          <a:p>
            <a:pPr indent="-228600" lvl="2" marL="114300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Estudante e2=new Estudante ("Leonardo", 'M', 222);</a:t>
            </a:r>
            <a:endParaRPr/>
          </a:p>
          <a:p>
            <a:pPr indent="-228600" lvl="2" marL="114300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Estudante e3=new Estudante ("Michele", 'F', 333);</a:t>
            </a:r>
            <a:endParaRPr/>
          </a:p>
          <a:p>
            <a:pPr indent="-228600" lvl="2" marL="114300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ArrayList&lt;Estudante&gt; myList = new </a:t>
            </a:r>
            <a:endParaRPr/>
          </a:p>
          <a:p>
            <a:pPr indent="-228600" lvl="2" marL="114300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ArrayList&lt;Estudante&gt;();</a:t>
            </a:r>
            <a:endParaRPr/>
          </a:p>
          <a:p>
            <a:pPr indent="-228600" lvl="2" marL="114300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myList.add(e1);</a:t>
            </a:r>
            <a:endParaRPr/>
          </a:p>
          <a:p>
            <a:pPr indent="-228600" lvl="2" marL="114300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myList.add(e2);</a:t>
            </a:r>
            <a:endParaRPr/>
          </a:p>
          <a:p>
            <a:pPr indent="-228600" lvl="2" marL="114300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myList.add(e3);</a:t>
            </a:r>
            <a:endParaRPr/>
          </a:p>
          <a:p>
            <a:pPr indent="-228600" lvl="2" marL="114300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for ( Estudante e : myList ) {</a:t>
            </a:r>
            <a:endParaRPr/>
          </a:p>
          <a:p>
            <a:pPr indent="-228600" lvl="2" marL="114300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e.exibir();</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   </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t>
            </a:r>
            <a:endParaRPr/>
          </a:p>
        </p:txBody>
      </p:sp>
      <p:sp>
        <p:nvSpPr>
          <p:cNvPr id="654" name="Google Shape;654;p31"/>
          <p:cNvSpPr txBox="1"/>
          <p:nvPr/>
        </p:nvSpPr>
        <p:spPr>
          <a:xfrm>
            <a:off x="685800" y="228600"/>
            <a:ext cx="7772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O Laço For-Each</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32"/>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61" name="Google Shape;661;p32"/>
          <p:cNvSpPr txBox="1"/>
          <p:nvPr/>
        </p:nvSpPr>
        <p:spPr>
          <a:xfrm>
            <a:off x="304800" y="914400"/>
            <a:ext cx="8839200" cy="244951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Usando com arrays...</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accent2"/>
              </a:solidFill>
              <a:latin typeface="Courier New"/>
              <a:ea typeface="Courier New"/>
              <a:cs typeface="Courier New"/>
              <a:sym typeface="Courier New"/>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public class TesteArray </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	</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public void static main( String args [] ) </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t>
            </a:r>
            <a:endParaRPr b="0" i="0" sz="2800" u="none">
              <a:solidFill>
                <a:schemeClr val="dk1"/>
              </a:solidFill>
              <a:latin typeface="Courier New"/>
              <a:ea typeface="Courier New"/>
              <a:cs typeface="Courier New"/>
              <a:sym typeface="Courier New"/>
            </a:endParaRPr>
          </a:p>
          <a:p>
            <a:pPr indent="-285750" lvl="1" marL="74295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Integer arr [] = new Integer[ 5 ];</a:t>
            </a:r>
            <a:endParaRPr/>
          </a:p>
          <a:p>
            <a:pPr indent="-285750" lvl="1" marL="74295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arr[0] = 1;</a:t>
            </a:r>
            <a:endParaRPr/>
          </a:p>
          <a:p>
            <a:pPr indent="-285750" lvl="1" marL="74295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arr[1] = 2;</a:t>
            </a:r>
            <a:endParaRPr/>
          </a:p>
          <a:p>
            <a:pPr indent="-285750" lvl="1" marL="74295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for ( Integer i : arr ) {</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System.out.println ( i );</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t>
            </a:r>
            <a:endParaRPr/>
          </a:p>
        </p:txBody>
      </p:sp>
      <p:sp>
        <p:nvSpPr>
          <p:cNvPr id="662" name="Google Shape;662;p32"/>
          <p:cNvSpPr txBox="1"/>
          <p:nvPr/>
        </p:nvSpPr>
        <p:spPr>
          <a:xfrm>
            <a:off x="685800" y="228600"/>
            <a:ext cx="7772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O Laço For-Each</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33"/>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68" name="Google Shape;668;p33"/>
          <p:cNvSpPr txBox="1"/>
          <p:nvPr/>
        </p:nvSpPr>
        <p:spPr>
          <a:xfrm>
            <a:off x="304800" y="914400"/>
            <a:ext cx="8458200" cy="68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Há uma maneira mais elegante de percorrer uma lista.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 interface </a:t>
            </a:r>
            <a:r>
              <a:rPr b="0" i="0" lang="en-US" sz="2800" u="none">
                <a:solidFill>
                  <a:schemeClr val="dk1"/>
                </a:solidFill>
                <a:latin typeface="Courier New"/>
                <a:ea typeface="Courier New"/>
                <a:cs typeface="Courier New"/>
                <a:sym typeface="Courier New"/>
              </a:rPr>
              <a:t>ListIterator</a:t>
            </a:r>
            <a:r>
              <a:rPr b="0" i="0" lang="en-US" sz="2800" u="none">
                <a:solidFill>
                  <a:schemeClr val="dk1"/>
                </a:solidFill>
                <a:latin typeface="Arial"/>
                <a:ea typeface="Arial"/>
                <a:cs typeface="Arial"/>
                <a:sym typeface="Arial"/>
              </a:rPr>
              <a:t> é um </a:t>
            </a:r>
            <a:r>
              <a:rPr b="0" i="1" lang="en-US" sz="2800" u="none">
                <a:solidFill>
                  <a:schemeClr val="dk1"/>
                </a:solidFill>
                <a:latin typeface="Arial"/>
                <a:ea typeface="Arial"/>
                <a:cs typeface="Arial"/>
                <a:sym typeface="Arial"/>
              </a:rPr>
              <a:t>iterator </a:t>
            </a:r>
            <a:r>
              <a:rPr b="0" i="0" lang="en-US" sz="2800" u="none">
                <a:solidFill>
                  <a:schemeClr val="dk1"/>
                </a:solidFill>
                <a:latin typeface="Arial"/>
                <a:ea typeface="Arial"/>
                <a:cs typeface="Arial"/>
                <a:sym typeface="Arial"/>
              </a:rPr>
              <a:t>customizado (personalizado) para listas.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Permite percorrer a lista em ambas as direções.</a:t>
            </a:r>
            <a:endParaRPr/>
          </a:p>
          <a:p>
            <a:pPr indent="0" lvl="1" marL="53340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interface ListIterator {</a:t>
            </a:r>
            <a:endParaRPr/>
          </a:p>
          <a:p>
            <a:pPr indent="0" lvl="1" marL="53340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	boolean hasNext();</a:t>
            </a:r>
            <a:endParaRPr/>
          </a:p>
          <a:p>
            <a:pPr indent="0" lvl="1" marL="53340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	boolean hasPrevious();</a:t>
            </a:r>
            <a:endParaRPr/>
          </a:p>
          <a:p>
            <a:pPr indent="0" lvl="1" marL="53340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	Object next();</a:t>
            </a:r>
            <a:endParaRPr/>
          </a:p>
          <a:p>
            <a:pPr indent="0" lvl="1" marL="53340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	Object previous();</a:t>
            </a:r>
            <a:endParaRPr/>
          </a:p>
          <a:p>
            <a:pPr indent="0" lvl="1" marL="53340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	int nextIndex();</a:t>
            </a:r>
            <a:endParaRPr/>
          </a:p>
          <a:p>
            <a:pPr indent="0" lvl="1" marL="53340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	int previousIndex();</a:t>
            </a:r>
            <a:endParaRPr/>
          </a:p>
          <a:p>
            <a:pPr indent="0" lvl="1" marL="53340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a:t>
            </a:r>
            <a:endParaRPr/>
          </a:p>
        </p:txBody>
      </p:sp>
      <p:sp>
        <p:nvSpPr>
          <p:cNvPr id="669" name="Google Shape;669;p33"/>
          <p:cNvSpPr txBox="1"/>
          <p:nvPr/>
        </p:nvSpPr>
        <p:spPr>
          <a:xfrm>
            <a:off x="685800" y="228600"/>
            <a:ext cx="7772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ArrayList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34"/>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75" name="Google Shape;675;p34"/>
          <p:cNvSpPr txBox="1"/>
          <p:nvPr/>
        </p:nvSpPr>
        <p:spPr>
          <a:xfrm>
            <a:off x="457200" y="838200"/>
            <a:ext cx="7924800" cy="68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Percorrendo um ArrayList usando </a:t>
            </a:r>
            <a:r>
              <a:rPr b="0" i="1" lang="en-US" sz="2800" u="none">
                <a:solidFill>
                  <a:schemeClr val="dk1"/>
                </a:solidFill>
                <a:latin typeface="Arial"/>
                <a:ea typeface="Arial"/>
                <a:cs typeface="Arial"/>
                <a:sym typeface="Arial"/>
              </a:rPr>
              <a:t>iterator</a:t>
            </a:r>
            <a:endParaRPr b="0" i="0" sz="2800" u="non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import java.util.*;</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public class TesteArrayList3 {</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public static void main(String args[]) {</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ArrayList myList = new ArrayList();</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myList.add(“1”);</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myList.add(“2”);</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myList.add(“3”);</a:t>
            </a:r>
            <a:endParaRPr/>
          </a:p>
          <a:p>
            <a:pPr indent="-342900" lvl="0" marL="342900" marR="0" rtl="0" algn="l">
              <a:lnSpc>
                <a:spcPct val="100000"/>
              </a:lnSpc>
              <a:spcBef>
                <a:spcPts val="400"/>
              </a:spcBef>
              <a:spcAft>
                <a:spcPts val="0"/>
              </a:spcAft>
              <a:buClr>
                <a:srgbClr val="FF0000"/>
              </a:buClr>
              <a:buSzPts val="2000"/>
              <a:buFont typeface="Courier New"/>
              <a:buNone/>
            </a:pPr>
            <a:r>
              <a:rPr b="1" i="0" lang="en-US" sz="2000" u="none">
                <a:solidFill>
                  <a:srgbClr val="FF0000"/>
                </a:solidFill>
                <a:latin typeface="Courier New"/>
                <a:ea typeface="Courier New"/>
                <a:cs typeface="Courier New"/>
                <a:sym typeface="Courier New"/>
              </a:rPr>
              <a:t>      for (int i=0; i &lt; myList.size(); i++) {</a:t>
            </a:r>
            <a:endParaRPr/>
          </a:p>
          <a:p>
            <a:pPr indent="-342900" lvl="0" marL="342900" marR="0" rtl="0" algn="l">
              <a:lnSpc>
                <a:spcPct val="100000"/>
              </a:lnSpc>
              <a:spcBef>
                <a:spcPts val="400"/>
              </a:spcBef>
              <a:spcAft>
                <a:spcPts val="0"/>
              </a:spcAft>
              <a:buClr>
                <a:srgbClr val="FF0000"/>
              </a:buClr>
              <a:buSzPts val="2000"/>
              <a:buFont typeface="Courier New"/>
              <a:buNone/>
            </a:pPr>
            <a:r>
              <a:rPr b="1" i="0" lang="en-US" sz="2000" u="none">
                <a:solidFill>
                  <a:srgbClr val="FF0000"/>
                </a:solidFill>
                <a:latin typeface="Courier New"/>
                <a:ea typeface="Courier New"/>
                <a:cs typeface="Courier New"/>
                <a:sym typeface="Courier New"/>
              </a:rPr>
              <a:t>         System.out.println( myList.get(i) );</a:t>
            </a:r>
            <a:endParaRPr/>
          </a:p>
          <a:p>
            <a:pPr indent="-342900" lvl="0" marL="342900" marR="0" rtl="0" algn="l">
              <a:lnSpc>
                <a:spcPct val="100000"/>
              </a:lnSpc>
              <a:spcBef>
                <a:spcPts val="400"/>
              </a:spcBef>
              <a:spcAft>
                <a:spcPts val="0"/>
              </a:spcAft>
              <a:buClr>
                <a:srgbClr val="FF0000"/>
              </a:buClr>
              <a:buSzPts val="2000"/>
              <a:buFont typeface="Courier New"/>
              <a:buNone/>
            </a:pPr>
            <a:r>
              <a:rPr b="1" i="0" lang="en-US" sz="2000" u="none">
                <a:solidFill>
                  <a:srgbClr val="FF0000"/>
                </a:solidFill>
                <a:latin typeface="Courier New"/>
                <a:ea typeface="Courier New"/>
                <a:cs typeface="Courier New"/>
                <a:sym typeface="Courier New"/>
              </a:rPr>
              <a:t>      }</a:t>
            </a:r>
            <a:endParaRPr/>
          </a:p>
          <a:p>
            <a:pPr indent="-342900" lvl="0" marL="342900" marR="0" rtl="0" algn="l">
              <a:lnSpc>
                <a:spcPct val="100000"/>
              </a:lnSpc>
              <a:spcBef>
                <a:spcPts val="400"/>
              </a:spcBef>
              <a:spcAft>
                <a:spcPts val="0"/>
              </a:spcAft>
              <a:buClr>
                <a:srgbClr val="3333CC"/>
              </a:buClr>
              <a:buSzPts val="2000"/>
              <a:buFont typeface="Courier New"/>
              <a:buNone/>
            </a:pPr>
            <a:r>
              <a:rPr b="1" i="0" lang="en-US" sz="2000" u="none">
                <a:solidFill>
                  <a:srgbClr val="3333CC"/>
                </a:solidFill>
                <a:latin typeface="Courier New"/>
                <a:ea typeface="Courier New"/>
                <a:cs typeface="Courier New"/>
                <a:sym typeface="Courier New"/>
              </a:rPr>
              <a:t>      ListIterator it = myList.listIterator();</a:t>
            </a:r>
            <a:endParaRPr/>
          </a:p>
          <a:p>
            <a:pPr indent="-342900" lvl="0" marL="342900" marR="0" rtl="0" algn="l">
              <a:lnSpc>
                <a:spcPct val="100000"/>
              </a:lnSpc>
              <a:spcBef>
                <a:spcPts val="400"/>
              </a:spcBef>
              <a:spcAft>
                <a:spcPts val="0"/>
              </a:spcAft>
              <a:buClr>
                <a:srgbClr val="3333CC"/>
              </a:buClr>
              <a:buSzPts val="2000"/>
              <a:buFont typeface="Courier New"/>
              <a:buNone/>
            </a:pPr>
            <a:r>
              <a:rPr b="1" i="0" lang="en-US" sz="2000" u="none">
                <a:solidFill>
                  <a:srgbClr val="3333CC"/>
                </a:solidFill>
                <a:latin typeface="Courier New"/>
                <a:ea typeface="Courier New"/>
                <a:cs typeface="Courier New"/>
                <a:sym typeface="Courier New"/>
              </a:rPr>
              <a:t>      while ( it.hasNext() ) {</a:t>
            </a:r>
            <a:endParaRPr/>
          </a:p>
          <a:p>
            <a:pPr indent="-342900" lvl="0" marL="342900" marR="0" rtl="0" algn="l">
              <a:lnSpc>
                <a:spcPct val="100000"/>
              </a:lnSpc>
              <a:spcBef>
                <a:spcPts val="400"/>
              </a:spcBef>
              <a:spcAft>
                <a:spcPts val="0"/>
              </a:spcAft>
              <a:buClr>
                <a:srgbClr val="3333CC"/>
              </a:buClr>
              <a:buSzPts val="2000"/>
              <a:buFont typeface="Courier New"/>
              <a:buNone/>
            </a:pPr>
            <a:r>
              <a:rPr b="1" i="0" lang="en-US" sz="2000" u="none">
                <a:solidFill>
                  <a:srgbClr val="3333CC"/>
                </a:solidFill>
                <a:latin typeface="Courier New"/>
                <a:ea typeface="Courier New"/>
                <a:cs typeface="Courier New"/>
                <a:sym typeface="Courier New"/>
              </a:rPr>
              <a:t>         System.out.println( it.next() );</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  }</a:t>
            </a:r>
            <a:endParaRPr/>
          </a:p>
        </p:txBody>
      </p:sp>
      <p:sp>
        <p:nvSpPr>
          <p:cNvPr id="676" name="Google Shape;676;p34"/>
          <p:cNvSpPr txBox="1"/>
          <p:nvPr/>
        </p:nvSpPr>
        <p:spPr>
          <a:xfrm>
            <a:off x="685800" y="228600"/>
            <a:ext cx="7772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ArrayList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35"/>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83" name="Google Shape;683;p35"/>
          <p:cNvSpPr txBox="1"/>
          <p:nvPr/>
        </p:nvSpPr>
        <p:spPr>
          <a:xfrm>
            <a:off x="381000" y="914400"/>
            <a:ext cx="8583612" cy="244951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Um </a:t>
            </a:r>
            <a:r>
              <a:rPr b="0" i="1" lang="en-US" sz="2800" u="none">
                <a:solidFill>
                  <a:schemeClr val="dk1"/>
                </a:solidFill>
                <a:latin typeface="Arial"/>
                <a:ea typeface="Arial"/>
                <a:cs typeface="Arial"/>
                <a:sym typeface="Arial"/>
              </a:rPr>
              <a:t>Map </a:t>
            </a:r>
            <a:r>
              <a:rPr b="0" i="0" lang="en-US" sz="2800" u="none">
                <a:solidFill>
                  <a:schemeClr val="dk1"/>
                </a:solidFill>
                <a:latin typeface="Arial"/>
                <a:ea typeface="Arial"/>
                <a:cs typeface="Arial"/>
                <a:sym typeface="Arial"/>
              </a:rPr>
              <a:t>(mapeamento)</a:t>
            </a:r>
            <a:r>
              <a:rPr b="0" i="1" lang="en-US" sz="2800" u="none">
                <a:solidFill>
                  <a:schemeClr val="dk1"/>
                </a:solidFill>
                <a:latin typeface="Arial"/>
                <a:ea typeface="Arial"/>
                <a:cs typeface="Arial"/>
                <a:sym typeface="Arial"/>
              </a:rPr>
              <a:t> </a:t>
            </a:r>
            <a:r>
              <a:rPr b="0" i="0" lang="en-US" sz="2800" u="none">
                <a:solidFill>
                  <a:schemeClr val="dk1"/>
                </a:solidFill>
                <a:latin typeface="Arial"/>
                <a:ea typeface="Arial"/>
                <a:cs typeface="Arial"/>
                <a:sym typeface="Arial"/>
              </a:rPr>
              <a:t>define mapeamentos de chaves para valores.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Um </a:t>
            </a:r>
            <a:r>
              <a:rPr b="0" i="1" lang="en-US" sz="2800" u="none">
                <a:solidFill>
                  <a:schemeClr val="dk1"/>
                </a:solidFill>
                <a:latin typeface="Arial"/>
                <a:ea typeface="Arial"/>
                <a:cs typeface="Arial"/>
                <a:sym typeface="Arial"/>
              </a:rPr>
              <a:t>Map</a:t>
            </a:r>
            <a:r>
              <a:rPr b="0" i="0" lang="en-US" sz="2800" u="none">
                <a:solidFill>
                  <a:schemeClr val="dk1"/>
                </a:solidFill>
                <a:latin typeface="Arial"/>
                <a:ea typeface="Arial"/>
                <a:cs typeface="Arial"/>
                <a:sym typeface="Arial"/>
              </a:rPr>
              <a:t> não permite chaves duplicadas, ou seja, as chaves são únicas.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Cada chave mapeia para no máximo um valor.</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HashMap é um dos mapeamentos mais utilizados.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Se você precisa acessar a lista </a:t>
            </a:r>
            <a:r>
              <a:rPr b="1" i="0" lang="en-US" sz="2800" u="none">
                <a:solidFill>
                  <a:schemeClr val="dk1"/>
                </a:solidFill>
              </a:rPr>
              <a:t>seqüencialmente</a:t>
            </a:r>
            <a:r>
              <a:rPr b="0" i="0" lang="en-US" sz="2800" u="none">
                <a:solidFill>
                  <a:schemeClr val="dk1"/>
                </a:solidFill>
                <a:latin typeface="Arial"/>
                <a:ea typeface="Arial"/>
                <a:cs typeface="Arial"/>
                <a:sym typeface="Arial"/>
              </a:rPr>
              <a:t>, use um ArrayList.</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Se você precisa acessar a lista </a:t>
            </a:r>
            <a:r>
              <a:rPr b="1" i="0" lang="en-US" sz="2800" u="none">
                <a:solidFill>
                  <a:schemeClr val="dk1"/>
                </a:solidFill>
              </a:rPr>
              <a:t>aleatoriamente,</a:t>
            </a:r>
            <a:r>
              <a:rPr b="0" i="0" lang="en-US" sz="2800" u="none">
                <a:solidFill>
                  <a:schemeClr val="dk1"/>
                </a:solidFill>
                <a:latin typeface="Arial"/>
                <a:ea typeface="Arial"/>
                <a:cs typeface="Arial"/>
                <a:sym typeface="Arial"/>
              </a:rPr>
              <a:t> utilizando uma chave de busca, use HashMap.</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Perceba que tanto chave como valor devem ser objetos (Object).</a:t>
            </a:r>
            <a:endParaRPr/>
          </a:p>
        </p:txBody>
      </p:sp>
      <p:sp>
        <p:nvSpPr>
          <p:cNvPr id="684" name="Google Shape;684;p35"/>
          <p:cNvSpPr txBox="1"/>
          <p:nvPr/>
        </p:nvSpPr>
        <p:spPr>
          <a:xfrm>
            <a:off x="647700" y="152400"/>
            <a:ext cx="7772400" cy="6858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Mapeamentos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ee429f5e75_3_0"/>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outra explicação</a:t>
            </a:r>
            <a:endParaRPr/>
          </a:p>
        </p:txBody>
      </p:sp>
      <p:sp>
        <p:nvSpPr>
          <p:cNvPr id="117" name="Google Shape;117;g1ee429f5e75_3_0"/>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400">
                <a:solidFill>
                  <a:srgbClr val="111111"/>
                </a:solidFill>
                <a:latin typeface="Roboto"/>
                <a:ea typeface="Roboto"/>
                <a:cs typeface="Roboto"/>
                <a:sym typeface="Roboto"/>
              </a:rPr>
              <a:t>Agregação é um tipo de relacionamento entre objetos em programação orientada a objetos. </a:t>
            </a:r>
            <a:r>
              <a:rPr lang="en-US" sz="2400" u="sng">
                <a:solidFill>
                  <a:schemeClr val="hlink"/>
                </a:solidFill>
                <a:latin typeface="Roboto"/>
                <a:ea typeface="Roboto"/>
                <a:cs typeface="Roboto"/>
                <a:sym typeface="Roboto"/>
                <a:hlinkClick r:id="rId3"/>
              </a:rPr>
              <a:t>É uma relação do tipo “tem-um” entre objetos, onde um objeto é composto por outros objetos, mas esses objetos podem existir independentemente do objeto principal </a:t>
            </a:r>
            <a:r>
              <a:rPr lang="en-US" sz="2400" u="sng">
                <a:solidFill>
                  <a:schemeClr val="hlink"/>
                </a:solidFill>
                <a:latin typeface="Roboto"/>
                <a:ea typeface="Roboto"/>
                <a:cs typeface="Roboto"/>
                <a:sym typeface="Roboto"/>
                <a:hlinkClick r:id="rId4"/>
              </a:rPr>
              <a:t>1</a:t>
            </a:r>
            <a:r>
              <a:rPr lang="en-US" sz="2400" u="sng">
                <a:solidFill>
                  <a:schemeClr val="hlink"/>
                </a:solidFill>
                <a:latin typeface="Roboto"/>
                <a:ea typeface="Roboto"/>
                <a:cs typeface="Roboto"/>
                <a:sym typeface="Roboto"/>
                <a:hlinkClick r:id="rId5"/>
              </a:rPr>
              <a:t>2</a:t>
            </a:r>
            <a:r>
              <a:rPr lang="en-US" sz="2400">
                <a:solidFill>
                  <a:srgbClr val="111111"/>
                </a:solidFill>
                <a:latin typeface="Roboto"/>
                <a:ea typeface="Roboto"/>
                <a:cs typeface="Roboto"/>
                <a:sym typeface="Roboto"/>
              </a:rPr>
              <a:t>. </a:t>
            </a:r>
            <a:endParaRPr sz="2400">
              <a:solidFill>
                <a:srgbClr val="111111"/>
              </a:solidFill>
              <a:latin typeface="Roboto"/>
              <a:ea typeface="Roboto"/>
              <a:cs typeface="Roboto"/>
              <a:sym typeface="Roboto"/>
            </a:endParaRPr>
          </a:p>
          <a:p>
            <a:pPr indent="0" lvl="0" marL="0" rtl="0" algn="l">
              <a:spcBef>
                <a:spcPts val="360"/>
              </a:spcBef>
              <a:spcAft>
                <a:spcPts val="0"/>
              </a:spcAft>
              <a:buNone/>
            </a:pPr>
            <a:r>
              <a:rPr lang="en-US" sz="2400">
                <a:solidFill>
                  <a:srgbClr val="111111"/>
                </a:solidFill>
                <a:latin typeface="Roboto"/>
                <a:ea typeface="Roboto"/>
                <a:cs typeface="Roboto"/>
                <a:sym typeface="Roboto"/>
              </a:rPr>
              <a:t>Por exemplo, um carro pode ter um motor, mas o motor pode ser usado em outros carros também. </a:t>
            </a:r>
            <a:endParaRPr sz="2400">
              <a:solidFill>
                <a:srgbClr val="111111"/>
              </a:solidFill>
              <a:latin typeface="Roboto"/>
              <a:ea typeface="Roboto"/>
              <a:cs typeface="Roboto"/>
              <a:sym typeface="Roboto"/>
            </a:endParaRPr>
          </a:p>
          <a:p>
            <a:pPr indent="0" lvl="0" marL="0" rtl="0" algn="l">
              <a:spcBef>
                <a:spcPts val="360"/>
              </a:spcBef>
              <a:spcAft>
                <a:spcPts val="0"/>
              </a:spcAft>
              <a:buNone/>
            </a:pPr>
            <a:r>
              <a:rPr lang="en-US" sz="2400">
                <a:solidFill>
                  <a:srgbClr val="111111"/>
                </a:solidFill>
                <a:latin typeface="Roboto"/>
                <a:ea typeface="Roboto"/>
                <a:cs typeface="Roboto"/>
                <a:sym typeface="Roboto"/>
              </a:rPr>
              <a:t>Em outras palavras, a agregação é uma relação entre objetos onde um objeto é composto por outros objetos, mas esses objetos podem existir independentemente do objeto principal.</a:t>
            </a:r>
            <a:endParaRPr sz="2200"/>
          </a:p>
        </p:txBody>
      </p:sp>
      <p:sp>
        <p:nvSpPr>
          <p:cNvPr id="118" name="Google Shape;118;g1ee429f5e75_3_0"/>
          <p:cNvSpPr txBox="1"/>
          <p:nvPr>
            <p:ph idx="12" type="sldNum"/>
          </p:nvPr>
        </p:nvSpPr>
        <p:spPr>
          <a:xfrm>
            <a:off x="7010400" y="6553200"/>
            <a:ext cx="2133600" cy="231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36"/>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91" name="Google Shape;691;p36"/>
          <p:cNvSpPr txBox="1"/>
          <p:nvPr/>
        </p:nvSpPr>
        <p:spPr>
          <a:xfrm>
            <a:off x="1933575" y="2470150"/>
            <a:ext cx="704850" cy="542925"/>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“A”</a:t>
            </a:r>
            <a:endParaRPr/>
          </a:p>
        </p:txBody>
      </p:sp>
      <p:sp>
        <p:nvSpPr>
          <p:cNvPr id="692" name="Google Shape;692;p36"/>
          <p:cNvSpPr txBox="1"/>
          <p:nvPr/>
        </p:nvSpPr>
        <p:spPr>
          <a:xfrm>
            <a:off x="5867400" y="2125662"/>
            <a:ext cx="819150" cy="67786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3" name="Google Shape;693;p36"/>
          <p:cNvSpPr txBox="1"/>
          <p:nvPr/>
        </p:nvSpPr>
        <p:spPr>
          <a:xfrm>
            <a:off x="381000" y="990600"/>
            <a:ext cx="8229600" cy="7620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Graficamente...</a:t>
            </a:r>
            <a:endParaRPr/>
          </a:p>
          <a:p>
            <a:pPr indent="0" lvl="0" marL="0" marR="0" rtl="0" algn="l">
              <a:lnSpc>
                <a:spcPct val="100000"/>
              </a:lnSpc>
              <a:spcBef>
                <a:spcPts val="0"/>
              </a:spcBef>
              <a:spcAft>
                <a:spcPts val="0"/>
              </a:spcAft>
              <a:buNone/>
            </a:pPr>
            <a:r>
              <a:t/>
            </a:r>
            <a:endParaRPr b="0" i="0" sz="2800" u="none">
              <a:solidFill>
                <a:schemeClr val="dk1"/>
              </a:solidFill>
              <a:latin typeface="Arial"/>
              <a:ea typeface="Arial"/>
              <a:cs typeface="Arial"/>
              <a:sym typeface="Arial"/>
            </a:endParaRPr>
          </a:p>
        </p:txBody>
      </p:sp>
      <p:sp>
        <p:nvSpPr>
          <p:cNvPr id="694" name="Google Shape;694;p36"/>
          <p:cNvSpPr txBox="1"/>
          <p:nvPr/>
        </p:nvSpPr>
        <p:spPr>
          <a:xfrm>
            <a:off x="3733800" y="2971800"/>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5" name="Google Shape;695;p36"/>
          <p:cNvSpPr txBox="1"/>
          <p:nvPr/>
        </p:nvSpPr>
        <p:spPr>
          <a:xfrm>
            <a:off x="2895600" y="1905000"/>
            <a:ext cx="1123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hashMap</a:t>
            </a:r>
            <a:endParaRPr/>
          </a:p>
        </p:txBody>
      </p:sp>
      <p:sp>
        <p:nvSpPr>
          <p:cNvPr id="696" name="Google Shape;696;p36"/>
          <p:cNvSpPr/>
          <p:nvPr/>
        </p:nvSpPr>
        <p:spPr>
          <a:xfrm>
            <a:off x="3441700" y="2286000"/>
            <a:ext cx="271462" cy="652462"/>
          </a:xfrm>
          <a:custGeom>
            <a:rect b="b" l="l" r="r" t="t"/>
            <a:pathLst>
              <a:path extrusionOk="0" h="411" w="171">
                <a:moveTo>
                  <a:pt x="40" y="0"/>
                </a:moveTo>
                <a:cubicBezTo>
                  <a:pt x="50" y="26"/>
                  <a:pt x="106" y="103"/>
                  <a:pt x="101" y="154"/>
                </a:cubicBezTo>
                <a:cubicBezTo>
                  <a:pt x="96" y="205"/>
                  <a:pt x="0" y="261"/>
                  <a:pt x="12" y="304"/>
                </a:cubicBezTo>
                <a:cubicBezTo>
                  <a:pt x="24" y="347"/>
                  <a:pt x="138" y="389"/>
                  <a:pt x="171" y="411"/>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7" name="Google Shape;697;p36"/>
          <p:cNvSpPr txBox="1"/>
          <p:nvPr/>
        </p:nvSpPr>
        <p:spPr>
          <a:xfrm>
            <a:off x="3733800" y="3352800"/>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8" name="Google Shape;698;p36"/>
          <p:cNvSpPr txBox="1"/>
          <p:nvPr/>
        </p:nvSpPr>
        <p:spPr>
          <a:xfrm>
            <a:off x="3733800" y="3733800"/>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9" name="Google Shape;699;p36"/>
          <p:cNvSpPr txBox="1"/>
          <p:nvPr/>
        </p:nvSpPr>
        <p:spPr>
          <a:xfrm>
            <a:off x="3733800" y="4114800"/>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00" name="Google Shape;700;p36"/>
          <p:cNvCxnSpPr/>
          <p:nvPr/>
        </p:nvCxnSpPr>
        <p:spPr>
          <a:xfrm rot="10800000">
            <a:off x="2819400" y="2743200"/>
            <a:ext cx="1219200" cy="428625"/>
          </a:xfrm>
          <a:prstGeom prst="straightConnector1">
            <a:avLst/>
          </a:prstGeom>
          <a:noFill/>
          <a:ln cap="flat" cmpd="sng" w="9525">
            <a:solidFill>
              <a:schemeClr val="dk1"/>
            </a:solidFill>
            <a:prstDash val="solid"/>
            <a:miter lim="800000"/>
            <a:headEnd len="med" w="med" type="none"/>
            <a:tailEnd len="med" w="med" type="triangle"/>
          </a:ln>
        </p:spPr>
      </p:cxnSp>
      <p:sp>
        <p:nvSpPr>
          <p:cNvPr id="701" name="Google Shape;701;p36"/>
          <p:cNvSpPr/>
          <p:nvPr/>
        </p:nvSpPr>
        <p:spPr>
          <a:xfrm rot="10800000">
            <a:off x="1447800" y="2286000"/>
            <a:ext cx="304800" cy="3048000"/>
          </a:xfrm>
          <a:prstGeom prst="rightBrace">
            <a:avLst>
              <a:gd fmla="val 8333" name="adj1"/>
              <a:gd fmla="val 50000" name="adj2"/>
            </a:avLst>
          </a:prstGeom>
          <a:noFill/>
          <a:ln cap="flat" cmpd="sng" w="9525">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2" name="Google Shape;702;p36"/>
          <p:cNvSpPr txBox="1"/>
          <p:nvPr/>
        </p:nvSpPr>
        <p:spPr>
          <a:xfrm>
            <a:off x="4343400" y="2971800"/>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3" name="Google Shape;703;p36"/>
          <p:cNvSpPr txBox="1"/>
          <p:nvPr/>
        </p:nvSpPr>
        <p:spPr>
          <a:xfrm>
            <a:off x="4343400" y="3352800"/>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4" name="Google Shape;704;p36"/>
          <p:cNvSpPr txBox="1"/>
          <p:nvPr/>
        </p:nvSpPr>
        <p:spPr>
          <a:xfrm>
            <a:off x="4343400" y="3733800"/>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5" name="Google Shape;705;p36"/>
          <p:cNvSpPr txBox="1"/>
          <p:nvPr/>
        </p:nvSpPr>
        <p:spPr>
          <a:xfrm>
            <a:off x="4343400" y="4114800"/>
            <a:ext cx="609600" cy="3810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06" name="Google Shape;706;p36"/>
          <p:cNvCxnSpPr/>
          <p:nvPr/>
        </p:nvCxnSpPr>
        <p:spPr>
          <a:xfrm flipH="1" rot="10800000">
            <a:off x="4681537" y="2438400"/>
            <a:ext cx="1185862" cy="733425"/>
          </a:xfrm>
          <a:prstGeom prst="straightConnector1">
            <a:avLst/>
          </a:prstGeom>
          <a:noFill/>
          <a:ln cap="flat" cmpd="sng" w="9525">
            <a:solidFill>
              <a:schemeClr val="dk1"/>
            </a:solidFill>
            <a:prstDash val="solid"/>
            <a:miter lim="800000"/>
            <a:headEnd len="med" w="med" type="none"/>
            <a:tailEnd len="med" w="med" type="triangle"/>
          </a:ln>
        </p:spPr>
      </p:cxnSp>
      <p:sp>
        <p:nvSpPr>
          <p:cNvPr id="707" name="Google Shape;707;p36"/>
          <p:cNvSpPr txBox="1"/>
          <p:nvPr/>
        </p:nvSpPr>
        <p:spPr>
          <a:xfrm>
            <a:off x="647700" y="152400"/>
            <a:ext cx="7772400" cy="6858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Mapeamentos</a:t>
            </a:r>
            <a:endParaRPr/>
          </a:p>
        </p:txBody>
      </p:sp>
      <p:sp>
        <p:nvSpPr>
          <p:cNvPr id="708" name="Google Shape;708;p36"/>
          <p:cNvSpPr txBox="1"/>
          <p:nvPr/>
        </p:nvSpPr>
        <p:spPr>
          <a:xfrm>
            <a:off x="1933575" y="3232150"/>
            <a:ext cx="704850" cy="542925"/>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“B”</a:t>
            </a:r>
            <a:endParaRPr/>
          </a:p>
        </p:txBody>
      </p:sp>
      <p:sp>
        <p:nvSpPr>
          <p:cNvPr id="709" name="Google Shape;709;p36"/>
          <p:cNvSpPr txBox="1"/>
          <p:nvPr/>
        </p:nvSpPr>
        <p:spPr>
          <a:xfrm>
            <a:off x="1933575" y="3994150"/>
            <a:ext cx="704850" cy="542925"/>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“C”</a:t>
            </a:r>
            <a:endParaRPr/>
          </a:p>
        </p:txBody>
      </p:sp>
      <p:sp>
        <p:nvSpPr>
          <p:cNvPr id="710" name="Google Shape;710;p36"/>
          <p:cNvSpPr txBox="1"/>
          <p:nvPr/>
        </p:nvSpPr>
        <p:spPr>
          <a:xfrm>
            <a:off x="1933575" y="4756150"/>
            <a:ext cx="704850" cy="542925"/>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“D”</a:t>
            </a:r>
            <a:endParaRPr/>
          </a:p>
        </p:txBody>
      </p:sp>
      <p:sp>
        <p:nvSpPr>
          <p:cNvPr id="711" name="Google Shape;711;p36"/>
          <p:cNvSpPr txBox="1"/>
          <p:nvPr/>
        </p:nvSpPr>
        <p:spPr>
          <a:xfrm>
            <a:off x="5867400" y="3040062"/>
            <a:ext cx="819150" cy="67786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2" name="Google Shape;712;p36"/>
          <p:cNvSpPr txBox="1"/>
          <p:nvPr/>
        </p:nvSpPr>
        <p:spPr>
          <a:xfrm>
            <a:off x="5867400" y="3962400"/>
            <a:ext cx="819150" cy="67786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3" name="Google Shape;713;p36"/>
          <p:cNvSpPr txBox="1"/>
          <p:nvPr/>
        </p:nvSpPr>
        <p:spPr>
          <a:xfrm>
            <a:off x="5867400" y="4884737"/>
            <a:ext cx="819150" cy="677862"/>
          </a:xfrm>
          <a:prstGeom prst="rect">
            <a:avLst/>
          </a:prstGeom>
          <a:solidFill>
            <a:srgbClr val="C0C0C0">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14" name="Google Shape;714;p36"/>
          <p:cNvCxnSpPr/>
          <p:nvPr/>
        </p:nvCxnSpPr>
        <p:spPr>
          <a:xfrm rot="10800000">
            <a:off x="2805112" y="3429000"/>
            <a:ext cx="1219200" cy="109537"/>
          </a:xfrm>
          <a:prstGeom prst="straightConnector1">
            <a:avLst/>
          </a:prstGeom>
          <a:noFill/>
          <a:ln cap="flat" cmpd="sng" w="9525">
            <a:solidFill>
              <a:schemeClr val="dk1"/>
            </a:solidFill>
            <a:prstDash val="solid"/>
            <a:miter lim="800000"/>
            <a:headEnd len="med" w="med" type="none"/>
            <a:tailEnd len="med" w="med" type="triangle"/>
          </a:ln>
        </p:spPr>
      </p:cxnSp>
      <p:cxnSp>
        <p:nvCxnSpPr>
          <p:cNvPr id="715" name="Google Shape;715;p36"/>
          <p:cNvCxnSpPr/>
          <p:nvPr/>
        </p:nvCxnSpPr>
        <p:spPr>
          <a:xfrm flipH="1">
            <a:off x="2819400" y="3933825"/>
            <a:ext cx="1219200" cy="180975"/>
          </a:xfrm>
          <a:prstGeom prst="straightConnector1">
            <a:avLst/>
          </a:prstGeom>
          <a:noFill/>
          <a:ln cap="flat" cmpd="sng" w="9525">
            <a:solidFill>
              <a:schemeClr val="dk1"/>
            </a:solidFill>
            <a:prstDash val="solid"/>
            <a:miter lim="800000"/>
            <a:headEnd len="med" w="med" type="none"/>
            <a:tailEnd len="med" w="med" type="triangle"/>
          </a:ln>
        </p:spPr>
      </p:cxnSp>
      <p:cxnSp>
        <p:nvCxnSpPr>
          <p:cNvPr id="716" name="Google Shape;716;p36"/>
          <p:cNvCxnSpPr/>
          <p:nvPr/>
        </p:nvCxnSpPr>
        <p:spPr>
          <a:xfrm flipH="1">
            <a:off x="2819400" y="4329112"/>
            <a:ext cx="1219200" cy="547687"/>
          </a:xfrm>
          <a:prstGeom prst="straightConnector1">
            <a:avLst/>
          </a:prstGeom>
          <a:noFill/>
          <a:ln cap="flat" cmpd="sng" w="9525">
            <a:solidFill>
              <a:schemeClr val="dk1"/>
            </a:solidFill>
            <a:prstDash val="solid"/>
            <a:miter lim="800000"/>
            <a:headEnd len="med" w="med" type="none"/>
            <a:tailEnd len="med" w="med" type="triangle"/>
          </a:ln>
        </p:spPr>
      </p:cxnSp>
      <p:cxnSp>
        <p:nvCxnSpPr>
          <p:cNvPr id="717" name="Google Shape;717;p36"/>
          <p:cNvCxnSpPr/>
          <p:nvPr/>
        </p:nvCxnSpPr>
        <p:spPr>
          <a:xfrm flipH="1" rot="10800000">
            <a:off x="4681537" y="3352800"/>
            <a:ext cx="1185862" cy="200025"/>
          </a:xfrm>
          <a:prstGeom prst="straightConnector1">
            <a:avLst/>
          </a:prstGeom>
          <a:noFill/>
          <a:ln cap="flat" cmpd="sng" w="9525">
            <a:solidFill>
              <a:schemeClr val="dk1"/>
            </a:solidFill>
            <a:prstDash val="solid"/>
            <a:miter lim="800000"/>
            <a:headEnd len="med" w="med" type="none"/>
            <a:tailEnd len="med" w="med" type="triangle"/>
          </a:ln>
        </p:spPr>
      </p:cxnSp>
      <p:cxnSp>
        <p:nvCxnSpPr>
          <p:cNvPr id="718" name="Google Shape;718;p36"/>
          <p:cNvCxnSpPr/>
          <p:nvPr/>
        </p:nvCxnSpPr>
        <p:spPr>
          <a:xfrm>
            <a:off x="4662487" y="3933825"/>
            <a:ext cx="1204912" cy="333375"/>
          </a:xfrm>
          <a:prstGeom prst="straightConnector1">
            <a:avLst/>
          </a:prstGeom>
          <a:noFill/>
          <a:ln cap="flat" cmpd="sng" w="9525">
            <a:solidFill>
              <a:schemeClr val="dk1"/>
            </a:solidFill>
            <a:prstDash val="solid"/>
            <a:miter lim="800000"/>
            <a:headEnd len="med" w="med" type="none"/>
            <a:tailEnd len="med" w="med" type="triangle"/>
          </a:ln>
        </p:spPr>
      </p:cxnSp>
      <p:cxnSp>
        <p:nvCxnSpPr>
          <p:cNvPr id="719" name="Google Shape;719;p36"/>
          <p:cNvCxnSpPr/>
          <p:nvPr/>
        </p:nvCxnSpPr>
        <p:spPr>
          <a:xfrm>
            <a:off x="4691062" y="4329112"/>
            <a:ext cx="1176337" cy="852487"/>
          </a:xfrm>
          <a:prstGeom prst="straightConnector1">
            <a:avLst/>
          </a:prstGeom>
          <a:noFill/>
          <a:ln cap="flat" cmpd="sng" w="9525">
            <a:solidFill>
              <a:schemeClr val="dk1"/>
            </a:solidFill>
            <a:prstDash val="solid"/>
            <a:miter lim="800000"/>
            <a:headEnd len="med" w="med" type="none"/>
            <a:tailEnd len="med" w="med" type="triangle"/>
          </a:ln>
        </p:spPr>
      </p:cxnSp>
      <p:sp>
        <p:nvSpPr>
          <p:cNvPr id="720" name="Google Shape;720;p36"/>
          <p:cNvSpPr/>
          <p:nvPr/>
        </p:nvSpPr>
        <p:spPr>
          <a:xfrm flipH="1" rot="10800000">
            <a:off x="7086600" y="1973262"/>
            <a:ext cx="304800" cy="3581400"/>
          </a:xfrm>
          <a:prstGeom prst="rightBrace">
            <a:avLst>
              <a:gd fmla="val 8333" name="adj1"/>
              <a:gd fmla="val 50000" name="adj2"/>
            </a:avLst>
          </a:prstGeom>
          <a:noFill/>
          <a:ln cap="flat" cmpd="sng" w="9525">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1" name="Google Shape;721;p36"/>
          <p:cNvSpPr txBox="1"/>
          <p:nvPr/>
        </p:nvSpPr>
        <p:spPr>
          <a:xfrm>
            <a:off x="457200" y="3505200"/>
            <a:ext cx="9906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CC"/>
              </a:buClr>
              <a:buSzPts val="1800"/>
              <a:buFont typeface="Arial"/>
              <a:buNone/>
            </a:pPr>
            <a:r>
              <a:rPr b="0" i="1" lang="en-US" sz="1800" u="none">
                <a:solidFill>
                  <a:srgbClr val="3333CC"/>
                </a:solidFill>
                <a:latin typeface="Arial"/>
                <a:ea typeface="Arial"/>
                <a:cs typeface="Arial"/>
                <a:sym typeface="Arial"/>
              </a:rPr>
              <a:t>objetos</a:t>
            </a:r>
            <a:endParaRPr/>
          </a:p>
          <a:p>
            <a:pPr indent="0" lvl="0" marL="0" marR="0" rtl="0" algn="l">
              <a:lnSpc>
                <a:spcPct val="100000"/>
              </a:lnSpc>
              <a:spcBef>
                <a:spcPts val="0"/>
              </a:spcBef>
              <a:spcAft>
                <a:spcPts val="0"/>
              </a:spcAft>
              <a:buClr>
                <a:srgbClr val="3333CC"/>
              </a:buClr>
              <a:buSzPts val="1800"/>
              <a:buFont typeface="Arial"/>
              <a:buNone/>
            </a:pPr>
            <a:r>
              <a:rPr b="0" i="1" lang="en-US" sz="1800" u="none">
                <a:solidFill>
                  <a:srgbClr val="3333CC"/>
                </a:solidFill>
                <a:latin typeface="Arial"/>
                <a:ea typeface="Arial"/>
                <a:cs typeface="Arial"/>
                <a:sym typeface="Arial"/>
              </a:rPr>
              <a:t>chaves</a:t>
            </a:r>
            <a:endParaRPr/>
          </a:p>
        </p:txBody>
      </p:sp>
      <p:sp>
        <p:nvSpPr>
          <p:cNvPr id="722" name="Google Shape;722;p36"/>
          <p:cNvSpPr txBox="1"/>
          <p:nvPr/>
        </p:nvSpPr>
        <p:spPr>
          <a:xfrm>
            <a:off x="7543800" y="3421062"/>
            <a:ext cx="92075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CC"/>
              </a:buClr>
              <a:buSzPts val="1800"/>
              <a:buFont typeface="Arial"/>
              <a:buNone/>
            </a:pPr>
            <a:r>
              <a:rPr b="0" i="1" lang="en-US" sz="1800" u="none">
                <a:solidFill>
                  <a:srgbClr val="3333CC"/>
                </a:solidFill>
                <a:latin typeface="Arial"/>
                <a:ea typeface="Arial"/>
                <a:cs typeface="Arial"/>
                <a:sym typeface="Arial"/>
              </a:rPr>
              <a:t>objetos</a:t>
            </a:r>
            <a:endParaRPr/>
          </a:p>
          <a:p>
            <a:pPr indent="0" lvl="0" marL="0" marR="0" rtl="0" algn="l">
              <a:lnSpc>
                <a:spcPct val="100000"/>
              </a:lnSpc>
              <a:spcBef>
                <a:spcPts val="0"/>
              </a:spcBef>
              <a:spcAft>
                <a:spcPts val="0"/>
              </a:spcAft>
              <a:buClr>
                <a:srgbClr val="3333CC"/>
              </a:buClr>
              <a:buSzPts val="1800"/>
              <a:buFont typeface="Arial"/>
              <a:buNone/>
            </a:pPr>
            <a:r>
              <a:rPr b="0" i="1" lang="en-US" sz="1800" u="none">
                <a:solidFill>
                  <a:srgbClr val="3333CC"/>
                </a:solidFill>
                <a:latin typeface="Arial"/>
                <a:ea typeface="Arial"/>
                <a:cs typeface="Arial"/>
                <a:sym typeface="Arial"/>
              </a:rPr>
              <a:t>valores</a:t>
            </a:r>
            <a:endParaRPr/>
          </a:p>
        </p:txBody>
      </p:sp>
      <p:sp>
        <p:nvSpPr>
          <p:cNvPr id="723" name="Google Shape;723;p36"/>
          <p:cNvSpPr txBox="1"/>
          <p:nvPr/>
        </p:nvSpPr>
        <p:spPr>
          <a:xfrm>
            <a:off x="3687762" y="2635250"/>
            <a:ext cx="12795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CC"/>
              </a:buClr>
              <a:buSzPts val="1600"/>
              <a:buFont typeface="Arial"/>
              <a:buNone/>
            </a:pPr>
            <a:r>
              <a:rPr b="0" i="1" lang="en-US" sz="1600" u="none">
                <a:solidFill>
                  <a:srgbClr val="3333CC"/>
                </a:solidFill>
                <a:latin typeface="Arial"/>
                <a:ea typeface="Arial"/>
                <a:cs typeface="Arial"/>
                <a:sym typeface="Arial"/>
              </a:rPr>
              <a:t>chave  valor</a:t>
            </a:r>
            <a:endParaRPr/>
          </a:p>
        </p:txBody>
      </p:sp>
      <p:sp>
        <p:nvSpPr>
          <p:cNvPr id="724" name="Google Shape;724;p36"/>
          <p:cNvSpPr txBox="1"/>
          <p:nvPr/>
        </p:nvSpPr>
        <p:spPr>
          <a:xfrm>
            <a:off x="1219200" y="5867400"/>
            <a:ext cx="6781800" cy="7620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Object obj = hashMap.get(“B”);</a:t>
            </a:r>
            <a:endParaRPr/>
          </a:p>
        </p:txBody>
      </p:sp>
      <p:grpSp>
        <p:nvGrpSpPr>
          <p:cNvPr id="725" name="Google Shape;725;p36"/>
          <p:cNvGrpSpPr/>
          <p:nvPr/>
        </p:nvGrpSpPr>
        <p:grpSpPr>
          <a:xfrm>
            <a:off x="6864350" y="2514600"/>
            <a:ext cx="1035050" cy="623887"/>
            <a:chOff x="4324" y="1557"/>
            <a:chExt cx="652" cy="393"/>
          </a:xfrm>
        </p:grpSpPr>
        <p:sp>
          <p:nvSpPr>
            <p:cNvPr id="726" name="Google Shape;726;p36"/>
            <p:cNvSpPr txBox="1"/>
            <p:nvPr/>
          </p:nvSpPr>
          <p:spPr>
            <a:xfrm>
              <a:off x="4668" y="1557"/>
              <a:ext cx="30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obj</a:t>
              </a:r>
              <a:endParaRPr/>
            </a:p>
          </p:txBody>
        </p:sp>
        <p:sp>
          <p:nvSpPr>
            <p:cNvPr id="727" name="Google Shape;727;p36"/>
            <p:cNvSpPr/>
            <p:nvPr/>
          </p:nvSpPr>
          <p:spPr>
            <a:xfrm>
              <a:off x="4324" y="1772"/>
              <a:ext cx="435" cy="178"/>
            </a:xfrm>
            <a:custGeom>
              <a:rect b="b" l="l" r="r" t="t"/>
              <a:pathLst>
                <a:path extrusionOk="0" h="178" w="435">
                  <a:moveTo>
                    <a:pt x="435" y="0"/>
                  </a:moveTo>
                  <a:cubicBezTo>
                    <a:pt x="422" y="15"/>
                    <a:pt x="408" y="74"/>
                    <a:pt x="364" y="89"/>
                  </a:cubicBezTo>
                  <a:cubicBezTo>
                    <a:pt x="320" y="104"/>
                    <a:pt x="229" y="74"/>
                    <a:pt x="169" y="89"/>
                  </a:cubicBezTo>
                  <a:cubicBezTo>
                    <a:pt x="109" y="104"/>
                    <a:pt x="35" y="160"/>
                    <a:pt x="0" y="178"/>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24"/>
                                        </p:tgtEl>
                                        <p:attrNameLst>
                                          <p:attrName>style.visibility</p:attrName>
                                        </p:attrNameLst>
                                      </p:cBhvr>
                                      <p:to>
                                        <p:strVal val="visible"/>
                                      </p:to>
                                    </p:set>
                                    <p:anim calcmode="lin" valueType="num">
                                      <p:cBhvr additive="base">
                                        <p:cTn dur="500"/>
                                        <p:tgtEl>
                                          <p:spTgt spid="724"/>
                                        </p:tgtEl>
                                        <p:attrNameLst>
                                          <p:attrName>ppt_w</p:attrName>
                                        </p:attrNameLst>
                                      </p:cBhvr>
                                      <p:tavLst>
                                        <p:tav fmla="" tm="0">
                                          <p:val>
                                            <p:strVal val="0"/>
                                          </p:val>
                                        </p:tav>
                                        <p:tav fmla="" tm="100000">
                                          <p:val>
                                            <p:strVal val="#ppt_w"/>
                                          </p:val>
                                        </p:tav>
                                      </p:tavLst>
                                    </p:anim>
                                    <p:anim calcmode="lin" valueType="num">
                                      <p:cBhvr additive="base">
                                        <p:cTn dur="500"/>
                                        <p:tgtEl>
                                          <p:spTgt spid="72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37"/>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graphicFrame>
        <p:nvGraphicFramePr>
          <p:cNvPr id="734" name="Google Shape;734;p37"/>
          <p:cNvGraphicFramePr/>
          <p:nvPr/>
        </p:nvGraphicFramePr>
        <p:xfrm>
          <a:off x="166687" y="1143000"/>
          <a:ext cx="3000000" cy="3000000"/>
        </p:xfrm>
        <a:graphic>
          <a:graphicData uri="http://schemas.openxmlformats.org/drawingml/2006/table">
            <a:tbl>
              <a:tblPr>
                <a:noFill/>
                <a:tableStyleId>{93422CA9-F726-4DAE-B581-09327F5DB64E}</a:tableStyleId>
              </a:tblPr>
              <a:tblGrid>
                <a:gridCol w="4038600"/>
                <a:gridCol w="4800600"/>
              </a:tblGrid>
              <a:tr h="400050">
                <a:tc>
                  <a:txBody>
                    <a:bodyPr/>
                    <a:lstStyle/>
                    <a:p>
                      <a:pPr indent="0" lvl="0" marL="0" marR="0" rtl="0" algn="l">
                        <a:lnSpc>
                          <a:spcPct val="100000"/>
                        </a:lnSpc>
                        <a:spcBef>
                          <a:spcPts val="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int size();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Retorna o tamanho do mapeamento.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l">
                        <a:lnSpc>
                          <a:spcPct val="100000"/>
                        </a:lnSpc>
                        <a:spcBef>
                          <a:spcPts val="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boolean isEmpty();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Retorna true se o mapeamento for vazio.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04875">
                <a:tc>
                  <a:txBody>
                    <a:bodyPr/>
                    <a:lstStyle/>
                    <a:p>
                      <a:pPr indent="0" lvl="0" marL="0" marR="0" rtl="0" algn="l">
                        <a:lnSpc>
                          <a:spcPct val="100000"/>
                        </a:lnSpc>
                        <a:spcBef>
                          <a:spcPts val="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Object put(Object key,    </a:t>
                      </a:r>
                      <a:endParaRPr/>
                    </a:p>
                    <a:p>
                      <a:pPr indent="0" lvl="0" marL="0" marR="0" rtl="0" algn="l">
                        <a:lnSpc>
                          <a:spcPct val="10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Object value);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Insere um mapeamento, isto é, um par &lt;key, value&gt;, também chamado de entrada.</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06475">
                <a:tc>
                  <a:txBody>
                    <a:bodyPr/>
                    <a:lstStyle/>
                    <a:p>
                      <a:pPr indent="0" lvl="0" marL="0" marR="0" rtl="0" algn="l">
                        <a:lnSpc>
                          <a:spcPct val="100000"/>
                        </a:lnSpc>
                        <a:spcBef>
                          <a:spcPts val="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Object get(Object key)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Retorna o valor para o qual a chave (key) é mapeada ou </a:t>
                      </a:r>
                      <a:r>
                        <a:rPr b="0" i="1" lang="en-US" sz="2000" u="none" cap="none" strike="noStrike">
                          <a:solidFill>
                            <a:schemeClr val="dk1"/>
                          </a:solidFill>
                          <a:latin typeface="Arial"/>
                          <a:ea typeface="Arial"/>
                          <a:cs typeface="Arial"/>
                          <a:sym typeface="Arial"/>
                        </a:rPr>
                        <a:t>null</a:t>
                      </a:r>
                      <a:r>
                        <a:rPr b="0" i="0" lang="en-US" sz="2000" u="none" cap="none" strike="noStrike">
                          <a:solidFill>
                            <a:schemeClr val="dk1"/>
                          </a:solidFill>
                          <a:latin typeface="Arial"/>
                          <a:ea typeface="Arial"/>
                          <a:cs typeface="Arial"/>
                          <a:sym typeface="Arial"/>
                        </a:rPr>
                        <a:t> se nenhum mapeamento for encontrado.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l">
                        <a:lnSpc>
                          <a:spcPct val="100000"/>
                        </a:lnSpc>
                        <a:spcBef>
                          <a:spcPts val="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Object remove(Object key)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Remove um objeto da lista.</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62000">
                <a:tc>
                  <a:txBody>
                    <a:bodyPr/>
                    <a:lstStyle/>
                    <a:p>
                      <a:pPr indent="0" lvl="0" marL="0" marR="0" rtl="0" algn="l">
                        <a:lnSpc>
                          <a:spcPct val="100000"/>
                        </a:lnSpc>
                        <a:spcBef>
                          <a:spcPts val="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boolean containsKey </a:t>
                      </a:r>
                      <a:endParaRPr/>
                    </a:p>
                    <a:p>
                      <a:pPr indent="0" lvl="0" marL="0" marR="0" rtl="0" algn="l">
                        <a:lnSpc>
                          <a:spcPct val="10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(Object o);</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Verifica se a chave existe.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62000">
                <a:tc>
                  <a:txBody>
                    <a:bodyPr/>
                    <a:lstStyle/>
                    <a:p>
                      <a:pPr indent="0" lvl="0" marL="0" marR="0" rtl="0" algn="l">
                        <a:lnSpc>
                          <a:spcPct val="100000"/>
                        </a:lnSpc>
                        <a:spcBef>
                          <a:spcPts val="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boolean containsValue   </a:t>
                      </a:r>
                      <a:endParaRPr/>
                    </a:p>
                    <a:p>
                      <a:pPr indent="0" lvl="0" marL="0" marR="0" rtl="0" algn="l">
                        <a:lnSpc>
                          <a:spcPct val="10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(Object o);</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Verifica se o valor existe.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1675">
                <a:tc>
                  <a:txBody>
                    <a:bodyPr/>
                    <a:lstStyle/>
                    <a:p>
                      <a:pPr indent="0" lvl="0" marL="0" marR="0" rtl="0" algn="l">
                        <a:lnSpc>
                          <a:spcPct val="100000"/>
                        </a:lnSpc>
                        <a:spcBef>
                          <a:spcPts val="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clear();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Remove todos os elementos do mapeamento.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735" name="Google Shape;735;p37"/>
          <p:cNvSpPr txBox="1"/>
          <p:nvPr/>
        </p:nvSpPr>
        <p:spPr>
          <a:xfrm>
            <a:off x="304800" y="304800"/>
            <a:ext cx="86106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Principais operações para Mapeamentos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38"/>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42" name="Google Shape;742;p38"/>
          <p:cNvSpPr txBox="1"/>
          <p:nvPr/>
        </p:nvSpPr>
        <p:spPr>
          <a:xfrm>
            <a:off x="381000" y="1066800"/>
            <a:ext cx="8583612" cy="244951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Inserindo elementos no HashMap</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import java.util.*;</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public class TesteHashMap {	</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  public static void main( String args[] ) </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a:t>
            </a:r>
            <a:r>
              <a:rPr b="1" i="0" lang="en-US" sz="2400" u="none">
                <a:solidFill>
                  <a:srgbClr val="3333CC"/>
                </a:solidFill>
                <a:latin typeface="Courier New"/>
                <a:ea typeface="Courier New"/>
                <a:cs typeface="Courier New"/>
                <a:sym typeface="Courier New"/>
              </a:rPr>
              <a:t>HashMap hm = new HashMap();</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    hm.</a:t>
            </a:r>
            <a:r>
              <a:rPr b="1" i="0" lang="en-US" sz="2400" u="none">
                <a:solidFill>
                  <a:schemeClr val="dk1"/>
                </a:solidFill>
                <a:latin typeface="Courier New"/>
                <a:ea typeface="Courier New"/>
                <a:cs typeface="Courier New"/>
                <a:sym typeface="Courier New"/>
              </a:rPr>
              <a:t>put</a:t>
            </a:r>
            <a:r>
              <a:rPr b="0" i="0" lang="en-US" sz="2400" u="none">
                <a:solidFill>
                  <a:schemeClr val="dk1"/>
                </a:solidFill>
                <a:latin typeface="Courier New"/>
                <a:ea typeface="Courier New"/>
                <a:cs typeface="Courier New"/>
                <a:sym typeface="Courier New"/>
              </a:rPr>
              <a:t>( 1, “Maria” );</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    hm.</a:t>
            </a:r>
            <a:r>
              <a:rPr b="1" i="0" lang="en-US" sz="2400" u="none">
                <a:solidFill>
                  <a:schemeClr val="dk1"/>
                </a:solidFill>
                <a:latin typeface="Courier New"/>
                <a:ea typeface="Courier New"/>
                <a:cs typeface="Courier New"/>
                <a:sym typeface="Courier New"/>
              </a:rPr>
              <a:t>put</a:t>
            </a:r>
            <a:r>
              <a:rPr b="0" i="0" lang="en-US" sz="2400" u="none">
                <a:solidFill>
                  <a:schemeClr val="dk1"/>
                </a:solidFill>
                <a:latin typeface="Courier New"/>
                <a:ea typeface="Courier New"/>
                <a:cs typeface="Courier New"/>
                <a:sym typeface="Courier New"/>
              </a:rPr>
              <a:t>( 2, “José” );</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    // Buscando o elemento 1</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    System.out.println( hm.</a:t>
            </a:r>
            <a:r>
              <a:rPr b="1" i="0" lang="en-US" sz="2400" u="none">
                <a:solidFill>
                  <a:schemeClr val="dk1"/>
                </a:solidFill>
                <a:latin typeface="Courier New"/>
                <a:ea typeface="Courier New"/>
                <a:cs typeface="Courier New"/>
                <a:sym typeface="Courier New"/>
              </a:rPr>
              <a:t>get</a:t>
            </a:r>
            <a:r>
              <a:rPr b="0" i="0" lang="en-US" sz="2400" u="none">
                <a:solidFill>
                  <a:schemeClr val="dk1"/>
                </a:solidFill>
                <a:latin typeface="Courier New"/>
                <a:ea typeface="Courier New"/>
                <a:cs typeface="Courier New"/>
                <a:sym typeface="Courier New"/>
              </a:rPr>
              <a:t>( 1 ) );</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    // Buscando o elemento 2</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    System.out.println( hm.</a:t>
            </a:r>
            <a:r>
              <a:rPr b="1" i="0" lang="en-US" sz="2400" u="none">
                <a:solidFill>
                  <a:schemeClr val="dk1"/>
                </a:solidFill>
                <a:latin typeface="Courier New"/>
                <a:ea typeface="Courier New"/>
                <a:cs typeface="Courier New"/>
                <a:sym typeface="Courier New"/>
              </a:rPr>
              <a:t>get</a:t>
            </a:r>
            <a:r>
              <a:rPr b="0" i="0" lang="en-US" sz="2400" u="none">
                <a:solidFill>
                  <a:schemeClr val="dk1"/>
                </a:solidFill>
                <a:latin typeface="Courier New"/>
                <a:ea typeface="Courier New"/>
                <a:cs typeface="Courier New"/>
                <a:sym typeface="Courier New"/>
              </a:rPr>
              <a:t>( 2 ) );</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 }</a:t>
            </a:r>
            <a:endParaRPr/>
          </a:p>
        </p:txBody>
      </p:sp>
      <p:sp>
        <p:nvSpPr>
          <p:cNvPr id="743" name="Google Shape;743;p38"/>
          <p:cNvSpPr txBox="1"/>
          <p:nvPr/>
        </p:nvSpPr>
        <p:spPr>
          <a:xfrm>
            <a:off x="647700" y="228600"/>
            <a:ext cx="7772400" cy="6858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HashMap</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39"/>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50" name="Google Shape;750;p39"/>
          <p:cNvSpPr txBox="1"/>
          <p:nvPr/>
        </p:nvSpPr>
        <p:spPr>
          <a:xfrm>
            <a:off x="304800" y="914400"/>
            <a:ext cx="8839200" cy="244951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 partir da versão 1.5 do Java foram introduzidos </a:t>
            </a:r>
            <a:r>
              <a:rPr b="0" i="1" lang="en-US" sz="2800" u="none">
                <a:solidFill>
                  <a:schemeClr val="dk1"/>
                </a:solidFill>
                <a:latin typeface="Arial"/>
                <a:ea typeface="Arial"/>
                <a:cs typeface="Arial"/>
                <a:sym typeface="Arial"/>
              </a:rPr>
              <a:t>hashmaps</a:t>
            </a:r>
            <a:r>
              <a:rPr b="0" i="0" lang="en-US" sz="2800" u="none">
                <a:solidFill>
                  <a:schemeClr val="dk1"/>
                </a:solidFill>
                <a:latin typeface="Arial"/>
                <a:ea typeface="Arial"/>
                <a:cs typeface="Arial"/>
                <a:sym typeface="Arial"/>
              </a:rPr>
              <a:t> de tipos específicos. </a:t>
            </a:r>
            <a:endParaRPr b="0" i="0" sz="2400" u="none">
              <a:solidFill>
                <a:schemeClr val="accent2"/>
              </a:solidFill>
              <a:latin typeface="Courier New"/>
              <a:ea typeface="Courier New"/>
              <a:cs typeface="Courier New"/>
              <a:sym typeface="Courier New"/>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public class TesteHashMap2 {	</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public void static main( String args [] ) {</a:t>
            </a:r>
            <a:endParaRPr/>
          </a:p>
          <a:p>
            <a:pPr indent="-228600" lvl="2" marL="114300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HashMap</a:t>
            </a:r>
            <a:r>
              <a:rPr b="1" i="0" lang="en-US" sz="2000" u="none" cap="none" strike="noStrike">
                <a:solidFill>
                  <a:srgbClr val="3333CC"/>
                </a:solidFill>
                <a:latin typeface="Courier New"/>
                <a:ea typeface="Courier New"/>
                <a:cs typeface="Courier New"/>
                <a:sym typeface="Courier New"/>
              </a:rPr>
              <a:t>&lt;Integer, Estudante&gt;</a:t>
            </a:r>
            <a:r>
              <a:rPr b="0" i="0" lang="en-US" sz="2000" u="none" cap="none" strike="noStrike">
                <a:solidFill>
                  <a:schemeClr val="dk1"/>
                </a:solidFill>
                <a:latin typeface="Courier New"/>
                <a:ea typeface="Courier New"/>
                <a:cs typeface="Courier New"/>
                <a:sym typeface="Courier New"/>
              </a:rPr>
              <a:t> hm = </a:t>
            </a:r>
            <a:endParaRPr/>
          </a:p>
          <a:p>
            <a:pPr indent="-228600" lvl="2" marL="114300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new HashMap</a:t>
            </a:r>
            <a:r>
              <a:rPr b="1" i="0" lang="en-US" sz="2000" u="none" cap="none" strike="noStrike">
                <a:solidFill>
                  <a:srgbClr val="3333CC"/>
                </a:solidFill>
                <a:latin typeface="Courier New"/>
                <a:ea typeface="Courier New"/>
                <a:cs typeface="Courier New"/>
                <a:sym typeface="Courier New"/>
              </a:rPr>
              <a:t>&lt;Integer, Estudante &gt;</a:t>
            </a:r>
            <a:r>
              <a:rPr b="0"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Estudante e1 = new Estudante( “Maria” );</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Estudante e2 = new Estudante( “João” );</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Estudante e3 = new Estudante( “Pedro” );</a:t>
            </a:r>
            <a:endParaRPr/>
          </a:p>
          <a:p>
            <a:pPr indent="-342900" lvl="0" marL="34290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hm.put( 2, e1 );</a:t>
            </a:r>
            <a:endParaRPr/>
          </a:p>
          <a:p>
            <a:pPr indent="-228600" lvl="2" marL="114300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hm.put( 7, e2 );</a:t>
            </a:r>
            <a:endParaRPr/>
          </a:p>
          <a:p>
            <a:pPr indent="-228600" lvl="2" marL="114300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hm.put( 5, e3 );</a:t>
            </a:r>
            <a:endParaRPr/>
          </a:p>
          <a:p>
            <a:pPr indent="-228600" lvl="2" marL="1143000" marR="0" rtl="0" algn="l">
              <a:lnSpc>
                <a:spcPct val="100000"/>
              </a:lnSpc>
              <a:spcBef>
                <a:spcPts val="400"/>
              </a:spcBef>
              <a:spcAft>
                <a:spcPts val="0"/>
              </a:spcAft>
              <a:buClr>
                <a:srgbClr val="FF0000"/>
              </a:buClr>
              <a:buSzPts val="2000"/>
              <a:buFont typeface="Courier New"/>
              <a:buNone/>
            </a:pPr>
            <a:r>
              <a:rPr b="1" i="0" lang="en-US" sz="2000" u="none" cap="none" strike="noStrike">
                <a:solidFill>
                  <a:srgbClr val="FF0000"/>
                </a:solidFill>
                <a:latin typeface="Courier New"/>
                <a:ea typeface="Courier New"/>
                <a:cs typeface="Courier New"/>
                <a:sym typeface="Courier New"/>
              </a:rPr>
              <a:t>  Estudante e = hm.get(7);</a:t>
            </a:r>
            <a:endParaRPr/>
          </a:p>
          <a:p>
            <a:pPr indent="-228600" lvl="2" marL="114300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e.exibir();</a:t>
            </a:r>
            <a:endParaRPr/>
          </a:p>
          <a:p>
            <a:pPr indent="-228600" lvl="2" marL="114300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a:p>
          <a:p>
            <a:pPr indent="-285750" lvl="1" marL="742950"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a:p>
        </p:txBody>
      </p:sp>
      <p:sp>
        <p:nvSpPr>
          <p:cNvPr id="751" name="Google Shape;751;p39"/>
          <p:cNvSpPr txBox="1"/>
          <p:nvPr/>
        </p:nvSpPr>
        <p:spPr>
          <a:xfrm>
            <a:off x="685800" y="228600"/>
            <a:ext cx="7772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HashMap de Tipos Específicos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40"/>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58" name="Google Shape;758;p40"/>
          <p:cNvSpPr txBox="1"/>
          <p:nvPr/>
        </p:nvSpPr>
        <p:spPr>
          <a:xfrm>
            <a:off x="331800" y="862250"/>
            <a:ext cx="8583600" cy="5922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As estruturas de listas e mapeamentos mais utilizadas são:</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ArrayList	🡪 Arrays dinâmicos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Vector		🡪 Arrays dinâmicos sincronizados (</a:t>
            </a:r>
            <a:r>
              <a:rPr b="0" i="1" lang="en-US" sz="2800" u="none" cap="none" strike="noStrike">
                <a:solidFill>
                  <a:schemeClr val="dk1"/>
                </a:solidFill>
                <a:latin typeface="Arial"/>
                <a:ea typeface="Arial"/>
                <a:cs typeface="Arial"/>
                <a:sym typeface="Arial"/>
              </a:rPr>
              <a:t>thread-safe</a:t>
            </a:r>
            <a:r>
              <a:rPr b="0" i="0" lang="en-US" sz="2800" u="none" cap="none" strike="noStrike">
                <a:solidFill>
                  <a:schemeClr val="dk1"/>
                </a:solidFill>
                <a:latin typeface="Arial"/>
                <a:ea typeface="Arial"/>
                <a:cs typeface="Arial"/>
                <a:sym typeface="Arial"/>
              </a:rPr>
              <a:t>), ou seja, chamadas concorrentes a um objeto não comprometerão sua integridade.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HashMap	🡪 Tabelas de pares chave-valor</a:t>
            </a:r>
            <a:endParaRPr b="0" i="0" sz="2800" u="none" cap="none" strike="noStrike">
              <a:solidFill>
                <a:schemeClr val="dk1"/>
              </a:solidFill>
              <a:latin typeface="Arial"/>
              <a:ea typeface="Arial"/>
              <a:cs typeface="Arial"/>
              <a:sym typeface="Arial"/>
            </a:endParaRPr>
          </a:p>
          <a:p>
            <a:pPr indent="0" lvl="0" marL="914400" marR="0" rtl="0" algn="l">
              <a:lnSpc>
                <a:spcPct val="100000"/>
              </a:lnSpc>
              <a:spcBef>
                <a:spcPts val="560"/>
              </a:spcBef>
              <a:spcAft>
                <a:spcPts val="0"/>
              </a:spcAft>
              <a:buNone/>
            </a:pPr>
            <a:r>
              <a:rPr lang="en-US" sz="1000">
                <a:solidFill>
                  <a:srgbClr val="111111"/>
                </a:solidFill>
                <a:latin typeface="Roboto"/>
                <a:ea typeface="Roboto"/>
                <a:cs typeface="Roboto"/>
                <a:sym typeface="Roboto"/>
              </a:rPr>
              <a:t> </a:t>
            </a:r>
            <a:r>
              <a:rPr lang="en-US" sz="1100" u="sng">
                <a:solidFill>
                  <a:schemeClr val="hlink"/>
                </a:solidFill>
                <a:latin typeface="Roboto"/>
                <a:ea typeface="Roboto"/>
                <a:cs typeface="Roboto"/>
                <a:sym typeface="Roboto"/>
                <a:hlinkClick r:id="rId3"/>
              </a:rPr>
              <a:t>O HashMap é semelhante ao Hashtable, mas com a diferença de que o HashMap não é sincronizado e permite valores nulos e chaves nulas 2</a:t>
            </a:r>
            <a:r>
              <a:rPr lang="en-US" sz="1100" u="sng">
                <a:solidFill>
                  <a:schemeClr val="hlink"/>
                </a:solidFill>
                <a:latin typeface="Roboto"/>
                <a:ea typeface="Roboto"/>
                <a:cs typeface="Roboto"/>
                <a:sym typeface="Roboto"/>
                <a:hlinkClick r:id="rId4"/>
              </a:rPr>
              <a:t>1</a:t>
            </a:r>
            <a:r>
              <a:rPr lang="en-US" sz="1100">
                <a:solidFill>
                  <a:srgbClr val="111111"/>
                </a:solidFill>
                <a:latin typeface="Roboto"/>
                <a:ea typeface="Roboto"/>
                <a:cs typeface="Roboto"/>
                <a:sym typeface="Roboto"/>
              </a:rPr>
              <a:t>. </a:t>
            </a:r>
            <a:r>
              <a:rPr lang="en-US" sz="1100" u="sng">
                <a:solidFill>
                  <a:schemeClr val="hlink"/>
                </a:solidFill>
                <a:latin typeface="Roboto"/>
                <a:ea typeface="Roboto"/>
                <a:cs typeface="Roboto"/>
                <a:sym typeface="Roboto"/>
                <a:hlinkClick r:id="rId5"/>
              </a:rPr>
              <a:t>Isso significa que o HashMap é mais rápido que o Hashtable, mas não é thread-safe 2</a:t>
            </a:r>
            <a:r>
              <a:rPr lang="en-US" sz="1100">
                <a:solidFill>
                  <a:srgbClr val="111111"/>
                </a:solidFill>
                <a:latin typeface="Roboto"/>
                <a:ea typeface="Roboto"/>
                <a:cs typeface="Roboto"/>
                <a:sym typeface="Roboto"/>
              </a:rPr>
              <a:t>. </a:t>
            </a:r>
            <a:endParaRPr sz="900">
              <a:solidFill>
                <a:schemeClr val="dk1"/>
              </a:solidFill>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Hashtable 	🡪 Tabelas de pares chave-valor sincronizadas (</a:t>
            </a:r>
            <a:r>
              <a:rPr b="0" i="1" lang="en-US" sz="2800" u="none" cap="none" strike="noStrike">
                <a:solidFill>
                  <a:schemeClr val="dk1"/>
                </a:solidFill>
                <a:latin typeface="Arial"/>
                <a:ea typeface="Arial"/>
                <a:cs typeface="Arial"/>
                <a:sym typeface="Arial"/>
              </a:rPr>
              <a:t>thread-safe</a:t>
            </a:r>
            <a:r>
              <a:rPr b="0" i="0" lang="en-US" sz="2800" u="none" cap="none" strike="noStrike">
                <a:solidFill>
                  <a:schemeClr val="dk1"/>
                </a:solidFill>
                <a:latin typeface="Arial"/>
                <a:ea typeface="Arial"/>
                <a:cs typeface="Arial"/>
                <a:sym typeface="Arial"/>
              </a:rPr>
              <a:t>), ou seja, chamadas concorrentes a um objeto não comprometerão sua integridade.</a:t>
            </a:r>
            <a:endParaRPr/>
          </a:p>
        </p:txBody>
      </p:sp>
      <p:sp>
        <p:nvSpPr>
          <p:cNvPr id="759" name="Google Shape;759;p40"/>
          <p:cNvSpPr txBox="1"/>
          <p:nvPr/>
        </p:nvSpPr>
        <p:spPr>
          <a:xfrm>
            <a:off x="685800" y="228600"/>
            <a:ext cx="7772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Coleções, Listas e Mapeamentos</a:t>
            </a:r>
            <a:endParaRPr/>
          </a:p>
        </p:txBody>
      </p:sp>
      <p:sp>
        <p:nvSpPr>
          <p:cNvPr id="760" name="Google Shape;760;p40"/>
          <p:cNvSpPr txBox="1"/>
          <p:nvPr/>
        </p:nvSpPr>
        <p:spPr>
          <a:xfrm>
            <a:off x="457200" y="1766387"/>
            <a:ext cx="8229600" cy="2286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1" name="Google Shape;761;p40"/>
          <p:cNvSpPr txBox="1"/>
          <p:nvPr/>
        </p:nvSpPr>
        <p:spPr>
          <a:xfrm>
            <a:off x="457200" y="4052372"/>
            <a:ext cx="8229600" cy="2805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g1ee366ee3f1_3_0"/>
          <p:cNvSpPr txBox="1"/>
          <p:nvPr>
            <p:ph idx="12" type="sldNum"/>
          </p:nvPr>
        </p:nvSpPr>
        <p:spPr>
          <a:xfrm>
            <a:off x="7010400" y="6553200"/>
            <a:ext cx="2133600" cy="231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
        <p:nvSpPr>
          <p:cNvPr id="768" name="Google Shape;768;g1ee366ee3f1_3_0"/>
          <p:cNvSpPr txBox="1"/>
          <p:nvPr/>
        </p:nvSpPr>
        <p:spPr>
          <a:xfrm>
            <a:off x="120300" y="136800"/>
            <a:ext cx="8903400" cy="689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a:solidFill>
                  <a:srgbClr val="111111"/>
                </a:solidFill>
                <a:latin typeface="Roboto"/>
                <a:ea typeface="Roboto"/>
                <a:cs typeface="Roboto"/>
                <a:sym typeface="Roboto"/>
              </a:rPr>
              <a:t>Claro! </a:t>
            </a:r>
            <a:r>
              <a:rPr lang="en-US" u="sng">
                <a:solidFill>
                  <a:schemeClr val="hlink"/>
                </a:solidFill>
                <a:latin typeface="Roboto"/>
                <a:ea typeface="Roboto"/>
                <a:cs typeface="Roboto"/>
                <a:sym typeface="Roboto"/>
                <a:hlinkClick r:id="rId3"/>
              </a:rPr>
              <a:t>O Vector é uma classe de lista em Java que é sincronizada por padrão, o que significa que é thread-safe 1</a:t>
            </a:r>
            <a:r>
              <a:rPr lang="en-US" u="sng">
                <a:solidFill>
                  <a:schemeClr val="hlink"/>
                </a:solidFill>
                <a:latin typeface="Roboto"/>
                <a:ea typeface="Roboto"/>
                <a:cs typeface="Roboto"/>
                <a:sym typeface="Roboto"/>
                <a:hlinkClick r:id="rId4"/>
              </a:rPr>
              <a:t>2</a:t>
            </a:r>
            <a:r>
              <a:rPr lang="en-US">
                <a:solidFill>
                  <a:srgbClr val="111111"/>
                </a:solidFill>
                <a:latin typeface="Roboto"/>
                <a:ea typeface="Roboto"/>
                <a:cs typeface="Roboto"/>
                <a:sym typeface="Roboto"/>
              </a:rPr>
              <a:t>. </a:t>
            </a:r>
            <a:r>
              <a:rPr lang="en-US" u="sng">
                <a:solidFill>
                  <a:schemeClr val="hlink"/>
                </a:solidFill>
                <a:latin typeface="Roboto"/>
                <a:ea typeface="Roboto"/>
                <a:cs typeface="Roboto"/>
                <a:sym typeface="Roboto"/>
                <a:hlinkClick r:id="rId5"/>
              </a:rPr>
              <a:t>Isso garante que as chamadas concorrentes a um objeto Vector não comprometam sua integridade 1</a:t>
            </a:r>
            <a:r>
              <a:rPr lang="en-US">
                <a:solidFill>
                  <a:srgbClr val="111111"/>
                </a:solidFill>
                <a:latin typeface="Roboto"/>
                <a:ea typeface="Roboto"/>
                <a:cs typeface="Roboto"/>
                <a:sym typeface="Roboto"/>
              </a:rPr>
              <a:t>. </a:t>
            </a:r>
            <a:r>
              <a:rPr lang="en-US" u="sng">
                <a:solidFill>
                  <a:schemeClr val="hlink"/>
                </a:solidFill>
                <a:latin typeface="Roboto"/>
                <a:ea typeface="Roboto"/>
                <a:cs typeface="Roboto"/>
                <a:sym typeface="Roboto"/>
                <a:hlinkClick r:id="rId6"/>
              </a:rPr>
              <a:t>O Vector é um tipo de array dinâmico que pode crescer ou diminuir de tamanho conforme necessário 2</a:t>
            </a:r>
            <a:r>
              <a:rPr lang="en-US">
                <a:solidFill>
                  <a:srgbClr val="111111"/>
                </a:solidFill>
                <a:latin typeface="Roboto"/>
                <a:ea typeface="Roboto"/>
                <a:cs typeface="Roboto"/>
                <a:sym typeface="Roboto"/>
              </a:rPr>
              <a:t>. </a:t>
            </a:r>
            <a:r>
              <a:rPr lang="en-US" u="sng">
                <a:solidFill>
                  <a:schemeClr val="hlink"/>
                </a:solidFill>
                <a:latin typeface="Roboto"/>
                <a:ea typeface="Roboto"/>
                <a:cs typeface="Roboto"/>
                <a:sym typeface="Roboto"/>
                <a:hlinkClick r:id="rId7"/>
              </a:rPr>
              <a:t>Ele é semelhante ao ArrayList, mas com a diferença de que o Vector é sincronizado, enquanto o ArrayList não é 1</a:t>
            </a:r>
            <a:r>
              <a:rPr lang="en-US">
                <a:solidFill>
                  <a:srgbClr val="111111"/>
                </a:solidFill>
                <a:latin typeface="Roboto"/>
                <a:ea typeface="Roboto"/>
                <a:cs typeface="Roboto"/>
                <a:sym typeface="Roboto"/>
              </a:rPr>
              <a:t>. </a:t>
            </a:r>
            <a:r>
              <a:rPr lang="en-US" u="sng">
                <a:solidFill>
                  <a:schemeClr val="hlink"/>
                </a:solidFill>
                <a:latin typeface="Roboto"/>
                <a:ea typeface="Roboto"/>
                <a:cs typeface="Roboto"/>
                <a:sym typeface="Roboto"/>
                <a:hlinkClick r:id="rId8"/>
              </a:rPr>
              <a:t>Isso significa que o Vector é mais seguro para uso em ambientes multithreaded, onde várias threads podem acessar a mesma lista simultaneamente 1</a:t>
            </a:r>
            <a:r>
              <a:rPr lang="en-US">
                <a:solidFill>
                  <a:srgbClr val="111111"/>
                </a:solidFill>
                <a:latin typeface="Roboto"/>
                <a:ea typeface="Roboto"/>
                <a:cs typeface="Roboto"/>
                <a:sym typeface="Roboto"/>
              </a:rPr>
              <a:t>.</a:t>
            </a:r>
            <a:endParaRPr>
              <a:solidFill>
                <a:srgbClr val="111111"/>
              </a:solidFill>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US">
                <a:solidFill>
                  <a:srgbClr val="111111"/>
                </a:solidFill>
                <a:latin typeface="Roboto"/>
                <a:ea typeface="Roboto"/>
                <a:cs typeface="Roboto"/>
                <a:sym typeface="Roboto"/>
              </a:rPr>
              <a:t>Aqui está um exemplo de como criar um </a:t>
            </a:r>
            <a:r>
              <a:rPr b="1" lang="en-US" sz="2400">
                <a:solidFill>
                  <a:srgbClr val="111111"/>
                </a:solidFill>
                <a:latin typeface="Roboto"/>
                <a:ea typeface="Roboto"/>
                <a:cs typeface="Roboto"/>
                <a:sym typeface="Roboto"/>
              </a:rPr>
              <a:t>Vector</a:t>
            </a:r>
            <a:r>
              <a:rPr lang="en-US">
                <a:solidFill>
                  <a:srgbClr val="111111"/>
                </a:solidFill>
                <a:latin typeface="Roboto"/>
                <a:ea typeface="Roboto"/>
                <a:cs typeface="Roboto"/>
                <a:sym typeface="Roboto"/>
              </a:rPr>
              <a:t> em Java:</a:t>
            </a:r>
            <a:endParaRPr>
              <a:solidFill>
                <a:srgbClr val="111111"/>
              </a:solidFill>
              <a:latin typeface="Roboto"/>
              <a:ea typeface="Roboto"/>
              <a:cs typeface="Roboto"/>
              <a:sym typeface="Roboto"/>
            </a:endParaRPr>
          </a:p>
          <a:p>
            <a:pPr indent="0" lvl="0" marL="114300" marR="76200" rtl="0" algn="l">
              <a:lnSpc>
                <a:spcPct val="137500"/>
              </a:lnSpc>
              <a:spcBef>
                <a:spcPts val="900"/>
              </a:spcBef>
              <a:spcAft>
                <a:spcPts val="0"/>
              </a:spcAft>
              <a:buClr>
                <a:schemeClr val="dk1"/>
              </a:buClr>
              <a:buSzPts val="1100"/>
              <a:buFont typeface="Arial"/>
              <a:buNone/>
            </a:pPr>
            <a:r>
              <a:rPr lang="en-US">
                <a:solidFill>
                  <a:srgbClr val="111111"/>
                </a:solidFill>
                <a:latin typeface="Roboto"/>
                <a:ea typeface="Roboto"/>
                <a:cs typeface="Roboto"/>
                <a:sym typeface="Roboto"/>
              </a:rPr>
              <a:t>Java</a:t>
            </a:r>
            <a:endParaRPr>
              <a:solidFill>
                <a:srgbClr val="111111"/>
              </a:solidFill>
              <a:latin typeface="Roboto"/>
              <a:ea typeface="Roboto"/>
              <a:cs typeface="Roboto"/>
              <a:sym typeface="Roboto"/>
            </a:endParaRPr>
          </a:p>
          <a:p>
            <a:pPr indent="0" lvl="0" marL="0" rtl="0" algn="l">
              <a:spcBef>
                <a:spcPts val="0"/>
              </a:spcBef>
              <a:spcAft>
                <a:spcPts val="0"/>
              </a:spcAft>
              <a:buNone/>
            </a:pPr>
            <a:r>
              <a:rPr lang="en-US">
                <a:solidFill>
                  <a:srgbClr val="1155CC"/>
                </a:solidFill>
                <a:latin typeface="Roboto"/>
                <a:ea typeface="Roboto"/>
                <a:cs typeface="Roboto"/>
                <a:sym typeface="Roboto"/>
              </a:rPr>
              <a:t>import java.util.Vector;</a:t>
            </a:r>
            <a:endParaRPr>
              <a:solidFill>
                <a:srgbClr val="1155CC"/>
              </a:solidFill>
              <a:latin typeface="Roboto"/>
              <a:ea typeface="Roboto"/>
              <a:cs typeface="Roboto"/>
              <a:sym typeface="Roboto"/>
            </a:endParaRPr>
          </a:p>
          <a:p>
            <a:pPr indent="0" lvl="0" marL="0" rtl="0" algn="l">
              <a:spcBef>
                <a:spcPts val="0"/>
              </a:spcBef>
              <a:spcAft>
                <a:spcPts val="0"/>
              </a:spcAft>
              <a:buNone/>
            </a:pPr>
            <a:r>
              <a:t/>
            </a:r>
            <a:endParaRPr>
              <a:solidFill>
                <a:srgbClr val="111111"/>
              </a:solidFill>
              <a:latin typeface="Roboto"/>
              <a:ea typeface="Roboto"/>
              <a:cs typeface="Roboto"/>
              <a:sym typeface="Roboto"/>
            </a:endParaRPr>
          </a:p>
          <a:p>
            <a:pPr indent="0" lvl="0" marL="0" rtl="0" algn="l">
              <a:spcBef>
                <a:spcPts val="0"/>
              </a:spcBef>
              <a:spcAft>
                <a:spcPts val="0"/>
              </a:spcAft>
              <a:buNone/>
            </a:pPr>
            <a:r>
              <a:rPr lang="en-US">
                <a:solidFill>
                  <a:srgbClr val="1155CC"/>
                </a:solidFill>
                <a:latin typeface="Roboto"/>
                <a:ea typeface="Roboto"/>
                <a:cs typeface="Roboto"/>
                <a:sym typeface="Roboto"/>
              </a:rPr>
              <a:t>public class Main {</a:t>
            </a:r>
            <a:endParaRPr>
              <a:solidFill>
                <a:srgbClr val="1155CC"/>
              </a:solidFill>
              <a:latin typeface="Roboto"/>
              <a:ea typeface="Roboto"/>
              <a:cs typeface="Roboto"/>
              <a:sym typeface="Roboto"/>
            </a:endParaRPr>
          </a:p>
          <a:p>
            <a:pPr indent="0" lvl="0" marL="0" rtl="0" algn="l">
              <a:spcBef>
                <a:spcPts val="0"/>
              </a:spcBef>
              <a:spcAft>
                <a:spcPts val="0"/>
              </a:spcAft>
              <a:buNone/>
            </a:pPr>
            <a:r>
              <a:rPr lang="en-US">
                <a:solidFill>
                  <a:srgbClr val="1155CC"/>
                </a:solidFill>
                <a:latin typeface="Roboto"/>
                <a:ea typeface="Roboto"/>
                <a:cs typeface="Roboto"/>
                <a:sym typeface="Roboto"/>
              </a:rPr>
              <a:t>  public static void main(String[] args) {</a:t>
            </a:r>
            <a:endParaRPr>
              <a:solidFill>
                <a:srgbClr val="1155CC"/>
              </a:solidFill>
              <a:latin typeface="Roboto"/>
              <a:ea typeface="Roboto"/>
              <a:cs typeface="Roboto"/>
              <a:sym typeface="Roboto"/>
            </a:endParaRPr>
          </a:p>
          <a:p>
            <a:pPr indent="0" lvl="0" marL="0" rtl="0" algn="l">
              <a:spcBef>
                <a:spcPts val="0"/>
              </a:spcBef>
              <a:spcAft>
                <a:spcPts val="0"/>
              </a:spcAft>
              <a:buNone/>
            </a:pPr>
            <a:r>
              <a:rPr lang="en-US">
                <a:solidFill>
                  <a:srgbClr val="1155CC"/>
                </a:solidFill>
                <a:latin typeface="Roboto"/>
                <a:ea typeface="Roboto"/>
                <a:cs typeface="Roboto"/>
                <a:sym typeface="Roboto"/>
              </a:rPr>
              <a:t>    // Cria um novo Vector</a:t>
            </a:r>
            <a:endParaRPr>
              <a:solidFill>
                <a:srgbClr val="1155CC"/>
              </a:solidFill>
              <a:latin typeface="Roboto"/>
              <a:ea typeface="Roboto"/>
              <a:cs typeface="Roboto"/>
              <a:sym typeface="Roboto"/>
            </a:endParaRPr>
          </a:p>
          <a:p>
            <a:pPr indent="0" lvl="0" marL="0" rtl="0" algn="l">
              <a:spcBef>
                <a:spcPts val="0"/>
              </a:spcBef>
              <a:spcAft>
                <a:spcPts val="0"/>
              </a:spcAft>
              <a:buNone/>
            </a:pPr>
            <a:r>
              <a:rPr lang="en-US">
                <a:solidFill>
                  <a:srgbClr val="1155CC"/>
                </a:solidFill>
                <a:latin typeface="Roboto"/>
                <a:ea typeface="Roboto"/>
                <a:cs typeface="Roboto"/>
                <a:sym typeface="Roboto"/>
              </a:rPr>
              <a:t>    Vector&lt;String&gt; vector = new Vector&lt;String&gt;();</a:t>
            </a:r>
            <a:endParaRPr>
              <a:solidFill>
                <a:srgbClr val="1155CC"/>
              </a:solidFill>
              <a:latin typeface="Roboto"/>
              <a:ea typeface="Roboto"/>
              <a:cs typeface="Roboto"/>
              <a:sym typeface="Roboto"/>
            </a:endParaRPr>
          </a:p>
          <a:p>
            <a:pPr indent="0" lvl="0" marL="0" rtl="0" algn="l">
              <a:spcBef>
                <a:spcPts val="0"/>
              </a:spcBef>
              <a:spcAft>
                <a:spcPts val="0"/>
              </a:spcAft>
              <a:buNone/>
            </a:pPr>
            <a:r>
              <a:t/>
            </a:r>
            <a:endParaRPr>
              <a:solidFill>
                <a:srgbClr val="1155CC"/>
              </a:solidFill>
              <a:latin typeface="Roboto"/>
              <a:ea typeface="Roboto"/>
              <a:cs typeface="Roboto"/>
              <a:sym typeface="Roboto"/>
            </a:endParaRPr>
          </a:p>
          <a:p>
            <a:pPr indent="0" lvl="0" marL="0" rtl="0" algn="l">
              <a:spcBef>
                <a:spcPts val="0"/>
              </a:spcBef>
              <a:spcAft>
                <a:spcPts val="0"/>
              </a:spcAft>
              <a:buNone/>
            </a:pPr>
            <a:r>
              <a:rPr lang="en-US">
                <a:solidFill>
                  <a:srgbClr val="1155CC"/>
                </a:solidFill>
                <a:latin typeface="Roboto"/>
                <a:ea typeface="Roboto"/>
                <a:cs typeface="Roboto"/>
                <a:sym typeface="Roboto"/>
              </a:rPr>
              <a:t>    // Adiciona elementos ao Vector</a:t>
            </a:r>
            <a:endParaRPr>
              <a:solidFill>
                <a:srgbClr val="1155CC"/>
              </a:solidFill>
              <a:latin typeface="Roboto"/>
              <a:ea typeface="Roboto"/>
              <a:cs typeface="Roboto"/>
              <a:sym typeface="Roboto"/>
            </a:endParaRPr>
          </a:p>
          <a:p>
            <a:pPr indent="0" lvl="0" marL="0" rtl="0" algn="l">
              <a:spcBef>
                <a:spcPts val="0"/>
              </a:spcBef>
              <a:spcAft>
                <a:spcPts val="0"/>
              </a:spcAft>
              <a:buNone/>
            </a:pPr>
            <a:r>
              <a:rPr lang="en-US">
                <a:solidFill>
                  <a:srgbClr val="1155CC"/>
                </a:solidFill>
                <a:latin typeface="Roboto"/>
                <a:ea typeface="Roboto"/>
                <a:cs typeface="Roboto"/>
                <a:sym typeface="Roboto"/>
              </a:rPr>
              <a:t>    vector.add("Elemento 1");</a:t>
            </a:r>
            <a:endParaRPr>
              <a:solidFill>
                <a:srgbClr val="1155CC"/>
              </a:solidFill>
              <a:latin typeface="Roboto"/>
              <a:ea typeface="Roboto"/>
              <a:cs typeface="Roboto"/>
              <a:sym typeface="Roboto"/>
            </a:endParaRPr>
          </a:p>
          <a:p>
            <a:pPr indent="0" lvl="0" marL="0" rtl="0" algn="l">
              <a:spcBef>
                <a:spcPts val="0"/>
              </a:spcBef>
              <a:spcAft>
                <a:spcPts val="0"/>
              </a:spcAft>
              <a:buNone/>
            </a:pPr>
            <a:r>
              <a:rPr lang="en-US">
                <a:solidFill>
                  <a:srgbClr val="1155CC"/>
                </a:solidFill>
                <a:latin typeface="Roboto"/>
                <a:ea typeface="Roboto"/>
                <a:cs typeface="Roboto"/>
                <a:sym typeface="Roboto"/>
              </a:rPr>
              <a:t>    vector.add("Elemento 2");</a:t>
            </a:r>
            <a:endParaRPr>
              <a:solidFill>
                <a:srgbClr val="1155CC"/>
              </a:solidFill>
              <a:latin typeface="Roboto"/>
              <a:ea typeface="Roboto"/>
              <a:cs typeface="Roboto"/>
              <a:sym typeface="Roboto"/>
            </a:endParaRPr>
          </a:p>
          <a:p>
            <a:pPr indent="0" lvl="0" marL="0" rtl="0" algn="l">
              <a:spcBef>
                <a:spcPts val="0"/>
              </a:spcBef>
              <a:spcAft>
                <a:spcPts val="0"/>
              </a:spcAft>
              <a:buNone/>
            </a:pPr>
            <a:r>
              <a:rPr lang="en-US">
                <a:solidFill>
                  <a:srgbClr val="1155CC"/>
                </a:solidFill>
                <a:latin typeface="Roboto"/>
                <a:ea typeface="Roboto"/>
                <a:cs typeface="Roboto"/>
                <a:sym typeface="Roboto"/>
              </a:rPr>
              <a:t>    vector.add("Elemento 3");</a:t>
            </a:r>
            <a:endParaRPr>
              <a:solidFill>
                <a:srgbClr val="1155CC"/>
              </a:solidFill>
              <a:latin typeface="Roboto"/>
              <a:ea typeface="Roboto"/>
              <a:cs typeface="Roboto"/>
              <a:sym typeface="Roboto"/>
            </a:endParaRPr>
          </a:p>
          <a:p>
            <a:pPr indent="0" lvl="0" marL="0" rtl="0" algn="l">
              <a:spcBef>
                <a:spcPts val="0"/>
              </a:spcBef>
              <a:spcAft>
                <a:spcPts val="0"/>
              </a:spcAft>
              <a:buNone/>
            </a:pPr>
            <a:r>
              <a:t/>
            </a:r>
            <a:endParaRPr>
              <a:solidFill>
                <a:srgbClr val="1155CC"/>
              </a:solidFill>
              <a:latin typeface="Roboto"/>
              <a:ea typeface="Roboto"/>
              <a:cs typeface="Roboto"/>
              <a:sym typeface="Roboto"/>
            </a:endParaRPr>
          </a:p>
          <a:p>
            <a:pPr indent="0" lvl="0" marL="0" rtl="0" algn="l">
              <a:spcBef>
                <a:spcPts val="0"/>
              </a:spcBef>
              <a:spcAft>
                <a:spcPts val="0"/>
              </a:spcAft>
              <a:buNone/>
            </a:pPr>
            <a:r>
              <a:rPr lang="en-US">
                <a:solidFill>
                  <a:srgbClr val="1155CC"/>
                </a:solidFill>
                <a:latin typeface="Roboto"/>
                <a:ea typeface="Roboto"/>
                <a:cs typeface="Roboto"/>
                <a:sym typeface="Roboto"/>
              </a:rPr>
              <a:t>    // Exibe o Vector</a:t>
            </a:r>
            <a:endParaRPr>
              <a:solidFill>
                <a:srgbClr val="1155CC"/>
              </a:solidFill>
              <a:latin typeface="Roboto"/>
              <a:ea typeface="Roboto"/>
              <a:cs typeface="Roboto"/>
              <a:sym typeface="Roboto"/>
            </a:endParaRPr>
          </a:p>
          <a:p>
            <a:pPr indent="0" lvl="0" marL="0" rtl="0" algn="l">
              <a:spcBef>
                <a:spcPts val="0"/>
              </a:spcBef>
              <a:spcAft>
                <a:spcPts val="0"/>
              </a:spcAft>
              <a:buNone/>
            </a:pPr>
            <a:r>
              <a:rPr lang="en-US">
                <a:solidFill>
                  <a:srgbClr val="1155CC"/>
                </a:solidFill>
                <a:latin typeface="Roboto"/>
                <a:ea typeface="Roboto"/>
                <a:cs typeface="Roboto"/>
                <a:sym typeface="Roboto"/>
              </a:rPr>
              <a:t>    System.out.println("Vector: " + vector);</a:t>
            </a:r>
            <a:endParaRPr>
              <a:solidFill>
                <a:srgbClr val="1155CC"/>
              </a:solidFill>
              <a:latin typeface="Roboto"/>
              <a:ea typeface="Roboto"/>
              <a:cs typeface="Roboto"/>
              <a:sym typeface="Roboto"/>
            </a:endParaRPr>
          </a:p>
          <a:p>
            <a:pPr indent="0" lvl="0" marL="0" rtl="0" algn="l">
              <a:spcBef>
                <a:spcPts val="0"/>
              </a:spcBef>
              <a:spcAft>
                <a:spcPts val="0"/>
              </a:spcAft>
              <a:buNone/>
            </a:pPr>
            <a:r>
              <a:rPr lang="en-US">
                <a:solidFill>
                  <a:srgbClr val="1155CC"/>
                </a:solidFill>
                <a:latin typeface="Roboto"/>
                <a:ea typeface="Roboto"/>
                <a:cs typeface="Roboto"/>
                <a:sym typeface="Roboto"/>
              </a:rPr>
              <a:t>  }</a:t>
            </a:r>
            <a:endParaRPr>
              <a:solidFill>
                <a:srgbClr val="1155CC"/>
              </a:solidFill>
              <a:latin typeface="Roboto"/>
              <a:ea typeface="Roboto"/>
              <a:cs typeface="Roboto"/>
              <a:sym typeface="Roboto"/>
            </a:endParaRPr>
          </a:p>
          <a:p>
            <a:pPr indent="0" lvl="0" marL="0" rtl="0" algn="l">
              <a:spcBef>
                <a:spcPts val="0"/>
              </a:spcBef>
              <a:spcAft>
                <a:spcPts val="0"/>
              </a:spcAft>
              <a:buNone/>
            </a:pPr>
            <a:r>
              <a:rPr lang="en-US">
                <a:solidFill>
                  <a:srgbClr val="1155CC"/>
                </a:solidFill>
                <a:latin typeface="Roboto"/>
                <a:ea typeface="Roboto"/>
                <a:cs typeface="Roboto"/>
                <a:sym typeface="Roboto"/>
              </a:rPr>
              <a:t>}</a:t>
            </a:r>
            <a:endParaRPr>
              <a:solidFill>
                <a:srgbClr val="1155CC"/>
              </a:solidFill>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US">
                <a:solidFill>
                  <a:srgbClr val="111111"/>
                </a:solidFill>
                <a:latin typeface="Roboto"/>
                <a:ea typeface="Roboto"/>
                <a:cs typeface="Roboto"/>
                <a:sym typeface="Roboto"/>
              </a:rPr>
              <a:t>Este exemplo cria um novo Vector e adiciona três elementos a ele. Em seguida, exibe o Vector na saída do console.</a:t>
            </a:r>
            <a:endParaRPr>
              <a:solidFill>
                <a:srgbClr val="111111"/>
              </a:solidFill>
              <a:latin typeface="Roboto"/>
              <a:ea typeface="Roboto"/>
              <a:cs typeface="Roboto"/>
              <a:sym typeface="Roboto"/>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g1ee366ee3f1_3_7"/>
          <p:cNvSpPr txBox="1"/>
          <p:nvPr>
            <p:ph idx="12" type="sldNum"/>
          </p:nvPr>
        </p:nvSpPr>
        <p:spPr>
          <a:xfrm>
            <a:off x="7010400" y="6553200"/>
            <a:ext cx="2133600" cy="231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
        <p:nvSpPr>
          <p:cNvPr id="775" name="Google Shape;775;g1ee366ee3f1_3_7"/>
          <p:cNvSpPr txBox="1"/>
          <p:nvPr/>
        </p:nvSpPr>
        <p:spPr>
          <a:xfrm>
            <a:off x="0" y="120325"/>
            <a:ext cx="9144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980000"/>
                </a:solidFill>
                <a:highlight>
                  <a:srgbClr val="FFFFFF"/>
                </a:highlight>
                <a:latin typeface="Roboto"/>
                <a:ea typeface="Roboto"/>
                <a:cs typeface="Roboto"/>
                <a:sym typeface="Roboto"/>
              </a:rPr>
              <a:t>explique um exemplo com este cenário :  o</a:t>
            </a:r>
            <a:r>
              <a:rPr b="1" lang="en-US" sz="2000">
                <a:solidFill>
                  <a:srgbClr val="980000"/>
                </a:solidFill>
                <a:highlight>
                  <a:srgbClr val="FFFFFF"/>
                </a:highlight>
                <a:latin typeface="Roboto"/>
                <a:ea typeface="Roboto"/>
                <a:cs typeface="Roboto"/>
                <a:sym typeface="Roboto"/>
              </a:rPr>
              <a:t> Vector</a:t>
            </a:r>
            <a:r>
              <a:rPr lang="en-US" sz="1200">
                <a:solidFill>
                  <a:srgbClr val="980000"/>
                </a:solidFill>
                <a:highlight>
                  <a:srgbClr val="FFFFFF"/>
                </a:highlight>
                <a:latin typeface="Roboto"/>
                <a:ea typeface="Roboto"/>
                <a:cs typeface="Roboto"/>
                <a:sym typeface="Roboto"/>
              </a:rPr>
              <a:t> é mais seguro para uso em ambientes multithreaded, onde várias threads podem acessar a mesma lista simultaneamente </a:t>
            </a:r>
            <a:endParaRPr sz="3200">
              <a:solidFill>
                <a:srgbClr val="980000"/>
              </a:solidFill>
            </a:endParaRPr>
          </a:p>
        </p:txBody>
      </p:sp>
      <p:sp>
        <p:nvSpPr>
          <p:cNvPr id="776" name="Google Shape;776;g1ee366ee3f1_3_7"/>
          <p:cNvSpPr txBox="1"/>
          <p:nvPr/>
        </p:nvSpPr>
        <p:spPr>
          <a:xfrm>
            <a:off x="132350" y="679350"/>
            <a:ext cx="8939400" cy="580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000">
                <a:solidFill>
                  <a:srgbClr val="111111"/>
                </a:solidFill>
                <a:latin typeface="Roboto"/>
                <a:ea typeface="Roboto"/>
                <a:cs typeface="Roboto"/>
                <a:sym typeface="Roboto"/>
              </a:rPr>
              <a:t>Claro! Aqui está um exemplo de como usar o Vector em um ambiente multithreaded:</a:t>
            </a:r>
            <a:endParaRPr sz="1000">
              <a:solidFill>
                <a:srgbClr val="111111"/>
              </a:solidFill>
              <a:latin typeface="Roboto"/>
              <a:ea typeface="Roboto"/>
              <a:cs typeface="Roboto"/>
              <a:sym typeface="Roboto"/>
            </a:endParaRPr>
          </a:p>
          <a:p>
            <a:pPr indent="0" lvl="0" marL="114300" marR="76200" rtl="0" algn="l">
              <a:lnSpc>
                <a:spcPct val="137500"/>
              </a:lnSpc>
              <a:spcBef>
                <a:spcPts val="900"/>
              </a:spcBef>
              <a:spcAft>
                <a:spcPts val="0"/>
              </a:spcAft>
              <a:buClr>
                <a:schemeClr val="dk1"/>
              </a:buClr>
              <a:buSzPts val="1100"/>
              <a:buFont typeface="Arial"/>
              <a:buNone/>
            </a:pPr>
            <a:r>
              <a:rPr lang="en-US" sz="1000">
                <a:solidFill>
                  <a:srgbClr val="111111"/>
                </a:solidFill>
                <a:latin typeface="Roboto"/>
                <a:ea typeface="Roboto"/>
                <a:cs typeface="Roboto"/>
                <a:sym typeface="Roboto"/>
              </a:rPr>
              <a:t>Java</a:t>
            </a:r>
            <a:endParaRPr sz="1000">
              <a:solidFill>
                <a:srgbClr val="111111"/>
              </a:solidFill>
              <a:latin typeface="Roboto"/>
              <a:ea typeface="Roboto"/>
              <a:cs typeface="Roboto"/>
              <a:sym typeface="Roboto"/>
            </a:endParaRPr>
          </a:p>
          <a:p>
            <a:pPr indent="0" lvl="0" marL="114300" marR="76200" rtl="0" algn="l">
              <a:lnSpc>
                <a:spcPct val="115000"/>
              </a:lnSpc>
              <a:spcBef>
                <a:spcPts val="1100"/>
              </a:spcBef>
              <a:spcAft>
                <a:spcPts val="0"/>
              </a:spcAft>
              <a:buClr>
                <a:schemeClr val="dk1"/>
              </a:buClr>
              <a:buSzPts val="1100"/>
              <a:buFont typeface="Arial"/>
              <a:buNone/>
            </a:pPr>
            <a:r>
              <a:rPr lang="en-US" sz="1000">
                <a:solidFill>
                  <a:srgbClr val="111111"/>
                </a:solidFill>
                <a:latin typeface="Roboto"/>
                <a:ea typeface="Roboto"/>
                <a:cs typeface="Roboto"/>
                <a:sym typeface="Roboto"/>
              </a:rPr>
              <a:t>Código gerado por IA. Examine e use com cuidado. </a:t>
            </a:r>
            <a:r>
              <a:rPr lang="en-US" sz="1000">
                <a:solidFill>
                  <a:schemeClr val="hlink"/>
                </a:solidFill>
                <a:uFill>
                  <a:noFill/>
                </a:uFill>
                <a:latin typeface="Roboto"/>
                <a:ea typeface="Roboto"/>
                <a:cs typeface="Roboto"/>
                <a:sym typeface="Roboto"/>
                <a:hlinkClick r:id="rId3"/>
              </a:rPr>
              <a:t>Mais informações em perguntas frequentes</a:t>
            </a:r>
            <a:r>
              <a:rPr lang="en-US" sz="1000">
                <a:solidFill>
                  <a:srgbClr val="111111"/>
                </a:solidFill>
                <a:latin typeface="Roboto"/>
                <a:ea typeface="Roboto"/>
                <a:cs typeface="Roboto"/>
                <a:sym typeface="Roboto"/>
              </a:rPr>
              <a:t>.</a:t>
            </a:r>
            <a:endParaRPr sz="1000">
              <a:solidFill>
                <a:srgbClr val="111111"/>
              </a:solidFill>
              <a:latin typeface="Roboto"/>
              <a:ea typeface="Roboto"/>
              <a:cs typeface="Roboto"/>
              <a:sym typeface="Roboto"/>
            </a:endParaRPr>
          </a:p>
          <a:p>
            <a:pPr indent="0" lvl="0" marL="0" rtl="0" algn="l">
              <a:spcBef>
                <a:spcPts val="0"/>
              </a:spcBef>
              <a:spcAft>
                <a:spcPts val="0"/>
              </a:spcAft>
              <a:buNone/>
            </a:pPr>
            <a:r>
              <a:rPr lang="en-US" sz="1000">
                <a:solidFill>
                  <a:srgbClr val="111111"/>
                </a:solidFill>
                <a:latin typeface="Roboto"/>
                <a:ea typeface="Roboto"/>
                <a:cs typeface="Roboto"/>
                <a:sym typeface="Roboto"/>
              </a:rPr>
              <a:t>import java.util.Vector;</a:t>
            </a:r>
            <a:endParaRPr sz="1000">
              <a:solidFill>
                <a:srgbClr val="111111"/>
              </a:solidFill>
              <a:latin typeface="Roboto"/>
              <a:ea typeface="Roboto"/>
              <a:cs typeface="Roboto"/>
              <a:sym typeface="Roboto"/>
            </a:endParaRPr>
          </a:p>
          <a:p>
            <a:pPr indent="0" lvl="0" marL="0" rtl="0" algn="l">
              <a:spcBef>
                <a:spcPts val="0"/>
              </a:spcBef>
              <a:spcAft>
                <a:spcPts val="0"/>
              </a:spcAft>
              <a:buNone/>
            </a:pPr>
            <a:r>
              <a:t/>
            </a:r>
            <a:endParaRPr sz="1000">
              <a:solidFill>
                <a:srgbClr val="111111"/>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public class Main {</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public static void main(String[] args) {</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 Cria um novo Vector</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Vector&lt;String&gt; vector = new Vector&lt;String&gt;();</a:t>
            </a:r>
            <a:endParaRPr sz="1000">
              <a:solidFill>
                <a:srgbClr val="1155CC"/>
              </a:solidFill>
              <a:latin typeface="Roboto"/>
              <a:ea typeface="Roboto"/>
              <a:cs typeface="Roboto"/>
              <a:sym typeface="Roboto"/>
            </a:endParaRPr>
          </a:p>
          <a:p>
            <a:pPr indent="0" lvl="0" marL="0" rtl="0" algn="l">
              <a:spcBef>
                <a:spcPts val="0"/>
              </a:spcBef>
              <a:spcAft>
                <a:spcPts val="0"/>
              </a:spcAft>
              <a:buNone/>
            </a:pPr>
            <a:r>
              <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 Adiciona elementos ao Vector</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vector.add("Elemento 1");</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vector.add("Elemento 2");</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vector.add("Elemento 3");</a:t>
            </a:r>
            <a:endParaRPr sz="1000">
              <a:solidFill>
                <a:srgbClr val="1155CC"/>
              </a:solidFill>
              <a:latin typeface="Roboto"/>
              <a:ea typeface="Roboto"/>
              <a:cs typeface="Roboto"/>
              <a:sym typeface="Roboto"/>
            </a:endParaRPr>
          </a:p>
          <a:p>
            <a:pPr indent="0" lvl="0" marL="0" rtl="0" algn="l">
              <a:spcBef>
                <a:spcPts val="0"/>
              </a:spcBef>
              <a:spcAft>
                <a:spcPts val="0"/>
              </a:spcAft>
              <a:buNone/>
            </a:pPr>
            <a:r>
              <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 Cria uma nova thread que remove um elemento do Vector</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Thread thread = new Thread(   </a:t>
            </a:r>
            <a:r>
              <a:rPr lang="en-US" sz="1000">
                <a:solidFill>
                  <a:srgbClr val="111111"/>
                </a:solidFill>
                <a:latin typeface="Roboto"/>
                <a:ea typeface="Roboto"/>
                <a:cs typeface="Roboto"/>
                <a:sym typeface="Roboto"/>
              </a:rPr>
              <a:t> </a:t>
            </a:r>
            <a:r>
              <a:rPr lang="en-US" sz="1000">
                <a:solidFill>
                  <a:srgbClr val="6D9EEB"/>
                </a:solidFill>
                <a:latin typeface="Roboto"/>
                <a:ea typeface="Roboto"/>
                <a:cs typeface="Roboto"/>
                <a:sym typeface="Roboto"/>
              </a:rPr>
              <a:t> new Runnable() {     @Override    public void run() { /* Remove o primeiro elemento do Vector */  vector.remove(0);  }   } </a:t>
            </a:r>
            <a:r>
              <a:rPr lang="en-US" sz="1000">
                <a:solidFill>
                  <a:srgbClr val="111111"/>
                </a:solidFill>
                <a:latin typeface="Roboto"/>
                <a:ea typeface="Roboto"/>
                <a:cs typeface="Roboto"/>
                <a:sym typeface="Roboto"/>
              </a:rPr>
              <a:t> </a:t>
            </a:r>
            <a:r>
              <a:rPr lang="en-US" sz="1000">
                <a:solidFill>
                  <a:srgbClr val="1155CC"/>
                </a:solidFill>
                <a:latin typeface="Roboto"/>
                <a:ea typeface="Roboto"/>
                <a:cs typeface="Roboto"/>
                <a:sym typeface="Roboto"/>
              </a:rPr>
              <a:t> );</a:t>
            </a:r>
            <a:endParaRPr sz="1000">
              <a:solidFill>
                <a:srgbClr val="1155CC"/>
              </a:solidFill>
              <a:latin typeface="Roboto"/>
              <a:ea typeface="Roboto"/>
              <a:cs typeface="Roboto"/>
              <a:sym typeface="Roboto"/>
            </a:endParaRPr>
          </a:p>
          <a:p>
            <a:pPr indent="0" lvl="0" marL="0" rtl="0" algn="l">
              <a:spcBef>
                <a:spcPts val="0"/>
              </a:spcBef>
              <a:spcAft>
                <a:spcPts val="0"/>
              </a:spcAft>
              <a:buNone/>
            </a:pPr>
            <a:r>
              <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 Inicia a thread</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thread.start();</a:t>
            </a:r>
            <a:endParaRPr sz="1000">
              <a:solidFill>
                <a:srgbClr val="1155CC"/>
              </a:solidFill>
              <a:latin typeface="Roboto"/>
              <a:ea typeface="Roboto"/>
              <a:cs typeface="Roboto"/>
              <a:sym typeface="Roboto"/>
            </a:endParaRPr>
          </a:p>
          <a:p>
            <a:pPr indent="0" lvl="0" marL="0" rtl="0" algn="l">
              <a:spcBef>
                <a:spcPts val="0"/>
              </a:spcBef>
              <a:spcAft>
                <a:spcPts val="0"/>
              </a:spcAft>
              <a:buNone/>
            </a:pPr>
            <a:r>
              <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 Espera a thread terminar</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try {</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thread.join();</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 catch (InterruptedException e) {</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e.printStackTrace();</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a:t>
            </a:r>
            <a:endParaRPr sz="1000">
              <a:solidFill>
                <a:srgbClr val="1155CC"/>
              </a:solidFill>
              <a:latin typeface="Roboto"/>
              <a:ea typeface="Roboto"/>
              <a:cs typeface="Roboto"/>
              <a:sym typeface="Roboto"/>
            </a:endParaRPr>
          </a:p>
          <a:p>
            <a:pPr indent="0" lvl="0" marL="0" rtl="0" algn="l">
              <a:spcBef>
                <a:spcPts val="0"/>
              </a:spcBef>
              <a:spcAft>
                <a:spcPts val="0"/>
              </a:spcAft>
              <a:buNone/>
            </a:pPr>
            <a:r>
              <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 Exibe o Vector</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System.out.println("Vector: " + vector);</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a:t>
            </a:r>
            <a:endParaRPr sz="1000">
              <a:solidFill>
                <a:srgbClr val="1155CC"/>
              </a:solidFill>
              <a:latin typeface="Roboto"/>
              <a:ea typeface="Roboto"/>
              <a:cs typeface="Roboto"/>
              <a:sym typeface="Roboto"/>
            </a:endParaRPr>
          </a:p>
          <a:p>
            <a:pPr indent="0" lvl="0" marL="101600" marR="101600" rtl="0" algn="l">
              <a:lnSpc>
                <a:spcPct val="115000"/>
              </a:lnSpc>
              <a:spcBef>
                <a:spcPts val="900"/>
              </a:spcBef>
              <a:spcAft>
                <a:spcPts val="0"/>
              </a:spcAft>
              <a:buClr>
                <a:schemeClr val="dk1"/>
              </a:buClr>
              <a:buSzPts val="1100"/>
              <a:buFont typeface="Arial"/>
              <a:buNone/>
            </a:pPr>
            <a:r>
              <a:rPr lang="en-US" sz="1000">
                <a:solidFill>
                  <a:srgbClr val="1155CC"/>
                </a:solidFill>
                <a:latin typeface="Roboto"/>
                <a:ea typeface="Roboto"/>
                <a:cs typeface="Roboto"/>
                <a:sym typeface="Roboto"/>
              </a:rPr>
              <a:t>}</a:t>
            </a:r>
            <a:endParaRPr sz="1000">
              <a:solidFill>
                <a:srgbClr val="1155CC"/>
              </a:solidFill>
              <a:latin typeface="Roboto"/>
              <a:ea typeface="Roboto"/>
              <a:cs typeface="Roboto"/>
              <a:sym typeface="Roboto"/>
            </a:endParaRPr>
          </a:p>
          <a:p>
            <a:pPr indent="0" lvl="0" marL="0" rtl="0" algn="l">
              <a:spcBef>
                <a:spcPts val="300"/>
              </a:spcBef>
              <a:spcAft>
                <a:spcPts val="0"/>
              </a:spcAft>
              <a:buNone/>
            </a:pPr>
            <a:r>
              <a:t/>
            </a:r>
            <a:endParaRPr sz="1000">
              <a:solidFill>
                <a:schemeClr val="dk1"/>
              </a:solidFill>
            </a:endParaRPr>
          </a:p>
        </p:txBody>
      </p:sp>
      <p:sp>
        <p:nvSpPr>
          <p:cNvPr id="777" name="Google Shape;777;g1ee366ee3f1_3_7"/>
          <p:cNvSpPr txBox="1"/>
          <p:nvPr/>
        </p:nvSpPr>
        <p:spPr>
          <a:xfrm>
            <a:off x="3212450" y="4174975"/>
            <a:ext cx="5859300" cy="218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0"/>
              </a:spcAft>
              <a:buClr>
                <a:schemeClr val="dk1"/>
              </a:buClr>
              <a:buSzPts val="1100"/>
              <a:buFont typeface="Arial"/>
              <a:buNone/>
            </a:pPr>
            <a:r>
              <a:rPr lang="en-US" sz="1200">
                <a:solidFill>
                  <a:srgbClr val="111111"/>
                </a:solidFill>
                <a:latin typeface="Roboto"/>
                <a:ea typeface="Roboto"/>
                <a:cs typeface="Roboto"/>
                <a:sym typeface="Roboto"/>
              </a:rPr>
              <a:t>Este exemplo cria um novo Vector e adiciona três elementos a ele. Em seguida, cria uma nova thread que remove o primeiro elemento do Vector. A thread é iniciada e, em seguida, o programa espera até que a thread termine. Por fim, o Vector é exibido na saída do console.</a:t>
            </a:r>
            <a:endParaRPr sz="1200">
              <a:solidFill>
                <a:srgbClr val="111111"/>
              </a:solidFill>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US" sz="1200" u="sng">
                <a:solidFill>
                  <a:schemeClr val="hlink"/>
                </a:solidFill>
                <a:latin typeface="Roboto"/>
                <a:ea typeface="Roboto"/>
                <a:cs typeface="Roboto"/>
                <a:sym typeface="Roboto"/>
                <a:hlinkClick r:id="rId4"/>
              </a:rPr>
              <a:t>Como o Vector é sincronizado, várias threads podem acessar a mesma lista simultaneamente sem comprometer sua integridade 1</a:t>
            </a:r>
            <a:r>
              <a:rPr lang="en-US" sz="1200">
                <a:solidFill>
                  <a:srgbClr val="111111"/>
                </a:solidFill>
                <a:latin typeface="Roboto"/>
                <a:ea typeface="Roboto"/>
                <a:cs typeface="Roboto"/>
                <a:sym typeface="Roboto"/>
              </a:rPr>
              <a:t>. </a:t>
            </a:r>
            <a:r>
              <a:rPr lang="en-US" sz="1200" u="sng">
                <a:solidFill>
                  <a:schemeClr val="hlink"/>
                </a:solidFill>
                <a:latin typeface="Roboto"/>
                <a:ea typeface="Roboto"/>
                <a:cs typeface="Roboto"/>
                <a:sym typeface="Roboto"/>
                <a:hlinkClick r:id="rId5"/>
              </a:rPr>
              <a:t>No entanto, é importante lembrar que o uso de Vector pode ter um impacto negativo no desempenho em comparação com o ArrayList, que não é sincronizado 1</a:t>
            </a:r>
            <a:r>
              <a:rPr lang="en-US" sz="1200">
                <a:solidFill>
                  <a:srgbClr val="111111"/>
                </a:solidFill>
                <a:latin typeface="Roboto"/>
                <a:ea typeface="Roboto"/>
                <a:cs typeface="Roboto"/>
                <a:sym typeface="Roboto"/>
              </a:rPr>
              <a:t>.</a:t>
            </a:r>
            <a:endParaRPr sz="1200">
              <a:solidFill>
                <a:srgbClr val="11111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g1ee366ee3f1_3_16"/>
          <p:cNvSpPr txBox="1"/>
          <p:nvPr>
            <p:ph idx="12" type="sldNum"/>
          </p:nvPr>
        </p:nvSpPr>
        <p:spPr>
          <a:xfrm>
            <a:off x="7010400" y="6553200"/>
            <a:ext cx="2133600" cy="231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
        <p:nvSpPr>
          <p:cNvPr id="784" name="Google Shape;784;g1ee366ee3f1_3_16"/>
          <p:cNvSpPr txBox="1"/>
          <p:nvPr/>
        </p:nvSpPr>
        <p:spPr>
          <a:xfrm>
            <a:off x="318900" y="409075"/>
            <a:ext cx="85062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highlight>
                  <a:srgbClr val="FFFFFF"/>
                </a:highlight>
                <a:latin typeface="Roboto"/>
                <a:ea typeface="Roboto"/>
                <a:cs typeface="Roboto"/>
                <a:sym typeface="Roboto"/>
              </a:rPr>
              <a:t>poderia explicar este pedaço de um jeito mais acadêmico ? citando um exemplo : Como o Vector é sincronizado, várias threads podem acessar a mesma lista simultaneamente sem comprometer sua integridade</a:t>
            </a:r>
            <a:endParaRPr sz="2400">
              <a:solidFill>
                <a:schemeClr val="dk1"/>
              </a:solidFill>
            </a:endParaRPr>
          </a:p>
        </p:txBody>
      </p:sp>
      <p:sp>
        <p:nvSpPr>
          <p:cNvPr id="785" name="Google Shape;785;g1ee366ee3f1_3_16"/>
          <p:cNvSpPr txBox="1"/>
          <p:nvPr/>
        </p:nvSpPr>
        <p:spPr>
          <a:xfrm>
            <a:off x="0" y="2071375"/>
            <a:ext cx="9144000" cy="4805100"/>
          </a:xfrm>
          <a:prstGeom prst="rect">
            <a:avLst/>
          </a:prstGeom>
          <a:noFill/>
          <a:ln>
            <a:noFill/>
          </a:ln>
        </p:spPr>
        <p:txBody>
          <a:bodyPr anchorCtr="0" anchor="t" bIns="91425" lIns="91425" spcFirstLastPara="1" rIns="91425" wrap="square" tIns="91425">
            <a:spAutoFit/>
          </a:bodyPr>
          <a:lstStyle/>
          <a:p>
            <a:pPr indent="0" lvl="0" marL="152400" marR="152400" rtl="0" algn="l">
              <a:lnSpc>
                <a:spcPct val="115000"/>
              </a:lnSpc>
              <a:spcBef>
                <a:spcPts val="0"/>
              </a:spcBef>
              <a:spcAft>
                <a:spcPts val="0"/>
              </a:spcAft>
              <a:buNone/>
            </a:pPr>
            <a:r>
              <a:rPr lang="en-US" sz="1750">
                <a:solidFill>
                  <a:srgbClr val="111111"/>
                </a:solidFill>
                <a:latin typeface="Roboto"/>
                <a:ea typeface="Roboto"/>
                <a:cs typeface="Roboto"/>
                <a:sym typeface="Roboto"/>
              </a:rPr>
              <a:t>Claro! </a:t>
            </a:r>
            <a:r>
              <a:rPr lang="en-US" sz="1750" u="sng">
                <a:solidFill>
                  <a:schemeClr val="hlink"/>
                </a:solidFill>
                <a:latin typeface="Roboto"/>
                <a:ea typeface="Roboto"/>
                <a:cs typeface="Roboto"/>
                <a:sym typeface="Roboto"/>
                <a:hlinkClick r:id="rId3"/>
              </a:rPr>
              <a:t>Quando dizemos que o Vector é sincronizado, significa que ele é thread-safe 1</a:t>
            </a:r>
            <a:r>
              <a:rPr lang="en-US" sz="1750" u="sng">
                <a:solidFill>
                  <a:schemeClr val="hlink"/>
                </a:solidFill>
                <a:latin typeface="Roboto"/>
                <a:ea typeface="Roboto"/>
                <a:cs typeface="Roboto"/>
                <a:sym typeface="Roboto"/>
                <a:hlinkClick r:id="rId4"/>
              </a:rPr>
              <a:t>2</a:t>
            </a:r>
            <a:r>
              <a:rPr lang="en-US" sz="1750">
                <a:solidFill>
                  <a:srgbClr val="111111"/>
                </a:solidFill>
                <a:latin typeface="Roboto"/>
                <a:ea typeface="Roboto"/>
                <a:cs typeface="Roboto"/>
                <a:sym typeface="Roboto"/>
              </a:rPr>
              <a:t>. </a:t>
            </a:r>
            <a:r>
              <a:rPr lang="en-US" sz="1750" u="sng">
                <a:solidFill>
                  <a:schemeClr val="hlink"/>
                </a:solidFill>
                <a:latin typeface="Roboto"/>
                <a:ea typeface="Roboto"/>
                <a:cs typeface="Roboto"/>
                <a:sym typeface="Roboto"/>
                <a:hlinkClick r:id="rId5"/>
              </a:rPr>
              <a:t>Isso significa que várias threads podem acessar a mesma lista simultaneamente sem comprometer sua integridade 1</a:t>
            </a:r>
            <a:r>
              <a:rPr lang="en-US" sz="1750">
                <a:solidFill>
                  <a:srgbClr val="111111"/>
                </a:solidFill>
                <a:latin typeface="Roboto"/>
                <a:ea typeface="Roboto"/>
                <a:cs typeface="Roboto"/>
                <a:sym typeface="Roboto"/>
              </a:rPr>
              <a:t>. </a:t>
            </a:r>
            <a:r>
              <a:rPr lang="en-US" sz="1750" u="sng">
                <a:solidFill>
                  <a:schemeClr val="hlink"/>
                </a:solidFill>
                <a:latin typeface="Roboto"/>
                <a:ea typeface="Roboto"/>
                <a:cs typeface="Roboto"/>
                <a:sym typeface="Roboto"/>
                <a:hlinkClick r:id="rId6"/>
              </a:rPr>
              <a:t>Por exemplo, se duas threads tentarem adicionar elementos ao mesmo Vector ao mesmo tempo, o Vector garantirá que os elementos sejam adicionados corretamente e que nenhuma informação seja perdida 1</a:t>
            </a:r>
            <a:r>
              <a:rPr lang="en-US" sz="1750">
                <a:solidFill>
                  <a:srgbClr val="111111"/>
                </a:solidFill>
                <a:latin typeface="Roboto"/>
                <a:ea typeface="Roboto"/>
                <a:cs typeface="Roboto"/>
                <a:sym typeface="Roboto"/>
              </a:rPr>
              <a:t>. </a:t>
            </a:r>
            <a:r>
              <a:rPr lang="en-US" sz="1750" u="sng">
                <a:solidFill>
                  <a:schemeClr val="hlink"/>
                </a:solidFill>
                <a:latin typeface="Roboto"/>
                <a:ea typeface="Roboto"/>
                <a:cs typeface="Roboto"/>
                <a:sym typeface="Roboto"/>
                <a:hlinkClick r:id="rId7"/>
              </a:rPr>
              <a:t>Isso é importante em ambientes multithreaded, onde várias threads podem acessar a mesma lista simultaneamente 1</a:t>
            </a:r>
            <a:r>
              <a:rPr lang="en-US" sz="1750">
                <a:solidFill>
                  <a:srgbClr val="111111"/>
                </a:solidFill>
                <a:latin typeface="Roboto"/>
                <a:ea typeface="Roboto"/>
                <a:cs typeface="Roboto"/>
                <a:sym typeface="Roboto"/>
              </a:rPr>
              <a:t>.</a:t>
            </a:r>
            <a:endParaRPr sz="1750">
              <a:solidFill>
                <a:srgbClr val="111111"/>
              </a:solidFill>
              <a:latin typeface="Roboto"/>
              <a:ea typeface="Roboto"/>
              <a:cs typeface="Roboto"/>
              <a:sym typeface="Roboto"/>
            </a:endParaRPr>
          </a:p>
          <a:p>
            <a:pPr indent="0" lvl="0" marL="152400" marR="152400" rtl="0" algn="l">
              <a:lnSpc>
                <a:spcPct val="115000"/>
              </a:lnSpc>
              <a:spcBef>
                <a:spcPts val="900"/>
              </a:spcBef>
              <a:spcAft>
                <a:spcPts val="0"/>
              </a:spcAft>
              <a:buNone/>
            </a:pPr>
            <a:r>
              <a:rPr lang="en-US" sz="1750">
                <a:solidFill>
                  <a:srgbClr val="111111"/>
                </a:solidFill>
                <a:latin typeface="Roboto"/>
                <a:ea typeface="Roboto"/>
                <a:cs typeface="Roboto"/>
                <a:sym typeface="Roboto"/>
              </a:rPr>
              <a:t>Espero que isso ajude! 😊</a:t>
            </a:r>
            <a:endParaRPr sz="1750">
              <a:solidFill>
                <a:srgbClr val="111111"/>
              </a:solidFill>
              <a:latin typeface="Roboto"/>
              <a:ea typeface="Roboto"/>
              <a:cs typeface="Roboto"/>
              <a:sym typeface="Roboto"/>
            </a:endParaRPr>
          </a:p>
          <a:p>
            <a:pPr indent="0" lvl="0" marL="152400" marR="152400" rtl="0" algn="l">
              <a:lnSpc>
                <a:spcPct val="115000"/>
              </a:lnSpc>
              <a:spcBef>
                <a:spcPts val="700"/>
              </a:spcBef>
              <a:spcAft>
                <a:spcPts val="0"/>
              </a:spcAft>
              <a:buNone/>
            </a:pPr>
            <a:r>
              <a:rPr lang="en-US" sz="1750">
                <a:solidFill>
                  <a:srgbClr val="111111"/>
                </a:solidFill>
                <a:latin typeface="Roboto"/>
                <a:ea typeface="Roboto"/>
                <a:cs typeface="Roboto"/>
                <a:sym typeface="Roboto"/>
              </a:rPr>
              <a:t>Saiba mais</a:t>
            </a:r>
            <a:endParaRPr sz="1750">
              <a:solidFill>
                <a:srgbClr val="111111"/>
              </a:solidFill>
              <a:latin typeface="Roboto"/>
              <a:ea typeface="Roboto"/>
              <a:cs typeface="Roboto"/>
              <a:sym typeface="Roboto"/>
            </a:endParaRPr>
          </a:p>
          <a:p>
            <a:pPr indent="0" lvl="0" marL="152400" marR="152400" rtl="0" algn="l">
              <a:lnSpc>
                <a:spcPct val="115000"/>
              </a:lnSpc>
              <a:spcBef>
                <a:spcPts val="700"/>
              </a:spcBef>
              <a:spcAft>
                <a:spcPts val="0"/>
              </a:spcAft>
              <a:buNone/>
            </a:pPr>
            <a:r>
              <a:rPr lang="en-US" sz="1750">
                <a:solidFill>
                  <a:schemeClr val="hlink"/>
                </a:solidFill>
                <a:uFill>
                  <a:noFill/>
                </a:uFill>
                <a:latin typeface="Roboto"/>
                <a:ea typeface="Roboto"/>
                <a:cs typeface="Roboto"/>
                <a:sym typeface="Roboto"/>
                <a:hlinkClick r:id="rId8"/>
              </a:rPr>
              <a:t>1 baeldung.com</a:t>
            </a:r>
            <a:endParaRPr sz="1750">
              <a:solidFill>
                <a:schemeClr val="hlink"/>
              </a:solidFill>
              <a:uFill>
                <a:noFill/>
              </a:uFill>
              <a:latin typeface="Roboto"/>
              <a:ea typeface="Roboto"/>
              <a:cs typeface="Roboto"/>
              <a:sym typeface="Roboto"/>
              <a:hlinkClick r:id="rId9"/>
            </a:endParaRPr>
          </a:p>
          <a:p>
            <a:pPr indent="0" lvl="0" marL="152400" marR="152400" rtl="0" algn="l">
              <a:lnSpc>
                <a:spcPct val="115000"/>
              </a:lnSpc>
              <a:spcBef>
                <a:spcPts val="700"/>
              </a:spcBef>
              <a:spcAft>
                <a:spcPts val="0"/>
              </a:spcAft>
              <a:buNone/>
            </a:pPr>
            <a:r>
              <a:rPr lang="en-US" sz="1750">
                <a:solidFill>
                  <a:schemeClr val="hlink"/>
                </a:solidFill>
                <a:uFill>
                  <a:noFill/>
                </a:uFill>
                <a:latin typeface="Roboto"/>
                <a:ea typeface="Roboto"/>
                <a:cs typeface="Roboto"/>
                <a:sym typeface="Roboto"/>
                <a:hlinkClick r:id="rId10"/>
              </a:rPr>
              <a:t>2 stackoverflow.com</a:t>
            </a:r>
            <a:endParaRPr sz="1750">
              <a:solidFill>
                <a:schemeClr val="hlink"/>
              </a:solidFill>
              <a:uFill>
                <a:noFill/>
              </a:uFill>
              <a:latin typeface="Roboto"/>
              <a:ea typeface="Roboto"/>
              <a:cs typeface="Roboto"/>
              <a:sym typeface="Roboto"/>
              <a:hlinkClick r:id="rId11"/>
            </a:endParaRPr>
          </a:p>
          <a:p>
            <a:pPr indent="0" lvl="0" marL="152400" marR="152400" rtl="0" algn="l">
              <a:lnSpc>
                <a:spcPct val="115000"/>
              </a:lnSpc>
              <a:spcBef>
                <a:spcPts val="700"/>
              </a:spcBef>
              <a:spcAft>
                <a:spcPts val="0"/>
              </a:spcAft>
              <a:buNone/>
            </a:pPr>
            <a:r>
              <a:rPr lang="en-US" sz="1750">
                <a:solidFill>
                  <a:schemeClr val="hlink"/>
                </a:solidFill>
                <a:uFill>
                  <a:noFill/>
                </a:uFill>
                <a:latin typeface="Roboto"/>
                <a:ea typeface="Roboto"/>
                <a:cs typeface="Roboto"/>
                <a:sym typeface="Roboto"/>
                <a:hlinkClick r:id="rId12"/>
              </a:rPr>
              <a:t>3 stackoverflow.com</a:t>
            </a:r>
            <a:endParaRPr sz="1750">
              <a:solidFill>
                <a:schemeClr val="hlink"/>
              </a:solidFill>
              <a:uFill>
                <a:noFill/>
              </a:uFill>
              <a:latin typeface="Roboto"/>
              <a:ea typeface="Roboto"/>
              <a:cs typeface="Roboto"/>
              <a:sym typeface="Roboto"/>
              <a:hlinkClick r:id="rId13"/>
            </a:endParaRPr>
          </a:p>
          <a:p>
            <a:pPr indent="0" lvl="0" marL="0" rtl="0" algn="l">
              <a:spcBef>
                <a:spcPts val="700"/>
              </a:spcBef>
              <a:spcAft>
                <a:spcPts val="0"/>
              </a:spcAft>
              <a:buNone/>
            </a:pPr>
            <a:r>
              <a:t/>
            </a:r>
            <a:endParaRPr sz="22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g1ee366ee3f1_3_30"/>
          <p:cNvSpPr txBox="1"/>
          <p:nvPr>
            <p:ph idx="12" type="sldNum"/>
          </p:nvPr>
        </p:nvSpPr>
        <p:spPr>
          <a:xfrm>
            <a:off x="7010400" y="6553200"/>
            <a:ext cx="2133600" cy="231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
        <p:nvSpPr>
          <p:cNvPr id="792" name="Google Shape;792;g1ee366ee3f1_3_30"/>
          <p:cNvSpPr txBox="1"/>
          <p:nvPr/>
        </p:nvSpPr>
        <p:spPr>
          <a:xfrm>
            <a:off x="0" y="0"/>
            <a:ext cx="9144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5B0F00"/>
                </a:solidFill>
                <a:highlight>
                  <a:srgbClr val="FFFFFF"/>
                </a:highlight>
                <a:latin typeface="Roboto"/>
                <a:ea typeface="Roboto"/>
                <a:cs typeface="Roboto"/>
                <a:sym typeface="Roboto"/>
              </a:rPr>
              <a:t>agora explique citando um exemplo de código em java no ambiente onde varias threads acessando a mesma lista vector simultaneamente sem comprometer a integridade</a:t>
            </a:r>
            <a:endParaRPr sz="3600">
              <a:solidFill>
                <a:srgbClr val="5B0F00"/>
              </a:solidFill>
            </a:endParaRPr>
          </a:p>
        </p:txBody>
      </p:sp>
      <p:sp>
        <p:nvSpPr>
          <p:cNvPr id="793" name="Google Shape;793;g1ee366ee3f1_3_30"/>
          <p:cNvSpPr txBox="1"/>
          <p:nvPr/>
        </p:nvSpPr>
        <p:spPr>
          <a:xfrm>
            <a:off x="156400" y="677100"/>
            <a:ext cx="89877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111111"/>
                </a:solidFill>
              </a:rPr>
              <a:t>i</a:t>
            </a:r>
            <a:r>
              <a:rPr lang="en-US" sz="1000">
                <a:solidFill>
                  <a:srgbClr val="002F61"/>
                </a:solidFill>
              </a:rPr>
              <a:t>mport java.util.Vector;</a:t>
            </a:r>
            <a:endParaRPr sz="1000">
              <a:solidFill>
                <a:srgbClr val="002F61"/>
              </a:solidFill>
            </a:endParaRPr>
          </a:p>
          <a:p>
            <a:pPr indent="0" lvl="0" marL="0" rtl="0" algn="l">
              <a:spcBef>
                <a:spcPts val="0"/>
              </a:spcBef>
              <a:spcAft>
                <a:spcPts val="0"/>
              </a:spcAft>
              <a:buNone/>
            </a:pPr>
            <a:r>
              <a:t/>
            </a:r>
            <a:endParaRPr sz="1000">
              <a:solidFill>
                <a:srgbClr val="002F61"/>
              </a:solidFill>
            </a:endParaRPr>
          </a:p>
          <a:p>
            <a:pPr indent="0" lvl="0" marL="0" rtl="0" algn="l">
              <a:spcBef>
                <a:spcPts val="0"/>
              </a:spcBef>
              <a:spcAft>
                <a:spcPts val="0"/>
              </a:spcAft>
              <a:buNone/>
            </a:pPr>
            <a:r>
              <a:rPr lang="en-US" sz="1000">
                <a:solidFill>
                  <a:srgbClr val="002F61"/>
                </a:solidFill>
              </a:rPr>
              <a:t>public class Main {</a:t>
            </a:r>
            <a:endParaRPr sz="1000">
              <a:solidFill>
                <a:srgbClr val="002F61"/>
              </a:solidFill>
            </a:endParaRPr>
          </a:p>
          <a:p>
            <a:pPr indent="0" lvl="0" marL="0" rtl="0" algn="l">
              <a:spcBef>
                <a:spcPts val="0"/>
              </a:spcBef>
              <a:spcAft>
                <a:spcPts val="0"/>
              </a:spcAft>
              <a:buNone/>
            </a:pPr>
            <a:r>
              <a:rPr lang="en-US" sz="1000">
                <a:solidFill>
                  <a:srgbClr val="002F61"/>
                </a:solidFill>
              </a:rPr>
              <a:t>  public static void main(String[] args) {</a:t>
            </a:r>
            <a:endParaRPr sz="1000">
              <a:solidFill>
                <a:srgbClr val="002F61"/>
              </a:solidFill>
            </a:endParaRPr>
          </a:p>
          <a:p>
            <a:pPr indent="0" lvl="0" marL="0" rtl="0" algn="l">
              <a:spcBef>
                <a:spcPts val="0"/>
              </a:spcBef>
              <a:spcAft>
                <a:spcPts val="0"/>
              </a:spcAft>
              <a:buNone/>
            </a:pPr>
            <a:r>
              <a:rPr lang="en-US" sz="1000">
                <a:solidFill>
                  <a:srgbClr val="002F61"/>
                </a:solidFill>
              </a:rPr>
              <a:t>    // Cria um novo Vector</a:t>
            </a:r>
            <a:endParaRPr sz="1000">
              <a:solidFill>
                <a:srgbClr val="002F61"/>
              </a:solidFill>
            </a:endParaRPr>
          </a:p>
          <a:p>
            <a:pPr indent="0" lvl="0" marL="0" rtl="0" algn="l">
              <a:spcBef>
                <a:spcPts val="0"/>
              </a:spcBef>
              <a:spcAft>
                <a:spcPts val="0"/>
              </a:spcAft>
              <a:buNone/>
            </a:pPr>
            <a:r>
              <a:rPr lang="en-US" sz="1000">
                <a:solidFill>
                  <a:srgbClr val="002F61"/>
                </a:solidFill>
              </a:rPr>
              <a:t>    Vector&lt;String&gt; vector = new Vector&lt;String&gt;();</a:t>
            </a:r>
            <a:endParaRPr sz="1000">
              <a:solidFill>
                <a:srgbClr val="002F61"/>
              </a:solidFill>
            </a:endParaRPr>
          </a:p>
          <a:p>
            <a:pPr indent="0" lvl="0" marL="0" rtl="0" algn="l">
              <a:spcBef>
                <a:spcPts val="0"/>
              </a:spcBef>
              <a:spcAft>
                <a:spcPts val="0"/>
              </a:spcAft>
              <a:buNone/>
            </a:pPr>
            <a:r>
              <a:t/>
            </a:r>
            <a:endParaRPr sz="1000">
              <a:solidFill>
                <a:srgbClr val="002F61"/>
              </a:solidFill>
            </a:endParaRPr>
          </a:p>
          <a:p>
            <a:pPr indent="0" lvl="0" marL="0" rtl="0" algn="l">
              <a:spcBef>
                <a:spcPts val="0"/>
              </a:spcBef>
              <a:spcAft>
                <a:spcPts val="0"/>
              </a:spcAft>
              <a:buNone/>
            </a:pPr>
            <a:r>
              <a:rPr lang="en-US" sz="1000">
                <a:solidFill>
                  <a:srgbClr val="002F61"/>
                </a:solidFill>
              </a:rPr>
              <a:t>    // Adiciona elementos ao Vector</a:t>
            </a:r>
            <a:endParaRPr sz="1000">
              <a:solidFill>
                <a:srgbClr val="002F61"/>
              </a:solidFill>
            </a:endParaRPr>
          </a:p>
          <a:p>
            <a:pPr indent="0" lvl="0" marL="0" rtl="0" algn="l">
              <a:spcBef>
                <a:spcPts val="0"/>
              </a:spcBef>
              <a:spcAft>
                <a:spcPts val="0"/>
              </a:spcAft>
              <a:buNone/>
            </a:pPr>
            <a:r>
              <a:rPr lang="en-US" sz="1000">
                <a:solidFill>
                  <a:srgbClr val="002F61"/>
                </a:solidFill>
              </a:rPr>
              <a:t>    vector.add("Elemento 1");	 vector.add("Elemento 2");  	 vector.add("Elemento 3");</a:t>
            </a:r>
            <a:endParaRPr sz="1000">
              <a:solidFill>
                <a:srgbClr val="002F61"/>
              </a:solidFill>
            </a:endParaRPr>
          </a:p>
          <a:p>
            <a:pPr indent="0" lvl="0" marL="0" rtl="0" algn="l">
              <a:spcBef>
                <a:spcPts val="0"/>
              </a:spcBef>
              <a:spcAft>
                <a:spcPts val="0"/>
              </a:spcAft>
              <a:buNone/>
            </a:pPr>
            <a:r>
              <a:t/>
            </a:r>
            <a:endParaRPr sz="1000">
              <a:solidFill>
                <a:srgbClr val="002F61"/>
              </a:solidFill>
            </a:endParaRPr>
          </a:p>
          <a:p>
            <a:pPr indent="0" lvl="0" marL="0" rtl="0" algn="l">
              <a:spcBef>
                <a:spcPts val="0"/>
              </a:spcBef>
              <a:spcAft>
                <a:spcPts val="0"/>
              </a:spcAft>
              <a:buNone/>
            </a:pPr>
            <a:r>
              <a:rPr lang="en-US" sz="1000">
                <a:solidFill>
                  <a:srgbClr val="002F61"/>
                </a:solidFill>
              </a:rPr>
              <a:t>    // Cria duas novas threads que adicionam elementos ao Vector</a:t>
            </a:r>
            <a:endParaRPr sz="1000">
              <a:solidFill>
                <a:srgbClr val="002F61"/>
              </a:solidFill>
            </a:endParaRPr>
          </a:p>
          <a:p>
            <a:pPr indent="0" lvl="0" marL="0" rtl="0" algn="l">
              <a:spcBef>
                <a:spcPts val="0"/>
              </a:spcBef>
              <a:spcAft>
                <a:spcPts val="0"/>
              </a:spcAft>
              <a:buNone/>
            </a:pPr>
            <a:r>
              <a:rPr lang="en-US" sz="1000">
                <a:solidFill>
                  <a:srgbClr val="002F61"/>
                </a:solidFill>
              </a:rPr>
              <a:t>    Thread thread1 = new Thread(</a:t>
            </a:r>
            <a:r>
              <a:rPr lang="en-US" sz="1000">
                <a:solidFill>
                  <a:srgbClr val="1C4587"/>
                </a:solidFill>
              </a:rPr>
              <a:t>new Runnable() { </a:t>
            </a:r>
            <a:r>
              <a:rPr lang="en-US" sz="1000">
                <a:solidFill>
                  <a:srgbClr val="3C78D8"/>
                </a:solidFill>
              </a:rPr>
              <a:t>@Override public void run() { </a:t>
            </a:r>
            <a:r>
              <a:rPr lang="en-US" sz="1000">
                <a:solidFill>
                  <a:srgbClr val="6D9EEB"/>
                </a:solidFill>
              </a:rPr>
              <a:t> /*Add um novo elemento ao Vector*/  vector.add("Elemento 4"); </a:t>
            </a:r>
            <a:r>
              <a:rPr lang="en-US" sz="1000">
                <a:solidFill>
                  <a:srgbClr val="3C78D8"/>
                </a:solidFill>
              </a:rPr>
              <a:t>} </a:t>
            </a:r>
            <a:r>
              <a:rPr lang="en-US" sz="1000">
                <a:solidFill>
                  <a:srgbClr val="111111"/>
                </a:solidFill>
              </a:rPr>
              <a:t> </a:t>
            </a:r>
            <a:r>
              <a:rPr lang="en-US" sz="1000">
                <a:solidFill>
                  <a:srgbClr val="3C78D8"/>
                </a:solidFill>
              </a:rPr>
              <a:t> </a:t>
            </a:r>
            <a:r>
              <a:rPr lang="en-US" sz="1000">
                <a:solidFill>
                  <a:srgbClr val="1155CC"/>
                </a:solidFill>
              </a:rPr>
              <a:t>}  </a:t>
            </a:r>
            <a:r>
              <a:rPr lang="en-US" sz="1000">
                <a:solidFill>
                  <a:srgbClr val="002F61"/>
                </a:solidFill>
              </a:rPr>
              <a:t> );</a:t>
            </a:r>
            <a:endParaRPr sz="1000">
              <a:solidFill>
                <a:srgbClr val="002F61"/>
              </a:solidFill>
            </a:endParaRPr>
          </a:p>
          <a:p>
            <a:pPr indent="0" lvl="0" marL="0" rtl="0" algn="l">
              <a:spcBef>
                <a:spcPts val="0"/>
              </a:spcBef>
              <a:spcAft>
                <a:spcPts val="0"/>
              </a:spcAft>
              <a:buNone/>
            </a:pPr>
            <a:r>
              <a:t/>
            </a:r>
            <a:endParaRPr sz="1500">
              <a:solidFill>
                <a:schemeClr val="dk1"/>
              </a:solidFill>
            </a:endParaRPr>
          </a:p>
        </p:txBody>
      </p:sp>
      <p:sp>
        <p:nvSpPr>
          <p:cNvPr id="794" name="Google Shape;794;g1ee366ee3f1_3_30"/>
          <p:cNvSpPr txBox="1"/>
          <p:nvPr/>
        </p:nvSpPr>
        <p:spPr>
          <a:xfrm>
            <a:off x="312825" y="2658975"/>
            <a:ext cx="69303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50">
                <a:solidFill>
                  <a:srgbClr val="002F61"/>
                </a:solidFill>
                <a:latin typeface="Roboto"/>
                <a:ea typeface="Roboto"/>
                <a:cs typeface="Roboto"/>
                <a:sym typeface="Roboto"/>
              </a:rPr>
              <a:t>Thread thread2 = new Thread(</a:t>
            </a:r>
            <a:r>
              <a:rPr lang="en-US" sz="1050">
                <a:solidFill>
                  <a:srgbClr val="1C4587"/>
                </a:solidFill>
                <a:latin typeface="Roboto"/>
                <a:ea typeface="Roboto"/>
                <a:cs typeface="Roboto"/>
                <a:sym typeface="Roboto"/>
              </a:rPr>
              <a:t>new Runnable() {</a:t>
            </a:r>
            <a:endParaRPr sz="1050">
              <a:solidFill>
                <a:srgbClr val="1C4587"/>
              </a:solidFill>
              <a:latin typeface="Roboto"/>
              <a:ea typeface="Roboto"/>
              <a:cs typeface="Roboto"/>
              <a:sym typeface="Roboto"/>
            </a:endParaRPr>
          </a:p>
          <a:p>
            <a:pPr indent="0" lvl="0" marL="0" rtl="0" algn="l">
              <a:spcBef>
                <a:spcPts val="0"/>
              </a:spcBef>
              <a:spcAft>
                <a:spcPts val="0"/>
              </a:spcAft>
              <a:buNone/>
            </a:pPr>
            <a:r>
              <a:rPr lang="en-US" sz="1050">
                <a:solidFill>
                  <a:srgbClr val="002F61"/>
                </a:solidFill>
                <a:latin typeface="Roboto"/>
                <a:ea typeface="Roboto"/>
                <a:cs typeface="Roboto"/>
                <a:sym typeface="Roboto"/>
              </a:rPr>
              <a:t>     </a:t>
            </a:r>
            <a:r>
              <a:rPr lang="en-US" sz="1050">
                <a:solidFill>
                  <a:srgbClr val="1155CC"/>
                </a:solidFill>
                <a:latin typeface="Roboto"/>
                <a:ea typeface="Roboto"/>
                <a:cs typeface="Roboto"/>
                <a:sym typeface="Roboto"/>
              </a:rPr>
              <a:t> @Override</a:t>
            </a:r>
            <a:endParaRPr sz="1050">
              <a:solidFill>
                <a:srgbClr val="1155CC"/>
              </a:solidFill>
              <a:latin typeface="Roboto"/>
              <a:ea typeface="Roboto"/>
              <a:cs typeface="Roboto"/>
              <a:sym typeface="Roboto"/>
            </a:endParaRPr>
          </a:p>
          <a:p>
            <a:pPr indent="0" lvl="0" marL="0" rtl="0" algn="l">
              <a:spcBef>
                <a:spcPts val="0"/>
              </a:spcBef>
              <a:spcAft>
                <a:spcPts val="0"/>
              </a:spcAft>
              <a:buNone/>
            </a:pPr>
            <a:r>
              <a:rPr lang="en-US" sz="1050">
                <a:solidFill>
                  <a:srgbClr val="1155CC"/>
                </a:solidFill>
                <a:latin typeface="Roboto"/>
                <a:ea typeface="Roboto"/>
                <a:cs typeface="Roboto"/>
                <a:sym typeface="Roboto"/>
              </a:rPr>
              <a:t>      public void run() {</a:t>
            </a:r>
            <a:endParaRPr sz="1050">
              <a:solidFill>
                <a:srgbClr val="1155CC"/>
              </a:solidFill>
              <a:latin typeface="Roboto"/>
              <a:ea typeface="Roboto"/>
              <a:cs typeface="Roboto"/>
              <a:sym typeface="Roboto"/>
            </a:endParaRPr>
          </a:p>
          <a:p>
            <a:pPr indent="0" lvl="0" marL="0" rtl="0" algn="l">
              <a:spcBef>
                <a:spcPts val="0"/>
              </a:spcBef>
              <a:spcAft>
                <a:spcPts val="0"/>
              </a:spcAft>
              <a:buNone/>
            </a:pPr>
            <a:r>
              <a:rPr lang="en-US" sz="1050">
                <a:solidFill>
                  <a:srgbClr val="1155CC"/>
                </a:solidFill>
                <a:latin typeface="Roboto"/>
                <a:ea typeface="Roboto"/>
                <a:cs typeface="Roboto"/>
                <a:sym typeface="Roboto"/>
              </a:rPr>
              <a:t>     </a:t>
            </a:r>
            <a:r>
              <a:rPr lang="en-US" sz="1050">
                <a:solidFill>
                  <a:srgbClr val="3C78D8"/>
                </a:solidFill>
                <a:latin typeface="Roboto"/>
                <a:ea typeface="Roboto"/>
                <a:cs typeface="Roboto"/>
                <a:sym typeface="Roboto"/>
              </a:rPr>
              <a:t>   // Adiciona um novo elemento ao Vector</a:t>
            </a:r>
            <a:endParaRPr sz="1050">
              <a:solidFill>
                <a:srgbClr val="3C78D8"/>
              </a:solidFill>
              <a:latin typeface="Roboto"/>
              <a:ea typeface="Roboto"/>
              <a:cs typeface="Roboto"/>
              <a:sym typeface="Roboto"/>
            </a:endParaRPr>
          </a:p>
          <a:p>
            <a:pPr indent="0" lvl="0" marL="0" rtl="0" algn="l">
              <a:spcBef>
                <a:spcPts val="0"/>
              </a:spcBef>
              <a:spcAft>
                <a:spcPts val="0"/>
              </a:spcAft>
              <a:buNone/>
            </a:pPr>
            <a:r>
              <a:rPr lang="en-US" sz="1050">
                <a:solidFill>
                  <a:srgbClr val="3C78D8"/>
                </a:solidFill>
                <a:latin typeface="Roboto"/>
                <a:ea typeface="Roboto"/>
                <a:cs typeface="Roboto"/>
                <a:sym typeface="Roboto"/>
              </a:rPr>
              <a:t>        vector.add("Elemento 5");</a:t>
            </a:r>
            <a:endParaRPr sz="1050">
              <a:solidFill>
                <a:srgbClr val="3C78D8"/>
              </a:solidFill>
              <a:latin typeface="Roboto"/>
              <a:ea typeface="Roboto"/>
              <a:cs typeface="Roboto"/>
              <a:sym typeface="Roboto"/>
            </a:endParaRPr>
          </a:p>
          <a:p>
            <a:pPr indent="0" lvl="0" marL="0" rtl="0" algn="l">
              <a:spcBef>
                <a:spcPts val="0"/>
              </a:spcBef>
              <a:spcAft>
                <a:spcPts val="0"/>
              </a:spcAft>
              <a:buNone/>
            </a:pPr>
            <a:r>
              <a:rPr lang="en-US" sz="1050">
                <a:solidFill>
                  <a:srgbClr val="1155CC"/>
                </a:solidFill>
                <a:latin typeface="Roboto"/>
                <a:ea typeface="Roboto"/>
                <a:cs typeface="Roboto"/>
                <a:sym typeface="Roboto"/>
              </a:rPr>
              <a:t>      }</a:t>
            </a:r>
            <a:endParaRPr sz="1050">
              <a:solidFill>
                <a:srgbClr val="1155CC"/>
              </a:solidFill>
              <a:latin typeface="Roboto"/>
              <a:ea typeface="Roboto"/>
              <a:cs typeface="Roboto"/>
              <a:sym typeface="Roboto"/>
            </a:endParaRPr>
          </a:p>
          <a:p>
            <a:pPr indent="0" lvl="0" marL="0" rtl="0" algn="l">
              <a:spcBef>
                <a:spcPts val="0"/>
              </a:spcBef>
              <a:spcAft>
                <a:spcPts val="0"/>
              </a:spcAft>
              <a:buNone/>
            </a:pPr>
            <a:r>
              <a:rPr lang="en-US" sz="1050">
                <a:solidFill>
                  <a:srgbClr val="002F61"/>
                </a:solidFill>
                <a:latin typeface="Roboto"/>
                <a:ea typeface="Roboto"/>
                <a:cs typeface="Roboto"/>
                <a:sym typeface="Roboto"/>
              </a:rPr>
              <a:t>    });</a:t>
            </a:r>
            <a:endParaRPr sz="1050">
              <a:solidFill>
                <a:srgbClr val="002F61"/>
              </a:solidFill>
              <a:latin typeface="Roboto"/>
              <a:ea typeface="Roboto"/>
              <a:cs typeface="Roboto"/>
              <a:sym typeface="Roboto"/>
            </a:endParaRPr>
          </a:p>
          <a:p>
            <a:pPr indent="0" lvl="0" marL="0" rtl="0" algn="l">
              <a:spcBef>
                <a:spcPts val="0"/>
              </a:spcBef>
              <a:spcAft>
                <a:spcPts val="0"/>
              </a:spcAft>
              <a:buNone/>
            </a:pPr>
            <a:r>
              <a:t/>
            </a:r>
            <a:endParaRPr sz="1050">
              <a:solidFill>
                <a:srgbClr val="002F61"/>
              </a:solidFill>
              <a:latin typeface="Roboto"/>
              <a:ea typeface="Roboto"/>
              <a:cs typeface="Roboto"/>
              <a:sym typeface="Roboto"/>
            </a:endParaRPr>
          </a:p>
          <a:p>
            <a:pPr indent="0" lvl="0" marL="0" rtl="0" algn="l">
              <a:spcBef>
                <a:spcPts val="0"/>
              </a:spcBef>
              <a:spcAft>
                <a:spcPts val="0"/>
              </a:spcAft>
              <a:buNone/>
            </a:pPr>
            <a:r>
              <a:rPr lang="en-US" sz="1050">
                <a:solidFill>
                  <a:srgbClr val="002F61"/>
                </a:solidFill>
                <a:latin typeface="Roboto"/>
                <a:ea typeface="Roboto"/>
                <a:cs typeface="Roboto"/>
                <a:sym typeface="Roboto"/>
              </a:rPr>
              <a:t>    // Inicia as threads</a:t>
            </a:r>
            <a:endParaRPr sz="1050">
              <a:solidFill>
                <a:srgbClr val="002F61"/>
              </a:solidFill>
              <a:latin typeface="Roboto"/>
              <a:ea typeface="Roboto"/>
              <a:cs typeface="Roboto"/>
              <a:sym typeface="Roboto"/>
            </a:endParaRPr>
          </a:p>
          <a:p>
            <a:pPr indent="0" lvl="0" marL="0" rtl="0" algn="l">
              <a:spcBef>
                <a:spcPts val="0"/>
              </a:spcBef>
              <a:spcAft>
                <a:spcPts val="0"/>
              </a:spcAft>
              <a:buNone/>
            </a:pPr>
            <a:r>
              <a:rPr lang="en-US" sz="1050">
                <a:solidFill>
                  <a:srgbClr val="002F61"/>
                </a:solidFill>
                <a:latin typeface="Roboto"/>
                <a:ea typeface="Roboto"/>
                <a:cs typeface="Roboto"/>
                <a:sym typeface="Roboto"/>
              </a:rPr>
              <a:t>    thread1.start();</a:t>
            </a:r>
            <a:endParaRPr sz="1050">
              <a:solidFill>
                <a:srgbClr val="002F61"/>
              </a:solidFill>
              <a:latin typeface="Roboto"/>
              <a:ea typeface="Roboto"/>
              <a:cs typeface="Roboto"/>
              <a:sym typeface="Roboto"/>
            </a:endParaRPr>
          </a:p>
          <a:p>
            <a:pPr indent="0" lvl="0" marL="0" rtl="0" algn="l">
              <a:spcBef>
                <a:spcPts val="0"/>
              </a:spcBef>
              <a:spcAft>
                <a:spcPts val="0"/>
              </a:spcAft>
              <a:buNone/>
            </a:pPr>
            <a:r>
              <a:rPr lang="en-US" sz="1050">
                <a:solidFill>
                  <a:srgbClr val="002F61"/>
                </a:solidFill>
                <a:latin typeface="Roboto"/>
                <a:ea typeface="Roboto"/>
                <a:cs typeface="Roboto"/>
                <a:sym typeface="Roboto"/>
              </a:rPr>
              <a:t>    thread2.start();</a:t>
            </a:r>
            <a:endParaRPr sz="1050">
              <a:solidFill>
                <a:srgbClr val="002F61"/>
              </a:solidFill>
              <a:latin typeface="Roboto"/>
              <a:ea typeface="Roboto"/>
              <a:cs typeface="Roboto"/>
              <a:sym typeface="Roboto"/>
            </a:endParaRPr>
          </a:p>
          <a:p>
            <a:pPr indent="0" lvl="0" marL="0" rtl="0" algn="l">
              <a:spcBef>
                <a:spcPts val="0"/>
              </a:spcBef>
              <a:spcAft>
                <a:spcPts val="0"/>
              </a:spcAft>
              <a:buNone/>
            </a:pPr>
            <a:r>
              <a:t/>
            </a:r>
            <a:endParaRPr sz="1050">
              <a:solidFill>
                <a:srgbClr val="002F61"/>
              </a:solidFill>
              <a:latin typeface="Roboto"/>
              <a:ea typeface="Roboto"/>
              <a:cs typeface="Roboto"/>
              <a:sym typeface="Roboto"/>
            </a:endParaRPr>
          </a:p>
          <a:p>
            <a:pPr indent="0" lvl="0" marL="0" rtl="0" algn="l">
              <a:spcBef>
                <a:spcPts val="0"/>
              </a:spcBef>
              <a:spcAft>
                <a:spcPts val="0"/>
              </a:spcAft>
              <a:buNone/>
            </a:pPr>
            <a:r>
              <a:rPr lang="en-US" sz="1050">
                <a:solidFill>
                  <a:srgbClr val="002F61"/>
                </a:solidFill>
                <a:latin typeface="Roboto"/>
                <a:ea typeface="Roboto"/>
                <a:cs typeface="Roboto"/>
                <a:sym typeface="Roboto"/>
              </a:rPr>
              <a:t>    // Espera as threads terminarem</a:t>
            </a:r>
            <a:endParaRPr sz="1050">
              <a:solidFill>
                <a:srgbClr val="002F61"/>
              </a:solidFill>
              <a:latin typeface="Roboto"/>
              <a:ea typeface="Roboto"/>
              <a:cs typeface="Roboto"/>
              <a:sym typeface="Roboto"/>
            </a:endParaRPr>
          </a:p>
          <a:p>
            <a:pPr indent="0" lvl="0" marL="0" rtl="0" algn="l">
              <a:spcBef>
                <a:spcPts val="0"/>
              </a:spcBef>
              <a:spcAft>
                <a:spcPts val="0"/>
              </a:spcAft>
              <a:buNone/>
            </a:pPr>
            <a:r>
              <a:rPr lang="en-US" sz="1050">
                <a:solidFill>
                  <a:srgbClr val="002F61"/>
                </a:solidFill>
                <a:latin typeface="Roboto"/>
                <a:ea typeface="Roboto"/>
                <a:cs typeface="Roboto"/>
                <a:sym typeface="Roboto"/>
              </a:rPr>
              <a:t>    try {</a:t>
            </a:r>
            <a:endParaRPr sz="1050">
              <a:solidFill>
                <a:srgbClr val="002F61"/>
              </a:solidFill>
              <a:latin typeface="Roboto"/>
              <a:ea typeface="Roboto"/>
              <a:cs typeface="Roboto"/>
              <a:sym typeface="Roboto"/>
            </a:endParaRPr>
          </a:p>
          <a:p>
            <a:pPr indent="0" lvl="0" marL="0" rtl="0" algn="l">
              <a:spcBef>
                <a:spcPts val="0"/>
              </a:spcBef>
              <a:spcAft>
                <a:spcPts val="0"/>
              </a:spcAft>
              <a:buNone/>
            </a:pPr>
            <a:r>
              <a:rPr lang="en-US" sz="1050">
                <a:solidFill>
                  <a:srgbClr val="002F61"/>
                </a:solidFill>
                <a:latin typeface="Roboto"/>
                <a:ea typeface="Roboto"/>
                <a:cs typeface="Roboto"/>
                <a:sym typeface="Roboto"/>
              </a:rPr>
              <a:t>      thread1.join();</a:t>
            </a:r>
            <a:endParaRPr sz="1050">
              <a:solidFill>
                <a:srgbClr val="002F61"/>
              </a:solidFill>
              <a:latin typeface="Roboto"/>
              <a:ea typeface="Roboto"/>
              <a:cs typeface="Roboto"/>
              <a:sym typeface="Roboto"/>
            </a:endParaRPr>
          </a:p>
          <a:p>
            <a:pPr indent="0" lvl="0" marL="0" rtl="0" algn="l">
              <a:spcBef>
                <a:spcPts val="0"/>
              </a:spcBef>
              <a:spcAft>
                <a:spcPts val="0"/>
              </a:spcAft>
              <a:buNone/>
            </a:pPr>
            <a:r>
              <a:rPr lang="en-US" sz="1050">
                <a:solidFill>
                  <a:srgbClr val="002F61"/>
                </a:solidFill>
                <a:latin typeface="Roboto"/>
                <a:ea typeface="Roboto"/>
                <a:cs typeface="Roboto"/>
                <a:sym typeface="Roboto"/>
              </a:rPr>
              <a:t>      thread2.join();</a:t>
            </a:r>
            <a:endParaRPr sz="1050">
              <a:solidFill>
                <a:srgbClr val="002F61"/>
              </a:solidFill>
              <a:latin typeface="Roboto"/>
              <a:ea typeface="Roboto"/>
              <a:cs typeface="Roboto"/>
              <a:sym typeface="Roboto"/>
            </a:endParaRPr>
          </a:p>
          <a:p>
            <a:pPr indent="0" lvl="0" marL="0" rtl="0" algn="l">
              <a:spcBef>
                <a:spcPts val="0"/>
              </a:spcBef>
              <a:spcAft>
                <a:spcPts val="0"/>
              </a:spcAft>
              <a:buNone/>
            </a:pPr>
            <a:r>
              <a:rPr lang="en-US" sz="1050">
                <a:solidFill>
                  <a:srgbClr val="002F61"/>
                </a:solidFill>
                <a:latin typeface="Roboto"/>
                <a:ea typeface="Roboto"/>
                <a:cs typeface="Roboto"/>
                <a:sym typeface="Roboto"/>
              </a:rPr>
              <a:t>    } catch (InterruptedException e) {</a:t>
            </a:r>
            <a:endParaRPr sz="1050">
              <a:solidFill>
                <a:srgbClr val="002F61"/>
              </a:solidFill>
              <a:latin typeface="Roboto"/>
              <a:ea typeface="Roboto"/>
              <a:cs typeface="Roboto"/>
              <a:sym typeface="Roboto"/>
            </a:endParaRPr>
          </a:p>
          <a:p>
            <a:pPr indent="0" lvl="0" marL="0" rtl="0" algn="l">
              <a:spcBef>
                <a:spcPts val="0"/>
              </a:spcBef>
              <a:spcAft>
                <a:spcPts val="0"/>
              </a:spcAft>
              <a:buNone/>
            </a:pPr>
            <a:r>
              <a:rPr lang="en-US" sz="1050">
                <a:solidFill>
                  <a:srgbClr val="002F61"/>
                </a:solidFill>
                <a:latin typeface="Roboto"/>
                <a:ea typeface="Roboto"/>
                <a:cs typeface="Roboto"/>
                <a:sym typeface="Roboto"/>
              </a:rPr>
              <a:t>      e.printStackTrace();</a:t>
            </a:r>
            <a:endParaRPr sz="1050">
              <a:solidFill>
                <a:srgbClr val="002F61"/>
              </a:solidFill>
              <a:latin typeface="Roboto"/>
              <a:ea typeface="Roboto"/>
              <a:cs typeface="Roboto"/>
              <a:sym typeface="Roboto"/>
            </a:endParaRPr>
          </a:p>
          <a:p>
            <a:pPr indent="0" lvl="0" marL="0" rtl="0" algn="l">
              <a:spcBef>
                <a:spcPts val="0"/>
              </a:spcBef>
              <a:spcAft>
                <a:spcPts val="0"/>
              </a:spcAft>
              <a:buNone/>
            </a:pPr>
            <a:r>
              <a:rPr lang="en-US" sz="1050">
                <a:solidFill>
                  <a:srgbClr val="002F61"/>
                </a:solidFill>
                <a:latin typeface="Roboto"/>
                <a:ea typeface="Roboto"/>
                <a:cs typeface="Roboto"/>
                <a:sym typeface="Roboto"/>
              </a:rPr>
              <a:t>    }</a:t>
            </a:r>
            <a:endParaRPr sz="1050">
              <a:solidFill>
                <a:srgbClr val="002F61"/>
              </a:solidFill>
              <a:latin typeface="Roboto"/>
              <a:ea typeface="Roboto"/>
              <a:cs typeface="Roboto"/>
              <a:sym typeface="Roboto"/>
            </a:endParaRPr>
          </a:p>
          <a:p>
            <a:pPr indent="0" lvl="0" marL="0" rtl="0" algn="l">
              <a:spcBef>
                <a:spcPts val="0"/>
              </a:spcBef>
              <a:spcAft>
                <a:spcPts val="0"/>
              </a:spcAft>
              <a:buNone/>
            </a:pPr>
            <a:r>
              <a:t/>
            </a:r>
            <a:endParaRPr sz="1050">
              <a:solidFill>
                <a:srgbClr val="002F61"/>
              </a:solidFill>
              <a:latin typeface="Roboto"/>
              <a:ea typeface="Roboto"/>
              <a:cs typeface="Roboto"/>
              <a:sym typeface="Roboto"/>
            </a:endParaRPr>
          </a:p>
          <a:p>
            <a:pPr indent="0" lvl="0" marL="0" rtl="0" algn="l">
              <a:spcBef>
                <a:spcPts val="0"/>
              </a:spcBef>
              <a:spcAft>
                <a:spcPts val="0"/>
              </a:spcAft>
              <a:buNone/>
            </a:pPr>
            <a:r>
              <a:rPr lang="en-US" sz="1050">
                <a:solidFill>
                  <a:srgbClr val="002F61"/>
                </a:solidFill>
                <a:latin typeface="Roboto"/>
                <a:ea typeface="Roboto"/>
                <a:cs typeface="Roboto"/>
                <a:sym typeface="Roboto"/>
              </a:rPr>
              <a:t>    // Exibe o Vector</a:t>
            </a:r>
            <a:endParaRPr sz="1050">
              <a:solidFill>
                <a:srgbClr val="002F61"/>
              </a:solidFill>
              <a:latin typeface="Roboto"/>
              <a:ea typeface="Roboto"/>
              <a:cs typeface="Roboto"/>
              <a:sym typeface="Roboto"/>
            </a:endParaRPr>
          </a:p>
          <a:p>
            <a:pPr indent="0" lvl="0" marL="0" rtl="0" algn="l">
              <a:spcBef>
                <a:spcPts val="0"/>
              </a:spcBef>
              <a:spcAft>
                <a:spcPts val="0"/>
              </a:spcAft>
              <a:buNone/>
            </a:pPr>
            <a:r>
              <a:rPr lang="en-US" sz="1050">
                <a:solidFill>
                  <a:srgbClr val="002F61"/>
                </a:solidFill>
                <a:latin typeface="Roboto"/>
                <a:ea typeface="Roboto"/>
                <a:cs typeface="Roboto"/>
                <a:sym typeface="Roboto"/>
              </a:rPr>
              <a:t>    System.out.println("Vector: " + vector);</a:t>
            </a:r>
            <a:endParaRPr sz="1050">
              <a:solidFill>
                <a:srgbClr val="002F61"/>
              </a:solidFill>
              <a:latin typeface="Roboto"/>
              <a:ea typeface="Roboto"/>
              <a:cs typeface="Roboto"/>
              <a:sym typeface="Roboto"/>
            </a:endParaRPr>
          </a:p>
          <a:p>
            <a:pPr indent="0" lvl="0" marL="0" rtl="0" algn="l">
              <a:spcBef>
                <a:spcPts val="0"/>
              </a:spcBef>
              <a:spcAft>
                <a:spcPts val="0"/>
              </a:spcAft>
              <a:buNone/>
            </a:pPr>
            <a:r>
              <a:rPr lang="en-US" sz="1050">
                <a:solidFill>
                  <a:srgbClr val="002F61"/>
                </a:solidFill>
                <a:latin typeface="Roboto"/>
                <a:ea typeface="Roboto"/>
                <a:cs typeface="Roboto"/>
                <a:sym typeface="Roboto"/>
              </a:rPr>
              <a:t>  }</a:t>
            </a:r>
            <a:endParaRPr sz="1050">
              <a:solidFill>
                <a:srgbClr val="002F61"/>
              </a:solidFill>
              <a:latin typeface="Roboto"/>
              <a:ea typeface="Roboto"/>
              <a:cs typeface="Roboto"/>
              <a:sym typeface="Roboto"/>
            </a:endParaRPr>
          </a:p>
          <a:p>
            <a:pPr indent="0" lvl="0" marL="0" rtl="0" algn="l">
              <a:spcBef>
                <a:spcPts val="0"/>
              </a:spcBef>
              <a:spcAft>
                <a:spcPts val="0"/>
              </a:spcAft>
              <a:buNone/>
            </a:pPr>
            <a:r>
              <a:rPr lang="en-US" sz="1050">
                <a:solidFill>
                  <a:srgbClr val="002F61"/>
                </a:solidFill>
                <a:latin typeface="Roboto"/>
                <a:ea typeface="Roboto"/>
                <a:cs typeface="Roboto"/>
                <a:sym typeface="Roboto"/>
              </a:rPr>
              <a:t>}</a:t>
            </a:r>
            <a:endParaRPr sz="3200">
              <a:solidFill>
                <a:srgbClr val="002F61"/>
              </a:solidFill>
            </a:endParaRPr>
          </a:p>
        </p:txBody>
      </p:sp>
      <p:sp>
        <p:nvSpPr>
          <p:cNvPr id="795" name="Google Shape;795;g1ee366ee3f1_3_30"/>
          <p:cNvSpPr txBox="1"/>
          <p:nvPr/>
        </p:nvSpPr>
        <p:spPr>
          <a:xfrm>
            <a:off x="3754000" y="3128200"/>
            <a:ext cx="5390100" cy="3538500"/>
          </a:xfrm>
          <a:prstGeom prst="rect">
            <a:avLst/>
          </a:prstGeom>
          <a:noFill/>
          <a:ln>
            <a:noFill/>
          </a:ln>
        </p:spPr>
        <p:txBody>
          <a:bodyPr anchorCtr="0" anchor="t" bIns="91425" lIns="91425" spcFirstLastPara="1" rIns="91425" wrap="square" tIns="91425">
            <a:spAutoFit/>
          </a:bodyPr>
          <a:lstStyle/>
          <a:p>
            <a:pPr indent="0" lvl="0" marL="152400" marR="152400" rtl="0" algn="l">
              <a:lnSpc>
                <a:spcPct val="115000"/>
              </a:lnSpc>
              <a:spcBef>
                <a:spcPts val="900"/>
              </a:spcBef>
              <a:spcAft>
                <a:spcPts val="0"/>
              </a:spcAft>
              <a:buClr>
                <a:schemeClr val="dk1"/>
              </a:buClr>
              <a:buSzPts val="1100"/>
              <a:buFont typeface="Arial"/>
              <a:buNone/>
            </a:pPr>
            <a:r>
              <a:rPr lang="en-US" sz="1050">
                <a:solidFill>
                  <a:srgbClr val="111111"/>
                </a:solidFill>
                <a:latin typeface="Roboto"/>
                <a:ea typeface="Roboto"/>
                <a:cs typeface="Roboto"/>
                <a:sym typeface="Roboto"/>
              </a:rPr>
              <a:t>Este exemplo cria um novo Vector e adiciona três elementos a ele. Em seguida, cria duas novas threads que adicionam elementos ao Vector. As threads são iniciadas e, em seguida, o programa espera até que as threads terminem. Por fim, o Vector é exibido na saída do console.</a:t>
            </a:r>
            <a:endParaRPr sz="1050">
              <a:solidFill>
                <a:srgbClr val="111111"/>
              </a:solidFill>
              <a:latin typeface="Roboto"/>
              <a:ea typeface="Roboto"/>
              <a:cs typeface="Roboto"/>
              <a:sym typeface="Roboto"/>
            </a:endParaRPr>
          </a:p>
          <a:p>
            <a:pPr indent="0" lvl="0" marL="152400" marR="152400" rtl="0" algn="l">
              <a:lnSpc>
                <a:spcPct val="115000"/>
              </a:lnSpc>
              <a:spcBef>
                <a:spcPts val="900"/>
              </a:spcBef>
              <a:spcAft>
                <a:spcPts val="0"/>
              </a:spcAft>
              <a:buClr>
                <a:schemeClr val="dk1"/>
              </a:buClr>
              <a:buSzPts val="1100"/>
              <a:buFont typeface="Arial"/>
              <a:buNone/>
            </a:pPr>
            <a:r>
              <a:rPr lang="en-US" sz="1050" u="sng">
                <a:solidFill>
                  <a:schemeClr val="hlink"/>
                </a:solidFill>
                <a:latin typeface="Roboto"/>
                <a:ea typeface="Roboto"/>
                <a:cs typeface="Roboto"/>
                <a:sym typeface="Roboto"/>
                <a:hlinkClick r:id="rId3"/>
              </a:rPr>
              <a:t>Como o Vector é sincronizado, várias threads podem acessar a mesma lista simultaneamente sem comprometer sua integridade 1</a:t>
            </a:r>
            <a:r>
              <a:rPr lang="en-US" sz="1050">
                <a:solidFill>
                  <a:srgbClr val="111111"/>
                </a:solidFill>
                <a:latin typeface="Roboto"/>
                <a:ea typeface="Roboto"/>
                <a:cs typeface="Roboto"/>
                <a:sym typeface="Roboto"/>
              </a:rPr>
              <a:t>. </a:t>
            </a:r>
            <a:r>
              <a:rPr lang="en-US" sz="1050" u="sng">
                <a:solidFill>
                  <a:schemeClr val="hlink"/>
                </a:solidFill>
                <a:latin typeface="Roboto"/>
                <a:ea typeface="Roboto"/>
                <a:cs typeface="Roboto"/>
                <a:sym typeface="Roboto"/>
                <a:hlinkClick r:id="rId4"/>
              </a:rPr>
              <a:t>Isso significa que as chamadas concorrentes a um objeto Vector não comprometem sua integridade 1</a:t>
            </a:r>
            <a:r>
              <a:rPr lang="en-US" sz="1050">
                <a:solidFill>
                  <a:srgbClr val="111111"/>
                </a:solidFill>
                <a:latin typeface="Roboto"/>
                <a:ea typeface="Roboto"/>
                <a:cs typeface="Roboto"/>
                <a:sym typeface="Roboto"/>
              </a:rPr>
              <a:t>. </a:t>
            </a:r>
            <a:r>
              <a:rPr lang="en-US" sz="1050" u="sng">
                <a:solidFill>
                  <a:schemeClr val="hlink"/>
                </a:solidFill>
                <a:latin typeface="Roboto"/>
                <a:ea typeface="Roboto"/>
                <a:cs typeface="Roboto"/>
                <a:sym typeface="Roboto"/>
                <a:hlinkClick r:id="rId5"/>
              </a:rPr>
              <a:t>No entanto, é importante lembrar que o uso de Vector pode ter um impacto negativo no desempenho em comparação com o ArrayList, que não é sincronizado 1</a:t>
            </a:r>
            <a:r>
              <a:rPr lang="en-US" sz="1050">
                <a:solidFill>
                  <a:srgbClr val="111111"/>
                </a:solidFill>
                <a:latin typeface="Roboto"/>
                <a:ea typeface="Roboto"/>
                <a:cs typeface="Roboto"/>
                <a:sym typeface="Roboto"/>
              </a:rPr>
              <a:t>.</a:t>
            </a:r>
            <a:endParaRPr sz="1050">
              <a:solidFill>
                <a:srgbClr val="111111"/>
              </a:solidFill>
              <a:latin typeface="Roboto"/>
              <a:ea typeface="Roboto"/>
              <a:cs typeface="Roboto"/>
              <a:sym typeface="Roboto"/>
            </a:endParaRPr>
          </a:p>
          <a:p>
            <a:pPr indent="0" lvl="0" marL="152400" marR="152400" rtl="0" algn="l">
              <a:lnSpc>
                <a:spcPct val="115000"/>
              </a:lnSpc>
              <a:spcBef>
                <a:spcPts val="900"/>
              </a:spcBef>
              <a:spcAft>
                <a:spcPts val="0"/>
              </a:spcAft>
              <a:buClr>
                <a:schemeClr val="dk1"/>
              </a:buClr>
              <a:buSzPts val="1100"/>
              <a:buFont typeface="Arial"/>
              <a:buNone/>
            </a:pPr>
            <a:r>
              <a:rPr lang="en-US" sz="1050">
                <a:solidFill>
                  <a:srgbClr val="111111"/>
                </a:solidFill>
                <a:latin typeface="Roboto"/>
                <a:ea typeface="Roboto"/>
                <a:cs typeface="Roboto"/>
                <a:sym typeface="Roboto"/>
              </a:rPr>
              <a:t>Espero que isso ajude! 😊</a:t>
            </a:r>
            <a:endParaRPr sz="1050">
              <a:solidFill>
                <a:srgbClr val="111111"/>
              </a:solidFill>
              <a:latin typeface="Roboto"/>
              <a:ea typeface="Roboto"/>
              <a:cs typeface="Roboto"/>
              <a:sym typeface="Roboto"/>
            </a:endParaRPr>
          </a:p>
          <a:p>
            <a:pPr indent="0" lvl="0" marL="152400" marR="152400" rtl="0" algn="l">
              <a:lnSpc>
                <a:spcPct val="115000"/>
              </a:lnSpc>
              <a:spcBef>
                <a:spcPts val="700"/>
              </a:spcBef>
              <a:spcAft>
                <a:spcPts val="0"/>
              </a:spcAft>
              <a:buClr>
                <a:schemeClr val="dk1"/>
              </a:buClr>
              <a:buSzPts val="1100"/>
              <a:buFont typeface="Arial"/>
              <a:buNone/>
            </a:pPr>
            <a:r>
              <a:rPr lang="en-US" sz="1050">
                <a:solidFill>
                  <a:srgbClr val="111111"/>
                </a:solidFill>
                <a:latin typeface="Roboto"/>
                <a:ea typeface="Roboto"/>
                <a:cs typeface="Roboto"/>
                <a:sym typeface="Roboto"/>
              </a:rPr>
              <a:t>Saiba mais</a:t>
            </a:r>
            <a:endParaRPr sz="1050">
              <a:solidFill>
                <a:srgbClr val="111111"/>
              </a:solidFill>
              <a:latin typeface="Roboto"/>
              <a:ea typeface="Roboto"/>
              <a:cs typeface="Roboto"/>
              <a:sym typeface="Roboto"/>
            </a:endParaRPr>
          </a:p>
          <a:p>
            <a:pPr indent="0" lvl="0" marL="152400" marR="152400" rtl="0" algn="l">
              <a:lnSpc>
                <a:spcPct val="115000"/>
              </a:lnSpc>
              <a:spcBef>
                <a:spcPts val="700"/>
              </a:spcBef>
              <a:spcAft>
                <a:spcPts val="0"/>
              </a:spcAft>
              <a:buClr>
                <a:schemeClr val="dk1"/>
              </a:buClr>
              <a:buSzPts val="1100"/>
              <a:buFont typeface="Arial"/>
              <a:buNone/>
            </a:pPr>
            <a:r>
              <a:rPr lang="en-US" sz="1050">
                <a:solidFill>
                  <a:schemeClr val="hlink"/>
                </a:solidFill>
                <a:uFill>
                  <a:noFill/>
                </a:uFill>
                <a:latin typeface="Roboto"/>
                <a:ea typeface="Roboto"/>
                <a:cs typeface="Roboto"/>
                <a:sym typeface="Roboto"/>
                <a:hlinkClick r:id="rId6"/>
              </a:rPr>
              <a:t>1 baeldung.com</a:t>
            </a:r>
            <a:endParaRPr sz="1050">
              <a:solidFill>
                <a:schemeClr val="hlink"/>
              </a:solidFill>
              <a:uFill>
                <a:noFill/>
              </a:uFill>
              <a:latin typeface="Roboto"/>
              <a:ea typeface="Roboto"/>
              <a:cs typeface="Roboto"/>
              <a:sym typeface="Roboto"/>
              <a:hlinkClick r:id="rId7"/>
            </a:endParaRPr>
          </a:p>
          <a:p>
            <a:pPr indent="0" lvl="0" marL="152400" marR="152400" rtl="0" algn="l">
              <a:lnSpc>
                <a:spcPct val="115000"/>
              </a:lnSpc>
              <a:spcBef>
                <a:spcPts val="700"/>
              </a:spcBef>
              <a:spcAft>
                <a:spcPts val="0"/>
              </a:spcAft>
              <a:buClr>
                <a:schemeClr val="dk1"/>
              </a:buClr>
              <a:buSzPts val="1100"/>
              <a:buFont typeface="Arial"/>
              <a:buNone/>
            </a:pPr>
            <a:r>
              <a:rPr lang="en-US" sz="1050">
                <a:solidFill>
                  <a:schemeClr val="hlink"/>
                </a:solidFill>
                <a:uFill>
                  <a:noFill/>
                </a:uFill>
                <a:latin typeface="Roboto"/>
                <a:ea typeface="Roboto"/>
                <a:cs typeface="Roboto"/>
                <a:sym typeface="Roboto"/>
                <a:hlinkClick r:id="rId8"/>
              </a:rPr>
              <a:t>2 stackoverflow.com</a:t>
            </a:r>
            <a:endParaRPr sz="1050">
              <a:solidFill>
                <a:schemeClr val="hlink"/>
              </a:solidFill>
              <a:uFill>
                <a:noFill/>
              </a:uFill>
              <a:latin typeface="Roboto"/>
              <a:ea typeface="Roboto"/>
              <a:cs typeface="Roboto"/>
              <a:sym typeface="Roboto"/>
              <a:hlinkClick r:id="rId9"/>
            </a:endParaRPr>
          </a:p>
          <a:p>
            <a:pPr indent="0" lvl="0" marL="152400" marR="152400" rtl="0" algn="l">
              <a:lnSpc>
                <a:spcPct val="115000"/>
              </a:lnSpc>
              <a:spcBef>
                <a:spcPts val="700"/>
              </a:spcBef>
              <a:spcAft>
                <a:spcPts val="700"/>
              </a:spcAft>
              <a:buNone/>
            </a:pPr>
            <a:r>
              <a:rPr lang="en-US" sz="1050">
                <a:solidFill>
                  <a:schemeClr val="hlink"/>
                </a:solidFill>
                <a:uFill>
                  <a:noFill/>
                </a:uFill>
                <a:latin typeface="Roboto"/>
                <a:ea typeface="Roboto"/>
                <a:cs typeface="Roboto"/>
                <a:sym typeface="Roboto"/>
                <a:hlinkClick r:id="rId10"/>
              </a:rPr>
              <a:t>3 oreilly.com</a:t>
            </a:r>
            <a:endParaRPr>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g1ee366ee3f1_3_46"/>
          <p:cNvSpPr txBox="1"/>
          <p:nvPr>
            <p:ph idx="12" type="sldNum"/>
          </p:nvPr>
        </p:nvSpPr>
        <p:spPr>
          <a:xfrm>
            <a:off x="7010400" y="6553200"/>
            <a:ext cx="2133600" cy="231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
        <p:nvSpPr>
          <p:cNvPr id="802" name="Google Shape;802;g1ee366ee3f1_3_46"/>
          <p:cNvSpPr txBox="1"/>
          <p:nvPr/>
        </p:nvSpPr>
        <p:spPr>
          <a:xfrm>
            <a:off x="0" y="0"/>
            <a:ext cx="9144000" cy="7539600"/>
          </a:xfrm>
          <a:prstGeom prst="rect">
            <a:avLst/>
          </a:prstGeom>
          <a:noFill/>
          <a:ln>
            <a:noFill/>
          </a:ln>
        </p:spPr>
        <p:txBody>
          <a:bodyPr anchorCtr="0" anchor="t" bIns="91425" lIns="91425" spcFirstLastPara="1" rIns="91425" wrap="square" tIns="91425">
            <a:spAutoFit/>
          </a:bodyPr>
          <a:lstStyle/>
          <a:p>
            <a:pPr indent="0" lvl="0" marL="457200" marR="457200" rtl="0" algn="l">
              <a:lnSpc>
                <a:spcPct val="115000"/>
              </a:lnSpc>
              <a:spcBef>
                <a:spcPts val="3000"/>
              </a:spcBef>
              <a:spcAft>
                <a:spcPts val="0"/>
              </a:spcAft>
              <a:buNone/>
            </a:pPr>
            <a:r>
              <a:rPr lang="en-US" sz="1100" u="sng">
                <a:solidFill>
                  <a:schemeClr val="hlink"/>
                </a:solidFill>
                <a:hlinkClick r:id="rId3"/>
              </a:rPr>
              <a:t>O </a:t>
            </a:r>
            <a:r>
              <a:rPr b="1" lang="en-US" sz="2900" u="sng">
                <a:solidFill>
                  <a:schemeClr val="hlink"/>
                </a:solidFill>
                <a:hlinkClick r:id="rId4"/>
              </a:rPr>
              <a:t>Hashtable </a:t>
            </a:r>
            <a:r>
              <a:rPr lang="en-US" sz="1100" u="sng">
                <a:solidFill>
                  <a:schemeClr val="hlink"/>
                </a:solidFill>
                <a:hlinkClick r:id="rId5"/>
              </a:rPr>
              <a:t>é uma classe de mapeamento em Java que foi introduzida na versão 1.0 1</a:t>
            </a:r>
            <a:r>
              <a:rPr lang="en-US" sz="1100"/>
              <a:t>. </a:t>
            </a:r>
            <a:r>
              <a:rPr lang="en-US" sz="1100" u="sng">
                <a:solidFill>
                  <a:schemeClr val="hlink"/>
                </a:solidFill>
                <a:hlinkClick r:id="rId6"/>
              </a:rPr>
              <a:t>Ele é usado para armazenar e recuperar dados com base em chaves 2</a:t>
            </a:r>
            <a:r>
              <a:rPr lang="en-US" sz="1100"/>
              <a:t>. </a:t>
            </a:r>
            <a:r>
              <a:rPr lang="en-US" sz="1100" u="sng">
                <a:solidFill>
                  <a:schemeClr val="hlink"/>
                </a:solidFill>
                <a:hlinkClick r:id="rId7"/>
              </a:rPr>
              <a:t>O Hashtable armazena os dados em pares chave-valor, onde cada chave é única e mapeada para um valor correspondente </a:t>
            </a:r>
            <a:r>
              <a:rPr lang="en-US" sz="1100" u="sng">
                <a:solidFill>
                  <a:schemeClr val="hlink"/>
                </a:solidFill>
                <a:hlinkClick r:id="rId8"/>
              </a:rPr>
              <a:t>2</a:t>
            </a:r>
            <a:r>
              <a:rPr lang="en-US" sz="1100"/>
              <a:t>. </a:t>
            </a:r>
            <a:r>
              <a:rPr lang="en-US" sz="1100" u="sng">
                <a:solidFill>
                  <a:schemeClr val="hlink"/>
                </a:solidFill>
                <a:hlinkClick r:id="rId9"/>
              </a:rPr>
              <a:t>Isso significa que, dada uma chave, você pode recuperar o valor correspondente </a:t>
            </a:r>
            <a:r>
              <a:rPr lang="en-US" sz="1100" u="sng">
                <a:solidFill>
                  <a:schemeClr val="hlink"/>
                </a:solidFill>
                <a:hlinkClick r:id="rId10"/>
              </a:rPr>
              <a:t>2</a:t>
            </a:r>
            <a:r>
              <a:rPr lang="en-US" sz="1100"/>
              <a:t>. </a:t>
            </a:r>
            <a:r>
              <a:rPr lang="en-US" sz="1100" u="sng">
                <a:solidFill>
                  <a:schemeClr val="hlink"/>
                </a:solidFill>
                <a:hlinkClick r:id="rId11"/>
              </a:rPr>
              <a:t>O Hashtable é semelhante ao HashMap, mas com a diferença de que o Hashtable é sincronizado por padrão, enquanto o HashMap não é </a:t>
            </a:r>
            <a:r>
              <a:rPr lang="en-US" sz="1100" u="sng">
                <a:solidFill>
                  <a:schemeClr val="hlink"/>
                </a:solidFill>
                <a:hlinkClick r:id="rId12"/>
              </a:rPr>
              <a:t>2</a:t>
            </a:r>
            <a:r>
              <a:rPr lang="en-US" sz="1100" u="sng">
                <a:solidFill>
                  <a:schemeClr val="hlink"/>
                </a:solidFill>
                <a:hlinkClick r:id="rId13"/>
              </a:rPr>
              <a:t>1</a:t>
            </a:r>
            <a:r>
              <a:rPr lang="en-US" sz="1100"/>
              <a:t>. </a:t>
            </a:r>
            <a:r>
              <a:rPr lang="en-US" sz="1100" u="sng">
                <a:solidFill>
                  <a:schemeClr val="hlink"/>
                </a:solidFill>
                <a:hlinkClick r:id="rId14"/>
              </a:rPr>
              <a:t>Isso significa que o Hashtable é thread-safe, o que garante que as chamadas concorrentes a um objeto Hashtable não comprometam sua integridade </a:t>
            </a:r>
            <a:r>
              <a:rPr lang="en-US" sz="1100" u="sng">
                <a:solidFill>
                  <a:schemeClr val="hlink"/>
                </a:solidFill>
                <a:hlinkClick r:id="rId15"/>
              </a:rPr>
              <a:t>2</a:t>
            </a:r>
            <a:r>
              <a:rPr lang="en-US" sz="1100"/>
              <a:t>. </a:t>
            </a:r>
            <a:r>
              <a:rPr lang="en-US" sz="1100" u="sng">
                <a:solidFill>
                  <a:schemeClr val="hlink"/>
                </a:solidFill>
                <a:hlinkClick r:id="rId16"/>
              </a:rPr>
              <a:t>O Hashtable é um tipo de tabela de hash, que é uma estrutura de dados que usa uma função de hash para mapear chaves a valores 2</a:t>
            </a:r>
            <a:r>
              <a:rPr lang="en-US" sz="1100"/>
              <a:t>. </a:t>
            </a:r>
            <a:r>
              <a:rPr lang="en-US" sz="1100" u="sng">
                <a:solidFill>
                  <a:schemeClr val="hlink"/>
                </a:solidFill>
                <a:hlinkClick r:id="rId17"/>
              </a:rPr>
              <a:t>Isso permite que o Hashtable recupere valores rapidamente, mesmo para grandes conjuntos de dados 2</a:t>
            </a:r>
            <a:r>
              <a:rPr lang="en-US" sz="1100"/>
              <a:t>. Aqui está um exemplo de como criar um Hashtable em Java:</a:t>
            </a:r>
            <a:endParaRPr sz="1200"/>
          </a:p>
          <a:p>
            <a:pPr indent="0" lvl="0" marL="457200" marR="457200" rtl="0" algn="l">
              <a:lnSpc>
                <a:spcPct val="115000"/>
              </a:lnSpc>
              <a:spcBef>
                <a:spcPts val="3000"/>
              </a:spcBef>
              <a:spcAft>
                <a:spcPts val="0"/>
              </a:spcAft>
              <a:buNone/>
            </a:pPr>
            <a:r>
              <a:t/>
            </a:r>
            <a:endParaRPr sz="1200"/>
          </a:p>
          <a:p>
            <a:pPr indent="0" lvl="0" marL="0" rtl="0" algn="l">
              <a:spcBef>
                <a:spcPts val="0"/>
              </a:spcBef>
              <a:spcAft>
                <a:spcPts val="0"/>
              </a:spcAft>
              <a:buNone/>
            </a:pPr>
            <a:r>
              <a:rPr lang="en-US" sz="1100">
                <a:solidFill>
                  <a:srgbClr val="1155CC"/>
                </a:solidFill>
              </a:rPr>
              <a:t>import java.util.Hashtable;</a:t>
            </a:r>
            <a:endParaRPr sz="1100">
              <a:solidFill>
                <a:srgbClr val="1155CC"/>
              </a:solidFill>
            </a:endParaRPr>
          </a:p>
          <a:p>
            <a:pPr indent="0" lvl="0" marL="0" rtl="0" algn="l">
              <a:spcBef>
                <a:spcPts val="0"/>
              </a:spcBef>
              <a:spcAft>
                <a:spcPts val="0"/>
              </a:spcAft>
              <a:buNone/>
            </a:pPr>
            <a:r>
              <a:t/>
            </a:r>
            <a:endParaRPr sz="1100">
              <a:solidFill>
                <a:srgbClr val="1155CC"/>
              </a:solidFill>
            </a:endParaRPr>
          </a:p>
          <a:p>
            <a:pPr indent="0" lvl="0" marL="0" rtl="0" algn="l">
              <a:spcBef>
                <a:spcPts val="0"/>
              </a:spcBef>
              <a:spcAft>
                <a:spcPts val="0"/>
              </a:spcAft>
              <a:buNone/>
            </a:pPr>
            <a:r>
              <a:rPr lang="en-US" sz="1100">
                <a:solidFill>
                  <a:srgbClr val="1155CC"/>
                </a:solidFill>
              </a:rPr>
              <a:t>public class Main {</a:t>
            </a:r>
            <a:endParaRPr sz="1100">
              <a:solidFill>
                <a:srgbClr val="1155CC"/>
              </a:solidFill>
            </a:endParaRPr>
          </a:p>
          <a:p>
            <a:pPr indent="0" lvl="0" marL="0" rtl="0" algn="l">
              <a:spcBef>
                <a:spcPts val="0"/>
              </a:spcBef>
              <a:spcAft>
                <a:spcPts val="0"/>
              </a:spcAft>
              <a:buNone/>
            </a:pPr>
            <a:r>
              <a:rPr lang="en-US" sz="1100">
                <a:solidFill>
                  <a:srgbClr val="1155CC"/>
                </a:solidFill>
              </a:rPr>
              <a:t>  public static void main(String[] args) {</a:t>
            </a:r>
            <a:endParaRPr sz="1100">
              <a:solidFill>
                <a:srgbClr val="1155CC"/>
              </a:solidFill>
            </a:endParaRPr>
          </a:p>
          <a:p>
            <a:pPr indent="0" lvl="0" marL="0" rtl="0" algn="l">
              <a:spcBef>
                <a:spcPts val="0"/>
              </a:spcBef>
              <a:spcAft>
                <a:spcPts val="0"/>
              </a:spcAft>
              <a:buNone/>
            </a:pPr>
            <a:r>
              <a:rPr lang="en-US" sz="1100">
                <a:solidFill>
                  <a:srgbClr val="1155CC"/>
                </a:solidFill>
              </a:rPr>
              <a:t>    // Cria um novo Hashtable</a:t>
            </a:r>
            <a:endParaRPr sz="1100">
              <a:solidFill>
                <a:srgbClr val="1155CC"/>
              </a:solidFill>
            </a:endParaRPr>
          </a:p>
          <a:p>
            <a:pPr indent="0" lvl="0" marL="0" rtl="0" algn="l">
              <a:spcBef>
                <a:spcPts val="0"/>
              </a:spcBef>
              <a:spcAft>
                <a:spcPts val="0"/>
              </a:spcAft>
              <a:buNone/>
            </a:pPr>
            <a:r>
              <a:rPr lang="en-US" sz="1100">
                <a:solidFill>
                  <a:srgbClr val="1155CC"/>
                </a:solidFill>
              </a:rPr>
              <a:t>    Hashtable&lt;String, Integer&gt; hashtable = new Hashtable&lt;String, Integer&gt;();</a:t>
            </a:r>
            <a:endParaRPr sz="1100">
              <a:solidFill>
                <a:srgbClr val="1155CC"/>
              </a:solidFill>
            </a:endParaRPr>
          </a:p>
          <a:p>
            <a:pPr indent="0" lvl="0" marL="0" rtl="0" algn="l">
              <a:spcBef>
                <a:spcPts val="0"/>
              </a:spcBef>
              <a:spcAft>
                <a:spcPts val="0"/>
              </a:spcAft>
              <a:buNone/>
            </a:pPr>
            <a:r>
              <a:t/>
            </a:r>
            <a:endParaRPr sz="1100">
              <a:solidFill>
                <a:srgbClr val="1155CC"/>
              </a:solidFill>
            </a:endParaRPr>
          </a:p>
          <a:p>
            <a:pPr indent="0" lvl="0" marL="0" rtl="0" algn="l">
              <a:spcBef>
                <a:spcPts val="0"/>
              </a:spcBef>
              <a:spcAft>
                <a:spcPts val="0"/>
              </a:spcAft>
              <a:buNone/>
            </a:pPr>
            <a:r>
              <a:rPr lang="en-US" sz="1100">
                <a:solidFill>
                  <a:srgbClr val="1155CC"/>
                </a:solidFill>
              </a:rPr>
              <a:t>    // Adiciona elementos ao Hashtable</a:t>
            </a:r>
            <a:endParaRPr sz="1100">
              <a:solidFill>
                <a:srgbClr val="1155CC"/>
              </a:solidFill>
            </a:endParaRPr>
          </a:p>
          <a:p>
            <a:pPr indent="0" lvl="0" marL="0" rtl="0" algn="l">
              <a:spcBef>
                <a:spcPts val="0"/>
              </a:spcBef>
              <a:spcAft>
                <a:spcPts val="0"/>
              </a:spcAft>
              <a:buNone/>
            </a:pPr>
            <a:r>
              <a:rPr lang="en-US" sz="1100">
                <a:solidFill>
                  <a:srgbClr val="1155CC"/>
                </a:solidFill>
              </a:rPr>
              <a:t>    hashtable.put("Chave 1", 10);</a:t>
            </a:r>
            <a:endParaRPr sz="1100">
              <a:solidFill>
                <a:srgbClr val="1155CC"/>
              </a:solidFill>
            </a:endParaRPr>
          </a:p>
          <a:p>
            <a:pPr indent="0" lvl="0" marL="0" rtl="0" algn="l">
              <a:spcBef>
                <a:spcPts val="0"/>
              </a:spcBef>
              <a:spcAft>
                <a:spcPts val="0"/>
              </a:spcAft>
              <a:buNone/>
            </a:pPr>
            <a:r>
              <a:rPr lang="en-US" sz="1100">
                <a:solidFill>
                  <a:srgbClr val="1155CC"/>
                </a:solidFill>
              </a:rPr>
              <a:t>    hashtable.put("Chave 2", 20);</a:t>
            </a:r>
            <a:endParaRPr sz="1100">
              <a:solidFill>
                <a:srgbClr val="1155CC"/>
              </a:solidFill>
            </a:endParaRPr>
          </a:p>
          <a:p>
            <a:pPr indent="0" lvl="0" marL="0" rtl="0" algn="l">
              <a:spcBef>
                <a:spcPts val="0"/>
              </a:spcBef>
              <a:spcAft>
                <a:spcPts val="0"/>
              </a:spcAft>
              <a:buNone/>
            </a:pPr>
            <a:r>
              <a:rPr lang="en-US" sz="1100">
                <a:solidFill>
                  <a:srgbClr val="1155CC"/>
                </a:solidFill>
              </a:rPr>
              <a:t>    hashtable.put("Chave 3", 30);</a:t>
            </a:r>
            <a:endParaRPr sz="1100">
              <a:solidFill>
                <a:srgbClr val="1155CC"/>
              </a:solidFill>
            </a:endParaRPr>
          </a:p>
          <a:p>
            <a:pPr indent="0" lvl="0" marL="0" rtl="0" algn="l">
              <a:spcBef>
                <a:spcPts val="0"/>
              </a:spcBef>
              <a:spcAft>
                <a:spcPts val="0"/>
              </a:spcAft>
              <a:buNone/>
            </a:pPr>
            <a:r>
              <a:t/>
            </a:r>
            <a:endParaRPr sz="1100">
              <a:solidFill>
                <a:srgbClr val="1155CC"/>
              </a:solidFill>
            </a:endParaRPr>
          </a:p>
          <a:p>
            <a:pPr indent="0" lvl="0" marL="0" rtl="0" algn="l">
              <a:spcBef>
                <a:spcPts val="0"/>
              </a:spcBef>
              <a:spcAft>
                <a:spcPts val="0"/>
              </a:spcAft>
              <a:buNone/>
            </a:pPr>
            <a:r>
              <a:rPr lang="en-US" sz="1100">
                <a:solidFill>
                  <a:srgbClr val="1155CC"/>
                </a:solidFill>
              </a:rPr>
              <a:t>    // Recupera um valor do Hashtable</a:t>
            </a:r>
            <a:endParaRPr sz="1100">
              <a:solidFill>
                <a:srgbClr val="1155CC"/>
              </a:solidFill>
            </a:endParaRPr>
          </a:p>
          <a:p>
            <a:pPr indent="0" lvl="0" marL="0" rtl="0" algn="l">
              <a:spcBef>
                <a:spcPts val="0"/>
              </a:spcBef>
              <a:spcAft>
                <a:spcPts val="0"/>
              </a:spcAft>
              <a:buNone/>
            </a:pPr>
            <a:r>
              <a:rPr lang="en-US" sz="1100">
                <a:solidFill>
                  <a:srgbClr val="1155CC"/>
                </a:solidFill>
              </a:rPr>
              <a:t>    int valor = hashtable.get("Chave 2");</a:t>
            </a:r>
            <a:endParaRPr sz="1100">
              <a:solidFill>
                <a:srgbClr val="1155CC"/>
              </a:solidFill>
            </a:endParaRPr>
          </a:p>
          <a:p>
            <a:pPr indent="0" lvl="0" marL="0" rtl="0" algn="l">
              <a:spcBef>
                <a:spcPts val="0"/>
              </a:spcBef>
              <a:spcAft>
                <a:spcPts val="0"/>
              </a:spcAft>
              <a:buNone/>
            </a:pPr>
            <a:r>
              <a:t/>
            </a:r>
            <a:endParaRPr sz="1100">
              <a:solidFill>
                <a:srgbClr val="1155CC"/>
              </a:solidFill>
            </a:endParaRPr>
          </a:p>
          <a:p>
            <a:pPr indent="0" lvl="0" marL="0" rtl="0" algn="l">
              <a:spcBef>
                <a:spcPts val="0"/>
              </a:spcBef>
              <a:spcAft>
                <a:spcPts val="0"/>
              </a:spcAft>
              <a:buNone/>
            </a:pPr>
            <a:r>
              <a:rPr lang="en-US" sz="1100">
                <a:solidFill>
                  <a:srgbClr val="1155CC"/>
                </a:solidFill>
              </a:rPr>
              <a:t>    // Exibe o valor</a:t>
            </a:r>
            <a:endParaRPr sz="1100">
              <a:solidFill>
                <a:srgbClr val="1155CC"/>
              </a:solidFill>
            </a:endParaRPr>
          </a:p>
          <a:p>
            <a:pPr indent="0" lvl="0" marL="0" rtl="0" algn="l">
              <a:spcBef>
                <a:spcPts val="0"/>
              </a:spcBef>
              <a:spcAft>
                <a:spcPts val="0"/>
              </a:spcAft>
              <a:buNone/>
            </a:pPr>
            <a:r>
              <a:rPr lang="en-US" sz="1100">
                <a:solidFill>
                  <a:srgbClr val="1155CC"/>
                </a:solidFill>
              </a:rPr>
              <a:t>    System.out.println("Valor: " + valor);</a:t>
            </a:r>
            <a:endParaRPr sz="1100">
              <a:solidFill>
                <a:srgbClr val="1155CC"/>
              </a:solidFill>
            </a:endParaRPr>
          </a:p>
          <a:p>
            <a:pPr indent="0" lvl="0" marL="0" rtl="0" algn="l">
              <a:spcBef>
                <a:spcPts val="0"/>
              </a:spcBef>
              <a:spcAft>
                <a:spcPts val="0"/>
              </a:spcAft>
              <a:buNone/>
            </a:pPr>
            <a:r>
              <a:rPr lang="en-US" sz="1100">
                <a:solidFill>
                  <a:srgbClr val="1155CC"/>
                </a:solidFill>
              </a:rPr>
              <a:t>  }</a:t>
            </a:r>
            <a:endParaRPr sz="1100">
              <a:solidFill>
                <a:srgbClr val="1155CC"/>
              </a:solidFill>
            </a:endParaRPr>
          </a:p>
          <a:p>
            <a:pPr indent="0" lvl="0" marL="0" rtl="0" algn="l">
              <a:spcBef>
                <a:spcPts val="0"/>
              </a:spcBef>
              <a:spcAft>
                <a:spcPts val="0"/>
              </a:spcAft>
              <a:buNone/>
            </a:pPr>
            <a:r>
              <a:rPr lang="en-US" sz="1100">
                <a:solidFill>
                  <a:srgbClr val="1155CC"/>
                </a:solidFill>
              </a:rPr>
              <a:t>}</a:t>
            </a:r>
            <a:endParaRPr sz="1100">
              <a:solidFill>
                <a:srgbClr val="1155CC"/>
              </a:solidFill>
            </a:endParaRPr>
          </a:p>
          <a:p>
            <a:pPr indent="0" lvl="0" marL="558800" marR="558800" rtl="0" algn="l">
              <a:lnSpc>
                <a:spcPct val="115000"/>
              </a:lnSpc>
              <a:spcBef>
                <a:spcPts val="3900"/>
              </a:spcBef>
              <a:spcAft>
                <a:spcPts val="0"/>
              </a:spcAft>
              <a:buNone/>
            </a:pPr>
            <a:r>
              <a:t/>
            </a:r>
            <a:endParaRPr sz="1100"/>
          </a:p>
          <a:p>
            <a:pPr indent="0" lvl="0" marL="444500" marR="444500" rtl="0" algn="l">
              <a:lnSpc>
                <a:spcPct val="115000"/>
              </a:lnSpc>
              <a:spcBef>
                <a:spcPts val="3800"/>
              </a:spcBef>
              <a:spcAft>
                <a:spcPts val="0"/>
              </a:spcAft>
              <a:buNone/>
            </a:pPr>
            <a:r>
              <a:t/>
            </a:r>
            <a:endParaRPr sz="1100"/>
          </a:p>
          <a:p>
            <a:pPr indent="0" lvl="0" marL="0" rtl="0" algn="l">
              <a:spcBef>
                <a:spcPts val="800"/>
              </a:spcBef>
              <a:spcAft>
                <a:spcPts val="0"/>
              </a:spcAft>
              <a:buNone/>
            </a:pPr>
            <a:r>
              <a:t/>
            </a:r>
            <a:endParaRPr sz="1200">
              <a:solidFill>
                <a:schemeClr val="dk1"/>
              </a:solidFill>
            </a:endParaRPr>
          </a:p>
        </p:txBody>
      </p:sp>
      <p:sp>
        <p:nvSpPr>
          <p:cNvPr id="803" name="Google Shape;803;g1ee366ee3f1_3_46"/>
          <p:cNvSpPr txBox="1"/>
          <p:nvPr/>
        </p:nvSpPr>
        <p:spPr>
          <a:xfrm>
            <a:off x="2983825" y="3561350"/>
            <a:ext cx="5895600" cy="2793600"/>
          </a:xfrm>
          <a:prstGeom prst="rect">
            <a:avLst/>
          </a:prstGeom>
          <a:noFill/>
          <a:ln>
            <a:noFill/>
          </a:ln>
        </p:spPr>
        <p:txBody>
          <a:bodyPr anchorCtr="0" anchor="t" bIns="91425" lIns="91425" spcFirstLastPara="1" rIns="91425" wrap="square" tIns="91425">
            <a:spAutoFit/>
          </a:bodyPr>
          <a:lstStyle/>
          <a:p>
            <a:pPr indent="0" lvl="0" marL="457200" marR="457200" rtl="0" algn="l">
              <a:lnSpc>
                <a:spcPct val="115000"/>
              </a:lnSpc>
              <a:spcBef>
                <a:spcPts val="3900"/>
              </a:spcBef>
              <a:spcAft>
                <a:spcPts val="0"/>
              </a:spcAft>
              <a:buClr>
                <a:schemeClr val="dk1"/>
              </a:buClr>
              <a:buSzPts val="1100"/>
              <a:buFont typeface="Arial"/>
              <a:buNone/>
            </a:pPr>
            <a:r>
              <a:rPr lang="en-US" sz="1100">
                <a:solidFill>
                  <a:schemeClr val="dk1"/>
                </a:solidFill>
              </a:rPr>
              <a:t>Este exemplo cria um novo Hashtable e adiciona três elementos a ele. Em seguida, recupera o valor correspondente à chave “Chave 2” e o exibe na saída do console.</a:t>
            </a:r>
            <a:endParaRPr sz="1100">
              <a:solidFill>
                <a:schemeClr val="dk1"/>
              </a:solidFill>
            </a:endParaRPr>
          </a:p>
          <a:p>
            <a:pPr indent="0" lvl="0" marL="457200" marR="457200" rtl="0" algn="l">
              <a:lnSpc>
                <a:spcPct val="115000"/>
              </a:lnSpc>
              <a:spcBef>
                <a:spcPts val="3700"/>
              </a:spcBef>
              <a:spcAft>
                <a:spcPts val="0"/>
              </a:spcAft>
              <a:buClr>
                <a:schemeClr val="dk1"/>
              </a:buClr>
              <a:buSzPts val="1100"/>
              <a:buFont typeface="Arial"/>
              <a:buNone/>
            </a:pPr>
            <a:r>
              <a:rPr lang="en-US" sz="1100">
                <a:solidFill>
                  <a:schemeClr val="hlink"/>
                </a:solidFill>
                <a:uFill>
                  <a:noFill/>
                </a:uFill>
                <a:hlinkClick r:id="rId18"/>
              </a:rPr>
              <a:t>1 stackoverflow.com</a:t>
            </a:r>
            <a:r>
              <a:rPr lang="en-US">
                <a:solidFill>
                  <a:schemeClr val="dk1"/>
                </a:solidFill>
              </a:rPr>
              <a:t>           </a:t>
            </a:r>
            <a:r>
              <a:rPr lang="en-US" sz="1100">
                <a:solidFill>
                  <a:schemeClr val="hlink"/>
                </a:solidFill>
                <a:uFill>
                  <a:noFill/>
                </a:uFill>
                <a:hlinkClick r:id="rId19"/>
              </a:rPr>
              <a:t>2 stackoverflow.com        </a:t>
            </a:r>
            <a:r>
              <a:rPr lang="en-US" sz="1100">
                <a:solidFill>
                  <a:schemeClr val="hlink"/>
                </a:solidFill>
                <a:uFill>
                  <a:noFill/>
                </a:uFill>
                <a:hlinkClick r:id="rId20"/>
              </a:rPr>
              <a:t>3 levelup.gitconnected.com    </a:t>
            </a:r>
            <a:r>
              <a:rPr lang="en-US" sz="1100">
                <a:solidFill>
                  <a:schemeClr val="hlink"/>
                </a:solidFill>
                <a:uFill>
                  <a:noFill/>
                </a:uFill>
                <a:hlinkClick r:id="rId21"/>
              </a:rPr>
              <a:t>4 stackoverflow.com    </a:t>
            </a:r>
            <a:r>
              <a:rPr lang="en-US" sz="1100">
                <a:solidFill>
                  <a:schemeClr val="hlink"/>
                </a:solidFill>
                <a:uFill>
                  <a:noFill/>
                </a:uFill>
                <a:hlinkClick r:id="rId22"/>
              </a:rPr>
              <a:t>5 stackoverflow.com</a:t>
            </a:r>
            <a:endParaRPr sz="1100">
              <a:solidFill>
                <a:schemeClr val="hlink"/>
              </a:solidFill>
              <a:uFill>
                <a:noFill/>
              </a:uFill>
              <a:hlinkClick r:id="rId23"/>
            </a:endParaRPr>
          </a:p>
          <a:p>
            <a:pPr indent="0" lvl="0" marL="457200" marR="457200" rtl="0" algn="l">
              <a:lnSpc>
                <a:spcPct val="115000"/>
              </a:lnSpc>
              <a:spcBef>
                <a:spcPts val="3700"/>
              </a:spcBef>
              <a:spcAft>
                <a:spcPts val="0"/>
              </a:spcAft>
              <a:buClr>
                <a:schemeClr val="dk1"/>
              </a:buClr>
              <a:buSzPts val="1100"/>
              <a:buFont typeface="Arial"/>
              <a:buNone/>
            </a:pPr>
            <a:r>
              <a:rPr lang="en-US" sz="1100">
                <a:solidFill>
                  <a:schemeClr val="hlink"/>
                </a:solidFill>
                <a:uFill>
                  <a:noFill/>
                </a:uFill>
                <a:hlinkClick r:id="rId24"/>
              </a:rPr>
              <a:t>6 javatpoint.com    </a:t>
            </a:r>
            <a:r>
              <a:rPr lang="en-US" sz="1100">
                <a:solidFill>
                  <a:schemeClr val="hlink"/>
                </a:solidFill>
                <a:uFill>
                  <a:noFill/>
                </a:uFill>
                <a:hlinkClick r:id="rId25"/>
              </a:rPr>
              <a:t>7 developer.com    </a:t>
            </a:r>
            <a:r>
              <a:rPr lang="en-US" sz="1100">
                <a:solidFill>
                  <a:schemeClr val="hlink"/>
                </a:solidFill>
                <a:uFill>
                  <a:noFill/>
                </a:uFill>
                <a:hlinkClick r:id="rId26"/>
              </a:rPr>
              <a:t>8 stackoverflow.com     </a:t>
            </a:r>
            <a:r>
              <a:rPr lang="en-US" sz="1100">
                <a:solidFill>
                  <a:schemeClr val="hlink"/>
                </a:solidFill>
                <a:uFill>
                  <a:noFill/>
                </a:uFill>
                <a:hlinkClick r:id="rId27"/>
              </a:rPr>
              <a:t>9 geeksforgeeks.org    </a:t>
            </a:r>
            <a:r>
              <a:rPr lang="en-US" sz="1100">
                <a:solidFill>
                  <a:schemeClr val="hlink"/>
                </a:solidFill>
                <a:uFill>
                  <a:noFill/>
                </a:uFill>
                <a:hlinkClick r:id="rId28"/>
              </a:rPr>
              <a:t>10 docs.oracle.com </a:t>
            </a:r>
            <a:endParaRPr sz="1100">
              <a:solidFill>
                <a:schemeClr val="hlink"/>
              </a:solidFill>
              <a:uFill>
                <a:noFill/>
              </a:uFill>
              <a:hlinkClick r:id="rId29"/>
            </a:endParaRPr>
          </a:p>
          <a:p>
            <a:pPr indent="0" lvl="0" marL="0" rtl="0" algn="l">
              <a:spcBef>
                <a:spcPts val="700"/>
              </a:spcBef>
              <a:spcAft>
                <a:spcPts val="0"/>
              </a:spcAft>
              <a:buNone/>
            </a:pPr>
            <a:r>
              <a:t/>
            </a:r>
            <a:endParaRPr sz="1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24" name="Google Shape;124;p4"/>
          <p:cNvSpPr txBox="1"/>
          <p:nvPr>
            <p:ph idx="1" type="body"/>
          </p:nvPr>
        </p:nvSpPr>
        <p:spPr>
          <a:xfrm>
            <a:off x="381000" y="1371600"/>
            <a:ext cx="8382000" cy="3352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Um objeto agregado é criado a partir de outros objetos constituintes, que são suas partes.</a:t>
            </a:r>
            <a:endParaRPr/>
          </a:p>
          <a:p>
            <a:pPr indent="-165100" lvl="0" marL="34290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Objetos em Java não podem conter outros objetos. Eles podem ter referências a outros objetos.</a:t>
            </a:r>
            <a:endParaRPr/>
          </a:p>
          <a:p>
            <a:pPr indent="-165100" lvl="0" marL="34290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Java suporta agregação de objetos por referência.</a:t>
            </a:r>
            <a:endParaRPr/>
          </a:p>
        </p:txBody>
      </p:sp>
      <p:sp>
        <p:nvSpPr>
          <p:cNvPr id="125" name="Google Shape;125;p4"/>
          <p:cNvSpPr txBox="1"/>
          <p:nvPr/>
        </p:nvSpPr>
        <p:spPr>
          <a:xfrm>
            <a:off x="533400" y="152400"/>
            <a:ext cx="80010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Agregação</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g1ee366ee3f1_3_61"/>
          <p:cNvSpPr txBox="1"/>
          <p:nvPr>
            <p:ph idx="12" type="sldNum"/>
          </p:nvPr>
        </p:nvSpPr>
        <p:spPr>
          <a:xfrm>
            <a:off x="7010400" y="6553200"/>
            <a:ext cx="2133600" cy="231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
        <p:nvSpPr>
          <p:cNvPr id="810" name="Google Shape;810;g1ee366ee3f1_3_61"/>
          <p:cNvSpPr txBox="1"/>
          <p:nvPr/>
        </p:nvSpPr>
        <p:spPr>
          <a:xfrm>
            <a:off x="282750" y="0"/>
            <a:ext cx="8578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highlight>
                  <a:srgbClr val="FFFFFF"/>
                </a:highlight>
                <a:latin typeface="Roboto"/>
                <a:ea typeface="Roboto"/>
                <a:cs typeface="Roboto"/>
                <a:sym typeface="Roboto"/>
              </a:rPr>
              <a:t>cite um exemplo com codigo em java de thread safe hashtable , e lembre-se de explicar linha por linha do código</a:t>
            </a:r>
            <a:endParaRPr b="1" sz="1100">
              <a:solidFill>
                <a:schemeClr val="dk1"/>
              </a:solidFill>
            </a:endParaRPr>
          </a:p>
        </p:txBody>
      </p:sp>
      <p:sp>
        <p:nvSpPr>
          <p:cNvPr id="811" name="Google Shape;811;g1ee366ee3f1_3_61"/>
          <p:cNvSpPr txBox="1"/>
          <p:nvPr/>
        </p:nvSpPr>
        <p:spPr>
          <a:xfrm>
            <a:off x="80100" y="384900"/>
            <a:ext cx="6930300" cy="628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1155CC"/>
                </a:solidFill>
              </a:rPr>
              <a:t>import java.util.Hashtable;</a:t>
            </a:r>
            <a:endParaRPr sz="1200">
              <a:solidFill>
                <a:srgbClr val="1155CC"/>
              </a:solidFill>
            </a:endParaRPr>
          </a:p>
          <a:p>
            <a:pPr indent="0" lvl="0" marL="0" rtl="0" algn="l">
              <a:spcBef>
                <a:spcPts val="0"/>
              </a:spcBef>
              <a:spcAft>
                <a:spcPts val="0"/>
              </a:spcAft>
              <a:buNone/>
            </a:pPr>
            <a:r>
              <a:t/>
            </a:r>
            <a:endParaRPr sz="1200">
              <a:solidFill>
                <a:srgbClr val="1155CC"/>
              </a:solidFill>
            </a:endParaRPr>
          </a:p>
          <a:p>
            <a:pPr indent="0" lvl="0" marL="0" rtl="0" algn="l">
              <a:spcBef>
                <a:spcPts val="0"/>
              </a:spcBef>
              <a:spcAft>
                <a:spcPts val="0"/>
              </a:spcAft>
              <a:buNone/>
            </a:pPr>
            <a:r>
              <a:rPr lang="en-US" sz="1200">
                <a:solidFill>
                  <a:srgbClr val="1155CC"/>
                </a:solidFill>
              </a:rPr>
              <a:t>public class Main {</a:t>
            </a:r>
            <a:endParaRPr sz="1200">
              <a:solidFill>
                <a:srgbClr val="1155CC"/>
              </a:solidFill>
            </a:endParaRPr>
          </a:p>
          <a:p>
            <a:pPr indent="0" lvl="0" marL="0" rtl="0" algn="l">
              <a:spcBef>
                <a:spcPts val="0"/>
              </a:spcBef>
              <a:spcAft>
                <a:spcPts val="0"/>
              </a:spcAft>
              <a:buNone/>
            </a:pPr>
            <a:r>
              <a:rPr lang="en-US" sz="1200">
                <a:solidFill>
                  <a:srgbClr val="1155CC"/>
                </a:solidFill>
              </a:rPr>
              <a:t>  public static void main(String[] args) {</a:t>
            </a:r>
            <a:endParaRPr sz="1200">
              <a:solidFill>
                <a:srgbClr val="1155CC"/>
              </a:solidFill>
            </a:endParaRPr>
          </a:p>
          <a:p>
            <a:pPr indent="0" lvl="0" marL="0" rtl="0" algn="l">
              <a:spcBef>
                <a:spcPts val="0"/>
              </a:spcBef>
              <a:spcAft>
                <a:spcPts val="0"/>
              </a:spcAft>
              <a:buNone/>
            </a:pPr>
            <a:r>
              <a:rPr lang="en-US" sz="1200">
                <a:solidFill>
                  <a:srgbClr val="1155CC"/>
                </a:solidFill>
              </a:rPr>
              <a:t>    // Cria um novo Hashtable</a:t>
            </a:r>
            <a:endParaRPr sz="1200">
              <a:solidFill>
                <a:srgbClr val="1155CC"/>
              </a:solidFill>
            </a:endParaRPr>
          </a:p>
          <a:p>
            <a:pPr indent="0" lvl="0" marL="0" rtl="0" algn="l">
              <a:spcBef>
                <a:spcPts val="0"/>
              </a:spcBef>
              <a:spcAft>
                <a:spcPts val="0"/>
              </a:spcAft>
              <a:buNone/>
            </a:pPr>
            <a:r>
              <a:rPr lang="en-US" sz="1200">
                <a:solidFill>
                  <a:srgbClr val="1155CC"/>
                </a:solidFill>
              </a:rPr>
              <a:t>    Hashtable&lt;String, Integer&gt; hashtable = new Hashtable&lt;String, Integer&gt;();</a:t>
            </a:r>
            <a:endParaRPr sz="1200">
              <a:solidFill>
                <a:srgbClr val="1155CC"/>
              </a:solidFill>
            </a:endParaRPr>
          </a:p>
          <a:p>
            <a:pPr indent="0" lvl="0" marL="0" rtl="0" algn="l">
              <a:spcBef>
                <a:spcPts val="0"/>
              </a:spcBef>
              <a:spcAft>
                <a:spcPts val="0"/>
              </a:spcAft>
              <a:buNone/>
            </a:pPr>
            <a:r>
              <a:t/>
            </a:r>
            <a:endParaRPr sz="1200">
              <a:solidFill>
                <a:srgbClr val="1155CC"/>
              </a:solidFill>
            </a:endParaRPr>
          </a:p>
          <a:p>
            <a:pPr indent="0" lvl="0" marL="0" rtl="0" algn="l">
              <a:spcBef>
                <a:spcPts val="0"/>
              </a:spcBef>
              <a:spcAft>
                <a:spcPts val="0"/>
              </a:spcAft>
              <a:buNone/>
            </a:pPr>
            <a:r>
              <a:rPr lang="en-US" sz="1200">
                <a:solidFill>
                  <a:srgbClr val="1155CC"/>
                </a:solidFill>
              </a:rPr>
              <a:t>    // Adiciona elementos ao Hashtable</a:t>
            </a:r>
            <a:endParaRPr sz="1200">
              <a:solidFill>
                <a:srgbClr val="1155CC"/>
              </a:solidFill>
            </a:endParaRPr>
          </a:p>
          <a:p>
            <a:pPr indent="0" lvl="0" marL="0" rtl="0" algn="l">
              <a:spcBef>
                <a:spcPts val="0"/>
              </a:spcBef>
              <a:spcAft>
                <a:spcPts val="0"/>
              </a:spcAft>
              <a:buNone/>
            </a:pPr>
            <a:r>
              <a:rPr lang="en-US" sz="1200">
                <a:solidFill>
                  <a:srgbClr val="1155CC"/>
                </a:solidFill>
              </a:rPr>
              <a:t>    hashtable.put("Chave 1", 10);     hashtable.put("Chave 2", 20);   hashtable.put("Chave 3", 30);</a:t>
            </a:r>
            <a:endParaRPr sz="1200">
              <a:solidFill>
                <a:srgbClr val="1155CC"/>
              </a:solidFill>
            </a:endParaRPr>
          </a:p>
          <a:p>
            <a:pPr indent="0" lvl="0" marL="0" rtl="0" algn="l">
              <a:spcBef>
                <a:spcPts val="0"/>
              </a:spcBef>
              <a:spcAft>
                <a:spcPts val="0"/>
              </a:spcAft>
              <a:buNone/>
            </a:pPr>
            <a:r>
              <a:t/>
            </a:r>
            <a:endParaRPr sz="1200">
              <a:solidFill>
                <a:srgbClr val="1155CC"/>
              </a:solidFill>
            </a:endParaRPr>
          </a:p>
          <a:p>
            <a:pPr indent="0" lvl="0" marL="0" rtl="0" algn="l">
              <a:spcBef>
                <a:spcPts val="0"/>
              </a:spcBef>
              <a:spcAft>
                <a:spcPts val="0"/>
              </a:spcAft>
              <a:buNone/>
            </a:pPr>
            <a:r>
              <a:rPr lang="en-US" sz="1200">
                <a:solidFill>
                  <a:srgbClr val="1155CC"/>
                </a:solidFill>
              </a:rPr>
              <a:t>    // Cria uma nova thread que remove um elemento do Hashtable</a:t>
            </a:r>
            <a:endParaRPr sz="1200">
              <a:solidFill>
                <a:srgbClr val="1155CC"/>
              </a:solidFill>
            </a:endParaRPr>
          </a:p>
          <a:p>
            <a:pPr indent="0" lvl="0" marL="0" rtl="0" algn="l">
              <a:spcBef>
                <a:spcPts val="0"/>
              </a:spcBef>
              <a:spcAft>
                <a:spcPts val="0"/>
              </a:spcAft>
              <a:buNone/>
            </a:pPr>
            <a:r>
              <a:rPr lang="en-US" sz="1200">
                <a:solidFill>
                  <a:srgbClr val="1155CC"/>
                </a:solidFill>
              </a:rPr>
              <a:t>    Thread thread = new Thread(new Runnable() {</a:t>
            </a:r>
            <a:endParaRPr sz="1200">
              <a:solidFill>
                <a:srgbClr val="1155CC"/>
              </a:solidFill>
            </a:endParaRPr>
          </a:p>
          <a:p>
            <a:pPr indent="0" lvl="0" marL="0" rtl="0" algn="l">
              <a:spcBef>
                <a:spcPts val="0"/>
              </a:spcBef>
              <a:spcAft>
                <a:spcPts val="0"/>
              </a:spcAft>
              <a:buNone/>
            </a:pPr>
            <a:r>
              <a:rPr lang="en-US" sz="1200">
                <a:solidFill>
                  <a:srgbClr val="1155CC"/>
                </a:solidFill>
              </a:rPr>
              <a:t>      @Override</a:t>
            </a:r>
            <a:endParaRPr sz="1200">
              <a:solidFill>
                <a:srgbClr val="1155CC"/>
              </a:solidFill>
            </a:endParaRPr>
          </a:p>
          <a:p>
            <a:pPr indent="0" lvl="0" marL="0" rtl="0" algn="l">
              <a:spcBef>
                <a:spcPts val="0"/>
              </a:spcBef>
              <a:spcAft>
                <a:spcPts val="0"/>
              </a:spcAft>
              <a:buNone/>
            </a:pPr>
            <a:r>
              <a:rPr lang="en-US" sz="1200">
                <a:solidFill>
                  <a:srgbClr val="1155CC"/>
                </a:solidFill>
              </a:rPr>
              <a:t>      public void run() {</a:t>
            </a:r>
            <a:endParaRPr sz="1200">
              <a:solidFill>
                <a:srgbClr val="1155CC"/>
              </a:solidFill>
            </a:endParaRPr>
          </a:p>
          <a:p>
            <a:pPr indent="0" lvl="0" marL="0" rtl="0" algn="l">
              <a:spcBef>
                <a:spcPts val="0"/>
              </a:spcBef>
              <a:spcAft>
                <a:spcPts val="0"/>
              </a:spcAft>
              <a:buNone/>
            </a:pPr>
            <a:r>
              <a:rPr lang="en-US" sz="1200">
                <a:solidFill>
                  <a:srgbClr val="1155CC"/>
                </a:solidFill>
              </a:rPr>
              <a:t>        // Remove o primeiro elemento do Hashtable</a:t>
            </a:r>
            <a:endParaRPr sz="1200">
              <a:solidFill>
                <a:srgbClr val="1155CC"/>
              </a:solidFill>
            </a:endParaRPr>
          </a:p>
          <a:p>
            <a:pPr indent="0" lvl="0" marL="0" rtl="0" algn="l">
              <a:spcBef>
                <a:spcPts val="0"/>
              </a:spcBef>
              <a:spcAft>
                <a:spcPts val="0"/>
              </a:spcAft>
              <a:buNone/>
            </a:pPr>
            <a:r>
              <a:rPr lang="en-US" sz="1200">
                <a:solidFill>
                  <a:srgbClr val="1155CC"/>
                </a:solidFill>
              </a:rPr>
              <a:t>        hashtable.remove("Chave 1");</a:t>
            </a:r>
            <a:endParaRPr sz="1200">
              <a:solidFill>
                <a:srgbClr val="1155CC"/>
              </a:solidFill>
            </a:endParaRPr>
          </a:p>
          <a:p>
            <a:pPr indent="0" lvl="0" marL="0" rtl="0" algn="l">
              <a:spcBef>
                <a:spcPts val="0"/>
              </a:spcBef>
              <a:spcAft>
                <a:spcPts val="0"/>
              </a:spcAft>
              <a:buNone/>
            </a:pPr>
            <a:r>
              <a:rPr lang="en-US" sz="1200">
                <a:solidFill>
                  <a:srgbClr val="1155CC"/>
                </a:solidFill>
              </a:rPr>
              <a:t>      }</a:t>
            </a:r>
            <a:endParaRPr sz="1200">
              <a:solidFill>
                <a:srgbClr val="1155CC"/>
              </a:solidFill>
            </a:endParaRPr>
          </a:p>
          <a:p>
            <a:pPr indent="0" lvl="0" marL="0" rtl="0" algn="l">
              <a:spcBef>
                <a:spcPts val="0"/>
              </a:spcBef>
              <a:spcAft>
                <a:spcPts val="0"/>
              </a:spcAft>
              <a:buNone/>
            </a:pPr>
            <a:r>
              <a:rPr lang="en-US" sz="1200">
                <a:solidFill>
                  <a:srgbClr val="1155CC"/>
                </a:solidFill>
              </a:rPr>
              <a:t>    });</a:t>
            </a:r>
            <a:endParaRPr sz="1200">
              <a:solidFill>
                <a:srgbClr val="1155CC"/>
              </a:solidFill>
            </a:endParaRPr>
          </a:p>
          <a:p>
            <a:pPr indent="0" lvl="0" marL="0" rtl="0" algn="l">
              <a:spcBef>
                <a:spcPts val="0"/>
              </a:spcBef>
              <a:spcAft>
                <a:spcPts val="0"/>
              </a:spcAft>
              <a:buNone/>
            </a:pPr>
            <a:r>
              <a:t/>
            </a:r>
            <a:endParaRPr sz="1200">
              <a:solidFill>
                <a:srgbClr val="1155CC"/>
              </a:solidFill>
            </a:endParaRPr>
          </a:p>
          <a:p>
            <a:pPr indent="0" lvl="0" marL="0" rtl="0" algn="l">
              <a:spcBef>
                <a:spcPts val="0"/>
              </a:spcBef>
              <a:spcAft>
                <a:spcPts val="0"/>
              </a:spcAft>
              <a:buNone/>
            </a:pPr>
            <a:r>
              <a:rPr lang="en-US" sz="1200">
                <a:solidFill>
                  <a:srgbClr val="1155CC"/>
                </a:solidFill>
              </a:rPr>
              <a:t>    // Inicia a thread</a:t>
            </a:r>
            <a:endParaRPr sz="1200">
              <a:solidFill>
                <a:srgbClr val="1155CC"/>
              </a:solidFill>
            </a:endParaRPr>
          </a:p>
          <a:p>
            <a:pPr indent="0" lvl="0" marL="0" rtl="0" algn="l">
              <a:spcBef>
                <a:spcPts val="0"/>
              </a:spcBef>
              <a:spcAft>
                <a:spcPts val="0"/>
              </a:spcAft>
              <a:buNone/>
            </a:pPr>
            <a:r>
              <a:rPr lang="en-US" sz="1200">
                <a:solidFill>
                  <a:srgbClr val="1155CC"/>
                </a:solidFill>
              </a:rPr>
              <a:t>    thread.start();</a:t>
            </a:r>
            <a:endParaRPr sz="1200">
              <a:solidFill>
                <a:srgbClr val="1155CC"/>
              </a:solidFill>
            </a:endParaRPr>
          </a:p>
          <a:p>
            <a:pPr indent="0" lvl="0" marL="0" rtl="0" algn="l">
              <a:spcBef>
                <a:spcPts val="0"/>
              </a:spcBef>
              <a:spcAft>
                <a:spcPts val="0"/>
              </a:spcAft>
              <a:buNone/>
            </a:pPr>
            <a:r>
              <a:t/>
            </a:r>
            <a:endParaRPr sz="1200">
              <a:solidFill>
                <a:srgbClr val="1155CC"/>
              </a:solidFill>
            </a:endParaRPr>
          </a:p>
          <a:p>
            <a:pPr indent="0" lvl="0" marL="0" rtl="0" algn="l">
              <a:spcBef>
                <a:spcPts val="0"/>
              </a:spcBef>
              <a:spcAft>
                <a:spcPts val="0"/>
              </a:spcAft>
              <a:buNone/>
            </a:pPr>
            <a:r>
              <a:rPr lang="en-US" sz="1200">
                <a:solidFill>
                  <a:srgbClr val="1155CC"/>
                </a:solidFill>
              </a:rPr>
              <a:t>    // Espera a thread terminar</a:t>
            </a:r>
            <a:endParaRPr sz="1200">
              <a:solidFill>
                <a:srgbClr val="1155CC"/>
              </a:solidFill>
            </a:endParaRPr>
          </a:p>
          <a:p>
            <a:pPr indent="0" lvl="0" marL="0" rtl="0" algn="l">
              <a:spcBef>
                <a:spcPts val="0"/>
              </a:spcBef>
              <a:spcAft>
                <a:spcPts val="0"/>
              </a:spcAft>
              <a:buNone/>
            </a:pPr>
            <a:r>
              <a:rPr lang="en-US" sz="1200">
                <a:solidFill>
                  <a:srgbClr val="1155CC"/>
                </a:solidFill>
              </a:rPr>
              <a:t>    try {</a:t>
            </a:r>
            <a:endParaRPr sz="1200">
              <a:solidFill>
                <a:srgbClr val="1155CC"/>
              </a:solidFill>
            </a:endParaRPr>
          </a:p>
          <a:p>
            <a:pPr indent="0" lvl="0" marL="0" rtl="0" algn="l">
              <a:spcBef>
                <a:spcPts val="0"/>
              </a:spcBef>
              <a:spcAft>
                <a:spcPts val="0"/>
              </a:spcAft>
              <a:buNone/>
            </a:pPr>
            <a:r>
              <a:rPr lang="en-US" sz="1200">
                <a:solidFill>
                  <a:srgbClr val="1155CC"/>
                </a:solidFill>
              </a:rPr>
              <a:t>      thread.join();</a:t>
            </a:r>
            <a:endParaRPr sz="1200">
              <a:solidFill>
                <a:srgbClr val="1155CC"/>
              </a:solidFill>
            </a:endParaRPr>
          </a:p>
          <a:p>
            <a:pPr indent="0" lvl="0" marL="0" rtl="0" algn="l">
              <a:spcBef>
                <a:spcPts val="0"/>
              </a:spcBef>
              <a:spcAft>
                <a:spcPts val="0"/>
              </a:spcAft>
              <a:buNone/>
            </a:pPr>
            <a:r>
              <a:rPr lang="en-US" sz="1200">
                <a:solidFill>
                  <a:srgbClr val="1155CC"/>
                </a:solidFill>
              </a:rPr>
              <a:t>    } catch (InterruptedException e) {</a:t>
            </a:r>
            <a:endParaRPr sz="1200">
              <a:solidFill>
                <a:srgbClr val="1155CC"/>
              </a:solidFill>
            </a:endParaRPr>
          </a:p>
          <a:p>
            <a:pPr indent="0" lvl="0" marL="0" rtl="0" algn="l">
              <a:spcBef>
                <a:spcPts val="0"/>
              </a:spcBef>
              <a:spcAft>
                <a:spcPts val="0"/>
              </a:spcAft>
              <a:buNone/>
            </a:pPr>
            <a:r>
              <a:rPr lang="en-US" sz="1200">
                <a:solidFill>
                  <a:srgbClr val="1155CC"/>
                </a:solidFill>
              </a:rPr>
              <a:t>      e.printStackTrace();</a:t>
            </a:r>
            <a:endParaRPr sz="1200">
              <a:solidFill>
                <a:srgbClr val="1155CC"/>
              </a:solidFill>
            </a:endParaRPr>
          </a:p>
          <a:p>
            <a:pPr indent="0" lvl="0" marL="0" rtl="0" algn="l">
              <a:spcBef>
                <a:spcPts val="0"/>
              </a:spcBef>
              <a:spcAft>
                <a:spcPts val="0"/>
              </a:spcAft>
              <a:buNone/>
            </a:pPr>
            <a:r>
              <a:rPr lang="en-US" sz="1200">
                <a:solidFill>
                  <a:srgbClr val="1155CC"/>
                </a:solidFill>
              </a:rPr>
              <a:t>    }</a:t>
            </a:r>
            <a:endParaRPr sz="1200">
              <a:solidFill>
                <a:srgbClr val="1155CC"/>
              </a:solidFill>
            </a:endParaRPr>
          </a:p>
          <a:p>
            <a:pPr indent="0" lvl="0" marL="0" rtl="0" algn="l">
              <a:spcBef>
                <a:spcPts val="0"/>
              </a:spcBef>
              <a:spcAft>
                <a:spcPts val="0"/>
              </a:spcAft>
              <a:buNone/>
            </a:pPr>
            <a:r>
              <a:t/>
            </a:r>
            <a:endParaRPr sz="1200">
              <a:solidFill>
                <a:srgbClr val="1155CC"/>
              </a:solidFill>
            </a:endParaRPr>
          </a:p>
          <a:p>
            <a:pPr indent="0" lvl="0" marL="0" rtl="0" algn="l">
              <a:spcBef>
                <a:spcPts val="0"/>
              </a:spcBef>
              <a:spcAft>
                <a:spcPts val="0"/>
              </a:spcAft>
              <a:buNone/>
            </a:pPr>
            <a:r>
              <a:rPr lang="en-US" sz="1200">
                <a:solidFill>
                  <a:srgbClr val="1155CC"/>
                </a:solidFill>
              </a:rPr>
              <a:t>    // Exibe o Hashtable</a:t>
            </a:r>
            <a:endParaRPr sz="1200">
              <a:solidFill>
                <a:srgbClr val="1155CC"/>
              </a:solidFill>
            </a:endParaRPr>
          </a:p>
          <a:p>
            <a:pPr indent="0" lvl="0" marL="0" rtl="0" algn="l">
              <a:spcBef>
                <a:spcPts val="0"/>
              </a:spcBef>
              <a:spcAft>
                <a:spcPts val="0"/>
              </a:spcAft>
              <a:buNone/>
            </a:pPr>
            <a:r>
              <a:rPr lang="en-US" sz="1200">
                <a:solidFill>
                  <a:srgbClr val="1155CC"/>
                </a:solidFill>
              </a:rPr>
              <a:t>    System.out.println("Hashtable: " + hashtable);</a:t>
            </a:r>
            <a:endParaRPr sz="1200">
              <a:solidFill>
                <a:srgbClr val="1155CC"/>
              </a:solidFill>
            </a:endParaRPr>
          </a:p>
          <a:p>
            <a:pPr indent="0" lvl="0" marL="0" rtl="0" algn="l">
              <a:spcBef>
                <a:spcPts val="0"/>
              </a:spcBef>
              <a:spcAft>
                <a:spcPts val="0"/>
              </a:spcAft>
              <a:buNone/>
            </a:pPr>
            <a:r>
              <a:rPr lang="en-US" sz="1200">
                <a:solidFill>
                  <a:srgbClr val="1155CC"/>
                </a:solidFill>
              </a:rPr>
              <a:t>  }</a:t>
            </a:r>
            <a:endParaRPr sz="1200">
              <a:solidFill>
                <a:srgbClr val="1155CC"/>
              </a:solidFill>
            </a:endParaRPr>
          </a:p>
          <a:p>
            <a:pPr indent="0" lvl="0" marL="101600" marR="101600" rtl="0" algn="l">
              <a:lnSpc>
                <a:spcPct val="115000"/>
              </a:lnSpc>
              <a:spcBef>
                <a:spcPts val="0"/>
              </a:spcBef>
              <a:spcAft>
                <a:spcPts val="300"/>
              </a:spcAft>
              <a:buNone/>
            </a:pPr>
            <a:r>
              <a:rPr lang="en-US" sz="1200">
                <a:solidFill>
                  <a:srgbClr val="1155CC"/>
                </a:solidFill>
              </a:rPr>
              <a:t>}</a:t>
            </a:r>
            <a:endParaRPr sz="1100">
              <a:solidFill>
                <a:srgbClr val="1155CC"/>
              </a:solidFill>
            </a:endParaRPr>
          </a:p>
        </p:txBody>
      </p:sp>
      <p:sp>
        <p:nvSpPr>
          <p:cNvPr id="812" name="Google Shape;812;g1ee366ee3f1_3_61"/>
          <p:cNvSpPr txBox="1"/>
          <p:nvPr/>
        </p:nvSpPr>
        <p:spPr>
          <a:xfrm>
            <a:off x="3657600" y="2695050"/>
            <a:ext cx="5486400" cy="3140100"/>
          </a:xfrm>
          <a:prstGeom prst="rect">
            <a:avLst/>
          </a:prstGeom>
          <a:noFill/>
          <a:ln>
            <a:noFill/>
          </a:ln>
        </p:spPr>
        <p:txBody>
          <a:bodyPr anchorCtr="0" anchor="t" bIns="91425" lIns="91425" spcFirstLastPara="1" rIns="91425" wrap="square" tIns="91425">
            <a:spAutoFit/>
          </a:bodyPr>
          <a:lstStyle/>
          <a:p>
            <a:pPr indent="0" lvl="0" marL="152400" marR="152400" rtl="0" algn="l">
              <a:lnSpc>
                <a:spcPct val="115000"/>
              </a:lnSpc>
              <a:spcBef>
                <a:spcPts val="900"/>
              </a:spcBef>
              <a:spcAft>
                <a:spcPts val="0"/>
              </a:spcAft>
              <a:buNone/>
            </a:pPr>
            <a:r>
              <a:rPr lang="en-US" sz="1150">
                <a:solidFill>
                  <a:srgbClr val="434343"/>
                </a:solidFill>
                <a:latin typeface="Roboto"/>
                <a:ea typeface="Roboto"/>
                <a:cs typeface="Roboto"/>
                <a:sym typeface="Roboto"/>
              </a:rPr>
              <a:t>Este exemplo cria um novo Hashtable e adiciona três elementos a ele. Em seguida, cria uma nova thread que remove o primeiro elemento do Hashtable. A thread é iniciada e, em seguida, o programa espera até que a thread termine. Por fim, o Hashtable é exibido na saída do console.</a:t>
            </a:r>
            <a:endParaRPr sz="1150">
              <a:solidFill>
                <a:srgbClr val="434343"/>
              </a:solidFill>
              <a:latin typeface="Roboto"/>
              <a:ea typeface="Roboto"/>
              <a:cs typeface="Roboto"/>
              <a:sym typeface="Roboto"/>
            </a:endParaRPr>
          </a:p>
          <a:p>
            <a:pPr indent="0" lvl="0" marL="152400" marR="152400" rtl="0" algn="l">
              <a:lnSpc>
                <a:spcPct val="115000"/>
              </a:lnSpc>
              <a:spcBef>
                <a:spcPts val="900"/>
              </a:spcBef>
              <a:spcAft>
                <a:spcPts val="0"/>
              </a:spcAft>
              <a:buNone/>
            </a:pPr>
            <a:r>
              <a:rPr lang="en-US" sz="1150" u="sng">
                <a:solidFill>
                  <a:srgbClr val="434343"/>
                </a:solidFill>
                <a:latin typeface="Roboto"/>
                <a:ea typeface="Roboto"/>
                <a:cs typeface="Roboto"/>
                <a:sym typeface="Roboto"/>
                <a:hlinkClick r:id="rId3">
                  <a:extLst>
                    <a:ext uri="{A12FA001-AC4F-418D-AE19-62706E023703}">
                      <ahyp:hlinkClr val="tx"/>
                    </a:ext>
                  </a:extLst>
                </a:hlinkClick>
              </a:rPr>
              <a:t>Como o Hashtable é sincronizado, várias threads podem acessar a mesma lista simultaneamente sem comprometer sua integridade 1</a:t>
            </a:r>
            <a:r>
              <a:rPr lang="en-US" sz="1150">
                <a:solidFill>
                  <a:srgbClr val="434343"/>
                </a:solidFill>
                <a:latin typeface="Roboto"/>
                <a:ea typeface="Roboto"/>
                <a:cs typeface="Roboto"/>
                <a:sym typeface="Roboto"/>
              </a:rPr>
              <a:t>. </a:t>
            </a:r>
            <a:r>
              <a:rPr lang="en-US" sz="1150" u="sng">
                <a:solidFill>
                  <a:srgbClr val="434343"/>
                </a:solidFill>
                <a:latin typeface="Roboto"/>
                <a:ea typeface="Roboto"/>
                <a:cs typeface="Roboto"/>
                <a:sym typeface="Roboto"/>
                <a:hlinkClick r:id="rId4">
                  <a:extLst>
                    <a:ext uri="{A12FA001-AC4F-418D-AE19-62706E023703}">
                      <ahyp:hlinkClr val="tx"/>
                    </a:ext>
                  </a:extLst>
                </a:hlinkClick>
              </a:rPr>
              <a:t>Isso significa que as chamadas concorrentes a um objeto Hashtable não comprometem sua integridade 1</a:t>
            </a:r>
            <a:r>
              <a:rPr lang="en-US" sz="1150">
                <a:solidFill>
                  <a:srgbClr val="434343"/>
                </a:solidFill>
                <a:latin typeface="Roboto"/>
                <a:ea typeface="Roboto"/>
                <a:cs typeface="Roboto"/>
                <a:sym typeface="Roboto"/>
              </a:rPr>
              <a:t>.</a:t>
            </a:r>
            <a:endParaRPr sz="1150">
              <a:solidFill>
                <a:srgbClr val="434343"/>
              </a:solidFill>
              <a:latin typeface="Roboto"/>
              <a:ea typeface="Roboto"/>
              <a:cs typeface="Roboto"/>
              <a:sym typeface="Roboto"/>
            </a:endParaRPr>
          </a:p>
          <a:p>
            <a:pPr indent="0" lvl="0" marL="152400" marR="152400" rtl="0" algn="l">
              <a:lnSpc>
                <a:spcPct val="115000"/>
              </a:lnSpc>
              <a:spcBef>
                <a:spcPts val="900"/>
              </a:spcBef>
              <a:spcAft>
                <a:spcPts val="0"/>
              </a:spcAft>
              <a:buNone/>
            </a:pPr>
            <a:r>
              <a:rPr lang="en-US" sz="1150">
                <a:solidFill>
                  <a:srgbClr val="434343"/>
                </a:solidFill>
                <a:latin typeface="Roboto"/>
                <a:ea typeface="Roboto"/>
                <a:cs typeface="Roboto"/>
                <a:sym typeface="Roboto"/>
              </a:rPr>
              <a:t>Espero que isso ajude! 😊</a:t>
            </a:r>
            <a:endParaRPr sz="1150">
              <a:solidFill>
                <a:srgbClr val="434343"/>
              </a:solidFill>
              <a:latin typeface="Roboto"/>
              <a:ea typeface="Roboto"/>
              <a:cs typeface="Roboto"/>
              <a:sym typeface="Roboto"/>
            </a:endParaRPr>
          </a:p>
          <a:p>
            <a:pPr indent="0" lvl="0" marL="152400" marR="152400" rtl="0" algn="l">
              <a:lnSpc>
                <a:spcPct val="115000"/>
              </a:lnSpc>
              <a:spcBef>
                <a:spcPts val="700"/>
              </a:spcBef>
              <a:spcAft>
                <a:spcPts val="0"/>
              </a:spcAft>
              <a:buNone/>
            </a:pPr>
            <a:r>
              <a:rPr lang="en-US" sz="1150">
                <a:solidFill>
                  <a:srgbClr val="434343"/>
                </a:solidFill>
                <a:latin typeface="Roboto"/>
                <a:ea typeface="Roboto"/>
                <a:cs typeface="Roboto"/>
                <a:sym typeface="Roboto"/>
              </a:rPr>
              <a:t>Saiba mais</a:t>
            </a:r>
            <a:endParaRPr sz="1150">
              <a:solidFill>
                <a:srgbClr val="434343"/>
              </a:solidFill>
              <a:latin typeface="Roboto"/>
              <a:ea typeface="Roboto"/>
              <a:cs typeface="Roboto"/>
              <a:sym typeface="Roboto"/>
            </a:endParaRPr>
          </a:p>
          <a:p>
            <a:pPr indent="0" lvl="0" marL="152400" marR="152400" rtl="0" algn="l">
              <a:lnSpc>
                <a:spcPct val="115000"/>
              </a:lnSpc>
              <a:spcBef>
                <a:spcPts val="700"/>
              </a:spcBef>
              <a:spcAft>
                <a:spcPts val="0"/>
              </a:spcAft>
              <a:buNone/>
            </a:pPr>
            <a:r>
              <a:rPr lang="en-US" sz="1150">
                <a:solidFill>
                  <a:srgbClr val="434343"/>
                </a:solidFill>
                <a:uFill>
                  <a:noFill/>
                </a:uFill>
                <a:latin typeface="Roboto"/>
                <a:ea typeface="Roboto"/>
                <a:cs typeface="Roboto"/>
                <a:sym typeface="Roboto"/>
                <a:hlinkClick r:id="rId5">
                  <a:extLst>
                    <a:ext uri="{A12FA001-AC4F-418D-AE19-62706E023703}">
                      <ahyp:hlinkClr val="tx"/>
                    </a:ext>
                  </a:extLst>
                </a:hlinkClick>
              </a:rPr>
              <a:t>1 stackoverflow.com  </a:t>
            </a:r>
            <a:r>
              <a:rPr lang="en-US" sz="1500">
                <a:solidFill>
                  <a:srgbClr val="434343"/>
                </a:solidFill>
              </a:rPr>
              <a:t>          </a:t>
            </a:r>
            <a:r>
              <a:rPr lang="en-US" sz="1150">
                <a:solidFill>
                  <a:srgbClr val="434343"/>
                </a:solidFill>
                <a:uFill>
                  <a:noFill/>
                </a:uFill>
                <a:latin typeface="Roboto"/>
                <a:ea typeface="Roboto"/>
                <a:cs typeface="Roboto"/>
                <a:sym typeface="Roboto"/>
                <a:hlinkClick r:id="rId6">
                  <a:extLst>
                    <a:ext uri="{A12FA001-AC4F-418D-AE19-62706E023703}">
                      <ahyp:hlinkClr val="tx"/>
                    </a:ext>
                  </a:extLst>
                </a:hlinkClick>
              </a:rPr>
              <a:t>2 stackoverflow.com              </a:t>
            </a:r>
            <a:r>
              <a:rPr lang="en-US" sz="1150">
                <a:solidFill>
                  <a:srgbClr val="434343"/>
                </a:solidFill>
                <a:uFill>
                  <a:noFill/>
                </a:uFill>
                <a:latin typeface="Roboto"/>
                <a:ea typeface="Roboto"/>
                <a:cs typeface="Roboto"/>
                <a:sym typeface="Roboto"/>
                <a:hlinkClick r:id="rId7">
                  <a:extLst>
                    <a:ext uri="{A12FA001-AC4F-418D-AE19-62706E023703}">
                      <ahyp:hlinkClr val="tx"/>
                    </a:ext>
                  </a:extLst>
                </a:hlinkClick>
              </a:rPr>
              <a:t>3 delftstack.com</a:t>
            </a:r>
            <a:endParaRPr sz="1150">
              <a:solidFill>
                <a:srgbClr val="434343"/>
              </a:solidFill>
              <a:uFill>
                <a:noFill/>
              </a:uFill>
              <a:latin typeface="Roboto"/>
              <a:ea typeface="Roboto"/>
              <a:cs typeface="Roboto"/>
              <a:sym typeface="Roboto"/>
              <a:hlinkClick r:id="rId8">
                <a:extLst>
                  <a:ext uri="{A12FA001-AC4F-418D-AE19-62706E023703}">
                    <ahyp:hlinkClr val="tx"/>
                  </a:ext>
                </a:extLst>
              </a:hlinkClick>
            </a:endParaRPr>
          </a:p>
          <a:p>
            <a:pPr indent="0" lvl="0" marL="0" rtl="0" algn="l">
              <a:spcBef>
                <a:spcPts val="700"/>
              </a:spcBef>
              <a:spcAft>
                <a:spcPts val="0"/>
              </a:spcAft>
              <a:buNone/>
            </a:pPr>
            <a:r>
              <a:t/>
            </a:r>
            <a:endParaRPr sz="1000">
              <a:solidFill>
                <a:srgbClr val="434343"/>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g1ee366ee3f1_3_75"/>
          <p:cNvSpPr txBox="1"/>
          <p:nvPr>
            <p:ph idx="12" type="sldNum"/>
          </p:nvPr>
        </p:nvSpPr>
        <p:spPr>
          <a:xfrm>
            <a:off x="7010400" y="6553200"/>
            <a:ext cx="2133600" cy="231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
        <p:nvSpPr>
          <p:cNvPr id="819" name="Google Shape;819;g1ee366ee3f1_3_75"/>
          <p:cNvSpPr txBox="1"/>
          <p:nvPr/>
        </p:nvSpPr>
        <p:spPr>
          <a:xfrm>
            <a:off x="0" y="0"/>
            <a:ext cx="9144000" cy="2885700"/>
          </a:xfrm>
          <a:prstGeom prst="rect">
            <a:avLst/>
          </a:prstGeom>
          <a:noFill/>
          <a:ln>
            <a:noFill/>
          </a:ln>
        </p:spPr>
        <p:txBody>
          <a:bodyPr anchorCtr="0" anchor="t" bIns="91425" lIns="91425" spcFirstLastPara="1" rIns="91425" wrap="square" tIns="91425">
            <a:spAutoFit/>
          </a:bodyPr>
          <a:lstStyle/>
          <a:p>
            <a:pPr indent="0" lvl="0" marL="152400" marR="152400" rtl="0" algn="l">
              <a:lnSpc>
                <a:spcPct val="115000"/>
              </a:lnSpc>
              <a:spcBef>
                <a:spcPts val="900"/>
              </a:spcBef>
              <a:spcAft>
                <a:spcPts val="0"/>
              </a:spcAft>
              <a:buNone/>
            </a:pPr>
            <a:r>
              <a:rPr lang="en-US" sz="1050">
                <a:solidFill>
                  <a:srgbClr val="111111"/>
                </a:solidFill>
                <a:latin typeface="Roboto"/>
                <a:ea typeface="Roboto"/>
                <a:cs typeface="Roboto"/>
                <a:sym typeface="Roboto"/>
              </a:rPr>
              <a:t>Este exemplo cria um novo </a:t>
            </a:r>
            <a:r>
              <a:rPr b="1" lang="en-US" sz="1950">
                <a:solidFill>
                  <a:srgbClr val="111111"/>
                </a:solidFill>
                <a:latin typeface="Roboto"/>
                <a:ea typeface="Roboto"/>
                <a:cs typeface="Roboto"/>
                <a:sym typeface="Roboto"/>
              </a:rPr>
              <a:t>Hashtable</a:t>
            </a:r>
            <a:r>
              <a:rPr lang="en-US" sz="1050">
                <a:solidFill>
                  <a:srgbClr val="111111"/>
                </a:solidFill>
                <a:latin typeface="Roboto"/>
                <a:ea typeface="Roboto"/>
                <a:cs typeface="Roboto"/>
                <a:sym typeface="Roboto"/>
              </a:rPr>
              <a:t> e adiciona três elementos a ele. Em seguida, cria cinco novas threads que adicionam elementos ao Hashtable. As threads são iniciadas e, em seguida, o programa espera até que as threads terminem. Por fim, o Hashtable é exibido na saída do console.</a:t>
            </a:r>
            <a:endParaRPr sz="1050">
              <a:solidFill>
                <a:srgbClr val="111111"/>
              </a:solidFill>
              <a:latin typeface="Roboto"/>
              <a:ea typeface="Roboto"/>
              <a:cs typeface="Roboto"/>
              <a:sym typeface="Roboto"/>
            </a:endParaRPr>
          </a:p>
          <a:p>
            <a:pPr indent="0" lvl="0" marL="152400" marR="152400" rtl="0" algn="l">
              <a:lnSpc>
                <a:spcPct val="115000"/>
              </a:lnSpc>
              <a:spcBef>
                <a:spcPts val="900"/>
              </a:spcBef>
              <a:spcAft>
                <a:spcPts val="0"/>
              </a:spcAft>
              <a:buNone/>
            </a:pPr>
            <a:r>
              <a:rPr lang="en-US" sz="1050" u="sng">
                <a:solidFill>
                  <a:schemeClr val="hlink"/>
                </a:solidFill>
                <a:latin typeface="Roboto"/>
                <a:ea typeface="Roboto"/>
                <a:cs typeface="Roboto"/>
                <a:sym typeface="Roboto"/>
                <a:hlinkClick r:id="rId3"/>
              </a:rPr>
              <a:t>Como o Hashtable é sincronizado, várias threads podem acessar a mesma lista simultaneamente sem comprometer sua integridade 1</a:t>
            </a:r>
            <a:r>
              <a:rPr lang="en-US" sz="1050">
                <a:solidFill>
                  <a:srgbClr val="111111"/>
                </a:solidFill>
                <a:latin typeface="Roboto"/>
                <a:ea typeface="Roboto"/>
                <a:cs typeface="Roboto"/>
                <a:sym typeface="Roboto"/>
              </a:rPr>
              <a:t>. </a:t>
            </a:r>
            <a:r>
              <a:rPr lang="en-US" sz="1050" u="sng">
                <a:solidFill>
                  <a:schemeClr val="hlink"/>
                </a:solidFill>
                <a:latin typeface="Roboto"/>
                <a:ea typeface="Roboto"/>
                <a:cs typeface="Roboto"/>
                <a:sym typeface="Roboto"/>
                <a:hlinkClick r:id="rId4"/>
              </a:rPr>
              <a:t>Isso significa que as chamadas concorrentes a um objeto Hashtable não comprometem sua integridade 1</a:t>
            </a:r>
            <a:r>
              <a:rPr lang="en-US" sz="1050">
                <a:solidFill>
                  <a:srgbClr val="111111"/>
                </a:solidFill>
                <a:latin typeface="Roboto"/>
                <a:ea typeface="Roboto"/>
                <a:cs typeface="Roboto"/>
                <a:sym typeface="Roboto"/>
              </a:rPr>
              <a:t>.</a:t>
            </a:r>
            <a:endParaRPr sz="1050">
              <a:solidFill>
                <a:srgbClr val="111111"/>
              </a:solidFill>
              <a:latin typeface="Roboto"/>
              <a:ea typeface="Roboto"/>
              <a:cs typeface="Roboto"/>
              <a:sym typeface="Roboto"/>
            </a:endParaRPr>
          </a:p>
          <a:p>
            <a:pPr indent="0" lvl="0" marL="152400" marR="152400" rtl="0" algn="l">
              <a:lnSpc>
                <a:spcPct val="115000"/>
              </a:lnSpc>
              <a:spcBef>
                <a:spcPts val="900"/>
              </a:spcBef>
              <a:spcAft>
                <a:spcPts val="0"/>
              </a:spcAft>
              <a:buNone/>
            </a:pPr>
            <a:r>
              <a:rPr lang="en-US" sz="1050">
                <a:solidFill>
                  <a:srgbClr val="111111"/>
                </a:solidFill>
                <a:latin typeface="Roboto"/>
                <a:ea typeface="Roboto"/>
                <a:cs typeface="Roboto"/>
                <a:sym typeface="Roboto"/>
              </a:rPr>
              <a:t>Espero que isso ajude! 😊</a:t>
            </a:r>
            <a:endParaRPr sz="1050">
              <a:solidFill>
                <a:srgbClr val="111111"/>
              </a:solidFill>
              <a:latin typeface="Roboto"/>
              <a:ea typeface="Roboto"/>
              <a:cs typeface="Roboto"/>
              <a:sym typeface="Roboto"/>
            </a:endParaRPr>
          </a:p>
          <a:p>
            <a:pPr indent="0" lvl="0" marL="152400" marR="152400" rtl="0" algn="l">
              <a:lnSpc>
                <a:spcPct val="115000"/>
              </a:lnSpc>
              <a:spcBef>
                <a:spcPts val="700"/>
              </a:spcBef>
              <a:spcAft>
                <a:spcPts val="0"/>
              </a:spcAft>
              <a:buNone/>
            </a:pPr>
            <a:r>
              <a:rPr lang="en-US" sz="1050">
                <a:solidFill>
                  <a:srgbClr val="111111"/>
                </a:solidFill>
                <a:latin typeface="Roboto"/>
                <a:ea typeface="Roboto"/>
                <a:cs typeface="Roboto"/>
                <a:sym typeface="Roboto"/>
              </a:rPr>
              <a:t>Saiba mais</a:t>
            </a:r>
            <a:endParaRPr sz="1050">
              <a:solidFill>
                <a:srgbClr val="111111"/>
              </a:solidFill>
              <a:latin typeface="Roboto"/>
              <a:ea typeface="Roboto"/>
              <a:cs typeface="Roboto"/>
              <a:sym typeface="Roboto"/>
            </a:endParaRPr>
          </a:p>
          <a:p>
            <a:pPr indent="0" lvl="0" marL="152400" marR="152400" rtl="0" algn="l">
              <a:lnSpc>
                <a:spcPct val="115000"/>
              </a:lnSpc>
              <a:spcBef>
                <a:spcPts val="700"/>
              </a:spcBef>
              <a:spcAft>
                <a:spcPts val="0"/>
              </a:spcAft>
              <a:buNone/>
            </a:pPr>
            <a:r>
              <a:rPr lang="en-US" sz="1050">
                <a:solidFill>
                  <a:schemeClr val="hlink"/>
                </a:solidFill>
                <a:uFill>
                  <a:noFill/>
                </a:uFill>
                <a:latin typeface="Roboto"/>
                <a:ea typeface="Roboto"/>
                <a:cs typeface="Roboto"/>
                <a:sym typeface="Roboto"/>
                <a:hlinkClick r:id="rId5"/>
              </a:rPr>
              <a:t>1stackoverflow.com			     </a:t>
            </a:r>
            <a:r>
              <a:rPr lang="en-US"/>
              <a:t>			</a:t>
            </a:r>
            <a:r>
              <a:rPr lang="en-US" sz="1050">
                <a:solidFill>
                  <a:schemeClr val="hlink"/>
                </a:solidFill>
                <a:uFill>
                  <a:noFill/>
                </a:uFill>
                <a:latin typeface="Roboto"/>
                <a:ea typeface="Roboto"/>
                <a:cs typeface="Roboto"/>
                <a:sym typeface="Roboto"/>
                <a:hlinkClick r:id="rId6"/>
              </a:rPr>
              <a:t>2baeldung.com      </a:t>
            </a:r>
            <a:r>
              <a:rPr lang="en-US"/>
              <a:t>					</a:t>
            </a:r>
            <a:r>
              <a:rPr lang="en-US" sz="1050">
                <a:solidFill>
                  <a:schemeClr val="hlink"/>
                </a:solidFill>
                <a:uFill>
                  <a:noFill/>
                </a:uFill>
                <a:latin typeface="Roboto"/>
                <a:ea typeface="Roboto"/>
                <a:cs typeface="Roboto"/>
                <a:sym typeface="Roboto"/>
                <a:hlinkClick r:id="rId7"/>
              </a:rPr>
              <a:t>3delftstack.com</a:t>
            </a:r>
            <a:endParaRPr sz="1050">
              <a:solidFill>
                <a:schemeClr val="hlink"/>
              </a:solidFill>
              <a:uFill>
                <a:noFill/>
              </a:uFill>
              <a:latin typeface="Roboto"/>
              <a:ea typeface="Roboto"/>
              <a:cs typeface="Roboto"/>
              <a:sym typeface="Roboto"/>
              <a:hlinkClick r:id="rId8"/>
            </a:endParaRPr>
          </a:p>
          <a:p>
            <a:pPr indent="0" lvl="0" marL="0" rtl="0" algn="l">
              <a:spcBef>
                <a:spcPts val="700"/>
              </a:spcBef>
              <a:spcAft>
                <a:spcPts val="0"/>
              </a:spcAft>
              <a:buNone/>
            </a:pPr>
            <a:r>
              <a:t/>
            </a:r>
            <a:endParaRPr sz="3200">
              <a:solidFill>
                <a:schemeClr val="dk1"/>
              </a:solidFill>
            </a:endParaRPr>
          </a:p>
        </p:txBody>
      </p:sp>
      <p:sp>
        <p:nvSpPr>
          <p:cNvPr id="820" name="Google Shape;820;g1ee366ee3f1_3_75"/>
          <p:cNvSpPr txBox="1"/>
          <p:nvPr/>
        </p:nvSpPr>
        <p:spPr>
          <a:xfrm>
            <a:off x="216575" y="2358175"/>
            <a:ext cx="69303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000">
                <a:solidFill>
                  <a:srgbClr val="1155CC"/>
                </a:solidFill>
                <a:latin typeface="Roboto"/>
                <a:ea typeface="Roboto"/>
                <a:cs typeface="Roboto"/>
                <a:sym typeface="Roboto"/>
              </a:rPr>
              <a:t>import java.util.Hashtable;</a:t>
            </a:r>
            <a:endParaRPr sz="4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public class Main {</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public static void main(String[] args) {</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 Cria um novo Hashtable</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Hashtable&lt;String, Integer&gt; hashtable = new Hashtable&lt;String, Integer&gt;();</a:t>
            </a:r>
            <a:endParaRPr sz="1000">
              <a:solidFill>
                <a:srgbClr val="1155CC"/>
              </a:solidFill>
              <a:latin typeface="Roboto"/>
              <a:ea typeface="Roboto"/>
              <a:cs typeface="Roboto"/>
              <a:sym typeface="Roboto"/>
            </a:endParaRPr>
          </a:p>
          <a:p>
            <a:pPr indent="0" lvl="0" marL="0" rtl="0" algn="l">
              <a:spcBef>
                <a:spcPts val="0"/>
              </a:spcBef>
              <a:spcAft>
                <a:spcPts val="0"/>
              </a:spcAft>
              <a:buNone/>
            </a:pPr>
            <a:r>
              <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 Adiciona elementos ao Hashtable</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hashtable.put("Chave 1", 10);      hashtable.put("Chave 2", 20);      hashtable.put("Chave 3", 30);</a:t>
            </a:r>
            <a:endParaRPr sz="1000">
              <a:solidFill>
                <a:srgbClr val="1155CC"/>
              </a:solidFill>
              <a:latin typeface="Roboto"/>
              <a:ea typeface="Roboto"/>
              <a:cs typeface="Roboto"/>
              <a:sym typeface="Roboto"/>
            </a:endParaRPr>
          </a:p>
          <a:p>
            <a:pPr indent="0" lvl="0" marL="0" rtl="0" algn="l">
              <a:spcBef>
                <a:spcPts val="0"/>
              </a:spcBef>
              <a:spcAft>
                <a:spcPts val="0"/>
              </a:spcAft>
              <a:buNone/>
            </a:pPr>
            <a:r>
              <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 Cria várias novas threads que adicionam elementos ao Hashtable</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for (int i = 0; i &lt; 5; i++) {</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Thread thread = new Thread(new Runnable() {</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@Override</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public void run() {</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 Adiciona um novo elemento ao Hashtable</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hashtable.put("Chave " + (hashtable.size() + 1), (hashtable.size() + 1) * 10);</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a:t>
            </a:r>
            <a:endParaRPr sz="1000">
              <a:solidFill>
                <a:srgbClr val="1155CC"/>
              </a:solidFill>
              <a:latin typeface="Roboto"/>
              <a:ea typeface="Roboto"/>
              <a:cs typeface="Roboto"/>
              <a:sym typeface="Roboto"/>
            </a:endParaRPr>
          </a:p>
          <a:p>
            <a:pPr indent="0" lvl="0" marL="0" rtl="0" algn="l">
              <a:spcBef>
                <a:spcPts val="0"/>
              </a:spcBef>
              <a:spcAft>
                <a:spcPts val="0"/>
              </a:spcAft>
              <a:buNone/>
            </a:pPr>
            <a:r>
              <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 Inicia a thread</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thread.start();</a:t>
            </a:r>
            <a:endParaRPr sz="1000">
              <a:solidFill>
                <a:srgbClr val="1155CC"/>
              </a:solidFill>
              <a:latin typeface="Roboto"/>
              <a:ea typeface="Roboto"/>
              <a:cs typeface="Roboto"/>
              <a:sym typeface="Roboto"/>
            </a:endParaRPr>
          </a:p>
          <a:p>
            <a:pPr indent="0" lvl="0" marL="0" rtl="0" algn="l">
              <a:spcBef>
                <a:spcPts val="0"/>
              </a:spcBef>
              <a:spcAft>
                <a:spcPts val="0"/>
              </a:spcAft>
              <a:buNone/>
            </a:pPr>
            <a:r>
              <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 Espera a thread terminar</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try {         thread.join();             } catch (InterruptedException e) {   e.printStackTrace();  }    }</a:t>
            </a:r>
            <a:endParaRPr sz="1000">
              <a:solidFill>
                <a:srgbClr val="1155CC"/>
              </a:solidFill>
              <a:latin typeface="Roboto"/>
              <a:ea typeface="Roboto"/>
              <a:cs typeface="Roboto"/>
              <a:sym typeface="Roboto"/>
            </a:endParaRPr>
          </a:p>
          <a:p>
            <a:pPr indent="0" lvl="0" marL="0" rtl="0" algn="l">
              <a:spcBef>
                <a:spcPts val="0"/>
              </a:spcBef>
              <a:spcAft>
                <a:spcPts val="0"/>
              </a:spcAft>
              <a:buNone/>
            </a:pPr>
            <a:r>
              <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 Exibe o Hashtable</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System.out.println("Hashtable: " + hashtable);</a:t>
            </a:r>
            <a:endParaRPr sz="1000">
              <a:solidFill>
                <a:srgbClr val="1155CC"/>
              </a:solidFill>
              <a:latin typeface="Roboto"/>
              <a:ea typeface="Roboto"/>
              <a:cs typeface="Roboto"/>
              <a:sym typeface="Roboto"/>
            </a:endParaRPr>
          </a:p>
          <a:p>
            <a:pPr indent="0" lvl="0" marL="0" rtl="0" algn="l">
              <a:spcBef>
                <a:spcPts val="0"/>
              </a:spcBef>
              <a:spcAft>
                <a:spcPts val="0"/>
              </a:spcAft>
              <a:buNone/>
            </a:pPr>
            <a:r>
              <a:rPr lang="en-US" sz="1000">
                <a:solidFill>
                  <a:srgbClr val="1155CC"/>
                </a:solidFill>
                <a:latin typeface="Roboto"/>
                <a:ea typeface="Roboto"/>
                <a:cs typeface="Roboto"/>
                <a:sym typeface="Roboto"/>
              </a:rPr>
              <a:t>  }     }</a:t>
            </a:r>
            <a:endParaRPr sz="1000">
              <a:solidFill>
                <a:srgbClr val="1155CC"/>
              </a:solidFill>
              <a:latin typeface="Roboto"/>
              <a:ea typeface="Roboto"/>
              <a:cs typeface="Roboto"/>
              <a:sym typeface="Roboto"/>
            </a:endParaRPr>
          </a:p>
          <a:p>
            <a:pPr indent="0" lvl="0" marL="0" rtl="0" algn="l">
              <a:spcBef>
                <a:spcPts val="0"/>
              </a:spcBef>
              <a:spcAft>
                <a:spcPts val="0"/>
              </a:spcAft>
              <a:buNone/>
            </a:pPr>
            <a:r>
              <a:t/>
            </a:r>
            <a:endParaRPr sz="800">
              <a:solidFill>
                <a:srgbClr val="1155CC"/>
              </a:solidFill>
            </a:endParaRPr>
          </a:p>
        </p:txBody>
      </p:sp>
      <p:sp>
        <p:nvSpPr>
          <p:cNvPr id="821" name="Google Shape;821;g1ee366ee3f1_3_75"/>
          <p:cNvSpPr txBox="1"/>
          <p:nvPr/>
        </p:nvSpPr>
        <p:spPr>
          <a:xfrm>
            <a:off x="6015800" y="2779300"/>
            <a:ext cx="2875500" cy="303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600">
                <a:solidFill>
                  <a:srgbClr val="CC0000"/>
                </a:solidFill>
                <a:latin typeface="Roboto"/>
                <a:ea typeface="Roboto"/>
                <a:cs typeface="Roboto"/>
                <a:sym typeface="Roboto"/>
              </a:rPr>
              <a:t>Aqui está um exemplo de como usar o Hashtable em um ambiente multithreaded com várias threads acessando a mesma lista simultaneamente sem comprometer sua integridade:</a:t>
            </a:r>
            <a:endParaRPr sz="1600">
              <a:solidFill>
                <a:srgbClr val="CC0000"/>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3800">
              <a:solidFill>
                <a:srgbClr val="CC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g1ee366ee3f1_4_0"/>
          <p:cNvSpPr txBox="1"/>
          <p:nvPr>
            <p:ph idx="12" type="sldNum"/>
          </p:nvPr>
        </p:nvSpPr>
        <p:spPr>
          <a:xfrm>
            <a:off x="7010400" y="6553200"/>
            <a:ext cx="2133600" cy="231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
        <p:nvSpPr>
          <p:cNvPr id="828" name="Google Shape;828;g1ee366ee3f1_4_0"/>
          <p:cNvSpPr txBox="1"/>
          <p:nvPr/>
        </p:nvSpPr>
        <p:spPr>
          <a:xfrm>
            <a:off x="1106850" y="1648325"/>
            <a:ext cx="69303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rPr>
              <a:t>Lembrar de adicionar aqui no slide o exemplo de hashtable usando multiplas threads</a:t>
            </a:r>
            <a:endParaRPr sz="32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pic>
        <p:nvPicPr>
          <p:cNvPr descr="j0371076[1]" id="835" name="Google Shape;835;p41"/>
          <p:cNvPicPr preferRelativeResize="0"/>
          <p:nvPr/>
        </p:nvPicPr>
        <p:blipFill rotWithShape="1">
          <a:blip r:embed="rId3">
            <a:alphaModFix/>
          </a:blip>
          <a:srcRect b="0" l="0" r="0" t="0"/>
          <a:stretch/>
        </p:blipFill>
        <p:spPr>
          <a:xfrm>
            <a:off x="1619250" y="1557337"/>
            <a:ext cx="1031875" cy="1371600"/>
          </a:xfrm>
          <a:prstGeom prst="rect">
            <a:avLst/>
          </a:prstGeom>
          <a:noFill/>
          <a:ln>
            <a:noFill/>
          </a:ln>
        </p:spPr>
      </p:pic>
      <p:pic>
        <p:nvPicPr>
          <p:cNvPr descr="j0371076[1]" id="836" name="Google Shape;836;p41"/>
          <p:cNvPicPr preferRelativeResize="0"/>
          <p:nvPr/>
        </p:nvPicPr>
        <p:blipFill rotWithShape="1">
          <a:blip r:embed="rId3">
            <a:alphaModFix/>
          </a:blip>
          <a:srcRect b="0" l="0" r="0" t="0"/>
          <a:stretch/>
        </p:blipFill>
        <p:spPr>
          <a:xfrm>
            <a:off x="3635375" y="2852737"/>
            <a:ext cx="1031875" cy="1371600"/>
          </a:xfrm>
          <a:prstGeom prst="rect">
            <a:avLst/>
          </a:prstGeom>
          <a:noFill/>
          <a:ln>
            <a:noFill/>
          </a:ln>
        </p:spPr>
      </p:pic>
      <p:pic>
        <p:nvPicPr>
          <p:cNvPr descr="j0371076[1]" id="837" name="Google Shape;837;p41"/>
          <p:cNvPicPr preferRelativeResize="0"/>
          <p:nvPr/>
        </p:nvPicPr>
        <p:blipFill rotWithShape="1">
          <a:blip r:embed="rId3">
            <a:alphaModFix/>
          </a:blip>
          <a:srcRect b="0" l="0" r="0" t="0"/>
          <a:stretch/>
        </p:blipFill>
        <p:spPr>
          <a:xfrm>
            <a:off x="4932362" y="4724400"/>
            <a:ext cx="1031875" cy="1371600"/>
          </a:xfrm>
          <a:prstGeom prst="rect">
            <a:avLst/>
          </a:prstGeom>
          <a:noFill/>
          <a:ln>
            <a:noFill/>
          </a:ln>
        </p:spPr>
      </p:pic>
      <p:pic>
        <p:nvPicPr>
          <p:cNvPr descr="j0371076[1]" id="838" name="Google Shape;838;p41"/>
          <p:cNvPicPr preferRelativeResize="0"/>
          <p:nvPr/>
        </p:nvPicPr>
        <p:blipFill rotWithShape="1">
          <a:blip r:embed="rId3">
            <a:alphaModFix/>
          </a:blip>
          <a:srcRect b="0" l="0" r="0" t="0"/>
          <a:stretch/>
        </p:blipFill>
        <p:spPr>
          <a:xfrm>
            <a:off x="1331912" y="4149725"/>
            <a:ext cx="1031875" cy="1371600"/>
          </a:xfrm>
          <a:prstGeom prst="rect">
            <a:avLst/>
          </a:prstGeom>
          <a:noFill/>
          <a:ln>
            <a:noFill/>
          </a:ln>
        </p:spPr>
      </p:pic>
      <p:pic>
        <p:nvPicPr>
          <p:cNvPr descr="j0371076[1]" id="839" name="Google Shape;839;p41"/>
          <p:cNvPicPr preferRelativeResize="0"/>
          <p:nvPr/>
        </p:nvPicPr>
        <p:blipFill rotWithShape="1">
          <a:blip r:embed="rId3">
            <a:alphaModFix/>
          </a:blip>
          <a:srcRect b="0" l="0" r="0" t="0"/>
          <a:stretch/>
        </p:blipFill>
        <p:spPr>
          <a:xfrm>
            <a:off x="7308850" y="3644900"/>
            <a:ext cx="1031875" cy="1371600"/>
          </a:xfrm>
          <a:prstGeom prst="rect">
            <a:avLst/>
          </a:prstGeom>
          <a:noFill/>
          <a:ln>
            <a:noFill/>
          </a:ln>
        </p:spPr>
      </p:pic>
      <p:pic>
        <p:nvPicPr>
          <p:cNvPr descr="j0371076[1]" id="840" name="Google Shape;840;p41"/>
          <p:cNvPicPr preferRelativeResize="0"/>
          <p:nvPr/>
        </p:nvPicPr>
        <p:blipFill rotWithShape="1">
          <a:blip r:embed="rId3">
            <a:alphaModFix/>
          </a:blip>
          <a:srcRect b="0" l="0" r="0" t="0"/>
          <a:stretch/>
        </p:blipFill>
        <p:spPr>
          <a:xfrm>
            <a:off x="6011862" y="1773237"/>
            <a:ext cx="1031875" cy="1371600"/>
          </a:xfrm>
          <a:prstGeom prst="rect">
            <a:avLst/>
          </a:prstGeom>
          <a:noFill/>
          <a:ln>
            <a:noFill/>
          </a:ln>
        </p:spPr>
      </p:pic>
      <p:sp>
        <p:nvSpPr>
          <p:cNvPr id="841" name="Google Shape;841;p41"/>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835"/>
                                        </p:tgtEl>
                                        <p:attrNameLst>
                                          <p:attrName>style.visibility</p:attrName>
                                        </p:attrNameLst>
                                      </p:cBhvr>
                                      <p:to>
                                        <p:strVal val="visible"/>
                                      </p:to>
                                    </p:set>
                                    <p:anim calcmode="lin" valueType="num">
                                      <p:cBhvr additive="base">
                                        <p:cTn dur="500"/>
                                        <p:tgtEl>
                                          <p:spTgt spid="835"/>
                                        </p:tgtEl>
                                        <p:attrNameLst>
                                          <p:attrName>ppt_w</p:attrName>
                                        </p:attrNameLst>
                                      </p:cBhvr>
                                      <p:tavLst>
                                        <p:tav fmla="" tm="0">
                                          <p:val>
                                            <p:strVal val="0"/>
                                          </p:val>
                                        </p:tav>
                                        <p:tav fmla="" tm="100000">
                                          <p:val>
                                            <p:strVal val="#ppt_w"/>
                                          </p:val>
                                        </p:tav>
                                      </p:tavLst>
                                    </p:anim>
                                    <p:anim calcmode="lin" valueType="num">
                                      <p:cBhvr additive="base">
                                        <p:cTn dur="500"/>
                                        <p:tgtEl>
                                          <p:spTgt spid="835"/>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840"/>
                                        </p:tgtEl>
                                        <p:attrNameLst>
                                          <p:attrName>style.visibility</p:attrName>
                                        </p:attrNameLst>
                                      </p:cBhvr>
                                      <p:to>
                                        <p:strVal val="visible"/>
                                      </p:to>
                                    </p:set>
                                    <p:anim calcmode="lin" valueType="num">
                                      <p:cBhvr additive="base">
                                        <p:cTn dur="500"/>
                                        <p:tgtEl>
                                          <p:spTgt spid="840"/>
                                        </p:tgtEl>
                                        <p:attrNameLst>
                                          <p:attrName>ppt_w</p:attrName>
                                        </p:attrNameLst>
                                      </p:cBhvr>
                                      <p:tavLst>
                                        <p:tav fmla="" tm="0">
                                          <p:val>
                                            <p:strVal val="0"/>
                                          </p:val>
                                        </p:tav>
                                        <p:tav fmla="" tm="100000">
                                          <p:val>
                                            <p:strVal val="#ppt_w"/>
                                          </p:val>
                                        </p:tav>
                                      </p:tavLst>
                                    </p:anim>
                                    <p:anim calcmode="lin" valueType="num">
                                      <p:cBhvr additive="base">
                                        <p:cTn dur="500"/>
                                        <p:tgtEl>
                                          <p:spTgt spid="840"/>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836"/>
                                        </p:tgtEl>
                                        <p:attrNameLst>
                                          <p:attrName>style.visibility</p:attrName>
                                        </p:attrNameLst>
                                      </p:cBhvr>
                                      <p:to>
                                        <p:strVal val="visible"/>
                                      </p:to>
                                    </p:set>
                                    <p:anim calcmode="lin" valueType="num">
                                      <p:cBhvr additive="base">
                                        <p:cTn dur="500"/>
                                        <p:tgtEl>
                                          <p:spTgt spid="836"/>
                                        </p:tgtEl>
                                        <p:attrNameLst>
                                          <p:attrName>ppt_w</p:attrName>
                                        </p:attrNameLst>
                                      </p:cBhvr>
                                      <p:tavLst>
                                        <p:tav fmla="" tm="0">
                                          <p:val>
                                            <p:strVal val="0"/>
                                          </p:val>
                                        </p:tav>
                                        <p:tav fmla="" tm="100000">
                                          <p:val>
                                            <p:strVal val="#ppt_w"/>
                                          </p:val>
                                        </p:tav>
                                      </p:tavLst>
                                    </p:anim>
                                    <p:anim calcmode="lin" valueType="num">
                                      <p:cBhvr additive="base">
                                        <p:cTn dur="500"/>
                                        <p:tgtEl>
                                          <p:spTgt spid="836"/>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838"/>
                                        </p:tgtEl>
                                        <p:attrNameLst>
                                          <p:attrName>style.visibility</p:attrName>
                                        </p:attrNameLst>
                                      </p:cBhvr>
                                      <p:to>
                                        <p:strVal val="visible"/>
                                      </p:to>
                                    </p:set>
                                    <p:anim calcmode="lin" valueType="num">
                                      <p:cBhvr additive="base">
                                        <p:cTn dur="500"/>
                                        <p:tgtEl>
                                          <p:spTgt spid="838"/>
                                        </p:tgtEl>
                                        <p:attrNameLst>
                                          <p:attrName>ppt_w</p:attrName>
                                        </p:attrNameLst>
                                      </p:cBhvr>
                                      <p:tavLst>
                                        <p:tav fmla="" tm="0">
                                          <p:val>
                                            <p:strVal val="0"/>
                                          </p:val>
                                        </p:tav>
                                        <p:tav fmla="" tm="100000">
                                          <p:val>
                                            <p:strVal val="#ppt_w"/>
                                          </p:val>
                                        </p:tav>
                                      </p:tavLst>
                                    </p:anim>
                                    <p:anim calcmode="lin" valueType="num">
                                      <p:cBhvr additive="base">
                                        <p:cTn dur="500"/>
                                        <p:tgtEl>
                                          <p:spTgt spid="838"/>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839"/>
                                        </p:tgtEl>
                                        <p:attrNameLst>
                                          <p:attrName>style.visibility</p:attrName>
                                        </p:attrNameLst>
                                      </p:cBhvr>
                                      <p:to>
                                        <p:strVal val="visible"/>
                                      </p:to>
                                    </p:set>
                                    <p:anim calcmode="lin" valueType="num">
                                      <p:cBhvr additive="base">
                                        <p:cTn dur="500"/>
                                        <p:tgtEl>
                                          <p:spTgt spid="839"/>
                                        </p:tgtEl>
                                        <p:attrNameLst>
                                          <p:attrName>ppt_w</p:attrName>
                                        </p:attrNameLst>
                                      </p:cBhvr>
                                      <p:tavLst>
                                        <p:tav fmla="" tm="0">
                                          <p:val>
                                            <p:strVal val="0"/>
                                          </p:val>
                                        </p:tav>
                                        <p:tav fmla="" tm="100000">
                                          <p:val>
                                            <p:strVal val="#ppt_w"/>
                                          </p:val>
                                        </p:tav>
                                      </p:tavLst>
                                    </p:anim>
                                    <p:anim calcmode="lin" valueType="num">
                                      <p:cBhvr additive="base">
                                        <p:cTn dur="500"/>
                                        <p:tgtEl>
                                          <p:spTgt spid="839"/>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837"/>
                                        </p:tgtEl>
                                        <p:attrNameLst>
                                          <p:attrName>style.visibility</p:attrName>
                                        </p:attrNameLst>
                                      </p:cBhvr>
                                      <p:to>
                                        <p:strVal val="visible"/>
                                      </p:to>
                                    </p:set>
                                    <p:anim calcmode="lin" valueType="num">
                                      <p:cBhvr additive="base">
                                        <p:cTn dur="500"/>
                                        <p:tgtEl>
                                          <p:spTgt spid="837"/>
                                        </p:tgtEl>
                                        <p:attrNameLst>
                                          <p:attrName>ppt_w</p:attrName>
                                        </p:attrNameLst>
                                      </p:cBhvr>
                                      <p:tavLst>
                                        <p:tav fmla="" tm="0">
                                          <p:val>
                                            <p:strVal val="0"/>
                                          </p:val>
                                        </p:tav>
                                        <p:tav fmla="" tm="100000">
                                          <p:val>
                                            <p:strVal val="#ppt_w"/>
                                          </p:val>
                                        </p:tav>
                                      </p:tavLst>
                                    </p:anim>
                                    <p:anim calcmode="lin" valueType="num">
                                      <p:cBhvr additive="base">
                                        <p:cTn dur="500"/>
                                        <p:tgtEl>
                                          <p:spTgt spid="83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42"/>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48" name="Google Shape;848;p42"/>
          <p:cNvSpPr txBox="1"/>
          <p:nvPr/>
        </p:nvSpPr>
        <p:spPr>
          <a:xfrm>
            <a:off x="366712" y="76200"/>
            <a:ext cx="61722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Revisão</a:t>
            </a:r>
            <a:endParaRPr/>
          </a:p>
        </p:txBody>
      </p:sp>
      <p:sp>
        <p:nvSpPr>
          <p:cNvPr id="849" name="Google Shape;849;p42"/>
          <p:cNvSpPr txBox="1"/>
          <p:nvPr>
            <p:ph idx="1" type="body"/>
          </p:nvPr>
        </p:nvSpPr>
        <p:spPr>
          <a:xfrm>
            <a:off x="457200" y="822325"/>
            <a:ext cx="8229600" cy="5654675"/>
          </a:xfrm>
          <a:prstGeom prst="rect">
            <a:avLst/>
          </a:prstGeom>
          <a:noFill/>
          <a:ln>
            <a:noFill/>
          </a:ln>
        </p:spPr>
        <p:txBody>
          <a:bodyPr anchorCtr="0" anchor="t" bIns="45700" lIns="91425" spcFirstLastPara="1" rIns="91425" wrap="square" tIns="45700">
            <a:noAutofit/>
          </a:bodyPr>
          <a:lstStyle/>
          <a:p>
            <a:pPr indent="-533400" lvl="0" marL="533400" rtl="0" algn="l">
              <a:lnSpc>
                <a:spcPct val="95000"/>
              </a:lnSpc>
              <a:spcBef>
                <a:spcPts val="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Explique o conceito de Agregação, apresente um exemplo e forneça o diagrama UML e o código do exemplo apresentado. </a:t>
            </a:r>
            <a:endParaRPr/>
          </a:p>
          <a:p>
            <a:pPr indent="-533400" lvl="0" marL="533400" rtl="0" algn="l">
              <a:lnSpc>
                <a:spcPct val="95000"/>
              </a:lnSpc>
              <a:spcBef>
                <a:spcPts val="48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Qual a diferença entre Agregação e Composição?</a:t>
            </a:r>
            <a:endParaRPr/>
          </a:p>
          <a:p>
            <a:pPr indent="-533400" lvl="0" marL="533400" rtl="0" algn="l">
              <a:lnSpc>
                <a:spcPct val="95000"/>
              </a:lnSpc>
              <a:spcBef>
                <a:spcPts val="48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Objetos em Java podem conter outros objetos? Explique.</a:t>
            </a:r>
            <a:endParaRPr/>
          </a:p>
          <a:p>
            <a:pPr indent="-533400" lvl="0" marL="533400" rtl="0" algn="l">
              <a:lnSpc>
                <a:spcPct val="95000"/>
              </a:lnSpc>
              <a:spcBef>
                <a:spcPts val="48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Arrays são dimensionáveis?</a:t>
            </a:r>
            <a:endParaRPr/>
          </a:p>
          <a:p>
            <a:pPr indent="-533400" lvl="0" marL="533400" rtl="0" algn="l">
              <a:lnSpc>
                <a:spcPct val="95000"/>
              </a:lnSpc>
              <a:spcBef>
                <a:spcPts val="48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O que é um Conjunto?</a:t>
            </a:r>
            <a:endParaRPr/>
          </a:p>
          <a:p>
            <a:pPr indent="-533400" lvl="0" marL="533400" rtl="0" algn="l">
              <a:lnSpc>
                <a:spcPct val="95000"/>
              </a:lnSpc>
              <a:spcBef>
                <a:spcPts val="48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O que é um Mapeamento ou Tabela?</a:t>
            </a:r>
            <a:endParaRPr/>
          </a:p>
          <a:p>
            <a:pPr indent="-533400" lvl="0" marL="533400" rtl="0" algn="l">
              <a:lnSpc>
                <a:spcPct val="95000"/>
              </a:lnSpc>
              <a:spcBef>
                <a:spcPts val="48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O que é uma Lista?</a:t>
            </a:r>
            <a:endParaRPr/>
          </a:p>
          <a:p>
            <a:pPr indent="-533400" lvl="0" marL="533400" rtl="0" algn="l">
              <a:lnSpc>
                <a:spcPct val="95000"/>
              </a:lnSpc>
              <a:spcBef>
                <a:spcPts val="48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Que estruturas em Java implementam arrays redimensionáveis?</a:t>
            </a:r>
            <a:endParaRPr/>
          </a:p>
          <a:p>
            <a:pPr indent="-533400" lvl="0" marL="533400" rtl="0" algn="l">
              <a:lnSpc>
                <a:spcPct val="95000"/>
              </a:lnSpc>
              <a:spcBef>
                <a:spcPts val="48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Uma operação que tenta acessar um índice que não existe gera que tipo de exceção?</a:t>
            </a:r>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43"/>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56" name="Google Shape;856;p43"/>
          <p:cNvSpPr txBox="1"/>
          <p:nvPr/>
        </p:nvSpPr>
        <p:spPr>
          <a:xfrm>
            <a:off x="366712" y="76200"/>
            <a:ext cx="61722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Revisão</a:t>
            </a:r>
            <a:endParaRPr/>
          </a:p>
        </p:txBody>
      </p:sp>
      <p:sp>
        <p:nvSpPr>
          <p:cNvPr id="857" name="Google Shape;857;p43"/>
          <p:cNvSpPr txBox="1"/>
          <p:nvPr>
            <p:ph idx="1" type="body"/>
          </p:nvPr>
        </p:nvSpPr>
        <p:spPr>
          <a:xfrm>
            <a:off x="457200" y="1143000"/>
            <a:ext cx="8534400" cy="53340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dk1"/>
              </a:buClr>
              <a:buSzPts val="2400"/>
              <a:buFont typeface="Arial"/>
              <a:buAutoNum type="arabicPeriod" startAt="10"/>
            </a:pPr>
            <a:r>
              <a:rPr b="0" i="0" lang="en-US" sz="2400" u="none">
                <a:solidFill>
                  <a:schemeClr val="dk1"/>
                </a:solidFill>
                <a:latin typeface="Arial"/>
                <a:ea typeface="Arial"/>
                <a:cs typeface="Arial"/>
                <a:sym typeface="Arial"/>
              </a:rPr>
              <a:t>O que faz o método </a:t>
            </a:r>
            <a:r>
              <a:rPr b="0" i="1" lang="en-US" sz="2400" u="none">
                <a:solidFill>
                  <a:schemeClr val="dk1"/>
                </a:solidFill>
                <a:latin typeface="Arial"/>
                <a:ea typeface="Arial"/>
                <a:cs typeface="Arial"/>
                <a:sym typeface="Arial"/>
              </a:rPr>
              <a:t>set </a:t>
            </a:r>
            <a:r>
              <a:rPr b="0" i="0" lang="en-US" sz="2400" u="none">
                <a:solidFill>
                  <a:schemeClr val="dk1"/>
                </a:solidFill>
                <a:latin typeface="Arial"/>
                <a:ea typeface="Arial"/>
                <a:cs typeface="Arial"/>
                <a:sym typeface="Arial"/>
              </a:rPr>
              <a:t>de uma lista?</a:t>
            </a:r>
            <a:endParaRPr/>
          </a:p>
          <a:p>
            <a:pPr indent="-609600" lvl="0" marL="609600" rtl="0" algn="l">
              <a:lnSpc>
                <a:spcPct val="90000"/>
              </a:lnSpc>
              <a:spcBef>
                <a:spcPts val="480"/>
              </a:spcBef>
              <a:spcAft>
                <a:spcPts val="0"/>
              </a:spcAft>
              <a:buClr>
                <a:schemeClr val="dk1"/>
              </a:buClr>
              <a:buSzPts val="2400"/>
              <a:buFont typeface="Arial"/>
              <a:buAutoNum type="arabicPeriod" startAt="10"/>
            </a:pPr>
            <a:r>
              <a:rPr b="0" i="0" lang="en-US" sz="2400" u="none">
                <a:solidFill>
                  <a:schemeClr val="dk1"/>
                </a:solidFill>
                <a:latin typeface="Arial"/>
                <a:ea typeface="Arial"/>
                <a:cs typeface="Arial"/>
                <a:sym typeface="Arial"/>
              </a:rPr>
              <a:t>Para que serve um </a:t>
            </a:r>
            <a:r>
              <a:rPr b="0" i="1" lang="en-US" sz="2400" u="none">
                <a:solidFill>
                  <a:schemeClr val="dk1"/>
                </a:solidFill>
                <a:latin typeface="Arial"/>
                <a:ea typeface="Arial"/>
                <a:cs typeface="Arial"/>
                <a:sym typeface="Arial"/>
              </a:rPr>
              <a:t>iterator</a:t>
            </a:r>
            <a:r>
              <a:rPr b="0" i="0" lang="en-US" sz="2400" u="none">
                <a:solidFill>
                  <a:schemeClr val="dk1"/>
                </a:solidFill>
                <a:latin typeface="Arial"/>
                <a:ea typeface="Arial"/>
                <a:cs typeface="Arial"/>
                <a:sym typeface="Arial"/>
              </a:rPr>
              <a:t>? Apresente um exemplo de uso.</a:t>
            </a:r>
            <a:endParaRPr/>
          </a:p>
          <a:p>
            <a:pPr indent="-609600" lvl="0" marL="609600" rtl="0" algn="l">
              <a:lnSpc>
                <a:spcPct val="90000"/>
              </a:lnSpc>
              <a:spcBef>
                <a:spcPts val="480"/>
              </a:spcBef>
              <a:spcAft>
                <a:spcPts val="0"/>
              </a:spcAft>
              <a:buClr>
                <a:schemeClr val="dk1"/>
              </a:buClr>
              <a:buSzPts val="2400"/>
              <a:buFont typeface="Arial"/>
              <a:buAutoNum type="arabicPeriod" startAt="10"/>
            </a:pPr>
            <a:r>
              <a:rPr b="0" i="0" lang="en-US" sz="2400" u="none">
                <a:solidFill>
                  <a:schemeClr val="dk1"/>
                </a:solidFill>
                <a:latin typeface="Arial"/>
                <a:ea typeface="Arial"/>
                <a:cs typeface="Arial"/>
                <a:sym typeface="Arial"/>
              </a:rPr>
              <a:t>Uma chave pode mapear mais do que um valor em uma HashMap?</a:t>
            </a:r>
            <a:endParaRPr/>
          </a:p>
          <a:p>
            <a:pPr indent="-609600" lvl="0" marL="609600" rtl="0" algn="l">
              <a:lnSpc>
                <a:spcPct val="90000"/>
              </a:lnSpc>
              <a:spcBef>
                <a:spcPts val="480"/>
              </a:spcBef>
              <a:spcAft>
                <a:spcPts val="0"/>
              </a:spcAft>
              <a:buClr>
                <a:schemeClr val="dk1"/>
              </a:buClr>
              <a:buSzPts val="2400"/>
              <a:buFont typeface="Arial"/>
              <a:buAutoNum type="arabicPeriod" startAt="10"/>
            </a:pPr>
            <a:r>
              <a:rPr b="0" i="0" lang="en-US" sz="2400" u="none">
                <a:solidFill>
                  <a:schemeClr val="dk1"/>
                </a:solidFill>
                <a:latin typeface="Arial"/>
                <a:ea typeface="Arial"/>
                <a:cs typeface="Arial"/>
                <a:sym typeface="Arial"/>
              </a:rPr>
              <a:t>Uma HashMap pode ter duas chaves com o mesmo valor?</a:t>
            </a:r>
            <a:endParaRPr/>
          </a:p>
          <a:p>
            <a:pPr indent="-609600" lvl="0" marL="609600" rtl="0" algn="l">
              <a:lnSpc>
                <a:spcPct val="90000"/>
              </a:lnSpc>
              <a:spcBef>
                <a:spcPts val="480"/>
              </a:spcBef>
              <a:spcAft>
                <a:spcPts val="0"/>
              </a:spcAft>
              <a:buClr>
                <a:schemeClr val="dk1"/>
              </a:buClr>
              <a:buSzPts val="2400"/>
              <a:buFont typeface="Arial"/>
              <a:buAutoNum type="arabicPeriod" startAt="10"/>
            </a:pPr>
            <a:r>
              <a:rPr b="0" i="0" lang="en-US" sz="2400" u="none">
                <a:solidFill>
                  <a:schemeClr val="dk1"/>
                </a:solidFill>
                <a:latin typeface="Arial"/>
                <a:ea typeface="Arial"/>
                <a:cs typeface="Arial"/>
                <a:sym typeface="Arial"/>
              </a:rPr>
              <a:t>O que faz o método </a:t>
            </a:r>
            <a:r>
              <a:rPr b="0" i="1" lang="en-US" sz="2400" u="none">
                <a:solidFill>
                  <a:schemeClr val="dk1"/>
                </a:solidFill>
                <a:latin typeface="Arial"/>
                <a:ea typeface="Arial"/>
                <a:cs typeface="Arial"/>
                <a:sym typeface="Arial"/>
              </a:rPr>
              <a:t>containsKey</a:t>
            </a:r>
            <a:r>
              <a:rPr b="0" i="0" lang="en-US" sz="2400" u="none">
                <a:solidFill>
                  <a:schemeClr val="dk1"/>
                </a:solidFill>
                <a:latin typeface="Arial"/>
                <a:ea typeface="Arial"/>
                <a:cs typeface="Arial"/>
                <a:sym typeface="Arial"/>
              </a:rPr>
              <a:t> de um mapeamento?</a:t>
            </a:r>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44"/>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64" name="Google Shape;864;p44"/>
          <p:cNvSpPr txBox="1"/>
          <p:nvPr/>
        </p:nvSpPr>
        <p:spPr>
          <a:xfrm>
            <a:off x="366712" y="76200"/>
            <a:ext cx="61722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Atividade 1</a:t>
            </a:r>
            <a:endParaRPr/>
          </a:p>
        </p:txBody>
      </p:sp>
      <p:sp>
        <p:nvSpPr>
          <p:cNvPr id="865" name="Google Shape;865;p44"/>
          <p:cNvSpPr txBox="1"/>
          <p:nvPr>
            <p:ph idx="1" type="body"/>
          </p:nvPr>
        </p:nvSpPr>
        <p:spPr>
          <a:xfrm>
            <a:off x="457200" y="822325"/>
            <a:ext cx="8534400" cy="5654675"/>
          </a:xfrm>
          <a:prstGeom prst="rect">
            <a:avLst/>
          </a:prstGeom>
          <a:noFill/>
          <a:ln>
            <a:noFill/>
          </a:ln>
        </p:spPr>
        <p:txBody>
          <a:bodyPr anchorCtr="0" anchor="t" bIns="45700" lIns="91425" spcFirstLastPara="1" rIns="91425" wrap="square" tIns="45700">
            <a:noAutofit/>
          </a:bodyPr>
          <a:lstStyle/>
          <a:p>
            <a:pPr indent="-533400" lvl="0" marL="533400" rtl="0" algn="l">
              <a:lnSpc>
                <a:spcPct val="90000"/>
              </a:lnSpc>
              <a:spcBef>
                <a:spcPts val="0"/>
              </a:spcBef>
              <a:spcAft>
                <a:spcPts val="0"/>
              </a:spcAft>
              <a:buClr>
                <a:schemeClr val="dk1"/>
              </a:buClr>
              <a:buSzPts val="2800"/>
              <a:buFont typeface="Arial"/>
              <a:buAutoNum type="arabicPeriod"/>
            </a:pPr>
            <a:r>
              <a:rPr b="0" i="0" lang="en-US" sz="2800" u="none">
                <a:solidFill>
                  <a:schemeClr val="dk1"/>
                </a:solidFill>
                <a:latin typeface="Arial"/>
                <a:ea typeface="Arial"/>
                <a:cs typeface="Arial"/>
                <a:sym typeface="Arial"/>
              </a:rPr>
              <a:t>Implementar uma classe Turma com as seguintes características:</a:t>
            </a:r>
            <a:endParaRPr/>
          </a:p>
          <a:p>
            <a:pPr indent="-457200" lvl="1" marL="9144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Nome da turma;</a:t>
            </a:r>
            <a:endParaRPr/>
          </a:p>
          <a:p>
            <a:pPr indent="-457200" lvl="1" marL="9144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Um array de </a:t>
            </a:r>
            <a:r>
              <a:rPr b="1" i="0" lang="en-US" sz="2400" u="none">
                <a:solidFill>
                  <a:schemeClr val="dk1"/>
                </a:solidFill>
                <a:latin typeface="Arial"/>
                <a:ea typeface="Arial"/>
                <a:cs typeface="Arial"/>
                <a:sym typeface="Arial"/>
              </a:rPr>
              <a:t>estudantes </a:t>
            </a:r>
            <a:r>
              <a:rPr b="0" i="0" lang="en-US" sz="2400" u="none">
                <a:solidFill>
                  <a:schemeClr val="dk1"/>
                </a:solidFill>
                <a:latin typeface="Arial"/>
                <a:ea typeface="Arial"/>
                <a:cs typeface="Arial"/>
                <a:sym typeface="Arial"/>
              </a:rPr>
              <a:t>de tamanho 10;</a:t>
            </a:r>
            <a:endParaRPr/>
          </a:p>
          <a:p>
            <a:pPr indent="-457200" lvl="1" marL="9144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Um inteiro </a:t>
            </a:r>
            <a:r>
              <a:rPr b="1" i="0" lang="en-US" sz="2400" u="none">
                <a:solidFill>
                  <a:schemeClr val="dk1"/>
                </a:solidFill>
                <a:latin typeface="Arial"/>
                <a:ea typeface="Arial"/>
                <a:cs typeface="Arial"/>
                <a:sym typeface="Arial"/>
              </a:rPr>
              <a:t>numEstundates</a:t>
            </a:r>
            <a:r>
              <a:rPr b="0" i="0" lang="en-US" sz="2400" u="none">
                <a:solidFill>
                  <a:schemeClr val="dk1"/>
                </a:solidFill>
                <a:latin typeface="Arial"/>
                <a:ea typeface="Arial"/>
                <a:cs typeface="Arial"/>
                <a:sym typeface="Arial"/>
              </a:rPr>
              <a:t> para contar os estudantes matriculados na turma;</a:t>
            </a:r>
            <a:endParaRPr b="1" i="0" sz="2400" u="none">
              <a:solidFill>
                <a:schemeClr val="dk1"/>
              </a:solidFill>
              <a:latin typeface="Arial"/>
              <a:ea typeface="Arial"/>
              <a:cs typeface="Arial"/>
              <a:sym typeface="Arial"/>
            </a:endParaRPr>
          </a:p>
          <a:p>
            <a:pPr indent="-457200" lvl="1" marL="9144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Inclua os seguintes métodos:</a:t>
            </a:r>
            <a:endParaRPr/>
          </a:p>
          <a:p>
            <a:pPr indent="-381000" lvl="2" marL="129540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void matricular (Estudante e) – inclui estudante na turma;</a:t>
            </a:r>
            <a:endParaRPr/>
          </a:p>
          <a:p>
            <a:pPr indent="-381000" lvl="2" marL="129540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void listar – mostra os dados de todos os estudantes da turma;</a:t>
            </a:r>
            <a:endParaRPr/>
          </a:p>
          <a:p>
            <a:pPr indent="-381000" lvl="2" marL="129540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Estudante pesquisar (int matricula) – procura no array o estudante cuja matrícula é igual ao parâmetro passado e o retorna;</a:t>
            </a:r>
            <a:endParaRPr/>
          </a:p>
          <a:p>
            <a:pPr indent="-381000" lvl="2" marL="129540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void trancar (int matricula) – exclui estudante da turma;</a:t>
            </a:r>
            <a:endParaRPr/>
          </a:p>
          <a:p>
            <a:pPr indent="-381000" lvl="2" marL="129540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void trancar (Estudante e) – exclui estudante da turma.</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45"/>
          <p:cNvSpPr txBox="1"/>
          <p:nvPr>
            <p:ph type="title"/>
          </p:nvPr>
        </p:nvSpPr>
        <p:spPr>
          <a:xfrm>
            <a:off x="457200" y="76200"/>
            <a:ext cx="8229600" cy="533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Dica</a:t>
            </a:r>
            <a:endParaRPr/>
          </a:p>
        </p:txBody>
      </p:sp>
      <p:sp>
        <p:nvSpPr>
          <p:cNvPr id="871" name="Google Shape;871;p45"/>
          <p:cNvSpPr txBox="1"/>
          <p:nvPr>
            <p:ph idx="1" type="body"/>
          </p:nvPr>
        </p:nvSpPr>
        <p:spPr>
          <a:xfrm>
            <a:off x="457200" y="609600"/>
            <a:ext cx="8229600" cy="6096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public class Turma { </a:t>
            </a:r>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String nome;</a:t>
            </a:r>
            <a:endParaRPr/>
          </a:p>
          <a:p>
            <a:pPr indent="0" lvl="0" marL="0" marR="0" rtl="0" algn="l">
              <a:lnSpc>
                <a:spcPct val="100000"/>
              </a:lnSpc>
              <a:spcBef>
                <a:spcPts val="0"/>
              </a:spcBef>
              <a:spcAft>
                <a:spcPts val="0"/>
              </a:spcAft>
              <a:buClr>
                <a:srgbClr val="3333CC"/>
              </a:buClr>
              <a:buSzPts val="2000"/>
              <a:buFont typeface="Arial"/>
              <a:buNone/>
            </a:pPr>
            <a:r>
              <a:rPr b="0" i="0" lang="en-US" sz="2000" u="none" cap="none" strike="noStrike">
                <a:solidFill>
                  <a:srgbClr val="3333CC"/>
                </a:solidFill>
                <a:latin typeface="Arial"/>
                <a:ea typeface="Arial"/>
                <a:cs typeface="Arial"/>
                <a:sym typeface="Arial"/>
              </a:rPr>
              <a:t>   Estudante estudantes [] = new Estudante[10];</a:t>
            </a:r>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private int numEstudantes;</a:t>
            </a:r>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 colocar construtores aqui</a:t>
            </a:r>
            <a:endParaRPr/>
          </a:p>
          <a:p>
            <a:pPr indent="0" lvl="0" marL="0" marR="0" rtl="0" algn="l">
              <a:lnSpc>
                <a:spcPct val="100000"/>
              </a:lnSpc>
              <a:spcBef>
                <a:spcPts val="0"/>
              </a:spcBef>
              <a:spcAft>
                <a:spcPts val="0"/>
              </a:spcAft>
              <a:buClr>
                <a:srgbClr val="3333CC"/>
              </a:buClr>
              <a:buSzPts val="2000"/>
              <a:buFont typeface="Arial"/>
              <a:buNone/>
            </a:pPr>
            <a:r>
              <a:rPr b="0" i="0" lang="en-US" sz="2000" u="none" cap="none" strike="noStrike">
                <a:solidFill>
                  <a:srgbClr val="3333CC"/>
                </a:solidFill>
                <a:latin typeface="Arial"/>
                <a:ea typeface="Arial"/>
                <a:cs typeface="Arial"/>
                <a:sym typeface="Arial"/>
              </a:rPr>
              <a:t>   public void matricular( Estudante e )   {</a:t>
            </a:r>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estudantes[numEstudantes] = e;</a:t>
            </a:r>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numEstudantes++;</a:t>
            </a:r>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 </a:t>
            </a:r>
            <a:endParaRPr/>
          </a:p>
          <a:p>
            <a:pPr indent="0" lvl="0" marL="0" marR="0" rtl="0" algn="l">
              <a:lnSpc>
                <a:spcPct val="100000"/>
              </a:lnSpc>
              <a:spcBef>
                <a:spcPts val="0"/>
              </a:spcBef>
              <a:spcAft>
                <a:spcPts val="0"/>
              </a:spcAft>
              <a:buClr>
                <a:srgbClr val="3333CC"/>
              </a:buClr>
              <a:buSzPts val="2000"/>
              <a:buFont typeface="Arial"/>
              <a:buNone/>
            </a:pPr>
            <a:r>
              <a:rPr b="0" i="0" lang="en-US" sz="2000" u="none" cap="none" strike="noStrike">
                <a:solidFill>
                  <a:srgbClr val="3333CC"/>
                </a:solidFill>
                <a:latin typeface="Arial"/>
                <a:ea typeface="Arial"/>
                <a:cs typeface="Arial"/>
                <a:sym typeface="Arial"/>
              </a:rPr>
              <a:t>    public Estudante pesquisar( int matricula )   {</a:t>
            </a:r>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for (int i = 0; i &lt; estudantes.length; i++)   {</a:t>
            </a:r>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 varre o array procurando pelo estudante que tem a matricula </a:t>
            </a:r>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 passada como argumento</a:t>
            </a:r>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if ( (estudantes[i]!= null) &amp;&amp; </a:t>
            </a:r>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(estudantes[i].getMatricula() == matricula) )    {</a:t>
            </a:r>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return estudantes[i];</a:t>
            </a:r>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System.out.println ("matricula inexistente -&gt; " + matricula );</a:t>
            </a:r>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return null;</a:t>
            </a:r>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 </a:t>
            </a:r>
            <a:endParaRPr/>
          </a:p>
        </p:txBody>
      </p:sp>
      <p:sp>
        <p:nvSpPr>
          <p:cNvPr id="872" name="Google Shape;872;p45"/>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46"/>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79" name="Google Shape;879;p46"/>
          <p:cNvSpPr txBox="1"/>
          <p:nvPr/>
        </p:nvSpPr>
        <p:spPr>
          <a:xfrm>
            <a:off x="366712" y="76200"/>
            <a:ext cx="61722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Atividade 2</a:t>
            </a:r>
            <a:endParaRPr/>
          </a:p>
        </p:txBody>
      </p:sp>
      <p:sp>
        <p:nvSpPr>
          <p:cNvPr id="880" name="Google Shape;880;p46"/>
          <p:cNvSpPr txBox="1"/>
          <p:nvPr>
            <p:ph idx="1" type="body"/>
          </p:nvPr>
        </p:nvSpPr>
        <p:spPr>
          <a:xfrm>
            <a:off x="457200" y="822325"/>
            <a:ext cx="8534400" cy="5654675"/>
          </a:xfrm>
          <a:prstGeom prst="rect">
            <a:avLst/>
          </a:prstGeom>
          <a:noFill/>
          <a:ln>
            <a:noFill/>
          </a:ln>
        </p:spPr>
        <p:txBody>
          <a:bodyPr anchorCtr="0" anchor="t" bIns="45700" lIns="91425" spcFirstLastPara="1" rIns="91425" wrap="square" tIns="45700">
            <a:noAutofit/>
          </a:bodyPr>
          <a:lstStyle/>
          <a:p>
            <a:pPr indent="-533400" lvl="0" marL="533400" rtl="0" algn="l">
              <a:lnSpc>
                <a:spcPct val="100000"/>
              </a:lnSpc>
              <a:spcBef>
                <a:spcPts val="0"/>
              </a:spcBef>
              <a:spcAft>
                <a:spcPts val="0"/>
              </a:spcAft>
              <a:buClr>
                <a:schemeClr val="dk1"/>
              </a:buClr>
              <a:buSzPts val="2800"/>
              <a:buFont typeface="Arial"/>
              <a:buAutoNum type="arabicPeriod"/>
            </a:pPr>
            <a:r>
              <a:rPr b="0" i="0" lang="en-US" sz="2800" u="none">
                <a:solidFill>
                  <a:schemeClr val="dk1"/>
                </a:solidFill>
                <a:latin typeface="Arial"/>
                <a:ea typeface="Arial"/>
                <a:cs typeface="Arial"/>
                <a:sym typeface="Arial"/>
              </a:rPr>
              <a:t>Implementar um programa TesteTurma com as seguintes funcionalidades:</a:t>
            </a:r>
            <a:endParaRPr/>
          </a:p>
          <a:p>
            <a:pPr indent="-457200" lvl="1" marL="9144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cria três estudantes;</a:t>
            </a:r>
            <a:endParaRPr/>
          </a:p>
          <a:p>
            <a:pPr indent="-457200" lvl="1" marL="9144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cria uma turma;</a:t>
            </a:r>
            <a:endParaRPr/>
          </a:p>
          <a:p>
            <a:pPr indent="-457200" lvl="1" marL="9144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matricula os três estudantes na turma;</a:t>
            </a:r>
            <a:endParaRPr/>
          </a:p>
          <a:p>
            <a:pPr indent="-457200" lvl="1" marL="9144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lista todos os estudantes;</a:t>
            </a:r>
            <a:endParaRPr/>
          </a:p>
          <a:p>
            <a:pPr indent="-457200" lvl="1" marL="9144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pesquisar um dos estudantes e exibir seus dados;</a:t>
            </a:r>
            <a:endParaRPr/>
          </a:p>
          <a:p>
            <a:pPr indent="-457200" lvl="1" marL="9144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excluir estudantes usando as duas maneiras diferentes.</a:t>
            </a:r>
            <a:endParaRPr/>
          </a:p>
          <a:p>
            <a:pPr indent="-304800" lvl="1" marL="9144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04800" lvl="1" marL="9144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47"/>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87" name="Google Shape;887;p47"/>
          <p:cNvSpPr txBox="1"/>
          <p:nvPr/>
        </p:nvSpPr>
        <p:spPr>
          <a:xfrm>
            <a:off x="366712" y="76200"/>
            <a:ext cx="61722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Atividade 3</a:t>
            </a:r>
            <a:endParaRPr/>
          </a:p>
        </p:txBody>
      </p:sp>
      <p:sp>
        <p:nvSpPr>
          <p:cNvPr id="888" name="Google Shape;888;p47"/>
          <p:cNvSpPr txBox="1"/>
          <p:nvPr>
            <p:ph idx="1" type="body"/>
          </p:nvPr>
        </p:nvSpPr>
        <p:spPr>
          <a:xfrm>
            <a:off x="457200" y="822325"/>
            <a:ext cx="8458200" cy="6035675"/>
          </a:xfrm>
          <a:prstGeom prst="rect">
            <a:avLst/>
          </a:prstGeom>
          <a:noFill/>
          <a:ln>
            <a:noFill/>
          </a:ln>
        </p:spPr>
        <p:txBody>
          <a:bodyPr anchorCtr="0" anchor="t" bIns="45700" lIns="91425" spcFirstLastPara="1" rIns="91425" wrap="square" tIns="45700">
            <a:noAutofit/>
          </a:bodyPr>
          <a:lstStyle/>
          <a:p>
            <a:pPr indent="-533400" lvl="0" marL="533400" rtl="0" algn="l">
              <a:lnSpc>
                <a:spcPct val="90000"/>
              </a:lnSpc>
              <a:spcBef>
                <a:spcPts val="0"/>
              </a:spcBef>
              <a:spcAft>
                <a:spcPts val="0"/>
              </a:spcAft>
              <a:buClr>
                <a:schemeClr val="dk1"/>
              </a:buClr>
              <a:buSzPts val="2800"/>
              <a:buFont typeface="Arial"/>
              <a:buAutoNum type="arabicPeriod"/>
            </a:pPr>
            <a:r>
              <a:rPr b="0" i="0" lang="en-US" sz="2800" u="none">
                <a:solidFill>
                  <a:schemeClr val="dk1"/>
                </a:solidFill>
                <a:latin typeface="Arial"/>
                <a:ea typeface="Arial"/>
                <a:cs typeface="Arial"/>
                <a:sym typeface="Arial"/>
              </a:rPr>
              <a:t>Crie uma classe TurmaArrayList para funcionar com estrutura de dados redimensionável dinâmicamente (ArrayList, por exemplo) ao invés de array.</a:t>
            </a:r>
            <a:endParaRPr/>
          </a:p>
          <a:p>
            <a:pPr indent="-533400" lvl="0" marL="533400" rtl="0" algn="l">
              <a:lnSpc>
                <a:spcPct val="90000"/>
              </a:lnSpc>
              <a:spcBef>
                <a:spcPts val="560"/>
              </a:spcBef>
              <a:spcAft>
                <a:spcPts val="0"/>
              </a:spcAft>
              <a:buClr>
                <a:schemeClr val="dk1"/>
              </a:buClr>
              <a:buSzPts val="2800"/>
              <a:buFont typeface="Arial"/>
              <a:buAutoNum type="arabicPeriod"/>
            </a:pPr>
            <a:r>
              <a:rPr b="0" i="0" lang="en-US" sz="2800" u="none">
                <a:solidFill>
                  <a:schemeClr val="dk1"/>
                </a:solidFill>
                <a:latin typeface="Arial"/>
                <a:ea typeface="Arial"/>
                <a:cs typeface="Arial"/>
                <a:sym typeface="Arial"/>
              </a:rPr>
              <a:t>É necessário modificar todos os métodos.</a:t>
            </a:r>
            <a:endParaRPr/>
          </a:p>
          <a:p>
            <a:pPr indent="-533400" lvl="0" marL="533400" rtl="0" algn="l">
              <a:lnSpc>
                <a:spcPct val="90000"/>
              </a:lnSpc>
              <a:spcBef>
                <a:spcPts val="560"/>
              </a:spcBef>
              <a:spcAft>
                <a:spcPts val="0"/>
              </a:spcAft>
              <a:buClr>
                <a:schemeClr val="dk1"/>
              </a:buClr>
              <a:buSzPts val="2800"/>
              <a:buFont typeface="Arial"/>
              <a:buAutoNum type="arabicPeriod"/>
            </a:pPr>
            <a:r>
              <a:rPr b="0" i="0" lang="en-US" sz="2800" u="none">
                <a:solidFill>
                  <a:schemeClr val="dk1"/>
                </a:solidFill>
                <a:latin typeface="Arial"/>
                <a:ea typeface="Arial"/>
                <a:cs typeface="Arial"/>
                <a:sym typeface="Arial"/>
              </a:rPr>
              <a:t>O método </a:t>
            </a:r>
            <a:r>
              <a:rPr b="0" i="1" lang="en-US" sz="2800" u="none">
                <a:solidFill>
                  <a:schemeClr val="dk1"/>
                </a:solidFill>
                <a:latin typeface="Arial"/>
                <a:ea typeface="Arial"/>
                <a:cs typeface="Arial"/>
                <a:sym typeface="Arial"/>
              </a:rPr>
              <a:t>exibir </a:t>
            </a:r>
            <a:r>
              <a:rPr b="0" i="0" lang="en-US" sz="2800" u="none">
                <a:solidFill>
                  <a:schemeClr val="dk1"/>
                </a:solidFill>
                <a:latin typeface="Arial"/>
                <a:ea typeface="Arial"/>
                <a:cs typeface="Arial"/>
                <a:sym typeface="Arial"/>
              </a:rPr>
              <a:t>deve usar </a:t>
            </a:r>
            <a:r>
              <a:rPr b="0" i="1" lang="en-US" sz="2800" u="none">
                <a:solidFill>
                  <a:schemeClr val="dk1"/>
                </a:solidFill>
                <a:latin typeface="Arial"/>
                <a:ea typeface="Arial"/>
                <a:cs typeface="Arial"/>
                <a:sym typeface="Arial"/>
              </a:rPr>
              <a:t>iterator</a:t>
            </a:r>
            <a:r>
              <a:rPr b="0" i="0" lang="en-US" sz="2800" u="none">
                <a:solidFill>
                  <a:schemeClr val="dk1"/>
                </a:solidFill>
                <a:latin typeface="Arial"/>
                <a:ea typeface="Arial"/>
                <a:cs typeface="Arial"/>
                <a:sym typeface="Arial"/>
              </a:rPr>
              <a:t> para varrer a lista e </a:t>
            </a:r>
            <a:r>
              <a:rPr b="0" i="1" lang="en-US" sz="2800" u="none">
                <a:solidFill>
                  <a:schemeClr val="dk1"/>
                </a:solidFill>
                <a:latin typeface="Arial"/>
                <a:ea typeface="Arial"/>
                <a:cs typeface="Arial"/>
                <a:sym typeface="Arial"/>
              </a:rPr>
              <a:t>get()</a:t>
            </a:r>
            <a:r>
              <a:rPr b="0" i="0" lang="en-US" sz="2800" u="none">
                <a:solidFill>
                  <a:schemeClr val="dk1"/>
                </a:solidFill>
                <a:latin typeface="Arial"/>
                <a:ea typeface="Arial"/>
                <a:cs typeface="Arial"/>
                <a:sym typeface="Arial"/>
              </a:rPr>
              <a:t> para pegar um elemento na lista.</a:t>
            </a:r>
            <a:endParaRPr/>
          </a:p>
          <a:p>
            <a:pPr indent="-533400" lvl="0" marL="533400" rtl="0" algn="l">
              <a:lnSpc>
                <a:spcPct val="90000"/>
              </a:lnSpc>
              <a:spcBef>
                <a:spcPts val="560"/>
              </a:spcBef>
              <a:spcAft>
                <a:spcPts val="0"/>
              </a:spcAft>
              <a:buClr>
                <a:schemeClr val="dk1"/>
              </a:buClr>
              <a:buSzPts val="2800"/>
              <a:buFont typeface="Arial"/>
              <a:buAutoNum type="arabicPeriod"/>
            </a:pPr>
            <a:r>
              <a:rPr b="0" i="0" lang="en-US" sz="2800" u="none">
                <a:solidFill>
                  <a:schemeClr val="dk1"/>
                </a:solidFill>
                <a:latin typeface="Arial"/>
                <a:ea typeface="Arial"/>
                <a:cs typeface="Arial"/>
                <a:sym typeface="Arial"/>
              </a:rPr>
              <a:t>Os métodos </a:t>
            </a:r>
            <a:r>
              <a:rPr b="0" i="1" lang="en-US" sz="2800" u="none">
                <a:solidFill>
                  <a:schemeClr val="dk1"/>
                </a:solidFill>
                <a:latin typeface="Arial"/>
                <a:ea typeface="Arial"/>
                <a:cs typeface="Arial"/>
                <a:sym typeface="Arial"/>
              </a:rPr>
              <a:t>excluir </a:t>
            </a:r>
            <a:r>
              <a:rPr b="0" i="0" lang="en-US" sz="2800" u="none">
                <a:solidFill>
                  <a:schemeClr val="dk1"/>
                </a:solidFill>
                <a:latin typeface="Arial"/>
                <a:ea typeface="Arial"/>
                <a:cs typeface="Arial"/>
                <a:sym typeface="Arial"/>
              </a:rPr>
              <a:t>devem varrer o ArrayList usando loops tradicionais (</a:t>
            </a:r>
            <a:r>
              <a:rPr b="0" i="1" lang="en-US" sz="2800" u="none">
                <a:solidFill>
                  <a:schemeClr val="dk1"/>
                </a:solidFill>
                <a:latin typeface="Arial"/>
                <a:ea typeface="Arial"/>
                <a:cs typeface="Arial"/>
                <a:sym typeface="Arial"/>
              </a:rPr>
              <a:t>for</a:t>
            </a:r>
            <a:r>
              <a:rPr b="0" i="0" lang="en-US" sz="2800" u="none">
                <a:solidFill>
                  <a:schemeClr val="dk1"/>
                </a:solidFill>
                <a:latin typeface="Arial"/>
                <a:ea typeface="Arial"/>
                <a:cs typeface="Arial"/>
                <a:sym typeface="Arial"/>
              </a:rPr>
              <a:t>).</a:t>
            </a:r>
            <a:endParaRPr/>
          </a:p>
          <a:p>
            <a:pPr indent="-533400" lvl="0" marL="533400" rtl="0" algn="l">
              <a:lnSpc>
                <a:spcPct val="90000"/>
              </a:lnSpc>
              <a:spcBef>
                <a:spcPts val="560"/>
              </a:spcBef>
              <a:spcAft>
                <a:spcPts val="0"/>
              </a:spcAft>
              <a:buClr>
                <a:schemeClr val="dk1"/>
              </a:buClr>
              <a:buSzPts val="2800"/>
              <a:buFont typeface="Arial"/>
              <a:buAutoNum type="arabicPeriod"/>
            </a:pPr>
            <a:r>
              <a:rPr b="0" i="0" lang="en-US" sz="2800" u="none">
                <a:solidFill>
                  <a:schemeClr val="dk1"/>
                </a:solidFill>
                <a:latin typeface="Arial"/>
                <a:ea typeface="Arial"/>
                <a:cs typeface="Arial"/>
                <a:sym typeface="Arial"/>
              </a:rPr>
              <a:t>Observe que o programa TesteTurma pode ser utilizado com a nova definição da classe TurmaArrayList bastando apenas mudar as chamadas da classe Turma para TurmaArrayList.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31" name="Google Shape;131;p5"/>
          <p:cNvSpPr txBox="1"/>
          <p:nvPr>
            <p:ph idx="1" type="body"/>
          </p:nvPr>
        </p:nvSpPr>
        <p:spPr>
          <a:xfrm>
            <a:off x="381000" y="914400"/>
            <a:ext cx="8382000" cy="3352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Representação gráfica: </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Turma é uma agregação de Estudantes.</a:t>
            </a:r>
            <a:endParaRPr/>
          </a:p>
          <a:p>
            <a:pPr indent="-133350" lvl="1" marL="74295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33350" lvl="1" marL="74295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33350" lvl="1" marL="74295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33350" lvl="1" marL="74295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33350" lvl="1" marL="74295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Exemplo de código de uma Agregação:</a:t>
            </a:r>
            <a:endParaRPr/>
          </a:p>
          <a:p>
            <a:pPr indent="-285750" lvl="1" marL="74295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public class Turma {</a:t>
            </a:r>
            <a:endParaRPr/>
          </a:p>
          <a:p>
            <a:pPr indent="-285750" lvl="1" marL="74295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String nome;</a:t>
            </a:r>
            <a:endParaRPr/>
          </a:p>
          <a:p>
            <a:pPr indent="-285750" lvl="1" marL="74295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int numEstudantes;</a:t>
            </a:r>
            <a:endParaRPr/>
          </a:p>
          <a:p>
            <a:pPr indent="-285750" lvl="1" marL="742950" rtl="0" algn="l">
              <a:lnSpc>
                <a:spcPct val="100000"/>
              </a:lnSpc>
              <a:spcBef>
                <a:spcPts val="40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	Estudante estudantes[];</a:t>
            </a:r>
            <a:endParaRPr/>
          </a:p>
          <a:p>
            <a:pPr indent="-285750" lvl="1" marL="74295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t>
            </a:r>
            <a:endParaRPr/>
          </a:p>
          <a:p>
            <a:pPr indent="-285750" lvl="1" marL="74295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a:t>
            </a:r>
            <a:endParaRPr/>
          </a:p>
        </p:txBody>
      </p:sp>
      <p:sp>
        <p:nvSpPr>
          <p:cNvPr id="132" name="Google Shape;132;p5"/>
          <p:cNvSpPr txBox="1"/>
          <p:nvPr/>
        </p:nvSpPr>
        <p:spPr>
          <a:xfrm>
            <a:off x="533400" y="152400"/>
            <a:ext cx="80010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Agregação</a:t>
            </a:r>
            <a:endParaRPr/>
          </a:p>
        </p:txBody>
      </p:sp>
      <p:pic>
        <p:nvPicPr>
          <p:cNvPr id="133" name="Google Shape;133;p5"/>
          <p:cNvPicPr preferRelativeResize="0"/>
          <p:nvPr/>
        </p:nvPicPr>
        <p:blipFill rotWithShape="1">
          <a:blip r:embed="rId3">
            <a:alphaModFix/>
          </a:blip>
          <a:srcRect b="0" l="0" r="0" t="0"/>
          <a:stretch/>
        </p:blipFill>
        <p:spPr>
          <a:xfrm>
            <a:off x="1905000" y="2160587"/>
            <a:ext cx="4648200" cy="1573212"/>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48"/>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95" name="Google Shape;895;p48"/>
          <p:cNvSpPr txBox="1"/>
          <p:nvPr/>
        </p:nvSpPr>
        <p:spPr>
          <a:xfrm>
            <a:off x="366712" y="76200"/>
            <a:ext cx="61722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Atividade 4</a:t>
            </a:r>
            <a:endParaRPr/>
          </a:p>
        </p:txBody>
      </p:sp>
      <p:sp>
        <p:nvSpPr>
          <p:cNvPr id="896" name="Google Shape;896;p48"/>
          <p:cNvSpPr txBox="1"/>
          <p:nvPr>
            <p:ph idx="1" type="body"/>
          </p:nvPr>
        </p:nvSpPr>
        <p:spPr>
          <a:xfrm>
            <a:off x="457200" y="914400"/>
            <a:ext cx="8077200" cy="5181600"/>
          </a:xfrm>
          <a:prstGeom prst="rect">
            <a:avLst/>
          </a:prstGeom>
          <a:noFill/>
          <a:ln>
            <a:noFill/>
          </a:ln>
        </p:spPr>
        <p:txBody>
          <a:bodyPr anchorCtr="0" anchor="t" bIns="45700" lIns="91425" spcFirstLastPara="1" rIns="91425" wrap="square" tIns="45700">
            <a:noAutofit/>
          </a:bodyPr>
          <a:lstStyle/>
          <a:p>
            <a:pPr indent="-533400" lvl="0" marL="533400" rtl="0" algn="l">
              <a:lnSpc>
                <a:spcPct val="100000"/>
              </a:lnSpc>
              <a:spcBef>
                <a:spcPts val="0"/>
              </a:spcBef>
              <a:spcAft>
                <a:spcPts val="0"/>
              </a:spcAft>
              <a:buClr>
                <a:schemeClr val="dk1"/>
              </a:buClr>
              <a:buSzPts val="2800"/>
              <a:buFont typeface="Arial"/>
              <a:buAutoNum type="arabicPeriod"/>
            </a:pPr>
            <a:r>
              <a:rPr b="0" i="0" lang="en-US" sz="2800" u="none">
                <a:solidFill>
                  <a:schemeClr val="dk1"/>
                </a:solidFill>
                <a:latin typeface="Arial"/>
                <a:ea typeface="Arial"/>
                <a:cs typeface="Arial"/>
                <a:sym typeface="Arial"/>
              </a:rPr>
              <a:t>Modificar os seguintes métodos da classe TurmaArrayList: </a:t>
            </a:r>
            <a:endParaRPr/>
          </a:p>
          <a:p>
            <a:pPr indent="-457200" lvl="1" marL="9144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void listar</a:t>
            </a:r>
            <a:endParaRPr/>
          </a:p>
          <a:p>
            <a:pPr indent="-457200" lvl="1" marL="9144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Estudante pesquisar (int matricula) </a:t>
            </a:r>
            <a:endParaRPr/>
          </a:p>
          <a:p>
            <a:pPr indent="-457200" lvl="1" marL="9144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void trancar (int matricula) </a:t>
            </a:r>
            <a:endParaRPr/>
          </a:p>
          <a:p>
            <a:pPr indent="-457200" lvl="1" marL="9144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void trancar (Estudante e)</a:t>
            </a:r>
            <a:endParaRPr/>
          </a:p>
          <a:p>
            <a:pPr indent="-533400" lvl="0" marL="53340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para percorrer a lista usando o laço “for-each”.</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49"/>
          <p:cNvSpPr txBox="1"/>
          <p:nvPr/>
        </p:nvSpPr>
        <p:spPr>
          <a:xfrm>
            <a:off x="7010400" y="6553200"/>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903" name="Google Shape;903;p49"/>
          <p:cNvSpPr txBox="1"/>
          <p:nvPr/>
        </p:nvSpPr>
        <p:spPr>
          <a:xfrm>
            <a:off x="366712" y="76200"/>
            <a:ext cx="61722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Atividade 5</a:t>
            </a:r>
            <a:endParaRPr/>
          </a:p>
        </p:txBody>
      </p:sp>
      <p:sp>
        <p:nvSpPr>
          <p:cNvPr id="904" name="Google Shape;904;p49"/>
          <p:cNvSpPr txBox="1"/>
          <p:nvPr>
            <p:ph idx="1" type="body"/>
          </p:nvPr>
        </p:nvSpPr>
        <p:spPr>
          <a:xfrm>
            <a:off x="457200" y="822325"/>
            <a:ext cx="8077200" cy="5654675"/>
          </a:xfrm>
          <a:prstGeom prst="rect">
            <a:avLst/>
          </a:prstGeom>
          <a:noFill/>
          <a:ln>
            <a:noFill/>
          </a:ln>
        </p:spPr>
        <p:txBody>
          <a:bodyPr anchorCtr="0" anchor="t" bIns="45700" lIns="91425" spcFirstLastPara="1" rIns="91425" wrap="square" tIns="45700">
            <a:noAutofit/>
          </a:bodyPr>
          <a:lstStyle/>
          <a:p>
            <a:pPr indent="-533400" lvl="0" marL="533400" rtl="0" algn="l">
              <a:lnSpc>
                <a:spcPct val="100000"/>
              </a:lnSpc>
              <a:spcBef>
                <a:spcPts val="0"/>
              </a:spcBef>
              <a:spcAft>
                <a:spcPts val="0"/>
              </a:spcAft>
              <a:buClr>
                <a:schemeClr val="dk1"/>
              </a:buClr>
              <a:buSzPts val="2800"/>
              <a:buFont typeface="Arial"/>
              <a:buAutoNum type="arabicPeriod"/>
            </a:pPr>
            <a:r>
              <a:rPr b="0" i="0" lang="en-US" sz="2800" u="none">
                <a:solidFill>
                  <a:schemeClr val="dk1"/>
                </a:solidFill>
                <a:latin typeface="Arial"/>
                <a:ea typeface="Arial"/>
                <a:cs typeface="Arial"/>
                <a:sym typeface="Arial"/>
              </a:rPr>
              <a:t>Escrever uma classe TesteHashMap que cria um </a:t>
            </a:r>
            <a:r>
              <a:rPr b="0" i="1" lang="en-US" sz="2800" u="none">
                <a:solidFill>
                  <a:schemeClr val="dk1"/>
                </a:solidFill>
                <a:latin typeface="Arial"/>
                <a:ea typeface="Arial"/>
                <a:cs typeface="Arial"/>
                <a:sym typeface="Arial"/>
              </a:rPr>
              <a:t>map</a:t>
            </a:r>
            <a:r>
              <a:rPr b="0" i="0" lang="en-US" sz="2800" u="none">
                <a:solidFill>
                  <a:schemeClr val="dk1"/>
                </a:solidFill>
                <a:latin typeface="Arial"/>
                <a:ea typeface="Arial"/>
                <a:cs typeface="Arial"/>
                <a:sym typeface="Arial"/>
              </a:rPr>
              <a:t> de tipos específicos que tem como chaves números inteiros (Integer) representando as matrículas dos estudantes, e como valor os respectivos objetos da classe Estudante.</a:t>
            </a:r>
            <a:endParaRPr/>
          </a:p>
          <a:p>
            <a:pPr indent="-533400" lvl="0" marL="533400" rtl="0" algn="l">
              <a:lnSpc>
                <a:spcPct val="100000"/>
              </a:lnSpc>
              <a:spcBef>
                <a:spcPts val="560"/>
              </a:spcBef>
              <a:spcAft>
                <a:spcPts val="0"/>
              </a:spcAft>
              <a:buClr>
                <a:schemeClr val="dk1"/>
              </a:buClr>
              <a:buSzPts val="2800"/>
              <a:buFont typeface="Arial"/>
              <a:buAutoNum type="arabicPeriod"/>
            </a:pPr>
            <a:r>
              <a:rPr b="0" i="0" lang="en-US" sz="2800" u="none">
                <a:solidFill>
                  <a:schemeClr val="dk1"/>
                </a:solidFill>
                <a:latin typeface="Arial"/>
                <a:ea typeface="Arial"/>
                <a:cs typeface="Arial"/>
                <a:sym typeface="Arial"/>
              </a:rPr>
              <a:t>Crie três instâncias de estudante e os inclua no </a:t>
            </a:r>
            <a:r>
              <a:rPr b="0" i="1" lang="en-US" sz="2800" u="none">
                <a:solidFill>
                  <a:schemeClr val="dk1"/>
                </a:solidFill>
                <a:latin typeface="Arial"/>
                <a:ea typeface="Arial"/>
                <a:cs typeface="Arial"/>
                <a:sym typeface="Arial"/>
              </a:rPr>
              <a:t>map</a:t>
            </a:r>
            <a:r>
              <a:rPr b="0" i="0" lang="en-US" sz="2800" u="none">
                <a:solidFill>
                  <a:schemeClr val="dk1"/>
                </a:solidFill>
                <a:latin typeface="Arial"/>
                <a:ea typeface="Arial"/>
                <a:cs typeface="Arial"/>
                <a:sym typeface="Arial"/>
              </a:rPr>
              <a:t>.</a:t>
            </a:r>
            <a:endParaRPr/>
          </a:p>
          <a:p>
            <a:pPr indent="-533400" lvl="0" marL="533400" rtl="0" algn="l">
              <a:lnSpc>
                <a:spcPct val="100000"/>
              </a:lnSpc>
              <a:spcBef>
                <a:spcPts val="560"/>
              </a:spcBef>
              <a:spcAft>
                <a:spcPts val="0"/>
              </a:spcAft>
              <a:buClr>
                <a:schemeClr val="dk1"/>
              </a:buClr>
              <a:buSzPts val="2800"/>
              <a:buFont typeface="Arial"/>
              <a:buAutoNum type="arabicPeriod"/>
            </a:pPr>
            <a:r>
              <a:rPr b="0" i="0" lang="en-US" sz="2800" u="none">
                <a:solidFill>
                  <a:schemeClr val="dk1"/>
                </a:solidFill>
                <a:latin typeface="Arial"/>
                <a:ea typeface="Arial"/>
                <a:cs typeface="Arial"/>
                <a:sym typeface="Arial"/>
              </a:rPr>
              <a:t>Depois, consulte o </a:t>
            </a:r>
            <a:r>
              <a:rPr b="0" i="1" lang="en-US" sz="2800" u="none">
                <a:solidFill>
                  <a:schemeClr val="dk1"/>
                </a:solidFill>
                <a:latin typeface="Arial"/>
                <a:ea typeface="Arial"/>
                <a:cs typeface="Arial"/>
                <a:sym typeface="Arial"/>
              </a:rPr>
              <a:t>map </a:t>
            </a:r>
            <a:r>
              <a:rPr b="0" i="0" lang="en-US" sz="2800" u="none">
                <a:solidFill>
                  <a:schemeClr val="dk1"/>
                </a:solidFill>
                <a:latin typeface="Arial"/>
                <a:ea typeface="Arial"/>
                <a:cs typeface="Arial"/>
                <a:sym typeface="Arial"/>
              </a:rPr>
              <a:t>utilizando a matrícula de algum estudante, exibindo os dados dos estudante consultado.</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50"/>
          <p:cNvSpPr txBox="1"/>
          <p:nvPr/>
        </p:nvSpPr>
        <p:spPr>
          <a:xfrm>
            <a:off x="539750" y="3195637"/>
            <a:ext cx="8255000" cy="3357562"/>
          </a:xfrm>
          <a:prstGeom prst="rect">
            <a:avLst/>
          </a:prstGeom>
          <a:noFill/>
          <a:ln>
            <a:noFill/>
          </a:ln>
        </p:spPr>
        <p:txBody>
          <a:bodyPr anchorCtr="0" anchor="t" bIns="0" lIns="0" spcFirstLastPara="1" rIns="0" wrap="square" tIns="0">
            <a:spAutoFit/>
          </a:bodyPr>
          <a:lstStyle/>
          <a:p>
            <a:pPr indent="0" lvl="0" marL="0" marR="0" rtl="0" algn="ctr">
              <a:lnSpc>
                <a:spcPct val="101000"/>
              </a:lnSpc>
              <a:spcBef>
                <a:spcPts val="0"/>
              </a:spcBef>
              <a:spcAft>
                <a:spcPts val="0"/>
              </a:spcAft>
              <a:buClr>
                <a:srgbClr val="000000"/>
              </a:buClr>
              <a:buSzPts val="4400"/>
              <a:buFont typeface="Arial"/>
              <a:buNone/>
            </a:pPr>
            <a:r>
              <a:rPr b="0" i="1" lang="en-US" sz="4400" u="none">
                <a:solidFill>
                  <a:srgbClr val="000000"/>
                </a:solidFill>
                <a:latin typeface="Arial"/>
                <a:ea typeface="Arial"/>
                <a:cs typeface="Arial"/>
                <a:sym typeface="Arial"/>
              </a:rPr>
              <a:t>Obrigado!!!</a:t>
            </a:r>
            <a:endParaRPr/>
          </a:p>
          <a:p>
            <a:pPr indent="0" lvl="0" marL="0" marR="0" rtl="0" algn="ctr">
              <a:lnSpc>
                <a:spcPct val="101000"/>
              </a:lnSpc>
              <a:spcBef>
                <a:spcPts val="0"/>
              </a:spcBef>
              <a:spcAft>
                <a:spcPts val="0"/>
              </a:spcAft>
              <a:buClr>
                <a:schemeClr val="dk1"/>
              </a:buClr>
              <a:buSzPts val="3200"/>
              <a:buFont typeface="Arial"/>
              <a:buNone/>
            </a:pPr>
            <a:r>
              <a:t/>
            </a:r>
            <a:endParaRPr b="0" i="0" sz="3200" u="none">
              <a:solidFill>
                <a:srgbClr val="000000"/>
              </a:solidFill>
              <a:latin typeface="Arial"/>
              <a:ea typeface="Arial"/>
              <a:cs typeface="Arial"/>
              <a:sym typeface="Arial"/>
            </a:endParaRPr>
          </a:p>
          <a:p>
            <a:pPr indent="0" lvl="0" marL="0" marR="0" rtl="0" algn="ctr">
              <a:lnSpc>
                <a:spcPct val="101000"/>
              </a:lnSpc>
              <a:spcBef>
                <a:spcPts val="0"/>
              </a:spcBef>
              <a:spcAft>
                <a:spcPts val="0"/>
              </a:spcAft>
              <a:buClr>
                <a:schemeClr val="dk1"/>
              </a:buClr>
              <a:buSzPts val="3200"/>
              <a:buFont typeface="Arial"/>
              <a:buNone/>
            </a:pPr>
            <a:r>
              <a:t/>
            </a:r>
            <a:endParaRPr b="0" i="0" sz="3200" u="none">
              <a:solidFill>
                <a:srgbClr val="000000"/>
              </a:solidFill>
              <a:latin typeface="Arial"/>
              <a:ea typeface="Arial"/>
              <a:cs typeface="Arial"/>
              <a:sym typeface="Arial"/>
            </a:endParaRPr>
          </a:p>
          <a:p>
            <a:pPr indent="0" lvl="0" marL="0" marR="0" rtl="0" algn="ctr">
              <a:lnSpc>
                <a:spcPct val="101000"/>
              </a:lnSpc>
              <a:spcBef>
                <a:spcPts val="0"/>
              </a:spcBef>
              <a:spcAft>
                <a:spcPts val="0"/>
              </a:spcAft>
              <a:buClr>
                <a:schemeClr val="dk1"/>
              </a:buClr>
              <a:buSzPts val="3200"/>
              <a:buFont typeface="Arial"/>
              <a:buNone/>
            </a:pPr>
            <a:r>
              <a:t/>
            </a:r>
            <a:endParaRPr b="0" i="0" sz="3200" u="none">
              <a:solidFill>
                <a:srgbClr val="000000"/>
              </a:solidFill>
              <a:latin typeface="Arial"/>
              <a:ea typeface="Arial"/>
              <a:cs typeface="Arial"/>
              <a:sym typeface="Arial"/>
            </a:endParaRPr>
          </a:p>
          <a:p>
            <a:pPr indent="0" lvl="0" marL="0" marR="0" rtl="0" algn="ctr">
              <a:lnSpc>
                <a:spcPct val="101000"/>
              </a:lnSpc>
              <a:spcBef>
                <a:spcPts val="0"/>
              </a:spcBef>
              <a:spcAft>
                <a:spcPts val="0"/>
              </a:spcAft>
              <a:buClr>
                <a:schemeClr val="dk1"/>
              </a:buClr>
              <a:buSzPts val="3200"/>
              <a:buFont typeface="Arial"/>
              <a:buNone/>
            </a:pPr>
            <a:r>
              <a:t/>
            </a:r>
            <a:endParaRPr b="0" i="0" sz="3200" u="none">
              <a:solidFill>
                <a:srgbClr val="000000"/>
              </a:solidFill>
              <a:latin typeface="Arial"/>
              <a:ea typeface="Arial"/>
              <a:cs typeface="Arial"/>
              <a:sym typeface="Arial"/>
            </a:endParaRPr>
          </a:p>
          <a:p>
            <a:pPr indent="0" lvl="0" marL="0" marR="0" rtl="0" algn="ctr">
              <a:lnSpc>
                <a:spcPct val="101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Marum Simão Filho</a:t>
            </a:r>
            <a:endParaRPr/>
          </a:p>
          <a:p>
            <a:pPr indent="0" lvl="0" marL="0" marR="0" rtl="0" algn="ctr">
              <a:lnSpc>
                <a:spcPct val="101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marumsimao@gmail.com</a:t>
            </a:r>
            <a:endParaRPr/>
          </a:p>
        </p:txBody>
      </p:sp>
      <p:sp>
        <p:nvSpPr>
          <p:cNvPr id="912" name="Google Shape;912;p50"/>
          <p:cNvSpPr txBox="1"/>
          <p:nvPr/>
        </p:nvSpPr>
        <p:spPr>
          <a:xfrm>
            <a:off x="419100" y="838200"/>
            <a:ext cx="8545512" cy="969962"/>
          </a:xfrm>
          <a:prstGeom prst="rect">
            <a:avLst/>
          </a:prstGeom>
          <a:noFill/>
          <a:ln>
            <a:noFill/>
          </a:ln>
        </p:spPr>
        <p:txBody>
          <a:bodyPr anchorCtr="1"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Programação</a:t>
            </a:r>
            <a:endParaRPr/>
          </a:p>
          <a:p>
            <a:pPr indent="0" lvl="0" marL="0" marR="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Orientada a Objetos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nvSpPr>
        <p:spPr>
          <a:xfrm>
            <a:off x="2219325" y="90487"/>
            <a:ext cx="4706937"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Relacionamento: Agregação</a:t>
            </a:r>
            <a:endParaRPr/>
          </a:p>
        </p:txBody>
      </p:sp>
      <p:sp>
        <p:nvSpPr>
          <p:cNvPr id="139" name="Google Shape;139;p6"/>
          <p:cNvSpPr txBox="1"/>
          <p:nvPr/>
        </p:nvSpPr>
        <p:spPr>
          <a:xfrm>
            <a:off x="381000" y="914400"/>
            <a:ext cx="84582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Caso particular de </a:t>
            </a:r>
            <a:r>
              <a:rPr b="1" i="0" lang="en-US" sz="2400" u="none">
                <a:solidFill>
                  <a:schemeClr val="dk1"/>
                </a:solidFill>
                <a:latin typeface="Arial"/>
                <a:ea typeface="Arial"/>
                <a:cs typeface="Arial"/>
                <a:sym typeface="Arial"/>
              </a:rPr>
              <a:t>associação</a:t>
            </a:r>
            <a:endParaRPr/>
          </a:p>
          <a:p>
            <a:pPr indent="-342900" lvl="0" marL="342900" marR="0" rtl="0" algn="l">
              <a:lnSpc>
                <a:spcPct val="100000"/>
              </a:lnSpc>
              <a:spcBef>
                <a:spcPts val="120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Representa um relacionamento do tipo Todo-Parte.</a:t>
            </a:r>
            <a:endParaRPr/>
          </a:p>
          <a:p>
            <a:pPr indent="-342900" lvl="0" marL="342900" marR="0" rtl="0" algn="l">
              <a:lnSpc>
                <a:spcPct val="100000"/>
              </a:lnSpc>
              <a:spcBef>
                <a:spcPts val="120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 vida do objeto parte </a:t>
            </a:r>
            <a:r>
              <a:rPr b="1" i="0" lang="en-US" sz="2400" u="none">
                <a:solidFill>
                  <a:schemeClr val="dk1"/>
                </a:solidFill>
                <a:latin typeface="Arial"/>
                <a:ea typeface="Arial"/>
                <a:cs typeface="Arial"/>
                <a:sym typeface="Arial"/>
              </a:rPr>
              <a:t>não </a:t>
            </a:r>
            <a:r>
              <a:rPr b="0" i="0" lang="en-US" sz="2400" u="none">
                <a:solidFill>
                  <a:schemeClr val="dk1"/>
                </a:solidFill>
                <a:latin typeface="Arial"/>
                <a:ea typeface="Arial"/>
                <a:cs typeface="Arial"/>
                <a:sym typeface="Arial"/>
              </a:rPr>
              <a:t>depende da vida do objeto todo.</a:t>
            </a:r>
            <a:endParaRPr/>
          </a:p>
          <a:p>
            <a:pPr indent="-342900" lvl="0" marL="342900" marR="0" rtl="0" algn="l">
              <a:lnSpc>
                <a:spcPct val="100000"/>
              </a:lnSpc>
              <a:spcBef>
                <a:spcPts val="120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Um objeto parte </a:t>
            </a:r>
            <a:r>
              <a:rPr b="1" i="0" lang="en-US" sz="2400" u="none">
                <a:solidFill>
                  <a:schemeClr val="dk1"/>
                </a:solidFill>
                <a:latin typeface="Arial"/>
                <a:ea typeface="Arial"/>
                <a:cs typeface="Arial"/>
                <a:sym typeface="Arial"/>
              </a:rPr>
              <a:t>pode ser</a:t>
            </a:r>
            <a:r>
              <a:rPr b="0" i="0" lang="en-US" sz="2400" u="none">
                <a:solidFill>
                  <a:schemeClr val="dk1"/>
                </a:solidFill>
                <a:latin typeface="Arial"/>
                <a:ea typeface="Arial"/>
                <a:cs typeface="Arial"/>
                <a:sym typeface="Arial"/>
              </a:rPr>
              <a:t> compartilhado por vários objetos “todos” (Agregação por Referência).</a:t>
            </a:r>
            <a:endParaRPr/>
          </a:p>
          <a:p>
            <a:pPr indent="-190500" lvl="0" marL="342900" marR="0" rtl="0" algn="l">
              <a:lnSpc>
                <a:spcPct val="100000"/>
              </a:lnSpc>
              <a:spcBef>
                <a:spcPts val="120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90500" lvl="0" marL="342900" marR="0" rtl="0" algn="l">
              <a:lnSpc>
                <a:spcPct val="100000"/>
              </a:lnSpc>
              <a:spcBef>
                <a:spcPts val="120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marR="0" rtl="0" algn="l">
              <a:lnSpc>
                <a:spcPct val="100000"/>
              </a:lnSpc>
              <a:spcBef>
                <a:spcPts val="120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Também representa uma dependência estrutural, </a:t>
            </a:r>
            <a:r>
              <a:rPr b="1" i="0" lang="en-US" sz="2400" u="none">
                <a:solidFill>
                  <a:schemeClr val="dk1"/>
                </a:solidFill>
                <a:latin typeface="Arial"/>
                <a:ea typeface="Arial"/>
                <a:cs typeface="Arial"/>
                <a:sym typeface="Arial"/>
              </a:rPr>
              <a:t>podendo</a:t>
            </a:r>
            <a:r>
              <a:rPr b="0" i="0" lang="en-US" sz="2400" u="none">
                <a:solidFill>
                  <a:schemeClr val="dk1"/>
                </a:solidFill>
                <a:latin typeface="Arial"/>
                <a:ea typeface="Arial"/>
                <a:cs typeface="Arial"/>
                <a:sym typeface="Arial"/>
              </a:rPr>
              <a:t> gerar um atributo do tipo da classe “parte” dentro da classe que representa o todo.</a:t>
            </a:r>
            <a:endParaRPr/>
          </a:p>
        </p:txBody>
      </p:sp>
      <p:pic>
        <p:nvPicPr>
          <p:cNvPr id="140" name="Google Shape;140;p6"/>
          <p:cNvPicPr preferRelativeResize="0"/>
          <p:nvPr/>
        </p:nvPicPr>
        <p:blipFill rotWithShape="1">
          <a:blip r:embed="rId3">
            <a:alphaModFix/>
          </a:blip>
          <a:srcRect b="0" l="0" r="0" t="0"/>
          <a:stretch/>
        </p:blipFill>
        <p:spPr>
          <a:xfrm>
            <a:off x="838200" y="3962400"/>
            <a:ext cx="3994150" cy="708025"/>
          </a:xfrm>
          <a:prstGeom prst="rect">
            <a:avLst/>
          </a:prstGeom>
          <a:noFill/>
          <a:ln>
            <a:noFill/>
          </a:ln>
        </p:spPr>
      </p:pic>
      <p:pic>
        <p:nvPicPr>
          <p:cNvPr id="141" name="Google Shape;141;p6"/>
          <p:cNvPicPr preferRelativeResize="0"/>
          <p:nvPr/>
        </p:nvPicPr>
        <p:blipFill rotWithShape="1">
          <a:blip r:embed="rId4">
            <a:alphaModFix/>
          </a:blip>
          <a:srcRect b="0" l="0" r="0" t="0"/>
          <a:stretch/>
        </p:blipFill>
        <p:spPr>
          <a:xfrm>
            <a:off x="5511800" y="3671887"/>
            <a:ext cx="2641600" cy="1289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nvSpPr>
        <p:spPr>
          <a:xfrm>
            <a:off x="2078037" y="90487"/>
            <a:ext cx="4984750"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Relacionamento: Composição</a:t>
            </a:r>
            <a:endParaRPr/>
          </a:p>
        </p:txBody>
      </p:sp>
      <p:sp>
        <p:nvSpPr>
          <p:cNvPr id="148" name="Google Shape;148;p7"/>
          <p:cNvSpPr txBox="1"/>
          <p:nvPr/>
        </p:nvSpPr>
        <p:spPr>
          <a:xfrm>
            <a:off x="381000" y="914400"/>
            <a:ext cx="84582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Caso particular de </a:t>
            </a:r>
            <a:r>
              <a:rPr b="1" i="0" lang="en-US" sz="2400" u="none">
                <a:solidFill>
                  <a:schemeClr val="dk1"/>
                </a:solidFill>
                <a:latin typeface="Arial"/>
                <a:ea typeface="Arial"/>
                <a:cs typeface="Arial"/>
                <a:sym typeface="Arial"/>
              </a:rPr>
              <a:t>agregação</a:t>
            </a:r>
            <a:endParaRPr/>
          </a:p>
          <a:p>
            <a:pPr indent="-342900" lvl="0" marL="342900" marR="0" rtl="0" algn="l">
              <a:lnSpc>
                <a:spcPct val="100000"/>
              </a:lnSpc>
              <a:spcBef>
                <a:spcPts val="120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Também representa um relacionamento do tipo Todo-Parte.</a:t>
            </a:r>
            <a:endParaRPr/>
          </a:p>
          <a:p>
            <a:pPr indent="-342900" lvl="0" marL="342900" marR="0" rtl="0" algn="l">
              <a:lnSpc>
                <a:spcPct val="100000"/>
              </a:lnSpc>
              <a:spcBef>
                <a:spcPts val="120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 vida do objeto parte </a:t>
            </a:r>
            <a:r>
              <a:rPr b="1" i="0" lang="en-US" sz="2400" u="none">
                <a:solidFill>
                  <a:schemeClr val="dk1"/>
                </a:solidFill>
                <a:latin typeface="Arial"/>
                <a:ea typeface="Arial"/>
                <a:cs typeface="Arial"/>
                <a:sym typeface="Arial"/>
              </a:rPr>
              <a:t>depende</a:t>
            </a:r>
            <a:r>
              <a:rPr b="0" i="0" lang="en-US" sz="2400" u="none">
                <a:solidFill>
                  <a:schemeClr val="dk1"/>
                </a:solidFill>
                <a:latin typeface="Arial"/>
                <a:ea typeface="Arial"/>
                <a:cs typeface="Arial"/>
                <a:sym typeface="Arial"/>
              </a:rPr>
              <a:t> da vida do objeto todo.</a:t>
            </a:r>
            <a:endParaRPr/>
          </a:p>
          <a:p>
            <a:pPr indent="-342900" lvl="0" marL="342900" marR="0" rtl="0" algn="l">
              <a:lnSpc>
                <a:spcPct val="100000"/>
              </a:lnSpc>
              <a:spcBef>
                <a:spcPts val="120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Um objeto parte </a:t>
            </a:r>
            <a:r>
              <a:rPr b="1" i="0" lang="en-US" sz="2400" u="none">
                <a:solidFill>
                  <a:schemeClr val="dk1"/>
                </a:solidFill>
                <a:latin typeface="Arial"/>
                <a:ea typeface="Arial"/>
                <a:cs typeface="Arial"/>
                <a:sym typeface="Arial"/>
              </a:rPr>
              <a:t>não</a:t>
            </a:r>
            <a:r>
              <a:rPr b="0" i="0" lang="en-US" sz="2400" u="none">
                <a:solidFill>
                  <a:schemeClr val="dk1"/>
                </a:solidFill>
                <a:latin typeface="Arial"/>
                <a:ea typeface="Arial"/>
                <a:cs typeface="Arial"/>
                <a:sym typeface="Arial"/>
              </a:rPr>
              <a:t> pode ser compartilhado por vários todos (Agregação por Valor).</a:t>
            </a:r>
            <a:endParaRPr/>
          </a:p>
          <a:p>
            <a:pPr indent="-190500" lvl="0" marL="342900" marR="0" rtl="0" algn="l">
              <a:lnSpc>
                <a:spcPct val="100000"/>
              </a:lnSpc>
              <a:spcBef>
                <a:spcPts val="120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400"/>
              <a:buFont typeface="Arial"/>
              <a:buNone/>
            </a:pPr>
            <a:r>
              <a:t/>
            </a:r>
            <a:endParaRPr sz="2400">
              <a:solidFill>
                <a:schemeClr val="dk1"/>
              </a:solidFill>
            </a:endParaRPr>
          </a:p>
          <a:p>
            <a:pPr indent="-292100" lvl="0" marL="342900" marR="0" rtl="0" algn="l">
              <a:lnSpc>
                <a:spcPct val="100000"/>
              </a:lnSpc>
              <a:spcBef>
                <a:spcPts val="120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Também representa uma dependência estrutural, </a:t>
            </a:r>
            <a:r>
              <a:rPr b="1" i="0" lang="en-US" sz="1600" u="none">
                <a:solidFill>
                  <a:schemeClr val="dk1"/>
                </a:solidFill>
                <a:latin typeface="Arial"/>
                <a:ea typeface="Arial"/>
                <a:cs typeface="Arial"/>
                <a:sym typeface="Arial"/>
              </a:rPr>
              <a:t>sempre</a:t>
            </a:r>
            <a:r>
              <a:rPr b="0" i="0" lang="en-US" sz="1600" u="none">
                <a:solidFill>
                  <a:schemeClr val="dk1"/>
                </a:solidFill>
                <a:latin typeface="Arial"/>
                <a:ea typeface="Arial"/>
                <a:cs typeface="Arial"/>
                <a:sym typeface="Arial"/>
              </a:rPr>
              <a:t> gera um atributo do tipo da classe parte dentro da classe que representa o todo.</a:t>
            </a:r>
            <a:endParaRPr b="0" i="0" sz="1600" u="none">
              <a:solidFill>
                <a:schemeClr val="dk1"/>
              </a:solidFill>
              <a:latin typeface="Arial"/>
              <a:ea typeface="Arial"/>
              <a:cs typeface="Arial"/>
              <a:sym typeface="Arial"/>
            </a:endParaRPr>
          </a:p>
          <a:p>
            <a:pPr indent="-292100" lvl="0" marL="342900" marR="0" rtl="0" algn="l">
              <a:lnSpc>
                <a:spcPct val="100000"/>
              </a:lnSpc>
              <a:spcBef>
                <a:spcPts val="1200"/>
              </a:spcBef>
              <a:spcAft>
                <a:spcPts val="0"/>
              </a:spcAft>
              <a:buClr>
                <a:schemeClr val="dk1"/>
              </a:buClr>
              <a:buSzPts val="1600"/>
              <a:buChar char="•"/>
            </a:pPr>
            <a:r>
              <a:rPr lang="en-US" sz="1600">
                <a:solidFill>
                  <a:schemeClr val="dk1"/>
                </a:solidFill>
              </a:rPr>
              <a:t>Símbolo</a:t>
            </a:r>
            <a:r>
              <a:rPr lang="en-US" sz="1600">
                <a:solidFill>
                  <a:schemeClr val="dk1"/>
                </a:solidFill>
              </a:rPr>
              <a:t> fica do lado da classe que tem a referência de outros objetos (a classe que gera o elemento principal)</a:t>
            </a:r>
            <a:endParaRPr sz="1600">
              <a:solidFill>
                <a:schemeClr val="dk1"/>
              </a:solidFill>
            </a:endParaRPr>
          </a:p>
        </p:txBody>
      </p:sp>
      <p:pic>
        <p:nvPicPr>
          <p:cNvPr id="149" name="Google Shape;149;p7"/>
          <p:cNvPicPr preferRelativeResize="0"/>
          <p:nvPr/>
        </p:nvPicPr>
        <p:blipFill rotWithShape="1">
          <a:blip r:embed="rId3">
            <a:alphaModFix/>
          </a:blip>
          <a:srcRect b="0" l="0" r="0" t="0"/>
          <a:stretch/>
        </p:blipFill>
        <p:spPr>
          <a:xfrm>
            <a:off x="2066925" y="3962400"/>
            <a:ext cx="4943475" cy="86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aaf2e876e8_0_0"/>
          <p:cNvSpPr txBox="1"/>
          <p:nvPr>
            <p:ph type="title"/>
          </p:nvPr>
        </p:nvSpPr>
        <p:spPr>
          <a:xfrm>
            <a:off x="457200" y="125525"/>
            <a:ext cx="7759200" cy="404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100">
                <a:solidFill>
                  <a:srgbClr val="111111"/>
                </a:solidFill>
                <a:latin typeface="Roboto"/>
                <a:ea typeface="Roboto"/>
                <a:cs typeface="Roboto"/>
                <a:sym typeface="Roboto"/>
              </a:rPr>
              <a:t>Aqui está um exemplo de código em Java que usa composição:</a:t>
            </a:r>
            <a:endParaRPr sz="5300"/>
          </a:p>
        </p:txBody>
      </p:sp>
      <p:sp>
        <p:nvSpPr>
          <p:cNvPr id="156" name="Google Shape;156;g2aaf2e876e8_0_0"/>
          <p:cNvSpPr txBox="1"/>
          <p:nvPr>
            <p:ph idx="1" type="body"/>
          </p:nvPr>
        </p:nvSpPr>
        <p:spPr>
          <a:xfrm>
            <a:off x="457200" y="530225"/>
            <a:ext cx="3568200" cy="6255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100">
                <a:solidFill>
                  <a:srgbClr val="1155CC"/>
                </a:solidFill>
              </a:rPr>
              <a:t>public class Carro {</a:t>
            </a:r>
            <a:endParaRPr sz="1100">
              <a:solidFill>
                <a:srgbClr val="1155CC"/>
              </a:solidFill>
            </a:endParaRPr>
          </a:p>
          <a:p>
            <a:pPr indent="0" lvl="0" marL="0" rtl="0" algn="l">
              <a:spcBef>
                <a:spcPts val="360"/>
              </a:spcBef>
              <a:spcAft>
                <a:spcPts val="0"/>
              </a:spcAft>
              <a:buNone/>
            </a:pPr>
            <a:r>
              <a:rPr lang="en-US" sz="1100">
                <a:solidFill>
                  <a:srgbClr val="1155CC"/>
                </a:solidFill>
              </a:rPr>
              <a:t>    private Roda[] rodas;      private Motor motor;</a:t>
            </a:r>
            <a:endParaRPr sz="1100">
              <a:solidFill>
                <a:srgbClr val="1155CC"/>
              </a:solidFill>
            </a:endParaRPr>
          </a:p>
          <a:p>
            <a:pPr indent="0" lvl="0" marL="0" rtl="0" algn="l">
              <a:spcBef>
                <a:spcPts val="360"/>
              </a:spcBef>
              <a:spcAft>
                <a:spcPts val="0"/>
              </a:spcAft>
              <a:buNone/>
            </a:pPr>
            <a:r>
              <a:t/>
            </a:r>
            <a:endParaRPr sz="1100">
              <a:solidFill>
                <a:srgbClr val="1155CC"/>
              </a:solidFill>
            </a:endParaRPr>
          </a:p>
          <a:p>
            <a:pPr indent="0" lvl="0" marL="0" rtl="0" algn="l">
              <a:spcBef>
                <a:spcPts val="360"/>
              </a:spcBef>
              <a:spcAft>
                <a:spcPts val="0"/>
              </a:spcAft>
              <a:buNone/>
            </a:pPr>
            <a:r>
              <a:rPr lang="en-US" sz="1100">
                <a:solidFill>
                  <a:srgbClr val="1155CC"/>
                </a:solidFill>
              </a:rPr>
              <a:t>    public Carro() {</a:t>
            </a:r>
            <a:endParaRPr sz="1100">
              <a:solidFill>
                <a:srgbClr val="1155CC"/>
              </a:solidFill>
            </a:endParaRPr>
          </a:p>
          <a:p>
            <a:pPr indent="0" lvl="0" marL="0" rtl="0" algn="l">
              <a:spcBef>
                <a:spcPts val="360"/>
              </a:spcBef>
              <a:spcAft>
                <a:spcPts val="0"/>
              </a:spcAft>
              <a:buNone/>
            </a:pPr>
            <a:r>
              <a:rPr lang="en-US" sz="1100">
                <a:solidFill>
                  <a:srgbClr val="1155CC"/>
                </a:solidFill>
              </a:rPr>
              <a:t>        this.rodas = new Roda[4];</a:t>
            </a:r>
            <a:endParaRPr sz="1100">
              <a:solidFill>
                <a:srgbClr val="1155CC"/>
              </a:solidFill>
            </a:endParaRPr>
          </a:p>
          <a:p>
            <a:pPr indent="0" lvl="0" marL="0" rtl="0" algn="l">
              <a:spcBef>
                <a:spcPts val="360"/>
              </a:spcBef>
              <a:spcAft>
                <a:spcPts val="0"/>
              </a:spcAft>
              <a:buNone/>
            </a:pPr>
            <a:r>
              <a:rPr lang="en-US" sz="1100">
                <a:solidFill>
                  <a:srgbClr val="1155CC"/>
                </a:solidFill>
              </a:rPr>
              <a:t>        for (int i = 0; i &lt; 4; i++) {</a:t>
            </a:r>
            <a:endParaRPr sz="1100">
              <a:solidFill>
                <a:srgbClr val="1155CC"/>
              </a:solidFill>
            </a:endParaRPr>
          </a:p>
          <a:p>
            <a:pPr indent="0" lvl="0" marL="0" rtl="0" algn="l">
              <a:spcBef>
                <a:spcPts val="360"/>
              </a:spcBef>
              <a:spcAft>
                <a:spcPts val="0"/>
              </a:spcAft>
              <a:buNone/>
            </a:pPr>
            <a:r>
              <a:rPr lang="en-US" sz="1100">
                <a:solidFill>
                  <a:srgbClr val="1155CC"/>
                </a:solidFill>
              </a:rPr>
              <a:t>            this.rodas[i] = new Roda();</a:t>
            </a:r>
            <a:endParaRPr sz="1100">
              <a:solidFill>
                <a:srgbClr val="1155CC"/>
              </a:solidFill>
            </a:endParaRPr>
          </a:p>
          <a:p>
            <a:pPr indent="0" lvl="0" marL="0" rtl="0" algn="l">
              <a:spcBef>
                <a:spcPts val="360"/>
              </a:spcBef>
              <a:spcAft>
                <a:spcPts val="0"/>
              </a:spcAft>
              <a:buNone/>
            </a:pPr>
            <a:r>
              <a:rPr lang="en-US" sz="1100">
                <a:solidFill>
                  <a:srgbClr val="1155CC"/>
                </a:solidFill>
              </a:rPr>
              <a:t>        }</a:t>
            </a:r>
            <a:endParaRPr sz="1100">
              <a:solidFill>
                <a:srgbClr val="1155CC"/>
              </a:solidFill>
            </a:endParaRPr>
          </a:p>
          <a:p>
            <a:pPr indent="0" lvl="0" marL="0" rtl="0" algn="l">
              <a:spcBef>
                <a:spcPts val="360"/>
              </a:spcBef>
              <a:spcAft>
                <a:spcPts val="0"/>
              </a:spcAft>
              <a:buNone/>
            </a:pPr>
            <a:r>
              <a:rPr lang="en-US" sz="1100">
                <a:solidFill>
                  <a:srgbClr val="1155CC"/>
                </a:solidFill>
              </a:rPr>
              <a:t>        this.motor = new Motor();</a:t>
            </a:r>
            <a:endParaRPr sz="1100">
              <a:solidFill>
                <a:srgbClr val="1155CC"/>
              </a:solidFill>
            </a:endParaRPr>
          </a:p>
          <a:p>
            <a:pPr indent="0" lvl="0" marL="0" rtl="0" algn="l">
              <a:spcBef>
                <a:spcPts val="360"/>
              </a:spcBef>
              <a:spcAft>
                <a:spcPts val="0"/>
              </a:spcAft>
              <a:buNone/>
            </a:pPr>
            <a:r>
              <a:rPr lang="en-US" sz="1100">
                <a:solidFill>
                  <a:srgbClr val="1155CC"/>
                </a:solidFill>
              </a:rPr>
              <a:t>    }</a:t>
            </a:r>
            <a:endParaRPr sz="1100">
              <a:solidFill>
                <a:srgbClr val="1155CC"/>
              </a:solidFill>
            </a:endParaRPr>
          </a:p>
          <a:p>
            <a:pPr indent="0" lvl="0" marL="0" rtl="0" algn="l">
              <a:spcBef>
                <a:spcPts val="360"/>
              </a:spcBef>
              <a:spcAft>
                <a:spcPts val="0"/>
              </a:spcAft>
              <a:buNone/>
            </a:pPr>
            <a:r>
              <a:rPr lang="en-US" sz="1100">
                <a:solidFill>
                  <a:srgbClr val="1155CC"/>
                </a:solidFill>
              </a:rPr>
              <a:t>}</a:t>
            </a:r>
            <a:endParaRPr sz="1100">
              <a:solidFill>
                <a:srgbClr val="1155CC"/>
              </a:solidFill>
            </a:endParaRPr>
          </a:p>
          <a:p>
            <a:pPr indent="0" lvl="0" marL="0" rtl="0" algn="l">
              <a:spcBef>
                <a:spcPts val="360"/>
              </a:spcBef>
              <a:spcAft>
                <a:spcPts val="0"/>
              </a:spcAft>
              <a:buNone/>
            </a:pPr>
            <a:r>
              <a:t/>
            </a:r>
            <a:endParaRPr sz="1100">
              <a:solidFill>
                <a:srgbClr val="1155CC"/>
              </a:solidFill>
            </a:endParaRPr>
          </a:p>
          <a:p>
            <a:pPr indent="0" lvl="0" marL="0" rtl="0" algn="l">
              <a:spcBef>
                <a:spcPts val="360"/>
              </a:spcBef>
              <a:spcAft>
                <a:spcPts val="0"/>
              </a:spcAft>
              <a:buNone/>
            </a:pPr>
            <a:r>
              <a:rPr lang="en-US" sz="1100">
                <a:solidFill>
                  <a:srgbClr val="1155CC"/>
                </a:solidFill>
              </a:rPr>
              <a:t>public class Roda {</a:t>
            </a:r>
            <a:endParaRPr sz="1100">
              <a:solidFill>
                <a:srgbClr val="1155CC"/>
              </a:solidFill>
            </a:endParaRPr>
          </a:p>
          <a:p>
            <a:pPr indent="0" lvl="0" marL="0" rtl="0" algn="l">
              <a:spcBef>
                <a:spcPts val="360"/>
              </a:spcBef>
              <a:spcAft>
                <a:spcPts val="0"/>
              </a:spcAft>
              <a:buNone/>
            </a:pPr>
            <a:r>
              <a:rPr lang="en-US" sz="1100">
                <a:solidFill>
                  <a:srgbClr val="1155CC"/>
                </a:solidFill>
              </a:rPr>
              <a:t>    private String marca;       private double tamanho;</a:t>
            </a:r>
            <a:endParaRPr sz="1100">
              <a:solidFill>
                <a:srgbClr val="1155CC"/>
              </a:solidFill>
            </a:endParaRPr>
          </a:p>
          <a:p>
            <a:pPr indent="0" lvl="0" marL="0" rtl="0" algn="l">
              <a:spcBef>
                <a:spcPts val="360"/>
              </a:spcBef>
              <a:spcAft>
                <a:spcPts val="0"/>
              </a:spcAft>
              <a:buNone/>
            </a:pPr>
            <a:r>
              <a:t/>
            </a:r>
            <a:endParaRPr sz="1100">
              <a:solidFill>
                <a:srgbClr val="1155CC"/>
              </a:solidFill>
            </a:endParaRPr>
          </a:p>
          <a:p>
            <a:pPr indent="0" lvl="0" marL="0" rtl="0" algn="l">
              <a:spcBef>
                <a:spcPts val="360"/>
              </a:spcBef>
              <a:spcAft>
                <a:spcPts val="0"/>
              </a:spcAft>
              <a:buNone/>
            </a:pPr>
            <a:r>
              <a:rPr lang="en-US" sz="1100">
                <a:solidFill>
                  <a:srgbClr val="1155CC"/>
                </a:solidFill>
              </a:rPr>
              <a:t>    public Roda() {</a:t>
            </a:r>
            <a:endParaRPr sz="1100">
              <a:solidFill>
                <a:srgbClr val="1155CC"/>
              </a:solidFill>
            </a:endParaRPr>
          </a:p>
          <a:p>
            <a:pPr indent="0" lvl="0" marL="0" rtl="0" algn="l">
              <a:spcBef>
                <a:spcPts val="360"/>
              </a:spcBef>
              <a:spcAft>
                <a:spcPts val="0"/>
              </a:spcAft>
              <a:buNone/>
            </a:pPr>
            <a:r>
              <a:rPr lang="en-US" sz="1100">
                <a:solidFill>
                  <a:srgbClr val="1155CC"/>
                </a:solidFill>
              </a:rPr>
              <a:t>        this.marca = "Michelin";</a:t>
            </a:r>
            <a:endParaRPr sz="1100">
              <a:solidFill>
                <a:srgbClr val="1155CC"/>
              </a:solidFill>
            </a:endParaRPr>
          </a:p>
          <a:p>
            <a:pPr indent="0" lvl="0" marL="0" rtl="0" algn="l">
              <a:spcBef>
                <a:spcPts val="360"/>
              </a:spcBef>
              <a:spcAft>
                <a:spcPts val="0"/>
              </a:spcAft>
              <a:buNone/>
            </a:pPr>
            <a:r>
              <a:rPr lang="en-US" sz="1100">
                <a:solidFill>
                  <a:srgbClr val="1155CC"/>
                </a:solidFill>
              </a:rPr>
              <a:t>        this.tamanho = 16.0;</a:t>
            </a:r>
            <a:endParaRPr sz="1100">
              <a:solidFill>
                <a:srgbClr val="1155CC"/>
              </a:solidFill>
            </a:endParaRPr>
          </a:p>
          <a:p>
            <a:pPr indent="0" lvl="0" marL="0" rtl="0" algn="l">
              <a:spcBef>
                <a:spcPts val="360"/>
              </a:spcBef>
              <a:spcAft>
                <a:spcPts val="0"/>
              </a:spcAft>
              <a:buNone/>
            </a:pPr>
            <a:r>
              <a:rPr lang="en-US" sz="1100">
                <a:solidFill>
                  <a:srgbClr val="1155CC"/>
                </a:solidFill>
              </a:rPr>
              <a:t>    }</a:t>
            </a:r>
            <a:endParaRPr sz="1100">
              <a:solidFill>
                <a:srgbClr val="1155CC"/>
              </a:solidFill>
            </a:endParaRPr>
          </a:p>
          <a:p>
            <a:pPr indent="0" lvl="0" marL="0" rtl="0" algn="l">
              <a:spcBef>
                <a:spcPts val="360"/>
              </a:spcBef>
              <a:spcAft>
                <a:spcPts val="0"/>
              </a:spcAft>
              <a:buNone/>
            </a:pPr>
            <a:r>
              <a:rPr lang="en-US" sz="1100">
                <a:solidFill>
                  <a:srgbClr val="1155CC"/>
                </a:solidFill>
              </a:rPr>
              <a:t>}</a:t>
            </a:r>
            <a:endParaRPr sz="1100">
              <a:solidFill>
                <a:srgbClr val="1155CC"/>
              </a:solidFill>
            </a:endParaRPr>
          </a:p>
          <a:p>
            <a:pPr indent="0" lvl="0" marL="0" rtl="0" algn="l">
              <a:spcBef>
                <a:spcPts val="360"/>
              </a:spcBef>
              <a:spcAft>
                <a:spcPts val="0"/>
              </a:spcAft>
              <a:buNone/>
            </a:pPr>
            <a:r>
              <a:t/>
            </a:r>
            <a:endParaRPr sz="1100">
              <a:solidFill>
                <a:srgbClr val="1155CC"/>
              </a:solidFill>
            </a:endParaRPr>
          </a:p>
          <a:p>
            <a:pPr indent="0" lvl="0" marL="0" rtl="0" algn="l">
              <a:spcBef>
                <a:spcPts val="360"/>
              </a:spcBef>
              <a:spcAft>
                <a:spcPts val="0"/>
              </a:spcAft>
              <a:buNone/>
            </a:pPr>
            <a:r>
              <a:rPr lang="en-US" sz="1100">
                <a:solidFill>
                  <a:srgbClr val="1155CC"/>
                </a:solidFill>
              </a:rPr>
              <a:t>public class Motor {</a:t>
            </a:r>
            <a:endParaRPr sz="1100">
              <a:solidFill>
                <a:srgbClr val="1155CC"/>
              </a:solidFill>
            </a:endParaRPr>
          </a:p>
          <a:p>
            <a:pPr indent="0" lvl="0" marL="0" rtl="0" algn="l">
              <a:spcBef>
                <a:spcPts val="360"/>
              </a:spcBef>
              <a:spcAft>
                <a:spcPts val="0"/>
              </a:spcAft>
              <a:buNone/>
            </a:pPr>
            <a:r>
              <a:rPr lang="en-US" sz="1100">
                <a:solidFill>
                  <a:srgbClr val="1155CC"/>
                </a:solidFill>
              </a:rPr>
              <a:t>    private int cilindrada;      private int potencia;</a:t>
            </a:r>
            <a:endParaRPr sz="1100">
              <a:solidFill>
                <a:srgbClr val="1155CC"/>
              </a:solidFill>
            </a:endParaRPr>
          </a:p>
          <a:p>
            <a:pPr indent="0" lvl="0" marL="0" rtl="0" algn="l">
              <a:spcBef>
                <a:spcPts val="360"/>
              </a:spcBef>
              <a:spcAft>
                <a:spcPts val="0"/>
              </a:spcAft>
              <a:buNone/>
            </a:pPr>
            <a:r>
              <a:t/>
            </a:r>
            <a:endParaRPr sz="1100">
              <a:solidFill>
                <a:srgbClr val="1155CC"/>
              </a:solidFill>
            </a:endParaRPr>
          </a:p>
          <a:p>
            <a:pPr indent="0" lvl="0" marL="0" rtl="0" algn="l">
              <a:spcBef>
                <a:spcPts val="360"/>
              </a:spcBef>
              <a:spcAft>
                <a:spcPts val="0"/>
              </a:spcAft>
              <a:buNone/>
            </a:pPr>
            <a:r>
              <a:rPr lang="en-US" sz="1100">
                <a:solidFill>
                  <a:srgbClr val="1155CC"/>
                </a:solidFill>
              </a:rPr>
              <a:t>    public Motor() {</a:t>
            </a:r>
            <a:endParaRPr sz="1100">
              <a:solidFill>
                <a:srgbClr val="1155CC"/>
              </a:solidFill>
            </a:endParaRPr>
          </a:p>
          <a:p>
            <a:pPr indent="0" lvl="0" marL="0" rtl="0" algn="l">
              <a:spcBef>
                <a:spcPts val="360"/>
              </a:spcBef>
              <a:spcAft>
                <a:spcPts val="0"/>
              </a:spcAft>
              <a:buNone/>
            </a:pPr>
            <a:r>
              <a:rPr lang="en-US" sz="1100">
                <a:solidFill>
                  <a:srgbClr val="1155CC"/>
                </a:solidFill>
              </a:rPr>
              <a:t>        this.cilindrada = 2000;</a:t>
            </a:r>
            <a:endParaRPr sz="1100">
              <a:solidFill>
                <a:srgbClr val="1155CC"/>
              </a:solidFill>
            </a:endParaRPr>
          </a:p>
          <a:p>
            <a:pPr indent="0" lvl="0" marL="0" rtl="0" algn="l">
              <a:spcBef>
                <a:spcPts val="360"/>
              </a:spcBef>
              <a:spcAft>
                <a:spcPts val="0"/>
              </a:spcAft>
              <a:buNone/>
            </a:pPr>
            <a:r>
              <a:rPr lang="en-US" sz="1100">
                <a:solidFill>
                  <a:srgbClr val="1155CC"/>
                </a:solidFill>
              </a:rPr>
              <a:t>        this.potencia = 150;</a:t>
            </a:r>
            <a:endParaRPr sz="1100">
              <a:solidFill>
                <a:srgbClr val="1155CC"/>
              </a:solidFill>
            </a:endParaRPr>
          </a:p>
          <a:p>
            <a:pPr indent="0" lvl="0" marL="0" rtl="0" algn="l">
              <a:spcBef>
                <a:spcPts val="360"/>
              </a:spcBef>
              <a:spcAft>
                <a:spcPts val="0"/>
              </a:spcAft>
              <a:buNone/>
            </a:pPr>
            <a:r>
              <a:rPr lang="en-US" sz="1100">
                <a:solidFill>
                  <a:srgbClr val="1155CC"/>
                </a:solidFill>
              </a:rPr>
              <a:t>    }</a:t>
            </a:r>
            <a:endParaRPr sz="1100">
              <a:solidFill>
                <a:srgbClr val="1155CC"/>
              </a:solidFill>
            </a:endParaRPr>
          </a:p>
          <a:p>
            <a:pPr indent="0" lvl="0" marL="101600" marR="101600" rtl="0" algn="l">
              <a:lnSpc>
                <a:spcPct val="115000"/>
              </a:lnSpc>
              <a:spcBef>
                <a:spcPts val="0"/>
              </a:spcBef>
              <a:spcAft>
                <a:spcPts val="0"/>
              </a:spcAft>
              <a:buClr>
                <a:schemeClr val="dk1"/>
              </a:buClr>
              <a:buSzPts val="1100"/>
              <a:buFont typeface="Arial"/>
              <a:buNone/>
            </a:pPr>
            <a:r>
              <a:rPr lang="en-US" sz="1100">
                <a:solidFill>
                  <a:srgbClr val="1155CC"/>
                </a:solidFill>
              </a:rPr>
              <a:t>}</a:t>
            </a:r>
            <a:endParaRPr sz="1100">
              <a:solidFill>
                <a:srgbClr val="1155CC"/>
              </a:solidFill>
            </a:endParaRPr>
          </a:p>
          <a:p>
            <a:pPr indent="0" lvl="0" marL="0" rtl="0" algn="l">
              <a:spcBef>
                <a:spcPts val="360"/>
              </a:spcBef>
              <a:spcAft>
                <a:spcPts val="0"/>
              </a:spcAft>
              <a:buNone/>
            </a:pPr>
            <a:r>
              <a:t/>
            </a:r>
            <a:endParaRPr sz="1100">
              <a:solidFill>
                <a:srgbClr val="1155CC"/>
              </a:solidFill>
            </a:endParaRPr>
          </a:p>
        </p:txBody>
      </p:sp>
      <p:sp>
        <p:nvSpPr>
          <p:cNvPr id="157" name="Google Shape;157;g2aaf2e876e8_0_0"/>
          <p:cNvSpPr txBox="1"/>
          <p:nvPr>
            <p:ph idx="12" type="sldNum"/>
          </p:nvPr>
        </p:nvSpPr>
        <p:spPr>
          <a:xfrm>
            <a:off x="7010400" y="6553200"/>
            <a:ext cx="2133600" cy="231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
        <p:nvSpPr>
          <p:cNvPr id="158" name="Google Shape;158;g2aaf2e876e8_0_0"/>
          <p:cNvSpPr txBox="1"/>
          <p:nvPr>
            <p:ph idx="1" type="body"/>
          </p:nvPr>
        </p:nvSpPr>
        <p:spPr>
          <a:xfrm>
            <a:off x="4025400" y="603000"/>
            <a:ext cx="4836900" cy="6255000"/>
          </a:xfrm>
          <a:prstGeom prst="rect">
            <a:avLst/>
          </a:prstGeom>
        </p:spPr>
        <p:txBody>
          <a:bodyPr anchorCtr="0" anchor="t" bIns="45700" lIns="91425" spcFirstLastPara="1" rIns="91425" wrap="square" tIns="45700">
            <a:noAutofit/>
          </a:bodyPr>
          <a:lstStyle/>
          <a:p>
            <a:pPr indent="0" lvl="0" marL="0" rtl="0" algn="l">
              <a:lnSpc>
                <a:spcPct val="115000"/>
              </a:lnSpc>
              <a:spcBef>
                <a:spcPts val="900"/>
              </a:spcBef>
              <a:spcAft>
                <a:spcPts val="0"/>
              </a:spcAft>
              <a:buClr>
                <a:schemeClr val="dk1"/>
              </a:buClr>
              <a:buSzPts val="1100"/>
              <a:buFont typeface="Arial"/>
              <a:buNone/>
            </a:pPr>
            <a:r>
              <a:rPr lang="en-US" sz="2100">
                <a:solidFill>
                  <a:srgbClr val="FF0000"/>
                </a:solidFill>
                <a:latin typeface="Roboto"/>
                <a:ea typeface="Roboto"/>
                <a:cs typeface="Roboto"/>
                <a:sym typeface="Roboto"/>
              </a:rPr>
              <a:t>Neste exemplo, temos três classes: </a:t>
            </a:r>
            <a:r>
              <a:rPr lang="en-US" sz="2100">
                <a:solidFill>
                  <a:srgbClr val="FF0000"/>
                </a:solidFill>
                <a:latin typeface="Roboto Mono"/>
                <a:ea typeface="Roboto Mono"/>
                <a:cs typeface="Roboto Mono"/>
                <a:sym typeface="Roboto Mono"/>
              </a:rPr>
              <a:t>Carro</a:t>
            </a:r>
            <a:r>
              <a:rPr lang="en-US" sz="2100">
                <a:solidFill>
                  <a:srgbClr val="FF0000"/>
                </a:solidFill>
                <a:latin typeface="Roboto"/>
                <a:ea typeface="Roboto"/>
                <a:cs typeface="Roboto"/>
                <a:sym typeface="Roboto"/>
              </a:rPr>
              <a:t>, </a:t>
            </a:r>
            <a:r>
              <a:rPr lang="en-US" sz="2100">
                <a:solidFill>
                  <a:srgbClr val="FF0000"/>
                </a:solidFill>
                <a:latin typeface="Roboto Mono"/>
                <a:ea typeface="Roboto Mono"/>
                <a:cs typeface="Roboto Mono"/>
                <a:sym typeface="Roboto Mono"/>
              </a:rPr>
              <a:t>Roda</a:t>
            </a:r>
            <a:r>
              <a:rPr lang="en-US" sz="2100">
                <a:solidFill>
                  <a:srgbClr val="FF0000"/>
                </a:solidFill>
                <a:latin typeface="Roboto"/>
                <a:ea typeface="Roboto"/>
                <a:cs typeface="Roboto"/>
                <a:sym typeface="Roboto"/>
              </a:rPr>
              <a:t> e </a:t>
            </a:r>
            <a:r>
              <a:rPr lang="en-US" sz="2100">
                <a:solidFill>
                  <a:srgbClr val="FF0000"/>
                </a:solidFill>
                <a:latin typeface="Roboto Mono"/>
                <a:ea typeface="Roboto Mono"/>
                <a:cs typeface="Roboto Mono"/>
                <a:sym typeface="Roboto Mono"/>
              </a:rPr>
              <a:t>Motor</a:t>
            </a:r>
            <a:r>
              <a:rPr lang="en-US" sz="2100">
                <a:solidFill>
                  <a:srgbClr val="FF0000"/>
                </a:solidFill>
                <a:latin typeface="Roboto"/>
                <a:ea typeface="Roboto"/>
                <a:cs typeface="Roboto"/>
                <a:sym typeface="Roboto"/>
              </a:rPr>
              <a:t>. A classe </a:t>
            </a:r>
            <a:r>
              <a:rPr lang="en-US" sz="2100">
                <a:solidFill>
                  <a:srgbClr val="FF0000"/>
                </a:solidFill>
                <a:latin typeface="Roboto Mono"/>
                <a:ea typeface="Roboto Mono"/>
                <a:cs typeface="Roboto Mono"/>
                <a:sym typeface="Roboto Mono"/>
              </a:rPr>
              <a:t>Carro</a:t>
            </a:r>
            <a:r>
              <a:rPr lang="en-US" sz="2100">
                <a:solidFill>
                  <a:srgbClr val="FF0000"/>
                </a:solidFill>
                <a:latin typeface="Roboto"/>
                <a:ea typeface="Roboto"/>
                <a:cs typeface="Roboto"/>
                <a:sym typeface="Roboto"/>
              </a:rPr>
              <a:t> é composta por quatro objetos do tipo </a:t>
            </a:r>
            <a:r>
              <a:rPr lang="en-US" sz="2100">
                <a:solidFill>
                  <a:srgbClr val="FF0000"/>
                </a:solidFill>
                <a:latin typeface="Roboto Mono"/>
                <a:ea typeface="Roboto Mono"/>
                <a:cs typeface="Roboto Mono"/>
                <a:sym typeface="Roboto Mono"/>
              </a:rPr>
              <a:t>Roda</a:t>
            </a:r>
            <a:r>
              <a:rPr lang="en-US" sz="2100">
                <a:solidFill>
                  <a:srgbClr val="FF0000"/>
                </a:solidFill>
                <a:latin typeface="Roboto"/>
                <a:ea typeface="Roboto"/>
                <a:cs typeface="Roboto"/>
                <a:sym typeface="Roboto"/>
              </a:rPr>
              <a:t> e um objeto do tipo </a:t>
            </a:r>
            <a:r>
              <a:rPr lang="en-US" sz="2100">
                <a:solidFill>
                  <a:srgbClr val="FF0000"/>
                </a:solidFill>
                <a:latin typeface="Roboto Mono"/>
                <a:ea typeface="Roboto Mono"/>
                <a:cs typeface="Roboto Mono"/>
                <a:sym typeface="Roboto Mono"/>
              </a:rPr>
              <a:t>Motor</a:t>
            </a:r>
            <a:r>
              <a:rPr lang="en-US" sz="2100">
                <a:solidFill>
                  <a:srgbClr val="FF0000"/>
                </a:solidFill>
                <a:latin typeface="Roboto"/>
                <a:ea typeface="Roboto"/>
                <a:cs typeface="Roboto"/>
                <a:sym typeface="Roboto"/>
              </a:rPr>
              <a:t>. A classe </a:t>
            </a:r>
            <a:r>
              <a:rPr lang="en-US" sz="2100">
                <a:solidFill>
                  <a:srgbClr val="FF0000"/>
                </a:solidFill>
                <a:latin typeface="Roboto Mono"/>
                <a:ea typeface="Roboto Mono"/>
                <a:cs typeface="Roboto Mono"/>
                <a:sym typeface="Roboto Mono"/>
              </a:rPr>
              <a:t>Roda</a:t>
            </a:r>
            <a:r>
              <a:rPr lang="en-US" sz="2100">
                <a:solidFill>
                  <a:srgbClr val="FF0000"/>
                </a:solidFill>
                <a:latin typeface="Roboto"/>
                <a:ea typeface="Roboto"/>
                <a:cs typeface="Roboto"/>
                <a:sym typeface="Roboto"/>
              </a:rPr>
              <a:t> possui duas variáveis de instância: </a:t>
            </a:r>
            <a:r>
              <a:rPr lang="en-US" sz="2100">
                <a:solidFill>
                  <a:srgbClr val="FF0000"/>
                </a:solidFill>
                <a:latin typeface="Roboto Mono"/>
                <a:ea typeface="Roboto Mono"/>
                <a:cs typeface="Roboto Mono"/>
                <a:sym typeface="Roboto Mono"/>
              </a:rPr>
              <a:t>marca</a:t>
            </a:r>
            <a:r>
              <a:rPr lang="en-US" sz="2100">
                <a:solidFill>
                  <a:srgbClr val="FF0000"/>
                </a:solidFill>
                <a:latin typeface="Roboto"/>
                <a:ea typeface="Roboto"/>
                <a:cs typeface="Roboto"/>
                <a:sym typeface="Roboto"/>
              </a:rPr>
              <a:t> e </a:t>
            </a:r>
            <a:r>
              <a:rPr lang="en-US" sz="2100">
                <a:solidFill>
                  <a:srgbClr val="FF0000"/>
                </a:solidFill>
                <a:latin typeface="Roboto Mono"/>
                <a:ea typeface="Roboto Mono"/>
                <a:cs typeface="Roboto Mono"/>
                <a:sym typeface="Roboto Mono"/>
              </a:rPr>
              <a:t>tamanho</a:t>
            </a:r>
            <a:r>
              <a:rPr lang="en-US" sz="2100">
                <a:solidFill>
                  <a:srgbClr val="FF0000"/>
                </a:solidFill>
                <a:latin typeface="Roboto"/>
                <a:ea typeface="Roboto"/>
                <a:cs typeface="Roboto"/>
                <a:sym typeface="Roboto"/>
              </a:rPr>
              <a:t>. A classe </a:t>
            </a:r>
            <a:r>
              <a:rPr lang="en-US" sz="2100">
                <a:solidFill>
                  <a:srgbClr val="FF0000"/>
                </a:solidFill>
                <a:latin typeface="Roboto Mono"/>
                <a:ea typeface="Roboto Mono"/>
                <a:cs typeface="Roboto Mono"/>
                <a:sym typeface="Roboto Mono"/>
              </a:rPr>
              <a:t>Motor</a:t>
            </a:r>
            <a:r>
              <a:rPr lang="en-US" sz="2100">
                <a:solidFill>
                  <a:srgbClr val="FF0000"/>
                </a:solidFill>
                <a:latin typeface="Roboto"/>
                <a:ea typeface="Roboto"/>
                <a:cs typeface="Roboto"/>
                <a:sym typeface="Roboto"/>
              </a:rPr>
              <a:t> possui duas variáveis de instância: </a:t>
            </a:r>
            <a:r>
              <a:rPr lang="en-US" sz="2100">
                <a:solidFill>
                  <a:srgbClr val="FF0000"/>
                </a:solidFill>
                <a:latin typeface="Roboto Mono"/>
                <a:ea typeface="Roboto Mono"/>
                <a:cs typeface="Roboto Mono"/>
                <a:sym typeface="Roboto Mono"/>
              </a:rPr>
              <a:t>cilindrada</a:t>
            </a:r>
            <a:r>
              <a:rPr lang="en-US" sz="2100">
                <a:solidFill>
                  <a:srgbClr val="FF0000"/>
                </a:solidFill>
                <a:latin typeface="Roboto"/>
                <a:ea typeface="Roboto"/>
                <a:cs typeface="Roboto"/>
                <a:sym typeface="Roboto"/>
              </a:rPr>
              <a:t> e </a:t>
            </a:r>
            <a:r>
              <a:rPr lang="en-US" sz="2100">
                <a:solidFill>
                  <a:srgbClr val="FF0000"/>
                </a:solidFill>
                <a:latin typeface="Roboto Mono"/>
                <a:ea typeface="Roboto Mono"/>
                <a:cs typeface="Roboto Mono"/>
                <a:sym typeface="Roboto Mono"/>
              </a:rPr>
              <a:t>potencia</a:t>
            </a:r>
            <a:r>
              <a:rPr lang="en-US" sz="2100">
                <a:solidFill>
                  <a:srgbClr val="FF0000"/>
                </a:solidFill>
                <a:latin typeface="Roboto"/>
                <a:ea typeface="Roboto"/>
                <a:cs typeface="Roboto"/>
                <a:sym typeface="Roboto"/>
              </a:rPr>
              <a:t>.</a:t>
            </a:r>
            <a:endParaRPr sz="2100">
              <a:solidFill>
                <a:srgbClr val="FF0000"/>
              </a:solidFill>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US" sz="2100">
                <a:solidFill>
                  <a:srgbClr val="FF0000"/>
                </a:solidFill>
                <a:latin typeface="Roboto"/>
                <a:ea typeface="Roboto"/>
                <a:cs typeface="Roboto"/>
                <a:sym typeface="Roboto"/>
              </a:rPr>
              <a:t>A classe </a:t>
            </a:r>
            <a:r>
              <a:rPr lang="en-US" sz="2100">
                <a:solidFill>
                  <a:srgbClr val="FF0000"/>
                </a:solidFill>
                <a:latin typeface="Roboto Mono"/>
                <a:ea typeface="Roboto Mono"/>
                <a:cs typeface="Roboto Mono"/>
                <a:sym typeface="Roboto Mono"/>
              </a:rPr>
              <a:t>Carro</a:t>
            </a:r>
            <a:r>
              <a:rPr lang="en-US" sz="2100">
                <a:solidFill>
                  <a:srgbClr val="FF0000"/>
                </a:solidFill>
                <a:latin typeface="Roboto"/>
                <a:ea typeface="Roboto"/>
                <a:cs typeface="Roboto"/>
                <a:sym typeface="Roboto"/>
              </a:rPr>
              <a:t> é o objeto principal e é composta por outros objetos. A classe </a:t>
            </a:r>
            <a:r>
              <a:rPr lang="en-US" sz="2100">
                <a:solidFill>
                  <a:srgbClr val="FF0000"/>
                </a:solidFill>
                <a:latin typeface="Roboto Mono"/>
                <a:ea typeface="Roboto Mono"/>
                <a:cs typeface="Roboto Mono"/>
                <a:sym typeface="Roboto Mono"/>
              </a:rPr>
              <a:t>Roda</a:t>
            </a:r>
            <a:r>
              <a:rPr lang="en-US" sz="2100">
                <a:solidFill>
                  <a:srgbClr val="FF0000"/>
                </a:solidFill>
                <a:latin typeface="Roboto"/>
                <a:ea typeface="Roboto"/>
                <a:cs typeface="Roboto"/>
                <a:sym typeface="Roboto"/>
              </a:rPr>
              <a:t> e a classe </a:t>
            </a:r>
            <a:r>
              <a:rPr lang="en-US" sz="2100">
                <a:solidFill>
                  <a:srgbClr val="FF0000"/>
                </a:solidFill>
                <a:latin typeface="Roboto Mono"/>
                <a:ea typeface="Roboto Mono"/>
                <a:cs typeface="Roboto Mono"/>
                <a:sym typeface="Roboto Mono"/>
              </a:rPr>
              <a:t>Motor</a:t>
            </a:r>
            <a:r>
              <a:rPr lang="en-US" sz="2100">
                <a:solidFill>
                  <a:srgbClr val="FF0000"/>
                </a:solidFill>
                <a:latin typeface="Roboto"/>
                <a:ea typeface="Roboto"/>
                <a:cs typeface="Roboto"/>
                <a:sym typeface="Roboto"/>
              </a:rPr>
              <a:t> são objetos secundários que são compostos pela classe </a:t>
            </a:r>
            <a:r>
              <a:rPr lang="en-US" sz="2100">
                <a:solidFill>
                  <a:srgbClr val="FF0000"/>
                </a:solidFill>
                <a:latin typeface="Roboto Mono"/>
                <a:ea typeface="Roboto Mono"/>
                <a:cs typeface="Roboto Mono"/>
                <a:sym typeface="Roboto Mono"/>
              </a:rPr>
              <a:t>Carro</a:t>
            </a:r>
            <a:r>
              <a:rPr lang="en-US" sz="2100">
                <a:solidFill>
                  <a:srgbClr val="FF0000"/>
                </a:solidFill>
                <a:latin typeface="Roboto"/>
                <a:ea typeface="Roboto"/>
                <a:cs typeface="Roboto"/>
                <a:sym typeface="Roboto"/>
              </a:rPr>
              <a:t>. A classe </a:t>
            </a:r>
            <a:r>
              <a:rPr lang="en-US" sz="2100">
                <a:solidFill>
                  <a:srgbClr val="FF0000"/>
                </a:solidFill>
                <a:latin typeface="Roboto Mono"/>
                <a:ea typeface="Roboto Mono"/>
                <a:cs typeface="Roboto Mono"/>
                <a:sym typeface="Roboto Mono"/>
              </a:rPr>
              <a:t>Roda</a:t>
            </a:r>
            <a:r>
              <a:rPr lang="en-US" sz="2100">
                <a:solidFill>
                  <a:srgbClr val="FF0000"/>
                </a:solidFill>
                <a:latin typeface="Roboto"/>
                <a:ea typeface="Roboto"/>
                <a:cs typeface="Roboto"/>
                <a:sym typeface="Roboto"/>
              </a:rPr>
              <a:t> e a classe </a:t>
            </a:r>
            <a:r>
              <a:rPr lang="en-US" sz="2100">
                <a:solidFill>
                  <a:srgbClr val="FF0000"/>
                </a:solidFill>
                <a:latin typeface="Roboto Mono"/>
                <a:ea typeface="Roboto Mono"/>
                <a:cs typeface="Roboto Mono"/>
                <a:sym typeface="Roboto Mono"/>
              </a:rPr>
              <a:t>Motor</a:t>
            </a:r>
            <a:r>
              <a:rPr lang="en-US" sz="2100">
                <a:solidFill>
                  <a:srgbClr val="FF0000"/>
                </a:solidFill>
                <a:latin typeface="Roboto"/>
                <a:ea typeface="Roboto"/>
                <a:cs typeface="Roboto"/>
                <a:sym typeface="Roboto"/>
              </a:rPr>
              <a:t> não podem existir sem a classe </a:t>
            </a:r>
            <a:r>
              <a:rPr lang="en-US" sz="2100">
                <a:solidFill>
                  <a:srgbClr val="FF0000"/>
                </a:solidFill>
                <a:latin typeface="Roboto Mono"/>
                <a:ea typeface="Roboto Mono"/>
                <a:cs typeface="Roboto Mono"/>
                <a:sym typeface="Roboto Mono"/>
              </a:rPr>
              <a:t>Carro</a:t>
            </a:r>
            <a:r>
              <a:rPr lang="en-US" sz="2100">
                <a:solidFill>
                  <a:srgbClr val="FF0000"/>
                </a:solidFill>
                <a:latin typeface="Roboto"/>
                <a:ea typeface="Roboto"/>
                <a:cs typeface="Roboto"/>
                <a:sym typeface="Roboto"/>
              </a:rPr>
              <a:t>. Isso é um exemplo de composição.</a:t>
            </a:r>
            <a:endParaRPr sz="2100">
              <a:solidFill>
                <a:srgbClr val="FF0000"/>
              </a:solidFill>
              <a:latin typeface="Roboto"/>
              <a:ea typeface="Roboto"/>
              <a:cs typeface="Roboto"/>
              <a:sym typeface="Roboto"/>
            </a:endParaRPr>
          </a:p>
          <a:p>
            <a:pPr indent="0" lvl="0" marL="0" rtl="0" algn="l">
              <a:spcBef>
                <a:spcPts val="360"/>
              </a:spcBef>
              <a:spcAft>
                <a:spcPts val="0"/>
              </a:spcAft>
              <a:buNone/>
            </a:pPr>
            <a:r>
              <a:t/>
            </a:r>
            <a:endParaRPr sz="200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2004-08-09T01:45:20Z</dcterms:created>
  <dc:creator>Marum</dc:creator>
</cp:coreProperties>
</file>