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4"/>
  </p:notesMasterIdLst>
  <p:sldIdLst>
    <p:sldId id="256" r:id="rId3"/>
    <p:sldId id="495" r:id="rId4"/>
    <p:sldId id="498" r:id="rId5"/>
    <p:sldId id="497" r:id="rId6"/>
    <p:sldId id="499" r:id="rId7"/>
    <p:sldId id="598" r:id="rId8"/>
    <p:sldId id="496" r:id="rId9"/>
    <p:sldId id="500" r:id="rId10"/>
    <p:sldId id="503" r:id="rId11"/>
    <p:sldId id="504" r:id="rId12"/>
    <p:sldId id="505" r:id="rId13"/>
    <p:sldId id="506" r:id="rId14"/>
    <p:sldId id="507" r:id="rId15"/>
    <p:sldId id="502" r:id="rId16"/>
    <p:sldId id="501" r:id="rId17"/>
    <p:sldId id="510" r:id="rId18"/>
    <p:sldId id="511" r:id="rId19"/>
    <p:sldId id="513" r:id="rId20"/>
    <p:sldId id="522" r:id="rId21"/>
    <p:sldId id="514" r:id="rId22"/>
    <p:sldId id="512" r:id="rId23"/>
    <p:sldId id="518" r:id="rId24"/>
    <p:sldId id="515" r:id="rId25"/>
    <p:sldId id="516" r:id="rId26"/>
    <p:sldId id="517" r:id="rId27"/>
    <p:sldId id="519" r:id="rId28"/>
    <p:sldId id="523" r:id="rId29"/>
    <p:sldId id="524" r:id="rId30"/>
    <p:sldId id="525" r:id="rId31"/>
    <p:sldId id="526" r:id="rId32"/>
    <p:sldId id="521" r:id="rId33"/>
    <p:sldId id="520" r:id="rId34"/>
    <p:sldId id="527" r:id="rId35"/>
    <p:sldId id="530" r:id="rId36"/>
    <p:sldId id="531" r:id="rId37"/>
    <p:sldId id="533" r:id="rId38"/>
    <p:sldId id="534" r:id="rId39"/>
    <p:sldId id="537" r:id="rId40"/>
    <p:sldId id="535" r:id="rId41"/>
    <p:sldId id="539" r:id="rId42"/>
    <p:sldId id="538" r:id="rId43"/>
    <p:sldId id="540" r:id="rId44"/>
    <p:sldId id="541" r:id="rId45"/>
    <p:sldId id="542" r:id="rId46"/>
    <p:sldId id="543" r:id="rId47"/>
    <p:sldId id="544" r:id="rId48"/>
    <p:sldId id="545" r:id="rId49"/>
    <p:sldId id="546" r:id="rId50"/>
    <p:sldId id="552" r:id="rId51"/>
    <p:sldId id="547" r:id="rId52"/>
    <p:sldId id="548" r:id="rId53"/>
    <p:sldId id="550" r:id="rId54"/>
    <p:sldId id="529" r:id="rId55"/>
    <p:sldId id="536" r:id="rId56"/>
    <p:sldId id="553" r:id="rId57"/>
    <p:sldId id="528" r:id="rId58"/>
    <p:sldId id="554" r:id="rId59"/>
    <p:sldId id="555" r:id="rId60"/>
    <p:sldId id="559" r:id="rId61"/>
    <p:sldId id="560" r:id="rId62"/>
    <p:sldId id="558" r:id="rId63"/>
    <p:sldId id="562" r:id="rId64"/>
    <p:sldId id="556" r:id="rId65"/>
    <p:sldId id="557" r:id="rId66"/>
    <p:sldId id="578" r:id="rId67"/>
    <p:sldId id="589" r:id="rId68"/>
    <p:sldId id="590" r:id="rId69"/>
    <p:sldId id="591" r:id="rId70"/>
    <p:sldId id="592" r:id="rId71"/>
    <p:sldId id="593" r:id="rId72"/>
    <p:sldId id="595" r:id="rId73"/>
    <p:sldId id="596" r:id="rId74"/>
    <p:sldId id="597" r:id="rId75"/>
    <p:sldId id="580" r:id="rId76"/>
    <p:sldId id="579" r:id="rId77"/>
    <p:sldId id="563" r:id="rId78"/>
    <p:sldId id="564" r:id="rId79"/>
    <p:sldId id="567" r:id="rId80"/>
    <p:sldId id="568" r:id="rId81"/>
    <p:sldId id="570" r:id="rId82"/>
    <p:sldId id="574" r:id="rId83"/>
    <p:sldId id="569" r:id="rId84"/>
    <p:sldId id="566" r:id="rId85"/>
    <p:sldId id="565" r:id="rId86"/>
    <p:sldId id="575" r:id="rId87"/>
    <p:sldId id="599" r:id="rId88"/>
    <p:sldId id="600" r:id="rId89"/>
    <p:sldId id="601" r:id="rId90"/>
    <p:sldId id="602" r:id="rId91"/>
    <p:sldId id="603" r:id="rId92"/>
    <p:sldId id="604" r:id="rId93"/>
    <p:sldId id="583" r:id="rId94"/>
    <p:sldId id="582" r:id="rId95"/>
    <p:sldId id="581" r:id="rId96"/>
    <p:sldId id="584" r:id="rId97"/>
    <p:sldId id="585" r:id="rId98"/>
    <p:sldId id="586" r:id="rId99"/>
    <p:sldId id="587" r:id="rId100"/>
    <p:sldId id="588" r:id="rId101"/>
    <p:sldId id="577" r:id="rId102"/>
    <p:sldId id="576" r:id="rId10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EB2E-6E0F-4D8A-8679-9DA27073CA4A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DF3E-1F17-4539-B3CF-185BB251A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95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2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tipo de armazenamento de objetos, também chamado </a:t>
            </a:r>
            <a:r>
              <a:rPr lang="pt-BR" err="1"/>
              <a:t>Object</a:t>
            </a:r>
            <a:r>
              <a:rPr lang="pt-BR"/>
              <a:t> </a:t>
            </a:r>
            <a:r>
              <a:rPr lang="pt-BR" err="1"/>
              <a:t>Storage</a:t>
            </a:r>
            <a:r>
              <a:rPr lang="pt-BR"/>
              <a:t> permite que você tenha dados como objetos, veremos ainda adiante o que isso significa, ou melhor, o que é de fato um objeto. Por hora, um objeto é como se fosse um </a:t>
            </a:r>
            <a:r>
              <a:rPr lang="pt-BR" err="1"/>
              <a:t>árquivo</a:t>
            </a:r>
            <a:r>
              <a:rPr lang="pt-BR"/>
              <a:t> único. Em sistema de armazenamento de objetos temos dados não estruturados, ou seja, eu posso ter nesse meu container de informações diversos tipos de dados: mídia, texto, etc. Então os casos de uso ideias são ....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571960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74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Armazenamento de arquivos, também chamado de file </a:t>
            </a:r>
            <a:r>
              <a:rPr lang="pt-BR" err="1"/>
              <a:t>storage</a:t>
            </a:r>
            <a:r>
              <a:rPr lang="pt-BR"/>
              <a:t>, é um tipo de armazenamento voltado para uma estrutura parecida com aquelas de uma rede corporativa. Por exemplo, eu tenho X usuários e preciso compartilhar dados entre esses usuários através de uma pasta na rede. Tá aí essa estrutura através da nuvem.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4862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Por fim, temos armazenamento de blocos. Talvez </a:t>
            </a:r>
            <a:r>
              <a:rPr lang="pt-BR" err="1"/>
              <a:t>vc</a:t>
            </a:r>
            <a:r>
              <a:rPr lang="pt-BR"/>
              <a:t> não conheça com essas palavras mas armazenamento de blocos nada mais que seu HD ou SSD do seu computador.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464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4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9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963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Antes de falar do EBS vamos recapitular uma questão importante e que tem tudo a ver com EBS. Quando usamos EC2, iniciamos uma instância numa máquina host como você pode ver na figura abaixo. Como o EC2 usa virtualização, diversas instâncias estão num mesmo host e se em algum momento você inicializa sua instância e depois para de a utilizar pode acontecer dela mudar de máquina. Por esse motivo uma questão importante de se lembrar sobre armazenamento em relação ao EC2 é que ele não </a:t>
            </a:r>
          </a:p>
        </p:txBody>
      </p:sp>
    </p:spTree>
    <p:extLst>
      <p:ext uri="{BB962C8B-B14F-4D97-AF65-F5344CB8AC3E}">
        <p14:creationId xmlns:p14="http://schemas.microsoft.com/office/powerpoint/2010/main" val="347278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Meme cadê, usar gerador de memes ou achar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7206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Meme cadê, usar gerador de memes ou achar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2225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É aí que entra o EBS, acrônimo de </a:t>
            </a:r>
            <a:r>
              <a:rPr lang="pt-BR" err="1"/>
              <a:t>Elastic</a:t>
            </a:r>
            <a:r>
              <a:rPr lang="pt-BR"/>
              <a:t> Block Stores. O EBS nada mais é do que o recurso pelo qual você vincula um dispositivo de armazenamento de blocos na sua instância EC2. Quando falamos dispositivo de armazenamento estamos falando do HD, ou seja, é o disco que você quer que sua instância EC2 utilize para armazenar dados e realizar outras operações.</a:t>
            </a:r>
          </a:p>
        </p:txBody>
      </p:sp>
    </p:spTree>
    <p:extLst>
      <p:ext uri="{BB962C8B-B14F-4D97-AF65-F5344CB8AC3E}">
        <p14:creationId xmlns:p14="http://schemas.microsoft.com/office/powerpoint/2010/main" val="360593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437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então apenas pra frisar, pra </a:t>
            </a:r>
            <a:r>
              <a:rPr lang="pt-BR" err="1"/>
              <a:t>vc</a:t>
            </a:r>
            <a:r>
              <a:rPr lang="pt-BR"/>
              <a:t> lembrar: Block, blocos, HD, físico. Armazenamento em blocos. O EBS foi projetado para o EC2 e os discos são chamados volumes.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223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então apenas pra frisar, pra </a:t>
            </a:r>
            <a:r>
              <a:rPr lang="pt-BR" err="1"/>
              <a:t>vc</a:t>
            </a:r>
            <a:r>
              <a:rPr lang="pt-BR"/>
              <a:t> lembrar: Block, blocos, HD, físico. Armazenamento em blocos. O EBS foi projetado para o EC2 e os discos são chamados volumes.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9727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aí percebemos que temos tipos diferentes de discos, conforme sua necessidade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9321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5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100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1642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690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4240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//TODO tabela com dados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180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514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867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226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183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O </a:t>
            </a:r>
            <a:r>
              <a:rPr lang="pt-BR" err="1"/>
              <a:t>Amazon</a:t>
            </a:r>
            <a:r>
              <a:rPr lang="pt-BR"/>
              <a:t> S3 nada mais é do que um tipo de serviço de armazenamento de objetos como já falamos anteriormente. E por que S3? Acrônimo de "Simples </a:t>
            </a:r>
            <a:r>
              <a:rPr lang="pt-BR" err="1"/>
              <a:t>Storage</a:t>
            </a:r>
            <a:r>
              <a:rPr lang="pt-BR"/>
              <a:t> Service", Serviço de Armazenamento Simples.</a:t>
            </a:r>
          </a:p>
        </p:txBody>
      </p:sp>
    </p:spTree>
    <p:extLst>
      <p:ext uri="{BB962C8B-B14F-4D97-AF65-F5344CB8AC3E}">
        <p14:creationId xmlns:p14="http://schemas.microsoft.com/office/powerpoint/2010/main" val="615789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voltando um pouco aos conceitos, vamos lembrar sobre armazenamento de objetos, especificamente, Objeto. O que é um Objeto ?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92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Apenas pra reafirmar, os itens que compõem os dados de um objeto.</a:t>
            </a:r>
          </a:p>
        </p:txBody>
      </p:sp>
    </p:spTree>
    <p:extLst>
      <p:ext uri="{BB962C8B-B14F-4D97-AF65-F5344CB8AC3E}">
        <p14:creationId xmlns:p14="http://schemas.microsoft.com/office/powerpoint/2010/main" val="2787517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onde estão os objetos ? Onde eles ficam ? Que tipo de organização ?</a:t>
            </a:r>
            <a:br>
              <a:rPr lang="pt-BR"/>
            </a:br>
            <a:r>
              <a:rPr lang="pt-BR"/>
              <a:t>Como você pode ver na imagem, os objetos são armazenados em "</a:t>
            </a:r>
            <a:r>
              <a:rPr lang="pt-BR" err="1"/>
              <a:t>buckets</a:t>
            </a:r>
            <a:r>
              <a:rPr lang="pt-BR"/>
              <a:t>". Como mostra a imagem, </a:t>
            </a:r>
            <a:r>
              <a:rPr lang="pt-BR" err="1"/>
              <a:t>buckets</a:t>
            </a:r>
            <a:r>
              <a:rPr lang="pt-BR"/>
              <a:t> nesse caso pela própria palavra em inglês significa "baldes" mesmo, como se fossem nossos "baldes de dados". Na imagem temos um arquivo "</a:t>
            </a:r>
            <a:r>
              <a:rPr lang="pt-BR" err="1"/>
              <a:t>data.json</a:t>
            </a:r>
            <a:r>
              <a:rPr lang="pt-BR"/>
              <a:t>" que está indo pro </a:t>
            </a:r>
            <a:r>
              <a:rPr lang="pt-BR" err="1"/>
              <a:t>Bucket</a:t>
            </a:r>
            <a:r>
              <a:rPr lang="pt-BR"/>
              <a:t> e ali você pode colocar vários e vários objetos. Lembrando, não tem limitação de quantidade de objetos em um </a:t>
            </a:r>
            <a:r>
              <a:rPr lang="pt-BR" err="1"/>
              <a:t>bucket</a:t>
            </a:r>
            <a:r>
              <a:rPr lang="pt-BR"/>
              <a:t>, apenas limitação de tamanho de objeto (5TB)</a:t>
            </a:r>
          </a:p>
        </p:txBody>
      </p:sp>
    </p:spTree>
    <p:extLst>
      <p:ext uri="{BB962C8B-B14F-4D97-AF65-F5344CB8AC3E}">
        <p14:creationId xmlns:p14="http://schemas.microsoft.com/office/powerpoint/2010/main" val="262078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Explicar analogia para facilitar entendimento do contexto de </a:t>
            </a:r>
            <a:r>
              <a:rPr lang="pt-BR" err="1"/>
              <a:t>buckets</a:t>
            </a:r>
            <a:r>
              <a:rPr lang="pt-BR"/>
              <a:t>/objetos</a:t>
            </a:r>
          </a:p>
        </p:txBody>
      </p:sp>
    </p:spTree>
    <p:extLst>
      <p:ext uri="{BB962C8B-B14F-4D97-AF65-F5344CB8AC3E}">
        <p14:creationId xmlns:p14="http://schemas.microsoft.com/office/powerpoint/2010/main" val="1396469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Descrever o que está no slide de forma explicativa</a:t>
            </a:r>
          </a:p>
          <a:p>
            <a:pPr marL="0" indent="0">
              <a:buNone/>
            </a:pPr>
            <a:r>
              <a:rPr lang="pt-BR"/>
              <a:t>No fim, comentar que os </a:t>
            </a:r>
            <a:r>
              <a:rPr lang="pt-BR" err="1"/>
              <a:t>buckets</a:t>
            </a:r>
            <a:r>
              <a:rPr lang="pt-BR"/>
              <a:t> podem aumentar para mais de 100 se solicitar no serviço de cotas)</a:t>
            </a:r>
          </a:p>
        </p:txBody>
      </p:sp>
    </p:spTree>
    <p:extLst>
      <p:ext uri="{BB962C8B-B14F-4D97-AF65-F5344CB8AC3E}">
        <p14:creationId xmlns:p14="http://schemas.microsoft.com/office/powerpoint/2010/main" val="1293485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ainda como recursos adicionais, você pode:</a:t>
            </a:r>
          </a:p>
          <a:p>
            <a:pPr marL="0" indent="0">
              <a:buNone/>
            </a:pPr>
            <a:r>
              <a:rPr lang="pt-BR"/>
              <a:t>- Controlar o acesso por objeto e pode até </a:t>
            </a:r>
            <a:r>
              <a:rPr lang="pt-BR" err="1"/>
              <a:t>versionar</a:t>
            </a:r>
            <a:r>
              <a:rPr lang="pt-BR"/>
              <a:t> os objetos</a:t>
            </a:r>
          </a:p>
        </p:txBody>
      </p:sp>
    </p:spTree>
    <p:extLst>
      <p:ext uri="{BB962C8B-B14F-4D97-AF65-F5344CB8AC3E}">
        <p14:creationId xmlns:p14="http://schemas.microsoft.com/office/powerpoint/2010/main" val="375987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359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Falar sobre os casos de uso</a:t>
            </a:r>
          </a:p>
        </p:txBody>
      </p:sp>
    </p:spTree>
    <p:extLst>
      <p:ext uri="{BB962C8B-B14F-4D97-AF65-F5344CB8AC3E}">
        <p14:creationId xmlns:p14="http://schemas.microsoft.com/office/powerpoint/2010/main" val="1877751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Nós podemos falar aqui de uma infinidade de casos de uso para </a:t>
            </a:r>
            <a:r>
              <a:rPr lang="pt-BR" err="1"/>
              <a:t>Amazon</a:t>
            </a:r>
            <a:r>
              <a:rPr lang="pt-BR"/>
              <a:t> S3 e para otimizar custos e usar o S3 conforme sua necessidade sem afetar o bolso temos as classes de armazenamento.</a:t>
            </a:r>
          </a:p>
        </p:txBody>
      </p:sp>
    </p:spTree>
    <p:extLst>
      <p:ext uri="{BB962C8B-B14F-4D97-AF65-F5344CB8AC3E}">
        <p14:creationId xmlns:p14="http://schemas.microsoft.com/office/powerpoint/2010/main" val="16328512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por quê as perguntas do slide anterior ? Porque existem todas essas classes de armazenamento aqui e todas com particularidades para atender o negócio da maneira mais assertiva possível.</a:t>
            </a:r>
          </a:p>
        </p:txBody>
      </p:sp>
    </p:spTree>
    <p:extLst>
      <p:ext uri="{BB962C8B-B14F-4D97-AF65-F5344CB8AC3E}">
        <p14:creationId xmlns:p14="http://schemas.microsoft.com/office/powerpoint/2010/main" val="3738841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9709617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15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626981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2429206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842445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5328931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9509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740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228743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157275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3476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355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503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8661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30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41201742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7842231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7106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6353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063688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5252659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8124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515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39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4909176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3207118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2195636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5667499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5737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9701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835539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5938017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9653004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9910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3958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786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479963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0647678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194333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96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os dados, onde ficam ?</a:t>
            </a:r>
            <a:br>
              <a:rPr lang="pt-BR"/>
            </a:br>
            <a:r>
              <a:rPr lang="pt-BR"/>
              <a:t>Já falamos sobre instâncias EC2, sobre a importância de construir uma infraestrutura com </a:t>
            </a:r>
            <a:r>
              <a:rPr lang="pt-BR" err="1"/>
              <a:t>VPCs</a:t>
            </a:r>
            <a:r>
              <a:rPr lang="pt-BR"/>
              <a:t>, </a:t>
            </a:r>
            <a:r>
              <a:rPr lang="pt-BR" err="1"/>
              <a:t>sub-redes</a:t>
            </a:r>
            <a:r>
              <a:rPr lang="pt-BR"/>
              <a:t>, definir API Gateways ?</a:t>
            </a:r>
            <a:br>
              <a:rPr lang="pt-BR"/>
            </a:br>
            <a:r>
              <a:rPr lang="pt-BR"/>
              <a:t>Mas e como usando AWS podemos salvar, manter, gerenciar nossos dados ?</a:t>
            </a:r>
            <a:br>
              <a:rPr lang="pt-BR"/>
            </a:br>
            <a:r>
              <a:rPr lang="pt-BR"/>
              <a:t>E se eu quiser um HD para banco de dados ? E se eu precisar postar arquivos em um diretório com se estivesse em um Google Drive, Dropbox ? E se eu precisasse apenas compartilhar dados, como se fosse uma pasta na rede ?</a:t>
            </a:r>
          </a:p>
        </p:txBody>
      </p:sp>
    </p:spTree>
    <p:extLst>
      <p:ext uri="{BB962C8B-B14F-4D97-AF65-F5344CB8AC3E}">
        <p14:creationId xmlns:p14="http://schemas.microsoft.com/office/powerpoint/2010/main" val="38656994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450807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372908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957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4001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5173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9661243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7796101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93606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0293320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67494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 para cada dessas necessidades existem com tipos específicos de armazenamento, que se encaixam muito com suas necessidades e também com você quer representar um arquivo, tudo depende da sua necessidade.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2745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31322591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6412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2776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433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86722918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80944816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13165112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23746978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E aqui estão as classes de armazenamento</a:t>
            </a:r>
          </a:p>
        </p:txBody>
      </p:sp>
    </p:spTree>
    <p:extLst>
      <p:ext uri="{BB962C8B-B14F-4D97-AF65-F5344CB8AC3E}">
        <p14:creationId xmlns:p14="http://schemas.microsoft.com/office/powerpoint/2010/main" val="31500466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5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14217-8BF8-2D0C-34EF-8FFF79629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C760A-9F8A-3E60-F4C5-E26AA2D2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0EA47C-0B06-4F52-2039-C235BEF4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3A69D-7247-213D-F119-E9335644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370E20-0B8C-A0B3-DC97-1B0C3F3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8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09D3-9CE3-3E8A-D276-9582BDDC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31BA9-C3B6-FABC-B8F3-2FB35E9BD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C19B4-D232-3BCA-DA48-10B9F27A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B29B3-C286-9BB0-A89C-06D05C76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09DE0-4430-42D9-5D15-32A3E061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9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12B810-9A87-1F3F-3883-FB7838D04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24DE42-BA38-8505-95BD-5AB172494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FC777C-B0B1-B9C8-1AE3-41800CAE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79D15-82B5-68C8-FF2B-B9768C50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D1A85-EF63-0F0E-E4EB-80D0426B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78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81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648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14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6787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028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3061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3808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11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B622-A1DA-95B0-ADF0-AE69AA97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7C442-6387-54B8-1F2C-498E5D61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ACA49E-019F-5F7A-8E44-CDA52606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654EB-0AE5-5514-77D0-816B8F19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C6EAA-31C7-72E2-BA3E-36338E4E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984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7502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1757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4186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535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CE43B-B3BF-AD43-EEED-B8865E78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1BAEA-DD34-6E85-6627-9440F94F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5D845-6018-2B32-BFF2-7D6A7386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9FC54-A12B-E5B2-8150-0DA01645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D4437-9A9B-6F4B-7179-D08AFE1C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EB10A-F7C9-2AAD-E04A-9E97F649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5553F-1D62-1CB8-23FE-A9FD3E48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349206-75C1-2D66-C899-93C2C1C7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2FA8B8-C40C-8FE7-2FB9-67307FD3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3D1C78-3F46-E978-AB74-79A6B8C7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D85F8D-C3F6-B3CF-652F-8FF91AC5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21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35B9F-AB88-345E-EF79-80EBD33B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7102A7-A773-4DFD-B2BB-D02629CE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BBA78-47A9-6DB9-82BF-0210A48DF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0B80DE-A022-AF18-A48C-43C6B9B02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CA2E20-F953-1021-9E3A-A53C2153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4510E8-0D3D-18A1-1D0A-078392A7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EDE12A-FEFD-478E-1DA8-690F84F9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6DB21D-5172-97B5-0F5E-B276F0C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08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CC398-7227-E40A-4847-79926FF8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73E4C8-76F7-60AA-6A27-EC274DA0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A21172-90BB-EC6F-7C34-BD0812DF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F56278-EC59-5B88-D008-5ECDD32E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30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AFF8C8-3A72-54DC-BB4E-E2672195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DADE84-A0D2-03C3-33FF-966E19BE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D2B92E-00A2-5C69-BF66-C2DD54DB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7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90D0E-DEBE-5499-1882-72030A53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8CDE43-8FCE-F754-F820-C9B40095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130C30-66F7-AB91-F03F-C6E48E373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E24FF6-A672-BA3E-3998-25C48CBC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34E482-144A-84E7-B669-95E1B346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EE6332-02F6-7F45-036E-B28B38A5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05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E15B-0BFA-BFEE-0B72-C42C4422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3F5D6D-A555-ADE9-107B-1A4F100A4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F877DE-71D9-B3A1-54C2-61399F7D3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8871DF-C9D5-8E18-5393-73FF63A5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A6D152-475D-9AF3-00F9-BCF9F70B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5D1B57-C1BE-754E-555E-D77D43E8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1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CC17D3-332C-F237-2991-DE755AC1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20A71-7AF6-3DEE-5752-DD6E6C49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D1B61B-5BA0-44E0-423C-9F70E78B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63B4-C81B-45BD-89C3-6E10E0CE8666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B135EA-A76C-469B-9F4E-42C6774B9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7782D8-F73C-04F3-AB0B-C5A8DFBD8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5AA-6A1B-49E5-81CC-628A63CF6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4174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11D34-5203-DCAA-7338-E50007020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C0400-2398-156C-B6E7-85CE48029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8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Tipos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Objetos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Object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Arquivos (File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 (Block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540307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https://aws.amazon.com/pt/redshift/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https://docs.aws.amazon.com/pt_br/redshift/latest/gsg/getting-started.html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92223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97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Objetos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Object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Dados como objetos (arquivos e metadados)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Dados não estruturados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lakes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Mídias, Backup e recuperação</a:t>
            </a:r>
          </a:p>
        </p:txBody>
      </p:sp>
    </p:spTree>
    <p:extLst>
      <p:ext uri="{BB962C8B-B14F-4D97-AF65-F5344CB8AC3E}">
        <p14:creationId xmlns:p14="http://schemas.microsoft.com/office/powerpoint/2010/main" val="78860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Arquivos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65180" y="224773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File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Sistemas de arquivos compartilhados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Permite acesso por meio de servidores, aplicações e usuários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Analogia com pastas compartilhadas em uma rede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Ferramentas de desenvolvimento, Diretórios pessoais</a:t>
            </a:r>
          </a:p>
        </p:txBody>
      </p:sp>
    </p:spTree>
    <p:extLst>
      <p:ext uri="{BB962C8B-B14F-4D97-AF65-F5344CB8AC3E}">
        <p14:creationId xmlns:p14="http://schemas.microsoft.com/office/powerpoint/2010/main" val="106404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de Blocos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Block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blocos: HDD, SSD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Dispositivo com diferentes configurações de Leitura e Escrita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Casos de uso: Máquinas virtuais, contêiners,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56720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562668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https://aws.amazon.com/pt/what-is/cloud-storage/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https://aws.amazon.com/pt/what-is/cloud-file-storage/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https://aws.amazon.com/pt/what-is/object-storage/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https://aws.amazon.com/pt/what-is/block-storage/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2184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455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Elastic Block Store - EBS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4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Usando EC2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27D0B52-CCAB-C8B6-54C4-23E70AAE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77" y="2261382"/>
            <a:ext cx="7156360" cy="41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86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Volume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Instance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Store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F8037ED3-2367-10AA-C7EB-16E3AC3AAFA6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de Blocos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Discos anexados fisicamente ao computador host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de armazenamento temporário como buffers, caches, dados de rascunho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23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Dados serão perdidos se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F8037ED3-2367-10AA-C7EB-16E3AC3AAFA6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Falha de disco de uma unidade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parada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hiberna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Instância encerrada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41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</a:t>
            </a: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Armazenamento e Banco de Dados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3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Block Store - EBS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CE54FFE-9A5C-7039-FABD-503792BFC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619" y="2127351"/>
            <a:ext cx="5249839" cy="43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EBS –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Block Store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,Sans-Serif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 em Blocos</a:t>
            </a: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Block, blocos = HD, físico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Projetado para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Compute Cloud (EC2)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HDs são chamados "volumes"</a:t>
            </a:r>
          </a:p>
        </p:txBody>
      </p:sp>
    </p:spTree>
    <p:extLst>
      <p:ext uri="{BB962C8B-B14F-4D97-AF65-F5344CB8AC3E}">
        <p14:creationId xmlns:p14="http://schemas.microsoft.com/office/powerpoint/2010/main" val="789411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Defina o tipo do volume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Escolha tamanho e configurações</a:t>
            </a:r>
          </a:p>
          <a:p>
            <a:pPr marL="609585" indent="-609585" defTabSz="1219170">
              <a:spcBef>
                <a:spcPts val="2400"/>
              </a:spcBef>
              <a:buClr>
                <a:srgbClr val="000000"/>
              </a:buClr>
              <a:buFont typeface="Arial"/>
              <a:buAutoNum type="arabicPeriod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Anexe o volume a uma instância EC2</a:t>
            </a:r>
          </a:p>
        </p:txBody>
      </p:sp>
    </p:spTree>
    <p:extLst>
      <p:ext uri="{BB962C8B-B14F-4D97-AF65-F5344CB8AC3E}">
        <p14:creationId xmlns:p14="http://schemas.microsoft.com/office/powerpoint/2010/main" val="3044855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Mais ou menos assim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E61E54D-F831-4785-263E-24C56A06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9" y="2238589"/>
            <a:ext cx="11602153" cy="40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8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HDD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lento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barato 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Dois tipos: Disco rígido frio e otimizado para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throughput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05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SSD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5" name="Google Shape;274;g117040352ea_0_0">
            <a:extLst>
              <a:ext uri="{FF2B5EF4-FFF2-40B4-BE49-F238E27FC236}">
                <a16:creationId xmlns:a16="http://schemas.microsoft.com/office/drawing/2014/main" id="{AC9AB036-C211-0671-923B-4F146472C5E9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rápido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Mais caro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Dois tipos: Volumes SSD de uso geral, IOPS provisionados</a:t>
            </a:r>
          </a:p>
        </p:txBody>
      </p:sp>
    </p:spTree>
    <p:extLst>
      <p:ext uri="{BB962C8B-B14F-4D97-AF65-F5344CB8AC3E}">
        <p14:creationId xmlns:p14="http://schemas.microsoft.com/office/powerpoint/2010/main" val="71846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Lembre-se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1E558B-E72D-6DA5-2D8F-18D23FD625B7}"/>
              </a:ext>
            </a:extLst>
          </p:cNvPr>
          <p:cNvGraphicFramePr>
            <a:graphicFrameLocks noGrp="1"/>
          </p:cNvGraphicFramePr>
          <p:nvPr/>
        </p:nvGraphicFramePr>
        <p:xfrm>
          <a:off x="2225040" y="2893568"/>
          <a:ext cx="682752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22009798"/>
                    </a:ext>
                  </a:extLst>
                </a:gridCol>
                <a:gridCol w="3413760">
                  <a:extLst>
                    <a:ext uri="{9D8B030D-6E8A-4147-A177-3AD203B41FA5}">
                      <a16:colId xmlns:a16="http://schemas.microsoft.com/office/drawing/2014/main" val="1167421236"/>
                    </a:ext>
                  </a:extLst>
                </a:gridCol>
              </a:tblGrid>
              <a:tr h="5013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/>
                        <a:t>SSD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HDD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98312561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/>
                        <a:t>Maior </a:t>
                      </a:r>
                      <a:r>
                        <a:rPr lang="en-US" sz="2500" err="1"/>
                        <a:t>custo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Menor </a:t>
                      </a:r>
                      <a:r>
                        <a:rPr lang="en-US" sz="2500" err="1"/>
                        <a:t>custo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35110052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en-US" sz="2500"/>
                        <a:t>Mais </a:t>
                      </a:r>
                      <a:r>
                        <a:rPr lang="en-US" sz="2500" err="1"/>
                        <a:t>rápido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Mais lento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23174778"/>
                  </a:ext>
                </a:extLst>
              </a:tr>
              <a:tr h="8807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err="1"/>
                        <a:t>Tipos</a:t>
                      </a:r>
                      <a:r>
                        <a:rPr lang="en-US" sz="2500"/>
                        <a:t>: </a:t>
                      </a:r>
                      <a:r>
                        <a:rPr lang="en-US" sz="2500" err="1"/>
                        <a:t>Uso</a:t>
                      </a:r>
                      <a:r>
                        <a:rPr lang="en-US" sz="2500"/>
                        <a:t> </a:t>
                      </a:r>
                      <a:r>
                        <a:rPr lang="en-US" sz="2500" err="1"/>
                        <a:t>geral</a:t>
                      </a:r>
                      <a:r>
                        <a:rPr lang="en-US" sz="2500"/>
                        <a:t>, IOPS </a:t>
                      </a:r>
                      <a:r>
                        <a:rPr lang="en-US" sz="2500" err="1"/>
                        <a:t>provisionados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500" err="1"/>
                        <a:t>Tipos</a:t>
                      </a:r>
                      <a:r>
                        <a:rPr lang="en-US" sz="2500"/>
                        <a:t>: </a:t>
                      </a:r>
                      <a:r>
                        <a:rPr lang="pt-BR" sz="1900" b="0" i="0" u="none" strike="noStrike" noProof="0">
                          <a:latin typeface="Calibri"/>
                        </a:rPr>
                        <a:t>Disco rígido frio e otimizado para </a:t>
                      </a:r>
                      <a:r>
                        <a:rPr lang="pt-BR" sz="1900" b="0" i="0" u="none" strike="noStrike" noProof="0" err="1">
                          <a:latin typeface="Calibri"/>
                        </a:rPr>
                        <a:t>throughput</a:t>
                      </a:r>
                      <a:endParaRPr lang="en-US" sz="1900" b="0" i="0" u="none" strike="noStrike" noProof="0" err="1">
                        <a:latin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8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37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funcionam os backups?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Snapshots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 Incremental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923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funcionam os backups?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B7775E-D627-D413-F16E-338C049B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59" y="2487596"/>
            <a:ext cx="8124495" cy="33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3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A5DCCFB-67C6-6157-F548-E679C26E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27" y="101698"/>
            <a:ext cx="5619531" cy="65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3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Conhecer os principais serviços de Armazenamento e Banco de Dados da AWS e compreender seus casos de uso alvo.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8234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C4FD230E-7012-F1C9-98D9-DC2C35CC1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753" y="536174"/>
            <a:ext cx="6591737" cy="57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5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35035" y="1755357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https://docs.aws.amazon.com/pt_br/AWSEC2/latest/UserGuide/InstanceStorage.html</a:t>
            </a:r>
            <a:endParaRPr lang="en-US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https://docs.aws.amazon.com/pt_br/AWSEC2/latest/UserGuide/AmazonEBS.html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https://docs.aws.amazon.com/pt_br/AWSEC2/latest/UserGuide/ebs-volume-types.html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https://docs.aws.amazon.com/pt_br/AWSEC2/latest/UserGuide/EBSSnapshots.html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6970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15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S3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411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 que é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S3 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Serviço de armazenamento de objetos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–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Simple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Storage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713175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um objeto no S3?</a:t>
            </a: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B7C885FF-5243-5EC4-0D82-BF40CDBC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23" y="2241605"/>
            <a:ext cx="9189155" cy="30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8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Composição de um objeto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752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Chave: Nome que você atribui ao objeto. Usado para recuperar o objeto.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Valor: O conteúdo que você está armazenando.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Metadados: Um conjunto de pares de nome-valor com o qual é possível armazenar informações relacionadas ao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26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Onde estão os objetos ?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5" name="Imagem 5" descr="Uma imagem contendo Logotipo&#10;&#10;Descrição gerada automaticamente">
            <a:extLst>
              <a:ext uri="{FF2B5EF4-FFF2-40B4-BE49-F238E27FC236}">
                <a16:creationId xmlns:a16="http://schemas.microsoft.com/office/drawing/2014/main" id="{AF96F2BD-1CFF-03BA-F030-579E4591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79" y="2245942"/>
            <a:ext cx="9739488" cy="42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60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65512" y="509735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Analogia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46B5DDB6-3D4E-1E6B-56D7-29375896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865" y="1707029"/>
            <a:ext cx="3838480" cy="4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Buckets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S3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Antes de um upload do seus objetos, você precisa criar um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É um contêiner para objetos armazenados no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Amazon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S3.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Você pode armazenar qualquer número de objetos em um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bucket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Objetos podem ter de 0 até 5TB de tamanho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Você pode ter até 100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buckets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na sua conta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15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Armazenamento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dados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em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nuvem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Arial"/>
              </a:rPr>
              <a:t>Amazon S3</a:t>
            </a: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Amazon Elastic Block Store - EBS</a:t>
            </a:r>
          </a:p>
        </p:txBody>
      </p:sp>
    </p:spTree>
    <p:extLst>
      <p:ext uri="{BB962C8B-B14F-4D97-AF65-F5344CB8AC3E}">
        <p14:creationId xmlns:p14="http://schemas.microsoft.com/office/powerpoint/2010/main" val="448199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Você ainda pode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Controlar acesso por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Utilizar versionamento de objetos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917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Casos de uso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lakes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Arquivamento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Hospedagem de sites estáticos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056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Categorias para adequar melhor as necessidades de negócio e custo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Fatores importantes na seleção de uma categoria:</a:t>
            </a:r>
          </a:p>
          <a:p>
            <a:pPr marL="457189" lvl="1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 que frequência você planeja recuperar seus dados ?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Seus dados precisam estar muito ou pouco disponíveis ?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479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Standard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Standard-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 (S3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Standard-IA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Zone-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 (S3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– IA)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Intelligent-Tiering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Instant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Retrieval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755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Classes de armazenamento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 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Flexible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Retrieval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S3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Glacier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Deep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Archive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897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Standard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Projetado para dados acessados com frequência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 dados em um mínimo de três Zonas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Boa escolha para diversos casos de uso como sites, distribuição de conteúdo e análise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Custo mais alto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458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Standard-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Infrequent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 Access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Semelhante ao S3 Standard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 dados em um mínimo de três Zonas de 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 com pouca frequência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Taxa por GB de armazenamento e recuperação mais baixo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622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One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Zone-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Infrequent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Access</a:t>
            </a:r>
            <a:endParaRPr lang="pt-BR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Tem um preço de armazenamento menor do que o S3 Standard – 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 dados em uma única Zona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Cenários: Você quer economizar custos com armazenamento e você pode reproduzir facilmente seus dados em caso de falha na Zona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047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Intelligent-Tiering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223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com padrões de acesso desconhecidos ou em alteração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 automaticamente o ciclo de vida dos objetos armazenados otimizando custos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Requer uma pequena taxa mensal de monitoramento e automação por objeto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323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Como funciona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3F934658-0462-C9CF-EEBE-992B5E18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7" y="2562724"/>
            <a:ext cx="11404599" cy="22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5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EFS – Amazon Elastic File System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5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999279" y="5088213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DynamoDB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6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Amazon Relational Database Service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53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Instant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Retrieval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de longa duração, raramente acessados mas que exigem recuperação rápida (milissegundos)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Oferece acesso tão rápido quanto Standard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Standard-IA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 uma vez por trimestre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5767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Flexible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Retrieval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Para dados que não requerem acesso imediato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casos de uso de backups não urgentes, recuperação de desastres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 pode escolher qual velocidade de recuperação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dados acessados 1 ou 2 vezes por ano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912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S3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Glacier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Deep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Archive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Suporte a retenção e preservação digital de longo prazo para dados que podem ser acessados 1 ou 2 vezes por ano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Ideal para empresas que precisam manter dados por conformidades legais por 7 a 10 anos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Recuperação de dados em até 12 horas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741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Amazon S3 - https://docs.aws.amazon.com/pt_br/AmazonS3/latest/userguide/Welcome.html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Visão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geral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objetos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S3 - https://docs.aws.amazon.com/pt_br/AmazonS3/latest/userguide/UsingObjects.html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Trabalhar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com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metadados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objeto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https://docs.aws.amazon.com/pt_br/AmazonS3/latest/userguide/UsingMetadata.html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2674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Visão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geral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dos buckets - https://docs.aws.amazon.com/pt_br/AmazonS3/latest/userguide/UsingBucket.html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Usando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versionamento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em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buckets do S3 - https://docs.aws.amazon.com/pt_br/AmazonS3/latest/userguide/Versioning.html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Classes de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armazenamento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https://aws.amazon.com/pt/s3/storage-classes/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1741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Como o S3 Intelligent-Tiering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funciona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 https://docs.aws.amazon.com/pt_br/AmazonS3/latest/userguide/intelligent-tiering-overview.html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9713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924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EFS – Amazon Elastic File System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14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EFS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File System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Fornece um sistema de arquivos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 totalmente elástico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Escala até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Petabytes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Aumente e diminuir conforme adição e remoção de arquivos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921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O que é EFS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protocolo NFS (Network file System)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Pode ser acessado por EC2, Lambda, ECS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Acesso simultâneo ao mesmos dados sem problemas de performance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047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Outros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serviços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 de banco de dados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8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2999279" y="381989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endParaRPr lang="en-US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4" name="Google Shape;184;p17">
            <a:extLst>
              <a:ext uri="{FF2B5EF4-FFF2-40B4-BE49-F238E27FC236}">
                <a16:creationId xmlns:a16="http://schemas.microsoft.com/office/drawing/2014/main" id="{EF85F28D-11C4-FCC5-6A01-D03675BAD812}"/>
              </a:ext>
            </a:extLst>
          </p:cNvPr>
          <p:cNvSpPr/>
          <p:nvPr/>
        </p:nvSpPr>
        <p:spPr>
          <a:xfrm>
            <a:off x="3001728" y="3749315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Arial"/>
              </a:rPr>
              <a:t>Big Data com Amazon Redshift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265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Classes de armazenamento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Padrão (Instância regional): Standard e Standard – IA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Access)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Uma AZ: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One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Zone 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– IA (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Infrequent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Arial"/>
              </a:rPr>
              <a:t> Access)</a:t>
            </a: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lvl="1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145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94956" y="566181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Casos de uso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3" name="Imagem 4" descr="Diagrama&#10;&#10;Descrição gerada automaticamente">
            <a:extLst>
              <a:ext uri="{FF2B5EF4-FFF2-40B4-BE49-F238E27FC236}">
                <a16:creationId xmlns:a16="http://schemas.microsoft.com/office/drawing/2014/main" id="{AED8123A-7FFD-5574-3A2B-2DCCDB9E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86" y="1435317"/>
            <a:ext cx="7251229" cy="53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0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694956" y="566181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Casos de uso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" name="Imagem 3" descr="Diagrama&#10;&#10;Descrição gerada automaticamente">
            <a:extLst>
              <a:ext uri="{FF2B5EF4-FFF2-40B4-BE49-F238E27FC236}">
                <a16:creationId xmlns:a16="http://schemas.microsoft.com/office/drawing/2014/main" id="{56526167-9122-52EC-5796-0DA80340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273" y="1289726"/>
            <a:ext cx="7533451" cy="54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82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 https://aws.amazon.com/pt/efs/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EFS ?  - https://docs.aws.amazon.com/pt_br/efs/latest/ug/whatisefs.html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47359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555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Amazon Relational Database Service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3139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Banco de dados relacional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59C969D4-5ABF-B1A8-6F85-18C8ED5F6635}"/>
              </a:ext>
            </a:extLst>
          </p:cNvPr>
          <p:cNvGraphicFramePr>
            <a:graphicFrameLocks noGrp="1"/>
          </p:cNvGraphicFramePr>
          <p:nvPr/>
        </p:nvGraphicFramePr>
        <p:xfrm>
          <a:off x="85797" y="2374280"/>
          <a:ext cx="4456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833">
                  <a:extLst>
                    <a:ext uri="{9D8B030D-6E8A-4147-A177-3AD203B41FA5}">
                      <a16:colId xmlns:a16="http://schemas.microsoft.com/office/drawing/2014/main" val="3492850188"/>
                    </a:ext>
                  </a:extLst>
                </a:gridCol>
                <a:gridCol w="2445925">
                  <a:extLst>
                    <a:ext uri="{9D8B030D-6E8A-4147-A177-3AD203B41FA5}">
                      <a16:colId xmlns:a16="http://schemas.microsoft.com/office/drawing/2014/main" val="7911170"/>
                    </a:ext>
                  </a:extLst>
                </a:gridCol>
              </a:tblGrid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ID_LOJA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NOME_LOJA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05314486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Loja Centro 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20303658"/>
                  </a:ext>
                </a:extLst>
              </a:tr>
              <a:tr h="880703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Loja Zona Leste 2</a:t>
                      </a:r>
                      <a:endParaRPr lang="pt-BR" sz="2500" err="1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82974900"/>
                  </a:ext>
                </a:extLst>
              </a:tr>
            </a:tbl>
          </a:graphicData>
        </a:graphic>
      </p:graphicFrame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F1BA6C87-75ED-6B0C-F4F7-51FFCAAFE66B}"/>
              </a:ext>
            </a:extLst>
          </p:cNvPr>
          <p:cNvGraphicFramePr>
            <a:graphicFrameLocks noGrp="1"/>
          </p:cNvGraphicFramePr>
          <p:nvPr/>
        </p:nvGraphicFramePr>
        <p:xfrm>
          <a:off x="9416815" y="2333036"/>
          <a:ext cx="2681109" cy="143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51">
                  <a:extLst>
                    <a:ext uri="{9D8B030D-6E8A-4147-A177-3AD203B41FA5}">
                      <a16:colId xmlns:a16="http://schemas.microsoft.com/office/drawing/2014/main" val="1012133238"/>
                    </a:ext>
                  </a:extLst>
                </a:gridCol>
                <a:gridCol w="1599259">
                  <a:extLst>
                    <a:ext uri="{9D8B030D-6E8A-4147-A177-3AD203B41FA5}">
                      <a16:colId xmlns:a16="http://schemas.microsoft.com/office/drawing/2014/main" val="1822165849"/>
                    </a:ext>
                  </a:extLst>
                </a:gridCol>
              </a:tblGrid>
              <a:tr h="880703">
                <a:tc>
                  <a:txBody>
                    <a:bodyPr/>
                    <a:lstStyle/>
                    <a:p>
                      <a:r>
                        <a:rPr lang="pt-BR" sz="2500"/>
                        <a:t>ID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PRODUTO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65048547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Tênis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06890530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Sandália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03423397"/>
                  </a:ext>
                </a:extLst>
              </a:tr>
            </a:tbl>
          </a:graphicData>
        </a:graphic>
      </p:graphicFrame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6BB6D4BE-2928-3089-CEB2-85C74C9508C0}"/>
              </a:ext>
            </a:extLst>
          </p:cNvPr>
          <p:cNvGraphicFramePr>
            <a:graphicFrameLocks noGrp="1"/>
          </p:cNvGraphicFramePr>
          <p:nvPr/>
        </p:nvGraphicFramePr>
        <p:xfrm>
          <a:off x="3162017" y="4208724"/>
          <a:ext cx="6827520" cy="247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>
                  <a:extLst>
                    <a:ext uri="{9D8B030D-6E8A-4147-A177-3AD203B41FA5}">
                      <a16:colId xmlns:a16="http://schemas.microsoft.com/office/drawing/2014/main" val="907837992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2282175349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33422119"/>
                    </a:ext>
                  </a:extLst>
                </a:gridCol>
              </a:tblGrid>
              <a:tr h="88070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 i="0" u="none" strike="noStrike" noProof="0">
                          <a:latin typeface="Arial"/>
                        </a:rPr>
                        <a:t>ID_LOJA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900" b="1" i="0" u="none" strike="noStrike" noProof="0">
                          <a:latin typeface="Arial"/>
                        </a:rPr>
                        <a:t>ID_PRODUTO</a:t>
                      </a:r>
                      <a:endParaRPr lang="pt-BR" sz="25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QUANTIDADE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40093695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30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01741784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20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71870569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10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265360970"/>
                  </a:ext>
                </a:extLst>
              </a:tr>
              <a:tr h="501312"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t-BR" sz="250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50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98958809"/>
                  </a:ext>
                </a:extLst>
              </a:tr>
            </a:tbl>
          </a:graphicData>
        </a:graphic>
      </p:graphicFrame>
      <p:sp>
        <p:nvSpPr>
          <p:cNvPr id="12" name="Seta: para a Esquerda e para Cima 11">
            <a:extLst>
              <a:ext uri="{FF2B5EF4-FFF2-40B4-BE49-F238E27FC236}">
                <a16:creationId xmlns:a16="http://schemas.microsoft.com/office/drawing/2014/main" id="{E7FFC29D-A19A-8388-BF3B-1E382ABFF943}"/>
              </a:ext>
            </a:extLst>
          </p:cNvPr>
          <p:cNvSpPr/>
          <p:nvPr/>
        </p:nvSpPr>
        <p:spPr>
          <a:xfrm>
            <a:off x="10007129" y="3824112"/>
            <a:ext cx="1364072" cy="158044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Seta: para a Esquerda e para Cima 13">
            <a:extLst>
              <a:ext uri="{FF2B5EF4-FFF2-40B4-BE49-F238E27FC236}">
                <a16:creationId xmlns:a16="http://schemas.microsoft.com/office/drawing/2014/main" id="{360095D8-065C-3D4A-B4AF-73E62AB235FA}"/>
              </a:ext>
            </a:extLst>
          </p:cNvPr>
          <p:cNvSpPr/>
          <p:nvPr/>
        </p:nvSpPr>
        <p:spPr>
          <a:xfrm flipH="1">
            <a:off x="1512240" y="3880555"/>
            <a:ext cx="1646297" cy="161807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8069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Requisitos</a:t>
            </a:r>
            <a:endParaRPr lang="pt-BR" sz="5333" b="1" kern="0" err="1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Relação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Facilita a compreensão das informações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SQL como linguagem de consulta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RDBMS (Sistema de gerenciamento de banco de dados)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3230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Vendors</a:t>
            </a: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54" y="2578573"/>
            <a:ext cx="2547527" cy="2538119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573" y="2653831"/>
            <a:ext cx="2556935" cy="2575749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5467" y="2300488"/>
            <a:ext cx="3657600" cy="3291840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7273" y="2732672"/>
            <a:ext cx="3657600" cy="29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0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Como usar na nuvem ?</a:t>
            </a:r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646" y="2061165"/>
            <a:ext cx="1700860" cy="1691452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1" y="4055535"/>
            <a:ext cx="1832565" cy="1832565"/>
          </a:xfrm>
          <a:prstGeom prst="rect">
            <a:avLst/>
          </a:prstGeom>
        </p:spPr>
      </p:pic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78" y="1952414"/>
            <a:ext cx="2622785" cy="2360508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9126" y="3438227"/>
            <a:ext cx="2114785" cy="1721919"/>
          </a:xfrm>
          <a:prstGeom prst="rect">
            <a:avLst/>
          </a:prstGeom>
        </p:spPr>
      </p:pic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7D0812AC-53F3-B43A-E614-27159A519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66" y="2606792"/>
            <a:ext cx="2368785" cy="236878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9585612-C99C-E06D-8F78-BF29FF5000DF}"/>
              </a:ext>
            </a:extLst>
          </p:cNvPr>
          <p:cNvSpPr/>
          <p:nvPr/>
        </p:nvSpPr>
        <p:spPr>
          <a:xfrm>
            <a:off x="5124685" y="3325519"/>
            <a:ext cx="2408296" cy="104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C34FA6-259E-E05A-C50A-731B53D855C1}"/>
              </a:ext>
            </a:extLst>
          </p:cNvPr>
          <p:cNvSpPr txBox="1"/>
          <p:nvPr/>
        </p:nvSpPr>
        <p:spPr>
          <a:xfrm>
            <a:off x="8979370" y="5105869"/>
            <a:ext cx="1540463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9337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60025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Ícone&#10;&#10;Descrição gerada automaticamente">
            <a:extLst>
              <a:ext uri="{FF2B5EF4-FFF2-40B4-BE49-F238E27FC236}">
                <a16:creationId xmlns:a16="http://schemas.microsoft.com/office/drawing/2014/main" id="{7D0812AC-53F3-B43A-E614-27159A51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04346"/>
            <a:ext cx="2368785" cy="2368785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Você usa, você gerencia</a:t>
            </a:r>
          </a:p>
        </p:txBody>
      </p:sp>
      <p:pic>
        <p:nvPicPr>
          <p:cNvPr id="9" name="Imagem 9" descr="Ícone&#10;&#10;Descrição gerada automaticamente">
            <a:extLst>
              <a:ext uri="{FF2B5EF4-FFF2-40B4-BE49-F238E27FC236}">
                <a16:creationId xmlns:a16="http://schemas.microsoft.com/office/drawing/2014/main" id="{DEABEE30-F568-024F-F8F7-5899A1658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607" y="2366339"/>
            <a:ext cx="1540935" cy="1382139"/>
          </a:xfrm>
          <a:prstGeom prst="rect">
            <a:avLst/>
          </a:prstGeom>
        </p:spPr>
      </p:pic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84743B09-7D3F-4CBA-1E87-969DF711B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28" y="2362201"/>
            <a:ext cx="1155233" cy="1145825"/>
          </a:xfrm>
          <a:prstGeom prst="rect">
            <a:avLst/>
          </a:prstGeom>
        </p:spPr>
      </p:pic>
      <p:pic>
        <p:nvPicPr>
          <p:cNvPr id="10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53B5F5A-CF1E-8CC6-4589-8FE06FA9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605" y="4266079"/>
            <a:ext cx="1098787" cy="884660"/>
          </a:xfrm>
          <a:prstGeom prst="rect">
            <a:avLst/>
          </a:prstGeo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A61CFEA5-7F13-67AF-3735-12E27B2C7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4187237"/>
            <a:ext cx="1268120" cy="1268120"/>
          </a:xfrm>
          <a:prstGeom prst="rect">
            <a:avLst/>
          </a:prstGeom>
        </p:spPr>
      </p:pic>
      <p:pic>
        <p:nvPicPr>
          <p:cNvPr id="2" name="Imagem 7" descr="Ícone&#10;&#10;Descrição gerada automaticamente">
            <a:extLst>
              <a:ext uri="{FF2B5EF4-FFF2-40B4-BE49-F238E27FC236}">
                <a16:creationId xmlns:a16="http://schemas.microsoft.com/office/drawing/2014/main" id="{DC347A82-6AF9-3DEF-B4F1-D990942F3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6534" y="2123744"/>
            <a:ext cx="1860785" cy="2064880"/>
          </a:xfrm>
          <a:prstGeom prst="rect">
            <a:avLst/>
          </a:prstGeom>
        </p:spPr>
      </p:pic>
      <p:pic>
        <p:nvPicPr>
          <p:cNvPr id="8" name="Imagem 10">
            <a:extLst>
              <a:ext uri="{FF2B5EF4-FFF2-40B4-BE49-F238E27FC236}">
                <a16:creationId xmlns:a16="http://schemas.microsoft.com/office/drawing/2014/main" id="{6DA9CDBD-9536-E106-2F8A-96AB72FFF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0163" y="3726274"/>
            <a:ext cx="2218267" cy="219945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BA86E15B-312B-0F6D-AC5A-4708634366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6904" y="4243682"/>
            <a:ext cx="1174045" cy="1164637"/>
          </a:xfrm>
          <a:prstGeom prst="rect">
            <a:avLst/>
          </a:prstGeom>
        </p:spPr>
      </p:pic>
      <p:pic>
        <p:nvPicPr>
          <p:cNvPr id="12" name="Imagem 12">
            <a:extLst>
              <a:ext uri="{FF2B5EF4-FFF2-40B4-BE49-F238E27FC236}">
                <a16:creationId xmlns:a16="http://schemas.microsoft.com/office/drawing/2014/main" id="{50B181A3-0A7D-CCDB-D863-9A7A3924D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3200" y="2616200"/>
            <a:ext cx="2152416" cy="21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15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Relational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Database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Service</a:t>
            </a:r>
            <a:endParaRPr lang="pt-BR" sz="53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Facilita configuração e provisionamento de hardware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Patches automatizados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Redundância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Failover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e Recuperação de Desastres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008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Mecanismos compatíveis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MySQL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PostgreSQL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MariaDB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Oracle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SQL Server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7576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Aurora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197226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endParaRPr lang="pt-BR" sz="1867" kern="0" err="1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Mecanismos compatíveis: PostgreSQL e MySQL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Preço 1/10 de outros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vendors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Replicação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multi-regional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Até 15 réplicas de leituras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Backup contínuo via S3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4296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RDS - https://aws.amazon.com/pt/rds/?p=ft&amp;c=db&amp;z=3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 que é RDS?  - https://docs.aws.amazon.com/pt_br/AmazonRDS/latest/UserGuide/Welcome.html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Aurora - https://aws.amazon.com/pt/rds/aurora/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Amazon Aurora - https://docs.aws.amazon.com/pt_br/AmazonRDS/latest/AuroraUserGuide/CHAP_AuroraOverview.html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61707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1454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DynamoDB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642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DynamoDB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27551" y="2244262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não relacional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NoSQL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Gerenciado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Servless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Performance abaixo de 10 milissegundos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Escala automaticamente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Replicação de dados regional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Caso de uso: Muitos dados, baixa latência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07AEB630-1359-E1BC-FACE-6CC21E85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71873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96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Estrutura dos dados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56" y="1231429"/>
            <a:ext cx="362728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60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Tabelas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56" y="1231429"/>
            <a:ext cx="3627288" cy="5486400"/>
          </a:xfrm>
          <a:prstGeom prst="rect">
            <a:avLst/>
          </a:prstGeom>
        </p:spPr>
      </p:pic>
      <p:sp>
        <p:nvSpPr>
          <p:cNvPr id="3" name="Chave Direita 2">
            <a:extLst>
              <a:ext uri="{FF2B5EF4-FFF2-40B4-BE49-F238E27FC236}">
                <a16:creationId xmlns:a16="http://schemas.microsoft.com/office/drawing/2014/main" id="{49A48725-A555-A4FF-87BC-5DF6BF835E5D}"/>
              </a:ext>
            </a:extLst>
          </p:cNvPr>
          <p:cNvSpPr/>
          <p:nvPr/>
        </p:nvSpPr>
        <p:spPr>
          <a:xfrm>
            <a:off x="8102129" y="1222963"/>
            <a:ext cx="752592" cy="54562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D56AB6-0A0E-5ABD-86AC-73CF9A1889A3}"/>
              </a:ext>
            </a:extLst>
          </p:cNvPr>
          <p:cNvSpPr txBox="1"/>
          <p:nvPr/>
        </p:nvSpPr>
        <p:spPr>
          <a:xfrm>
            <a:off x="9000537" y="3765313"/>
            <a:ext cx="2539999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Tabela "People"</a:t>
            </a:r>
          </a:p>
        </p:txBody>
      </p:sp>
    </p:spTree>
    <p:extLst>
      <p:ext uri="{BB962C8B-B14F-4D97-AF65-F5344CB8AC3E}">
        <p14:creationId xmlns:p14="http://schemas.microsoft.com/office/powerpoint/2010/main" val="23234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Armazenamento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Nuvem</a:t>
            </a:r>
            <a:endParaRPr lang="en-US" sz="5333" b="1" kern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68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Itens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800" y="1109133"/>
            <a:ext cx="3627288" cy="5486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D56AB6-0A0E-5ABD-86AC-73CF9A1889A3}"/>
              </a:ext>
            </a:extLst>
          </p:cNvPr>
          <p:cNvSpPr txBox="1"/>
          <p:nvPr/>
        </p:nvSpPr>
        <p:spPr>
          <a:xfrm>
            <a:off x="8755945" y="3436055"/>
            <a:ext cx="2539999" cy="410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Itens da tabela</a:t>
            </a:r>
          </a:p>
        </p:txBody>
      </p:sp>
      <p:sp>
        <p:nvSpPr>
          <p:cNvPr id="9" name="Chave Direita 8">
            <a:extLst>
              <a:ext uri="{FF2B5EF4-FFF2-40B4-BE49-F238E27FC236}">
                <a16:creationId xmlns:a16="http://schemas.microsoft.com/office/drawing/2014/main" id="{0E8851C7-1426-D957-EBAC-C8EAF482198F}"/>
              </a:ext>
            </a:extLst>
          </p:cNvPr>
          <p:cNvSpPr/>
          <p:nvPr/>
        </p:nvSpPr>
        <p:spPr>
          <a:xfrm>
            <a:off x="6185370" y="1199445"/>
            <a:ext cx="555036" cy="10724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67485D35-154F-815D-E884-B57C0824D715}"/>
              </a:ext>
            </a:extLst>
          </p:cNvPr>
          <p:cNvSpPr/>
          <p:nvPr/>
        </p:nvSpPr>
        <p:spPr>
          <a:xfrm>
            <a:off x="6291203" y="2351852"/>
            <a:ext cx="1730963" cy="19285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11" name="Chave Direita 10">
            <a:extLst>
              <a:ext uri="{FF2B5EF4-FFF2-40B4-BE49-F238E27FC236}">
                <a16:creationId xmlns:a16="http://schemas.microsoft.com/office/drawing/2014/main" id="{707C1227-B251-C609-BAA5-98CAE4003AD3}"/>
              </a:ext>
            </a:extLst>
          </p:cNvPr>
          <p:cNvSpPr/>
          <p:nvPr/>
        </p:nvSpPr>
        <p:spPr>
          <a:xfrm>
            <a:off x="6479352" y="4374445"/>
            <a:ext cx="2060221" cy="21166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53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271623" y="265143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Atributos</a:t>
            </a: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D135DB06-3CEA-1590-9F12-ECFD3E7B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800" y="1062096"/>
            <a:ext cx="3627288" cy="5486400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83A1016-6724-5BEC-B295-C10BE08237D3}"/>
              </a:ext>
            </a:extLst>
          </p:cNvPr>
          <p:cNvSpPr/>
          <p:nvPr/>
        </p:nvSpPr>
        <p:spPr>
          <a:xfrm>
            <a:off x="3410185" y="4524964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9E0BF19-C0BC-ED5A-0EF2-12C7FDBB2E3E}"/>
              </a:ext>
            </a:extLst>
          </p:cNvPr>
          <p:cNvSpPr/>
          <p:nvPr/>
        </p:nvSpPr>
        <p:spPr>
          <a:xfrm>
            <a:off x="3410185" y="4741333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AD5E6A05-CBD5-0C39-7B71-D2F0A46307F2}"/>
              </a:ext>
            </a:extLst>
          </p:cNvPr>
          <p:cNvSpPr/>
          <p:nvPr/>
        </p:nvSpPr>
        <p:spPr>
          <a:xfrm>
            <a:off x="3410185" y="4957705"/>
            <a:ext cx="1015999" cy="216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3995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Resumindo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Tabelas: Coleção de dados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Item: Grupo de atributos identificável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Atributo: Dados existentes dentro de cada item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3007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Página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do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https://aws.amazon.com/pt/dynamodb/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Documentação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- https://docs.aws.amazon.com/pt_br/amazondynamodb/latest/developerguide/Introduction.html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DynamoDB – 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quê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,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por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que e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quando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usar - https://dev.to/oieduardorabelo/amazon-dynamodb-o-que-por-que-e-quando-usar-o-design-de-tabela-unica-com-dynamodb-ao9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743595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5354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7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Outros serviços de banco de dados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8339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 escolha do banco de dados correto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1548441" y="3429595"/>
            <a:ext cx="8959700" cy="79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i="1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necessidade de negócio escolhe o tipo de banco de dados</a:t>
            </a:r>
            <a:endParaRPr lang="pt-BR"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30581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DocumentDB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de documentos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Gerenciamento de conteúdo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Catálogos, perfis de usuário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cargas de trabalho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MongoDB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1797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Neptune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Redes sociais, mecanismos de recomendação, detecção de fraude e gráficos de conhecimento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de grafos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5277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QLDB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Quantum Ledger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Database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Banco de dados serviço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ledger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Imutabilidade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Indicado para históricos, registros digitais, transações financeiras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8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1" y="1045957"/>
            <a:ext cx="10651705" cy="120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 os dados? O quê, onde e como?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id="{AB75F76D-3078-2443-D926-39A430E7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37" y="2673863"/>
            <a:ext cx="2440675" cy="2452048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F1020D3C-67AD-1FB1-2143-3001D5943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989" y="4407568"/>
            <a:ext cx="2441075" cy="2454443"/>
          </a:xfrm>
          <a:prstGeom prst="rect">
            <a:avLst/>
          </a:prstGeom>
        </p:spPr>
      </p:pic>
      <p:pic>
        <p:nvPicPr>
          <p:cNvPr id="15" name="Imagem 15" descr="Ícone&#10;&#10;Descrição gerada automaticamente">
            <a:extLst>
              <a:ext uri="{FF2B5EF4-FFF2-40B4-BE49-F238E27FC236}">
                <a16:creationId xmlns:a16="http://schemas.microsoft.com/office/drawing/2014/main" id="{EC16DAE2-043F-D779-1B92-5CA8DBE9F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7831" y="4220411"/>
            <a:ext cx="2441075" cy="2454443"/>
          </a:xfrm>
          <a:prstGeom prst="rect">
            <a:avLst/>
          </a:prstGeom>
        </p:spPr>
      </p:pic>
      <p:pic>
        <p:nvPicPr>
          <p:cNvPr id="26" name="Imagem 26">
            <a:extLst>
              <a:ext uri="{FF2B5EF4-FFF2-40B4-BE49-F238E27FC236}">
                <a16:creationId xmlns:a16="http://schemas.microsoft.com/office/drawing/2014/main" id="{EE746DB4-18FE-1B99-2AED-09E2369E5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175043"/>
            <a:ext cx="2414337" cy="2387600"/>
          </a:xfrm>
          <a:prstGeom prst="rect">
            <a:avLst/>
          </a:prstGeom>
        </p:spPr>
      </p:pic>
      <p:pic>
        <p:nvPicPr>
          <p:cNvPr id="32" name="Imagem 32" descr="Ícone&#10;&#10;Descrição gerada automaticamente">
            <a:extLst>
              <a:ext uri="{FF2B5EF4-FFF2-40B4-BE49-F238E27FC236}">
                <a16:creationId xmlns:a16="http://schemas.microsoft.com/office/drawing/2014/main" id="{0DF475A6-1F10-BCCF-1259-D3B0E9707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4568" y="1653673"/>
            <a:ext cx="2454443" cy="2467811"/>
          </a:xfrm>
          <a:prstGeom prst="rect">
            <a:avLst/>
          </a:prstGeom>
        </p:spPr>
      </p:pic>
      <p:pic>
        <p:nvPicPr>
          <p:cNvPr id="33" name="Imagem 33" descr="Ícone&#10;&#10;Descrição gerada automaticamente">
            <a:extLst>
              <a:ext uri="{FF2B5EF4-FFF2-40B4-BE49-F238E27FC236}">
                <a16:creationId xmlns:a16="http://schemas.microsoft.com/office/drawing/2014/main" id="{C8EC8CFB-5B61-B840-6B88-E3B0C9DD2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0358" y="3712411"/>
            <a:ext cx="3002548" cy="30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14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DynamoDB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Accelerator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Chamado também de DAX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Camada de cache nativa pra otimizar tempo de leitura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3488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 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Elasticache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Camada de cache sobre bancos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Compatível com Redis e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Memcached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0941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-6813" y="1741247"/>
            <a:ext cx="11832200" cy="462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ourier New"/>
              <a:buChar char="o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DAX - https://aws.amazon.com/pt/dynamodb/dax/</a:t>
            </a:r>
            <a:endParaRPr lang="pt-BR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Elasticache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https://aws.amazon.com/pt/elasticache/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DocumentDB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– https://aws.amazon.com/pt/documentdb/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Neptune - https://aws.amazon.com/pt/neptune/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QLDB - https://aws.amazon.com/pt/qldb/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endParaRPr lang="en-US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80133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 kern="0">
                <a:solidFill>
                  <a:srgbClr val="FFFFFF">
                    <a:lumMod val="95000"/>
                  </a:srgbClr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>
                  <a:lumMod val="95000"/>
                </a:srgb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0077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8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cs typeface="Arial"/>
                <a:sym typeface="Century Gothic"/>
              </a:rPr>
              <a:t>Big Data com Amazon Redshift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172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Cada vez mais dados</a:t>
            </a: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38398390-BB30-259B-9A19-4869AFA1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31" y="1761741"/>
            <a:ext cx="7223005" cy="50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498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Nossas fontes de dados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50CF69F-7229-91BF-04A5-CBE6B255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2" y="1843573"/>
            <a:ext cx="5031081" cy="485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176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Perguntas</a:t>
            </a: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C50CF69F-7229-91BF-04A5-CBE6B255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2" y="1843573"/>
            <a:ext cx="5031081" cy="485478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CE8539-69CB-B034-1E23-386D39D3A8DF}"/>
              </a:ext>
            </a:extLst>
          </p:cNvPr>
          <p:cNvSpPr txBox="1"/>
          <p:nvPr/>
        </p:nvSpPr>
        <p:spPr>
          <a:xfrm>
            <a:off x="8817092" y="2161352"/>
            <a:ext cx="2166053" cy="1272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Quantas vendas o aplicativo fez desde o início do lançamento?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47DD13-CB71-850B-18EB-462D896E796A}"/>
              </a:ext>
            </a:extLst>
          </p:cNvPr>
          <p:cNvSpPr txBox="1"/>
          <p:nvPr/>
        </p:nvSpPr>
        <p:spPr>
          <a:xfrm>
            <a:off x="8820385" y="3933237"/>
            <a:ext cx="3657600" cy="69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Quantos usuários fizeram</a:t>
            </a:r>
          </a:p>
          <a:p>
            <a:pPr defTabSz="1219170">
              <a:buClr>
                <a:srgbClr val="000000"/>
              </a:buClr>
            </a:pPr>
            <a:r>
              <a:rPr lang="pt-BR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cadastro na última hora ?</a:t>
            </a:r>
          </a:p>
        </p:txBody>
      </p:sp>
    </p:spTree>
    <p:extLst>
      <p:ext uri="{BB962C8B-B14F-4D97-AF65-F5344CB8AC3E}">
        <p14:creationId xmlns:p14="http://schemas.microsoft.com/office/powerpoint/2010/main" val="3417815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Em um contexto de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Velocidade de geração de dados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Variedade de fontes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 quando os dados precisam responder com inteligência de negócio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76329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8"/>
            <a:ext cx="11425995" cy="7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4999"/>
              </a:lnSpc>
              <a:buClr>
                <a:srgbClr val="000000"/>
              </a:buClr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cs typeface="Arial"/>
                <a:sym typeface="Arial"/>
              </a:rPr>
              <a:t>Redshift</a:t>
            </a:r>
          </a:p>
        </p:txBody>
      </p:sp>
      <p:sp>
        <p:nvSpPr>
          <p:cNvPr id="4" name="Google Shape;274;g117040352ea_0_0">
            <a:extLst>
              <a:ext uri="{FF2B5EF4-FFF2-40B4-BE49-F238E27FC236}">
                <a16:creationId xmlns:a16="http://schemas.microsoft.com/office/drawing/2014/main" id="{6D2E7710-82D2-9334-14DC-809FD23D68EC}"/>
              </a:ext>
            </a:extLst>
          </p:cNvPr>
          <p:cNvSpPr txBox="1"/>
          <p:nvPr/>
        </p:nvSpPr>
        <p:spPr>
          <a:xfrm>
            <a:off x="974588" y="2526485"/>
            <a:ext cx="9100811" cy="32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Serviço de Data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warehouse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 para análise de Big Data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Oferece coletar informações de muitas fontes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Projeta relações e tendências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Usando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Redshift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 Spectrum é possível rodar comandos SQL em cima de todas as fontes de dados agrupadas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328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3417</Words>
  <Application>Microsoft Office PowerPoint</Application>
  <PresentationFormat>Widescreen</PresentationFormat>
  <Paragraphs>457</Paragraphs>
  <Slides>101</Slides>
  <Notes>100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101</vt:i4>
      </vt:variant>
    </vt:vector>
  </HeadingPairs>
  <TitlesOfParts>
    <vt:vector size="103" baseType="lpstr"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2023-04-04T19:47:38Z</dcterms:created>
  <dcterms:modified xsi:type="dcterms:W3CDTF">2023-04-21T12:36:48Z</dcterms:modified>
</cp:coreProperties>
</file>