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717" r:id="rId2"/>
    <p:sldId id="716" r:id="rId3"/>
    <p:sldId id="715" r:id="rId4"/>
    <p:sldId id="718" r:id="rId5"/>
    <p:sldId id="719" r:id="rId6"/>
    <p:sldId id="722" r:id="rId7"/>
    <p:sldId id="745" r:id="rId8"/>
    <p:sldId id="746" r:id="rId9"/>
    <p:sldId id="747" r:id="rId10"/>
    <p:sldId id="748" r:id="rId11"/>
    <p:sldId id="749" r:id="rId12"/>
    <p:sldId id="750" r:id="rId13"/>
    <p:sldId id="737" r:id="rId14"/>
    <p:sldId id="720" r:id="rId15"/>
    <p:sldId id="741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40" r:id="rId28"/>
    <p:sldId id="739" r:id="rId29"/>
    <p:sldId id="751" r:id="rId30"/>
    <p:sldId id="766" r:id="rId31"/>
    <p:sldId id="767" r:id="rId32"/>
    <p:sldId id="753" r:id="rId33"/>
    <p:sldId id="752" r:id="rId34"/>
    <p:sldId id="729" r:id="rId35"/>
    <p:sldId id="735" r:id="rId36"/>
    <p:sldId id="734" r:id="rId37"/>
    <p:sldId id="733" r:id="rId38"/>
    <p:sldId id="732" r:id="rId39"/>
    <p:sldId id="731" r:id="rId40"/>
    <p:sldId id="725" r:id="rId41"/>
    <p:sldId id="756" r:id="rId42"/>
    <p:sldId id="768" r:id="rId43"/>
    <p:sldId id="769" r:id="rId44"/>
    <p:sldId id="772" r:id="rId45"/>
    <p:sldId id="755" r:id="rId46"/>
    <p:sldId id="754" r:id="rId47"/>
    <p:sldId id="759" r:id="rId48"/>
    <p:sldId id="770" r:id="rId49"/>
    <p:sldId id="771" r:id="rId50"/>
    <p:sldId id="773" r:id="rId51"/>
    <p:sldId id="758" r:id="rId52"/>
    <p:sldId id="757" r:id="rId53"/>
    <p:sldId id="762" r:id="rId54"/>
    <p:sldId id="777" r:id="rId55"/>
    <p:sldId id="778" r:id="rId56"/>
    <p:sldId id="779" r:id="rId57"/>
    <p:sldId id="780" r:id="rId58"/>
    <p:sldId id="781" r:id="rId59"/>
    <p:sldId id="782" r:id="rId60"/>
    <p:sldId id="783" r:id="rId61"/>
    <p:sldId id="761" r:id="rId62"/>
    <p:sldId id="760" r:id="rId63"/>
    <p:sldId id="765" r:id="rId64"/>
    <p:sldId id="774" r:id="rId65"/>
    <p:sldId id="775" r:id="rId66"/>
    <p:sldId id="776" r:id="rId67"/>
    <p:sldId id="764" r:id="rId68"/>
    <p:sldId id="763" r:id="rId6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9DD5-B2EB-43C2-B638-1F885A3390A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DA6-9F98-4A31-9DC1-BB3F3583A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54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13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2633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3799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677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8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98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60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648460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7107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3519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821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11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60884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43410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20058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2344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13990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88857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66689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87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09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3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0456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35001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81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364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19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70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30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71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56044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6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340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4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404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517823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79449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02504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36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81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2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19680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7266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77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6702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3379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76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4467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834106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587308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71850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6257805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7803705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054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3083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40995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272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296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565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66082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0623709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660826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439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6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57842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6833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829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55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89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201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79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4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730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73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683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48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13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06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237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Preços e Planos de suporte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18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Pague menos usando mais</a:t>
            </a:r>
          </a:p>
        </p:txBody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096A5704-3A84-05A4-EC08-8741681A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13" y="2143796"/>
            <a:ext cx="2095500" cy="1905000"/>
          </a:xfrm>
          <a:prstGeom prst="rect">
            <a:avLst/>
          </a:prstGeom>
        </p:spPr>
      </p:pic>
      <p:pic>
        <p:nvPicPr>
          <p:cNvPr id="6" name="Imagem 6" descr="Uma imagem contendo peças de metal, desenho&#10;&#10;Descrição gerada automaticamente">
            <a:extLst>
              <a:ext uri="{FF2B5EF4-FFF2-40B4-BE49-F238E27FC236}">
                <a16:creationId xmlns:a16="http://schemas.microsoft.com/office/drawing/2014/main" id="{3FCCC81B-A4C9-031D-19D9-E69195B6C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14" y="4354669"/>
            <a:ext cx="2095500" cy="1905000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692A906B-0831-57FA-FF0E-EC7797B0D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82" y="2143796"/>
            <a:ext cx="2095500" cy="1905000"/>
          </a:xfrm>
          <a:prstGeom prst="rect">
            <a:avLst/>
          </a:prstGeom>
        </p:spPr>
      </p:pic>
      <p:pic>
        <p:nvPicPr>
          <p:cNvPr id="8" name="Imagem 8" descr="Uma imagem contendo peças de metal, desenho&#10;&#10;Descrição gerada automaticamente">
            <a:extLst>
              <a:ext uri="{FF2B5EF4-FFF2-40B4-BE49-F238E27FC236}">
                <a16:creationId xmlns:a16="http://schemas.microsoft.com/office/drawing/2014/main" id="{249A1FF5-6954-D85E-B57B-780539C4F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745" y="4301008"/>
            <a:ext cx="2095500" cy="1905000"/>
          </a:xfrm>
          <a:prstGeom prst="rect">
            <a:avLst/>
          </a:prstGeom>
        </p:spPr>
      </p:pic>
      <p:pic>
        <p:nvPicPr>
          <p:cNvPr id="9" name="Imagem 9" descr="Uma imagem contendo Ícone&#10;&#10;Descrição gerada automaticamente">
            <a:extLst>
              <a:ext uri="{FF2B5EF4-FFF2-40B4-BE49-F238E27FC236}">
                <a16:creationId xmlns:a16="http://schemas.microsoft.com/office/drawing/2014/main" id="{0FEC0112-6EE9-FB8B-1109-D39618F9A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1" y="2143796"/>
            <a:ext cx="2095500" cy="1905000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498B2CF7-BEAD-11FF-C7CA-2FF1C7695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251" y="4354669"/>
            <a:ext cx="2095500" cy="1905000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891EA90-FE6A-D081-D938-EF1AD3BB7C50}"/>
              </a:ext>
            </a:extLst>
          </p:cNvPr>
          <p:cNvSpPr/>
          <p:nvPr/>
        </p:nvSpPr>
        <p:spPr>
          <a:xfrm>
            <a:off x="1848655" y="3763717"/>
            <a:ext cx="686872" cy="590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0112EB67-6318-8FAF-3C0F-D12873B7C825}"/>
              </a:ext>
            </a:extLst>
          </p:cNvPr>
          <p:cNvSpPr/>
          <p:nvPr/>
        </p:nvSpPr>
        <p:spPr>
          <a:xfrm>
            <a:off x="5325951" y="3881773"/>
            <a:ext cx="686872" cy="590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1883EB7-5F66-5C5E-21A6-24CF6FC39FB3}"/>
              </a:ext>
            </a:extLst>
          </p:cNvPr>
          <p:cNvSpPr/>
          <p:nvPr/>
        </p:nvSpPr>
        <p:spPr>
          <a:xfrm>
            <a:off x="8738851" y="3881773"/>
            <a:ext cx="686872" cy="590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5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experimentar ?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Free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Tier</a:t>
            </a:r>
            <a:r>
              <a:rPr lang="pt-BR" sz="2667" kern="0">
                <a:latin typeface="Calibri"/>
                <a:cs typeface="Calibri"/>
              </a:rPr>
              <a:t>/Nível Gratuito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Ofertas: Testes, Gratuito, Sempre gratuito</a:t>
            </a:r>
          </a:p>
        </p:txBody>
      </p:sp>
    </p:spTree>
    <p:extLst>
      <p:ext uri="{BB962C8B-B14F-4D97-AF65-F5344CB8AC3E}">
        <p14:creationId xmlns:p14="http://schemas.microsoft.com/office/powerpoint/2010/main" val="47303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Calcule o quanto pode economizar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712061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Calculadora de preços da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Site: </a:t>
            </a:r>
            <a:r>
              <a:rPr lang="pt-BR" sz="2667" kern="0">
                <a:hlinkClick r:id="rId3"/>
              </a:rPr>
              <a:t>https://calculator.aws</a:t>
            </a: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03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https://aws.amazon.com/pt/pricing/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https://calculator.aws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https://aws.amazon.com/pt/free/?all-free-tier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035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42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Preço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Amazon EC2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79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Cobrança por segundo</a:t>
            </a:r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1F6F9EB-929A-B76B-D2E4-0F7E083F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7" y="2301913"/>
            <a:ext cx="10322416" cy="30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Modelos de preço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Sob demanda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Plans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reservadas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spot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Host dedicados</a:t>
            </a:r>
          </a:p>
        </p:txBody>
      </p:sp>
    </p:spTree>
    <p:extLst>
      <p:ext uri="{BB962C8B-B14F-4D97-AF65-F5344CB8AC3E}">
        <p14:creationId xmlns:p14="http://schemas.microsoft.com/office/powerpoint/2010/main" val="279392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Sob demanda</a:t>
            </a:r>
          </a:p>
        </p:txBody>
      </p:sp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0820BA55-5250-0B8B-9281-B285C7C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96" y="1711706"/>
            <a:ext cx="7864697" cy="50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Sob demanda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cenários onde não se tem padrão reconhecido de utilização dos recursos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Não é necessários compromissos de longo prazo nem pagamentos antecipados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Você pode aumentar ou diminuir a capacidade computacional com base nas demandas do aplicativo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0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Apresentar como funciona o modelo de preços da AWS, ferramentas relacionadas e planos de suporte.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92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Savings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Plans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1E8045C1-7DA7-CC12-43C6-83887FED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10" y="2006491"/>
            <a:ext cx="7210021" cy="4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Savings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cargas de trabalho com uso de recursos previsível e de longo prazo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Preços baixos em troca de compromisso com uma quantidade consistente de uso (medido em USD/hora)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Compromisso de 1 a 3 anos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Qualquer uso acima do acordo é cobrado por demanda</a:t>
            </a:r>
          </a:p>
        </p:txBody>
      </p:sp>
    </p:spTree>
    <p:extLst>
      <p:ext uri="{BB962C8B-B14F-4D97-AF65-F5344CB8AC3E}">
        <p14:creationId xmlns:p14="http://schemas.microsoft.com/office/powerpoint/2010/main" val="10746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reservadas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1E8045C1-7DA7-CC12-43C6-83887FED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10" y="2006491"/>
            <a:ext cx="7210021" cy="4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9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reservadas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cargas de trabalho com uso de recursos previsível e de longo prazo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Preços baixos em troca de compromisso com a utilização de uma instância específica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Compromisso de 1 a 3 anos</a:t>
            </a:r>
          </a:p>
        </p:txBody>
      </p:sp>
    </p:spTree>
    <p:extLst>
      <p:ext uri="{BB962C8B-B14F-4D97-AF65-F5344CB8AC3E}">
        <p14:creationId xmlns:p14="http://schemas.microsoft.com/office/powerpoint/2010/main" val="400334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spot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20A746F8-F3AC-4D44-7854-7529CB25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96" y="1926353"/>
            <a:ext cx="7413937" cy="47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2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Instâncias spot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cargas de trabalho que podem sofrer interrupção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Até 90% mais barato em relação a instâncias sob demanda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Instâncias spot usam a capacidade computacional na AWS que não está sendo utilizada</a:t>
            </a:r>
          </a:p>
        </p:txBody>
      </p:sp>
    </p:spTree>
    <p:extLst>
      <p:ext uri="{BB962C8B-B14F-4D97-AF65-F5344CB8AC3E}">
        <p14:creationId xmlns:p14="http://schemas.microsoft.com/office/powerpoint/2010/main" val="181019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Hosts dedicados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Ideal para executar softwares específicos que exigem hardware dedicado por questões de licenciamento</a:t>
            </a:r>
            <a:endParaRPr lang="pt-BR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Máquina de uso exclusivo do usuário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Ajuda a cumprir requisitos de conformidade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257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https://aws.amazon.com/pt/ec2/pricing/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https://aws.amazon.com/pt/ec2/pricing/on-demand/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https://aws.amazon.com/pt/savingsplans/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https://aws.amazon.com/pt/ec2/pricing/reserved-instances/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https://aws.amazon.com/pt/ec2/spot/getting-started/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https://aws.amazon.com/pt/ec2/dedicated-hosts/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765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0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cobrança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Filosofia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preços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AWS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Painel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cobrança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Preço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Amazon EC2</a:t>
            </a:r>
          </a:p>
        </p:txBody>
      </p:sp>
    </p:spTree>
    <p:extLst>
      <p:ext uri="{BB962C8B-B14F-4D97-AF65-F5344CB8AC3E}">
        <p14:creationId xmlns:p14="http://schemas.microsoft.com/office/powerpoint/2010/main" val="288492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Painel de cobrança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Também chamado Painel de Faturamento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Painel para pagar fatura, monitorar uso e controlar custos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É possível fazer previsões de custo com base no mês atual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Visualizar nível de uso gratuito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Adquirir e gerenciar </a:t>
            </a: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Plans</a:t>
            </a:r>
          </a:p>
        </p:txBody>
      </p:sp>
    </p:spTree>
    <p:extLst>
      <p:ext uri="{BB962C8B-B14F-4D97-AF65-F5344CB8AC3E}">
        <p14:creationId xmlns:p14="http://schemas.microsoft.com/office/powerpoint/2010/main" val="1670217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CDD2B5A4-31D3-6483-EE00-D15A7AA7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" y="168386"/>
            <a:ext cx="10612189" cy="66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5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https://docs.aws.amazon.com/pt_br/awsaccountbilling/latest/aboutv2/billing-what-is.html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675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37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Faturamento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consolidado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39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754033" y="547696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Como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funciona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 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cobrança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usando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 AWS Organizations ?</a:t>
            </a:r>
          </a:p>
        </p:txBody>
      </p:sp>
      <p:pic>
        <p:nvPicPr>
          <p:cNvPr id="2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1A297DC4-55DB-11BB-E9DF-70D10749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23" y="1996153"/>
            <a:ext cx="5443152" cy="46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9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754033" y="547696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Exemplo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3FE4BED-D4C5-3EE9-34B2-27199BE0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753" y="1910804"/>
            <a:ext cx="6837304" cy="37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754033" y="547696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rPr>
              <a:t>Exemplo</a:t>
            </a:r>
          </a:p>
        </p:txBody>
      </p:sp>
      <p:pic>
        <p:nvPicPr>
          <p:cNvPr id="2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4DBB194-1A63-3C11-32F7-E0BE3676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46" y="2046422"/>
            <a:ext cx="7749821" cy="33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Faturamento consolidado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Recurso do AWS </a:t>
            </a:r>
            <a:r>
              <a:rPr lang="pt-BR" sz="2667" kern="0" err="1">
                <a:latin typeface="Calibri"/>
                <a:cs typeface="Calibri"/>
              </a:rPr>
              <a:t>Organizations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Também chamado cobrança consolidada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visualizar os custos combinados de todas as contas membro da sua organização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Única fatura para todas as contas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Benefício de compartilhar desconto por volume </a:t>
            </a: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 </a:t>
            </a:r>
            <a:r>
              <a:rPr lang="pt-BR" sz="2667" kern="0" err="1">
                <a:latin typeface="Calibri"/>
                <a:cs typeface="Calibri"/>
              </a:rPr>
              <a:t>Plans</a:t>
            </a:r>
            <a:r>
              <a:rPr lang="pt-BR" sz="2667" kern="0">
                <a:latin typeface="Calibri"/>
                <a:cs typeface="Calibri"/>
              </a:rPr>
              <a:t> e instâncias reservadas</a:t>
            </a:r>
          </a:p>
        </p:txBody>
      </p:sp>
    </p:spTree>
    <p:extLst>
      <p:ext uri="{BB962C8B-B14F-4D97-AF65-F5344CB8AC3E}">
        <p14:creationId xmlns:p14="http://schemas.microsoft.com/office/powerpoint/2010/main" val="1561281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https://docs.aws.amazon.com/pt_br/awsaccountbilling/latest/aboutv2/useconsolidatedbilling-procedure.html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45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Faturamento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consolidado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5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AWS Cost Explorer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6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Budgets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959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60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Budgets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527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Criando orçamentos na nuvem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Cria orçamento para planejar uso dos serviços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Informações são atualizadas 3 vezes ao dia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Pode definir alertas personalizados para quando uso exceder valor orçado</a:t>
            </a:r>
          </a:p>
        </p:txBody>
      </p:sp>
    </p:spTree>
    <p:extLst>
      <p:ext uri="{BB962C8B-B14F-4D97-AF65-F5344CB8AC3E}">
        <p14:creationId xmlns:p14="http://schemas.microsoft.com/office/powerpoint/2010/main" val="1022740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Exemplo</a:t>
            </a:r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B668F71E-71B8-645D-EFAC-DFD05F76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3" y="1973274"/>
            <a:ext cx="11706895" cy="45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1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Budgets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Gerencia orçamentos que podem ser criados pelo usuário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Realiza previsões de custo (</a:t>
            </a:r>
            <a:r>
              <a:rPr lang="pt-BR" sz="2667" kern="0" err="1">
                <a:latin typeface="Calibri"/>
                <a:cs typeface="Calibri"/>
              </a:rPr>
              <a:t>forecast</a:t>
            </a:r>
            <a:r>
              <a:rPr lang="pt-BR" sz="2667" kern="0">
                <a:latin typeface="Calibri"/>
                <a:cs typeface="Calibri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Integração e-mail/SNS (mensagem, ação com lambda)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É possível visualizar custos por </a:t>
            </a:r>
            <a:r>
              <a:rPr lang="pt-BR" sz="2667" kern="0" err="1">
                <a:latin typeface="Calibri"/>
                <a:cs typeface="Calibri"/>
              </a:rPr>
              <a:t>tags</a:t>
            </a:r>
            <a:r>
              <a:rPr lang="pt-BR" sz="2667" kern="0">
                <a:latin typeface="Calibri"/>
                <a:cs typeface="Calibri"/>
              </a:rPr>
              <a:t> incluídas nos serviços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431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https://aws.amazon.com/pt/aws-cost-management/aws-budgets/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 para que serve AWS Budgets - https://www.youtube.com/watch?v=ofPfiiYQ-ZA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2336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620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Cost Explorer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340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Visualizando no detalhe custos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08830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visualizar, interpretar e gerenciar custos ao longo do tempo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Inclui um relatório básico dos custos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Permite aplicar filtros e grupos personalizados para analisar dados</a:t>
            </a:r>
          </a:p>
        </p:txBody>
      </p:sp>
    </p:spTree>
    <p:extLst>
      <p:ext uri="{BB962C8B-B14F-4D97-AF65-F5344CB8AC3E}">
        <p14:creationId xmlns:p14="http://schemas.microsoft.com/office/powerpoint/2010/main" val="1490412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984CA3B6-8D8E-95C0-D977-9539E44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21" y="239303"/>
            <a:ext cx="8691092" cy="65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Planos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suporte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84275828-0943-E70E-0D28-9A6FF043E13D}"/>
              </a:ext>
            </a:extLst>
          </p:cNvPr>
          <p:cNvSpPr txBox="1"/>
          <p:nvPr/>
        </p:nvSpPr>
        <p:spPr>
          <a:xfrm>
            <a:off x="904739" y="3735396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F91D3844-C744-EB75-06C6-8DE253B633CC}"/>
              </a:ext>
            </a:extLst>
          </p:cNvPr>
          <p:cNvSpPr/>
          <p:nvPr/>
        </p:nvSpPr>
        <p:spPr>
          <a:xfrm>
            <a:off x="2945284" y="3736461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Marketplace</a:t>
            </a:r>
          </a:p>
        </p:txBody>
      </p:sp>
    </p:spTree>
    <p:extLst>
      <p:ext uri="{BB962C8B-B14F-4D97-AF65-F5344CB8AC3E}">
        <p14:creationId xmlns:p14="http://schemas.microsoft.com/office/powerpoint/2010/main" val="989565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Cost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Explorer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124164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Análise de custo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Previsões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Reports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Gráficos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Filtros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381792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https://aws.amazon.com/pt/aws-cost-management/aws-cost-explorer/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 para que serve o Cost Explorer - https://www.youtube.com/watch?v=oQnjntt9wJI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2278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020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suporte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852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Planos de suporte disponíveis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124163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Basic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Developer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Business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Enterprise </a:t>
            </a:r>
            <a:r>
              <a:rPr lang="pt-BR" sz="2667" kern="0" err="1">
                <a:latin typeface="Calibri"/>
                <a:cs typeface="Calibri"/>
              </a:rPr>
              <a:t>On-Ramp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1933138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Basic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877318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Gratuito, incluído para todos os clientes da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Acesso ao atendimento ao cliente 24/7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Documentação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Whitepapers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AWS </a:t>
            </a:r>
            <a:r>
              <a:rPr lang="pt-BR" sz="2667" kern="0" err="1">
                <a:latin typeface="Calibri"/>
                <a:cs typeface="Calibri"/>
              </a:rPr>
              <a:t>Trusted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Advisor</a:t>
            </a:r>
            <a:r>
              <a:rPr lang="pt-BR" sz="2667" kern="0">
                <a:latin typeface="Calibri"/>
                <a:cs typeface="Calibri"/>
              </a:rPr>
              <a:t>: recomendações de aumentar performance e aprimorar segurança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AWS </a:t>
            </a:r>
            <a:r>
              <a:rPr lang="pt-BR" sz="2667" kern="0" err="1">
                <a:latin typeface="Calibri"/>
                <a:cs typeface="Calibri"/>
              </a:rPr>
              <a:t>Personal</a:t>
            </a:r>
            <a:r>
              <a:rPr lang="pt-BR" sz="2667" kern="0">
                <a:latin typeface="Calibri"/>
                <a:cs typeface="Calibri"/>
              </a:rPr>
              <a:t> Health Dashboard</a:t>
            </a:r>
          </a:p>
        </p:txBody>
      </p:sp>
    </p:spTree>
    <p:extLst>
      <p:ext uri="{BB962C8B-B14F-4D97-AF65-F5344CB8AC3E}">
        <p14:creationId xmlns:p14="http://schemas.microsoft.com/office/powerpoint/2010/main" val="223025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Developer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855854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Recomendado se está experimentando ou testando AWS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Tudo que o plano básico oferece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gerais SLA de até 24 horas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Sistemas afetados SLA de até 12 horas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gerais de arquitetura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AWS </a:t>
            </a:r>
            <a:r>
              <a:rPr lang="pt-BR" sz="2667" kern="0" err="1">
                <a:latin typeface="Calibri"/>
                <a:ea typeface="Calibri"/>
                <a:cs typeface="Calibri"/>
              </a:rPr>
              <a:t>Trusted</a:t>
            </a:r>
            <a:r>
              <a:rPr lang="pt-BR" sz="2667" kern="0">
                <a:latin typeface="Calibri"/>
                <a:ea typeface="Calibri"/>
                <a:cs typeface="Calibri"/>
              </a:rPr>
              <a:t> </a:t>
            </a:r>
            <a:r>
              <a:rPr lang="pt-BR" sz="2667" kern="0" err="1">
                <a:latin typeface="Calibri"/>
                <a:ea typeface="Calibri"/>
                <a:cs typeface="Calibri"/>
              </a:rPr>
              <a:t>Advisor</a:t>
            </a:r>
            <a:r>
              <a:rPr lang="pt-BR" sz="2667" kern="0">
                <a:latin typeface="Calibri"/>
                <a:ea typeface="Calibri"/>
                <a:cs typeface="Calibri"/>
              </a:rPr>
              <a:t>: verificações básicas de segurança e Cotas de Serviço</a:t>
            </a:r>
          </a:p>
        </p:txBody>
      </p:sp>
    </p:spTree>
    <p:extLst>
      <p:ext uri="{BB962C8B-B14F-4D97-AF65-F5344CB8AC3E}">
        <p14:creationId xmlns:p14="http://schemas.microsoft.com/office/powerpoint/2010/main" val="4263038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Business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716332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Nível mínimo recomendado para quem tem </a:t>
            </a:r>
            <a:r>
              <a:rPr lang="pt-BR" sz="2667" kern="0" err="1">
                <a:latin typeface="Calibri"/>
                <a:cs typeface="Calibri"/>
              </a:rPr>
              <a:t>workloads</a:t>
            </a:r>
            <a:r>
              <a:rPr lang="pt-BR" sz="2667" kern="0">
                <a:latin typeface="Calibri"/>
                <a:cs typeface="Calibri"/>
              </a:rPr>
              <a:t> em produção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Tudo que os planos anteriores incluem (Basic e </a:t>
            </a:r>
            <a:r>
              <a:rPr lang="pt-BR" sz="2667" kern="0" err="1">
                <a:latin typeface="Calibri"/>
                <a:cs typeface="Calibri"/>
              </a:rPr>
              <a:t>Developer</a:t>
            </a:r>
            <a:r>
              <a:rPr lang="pt-BR" sz="2667" kern="0">
                <a:latin typeface="Calibri"/>
                <a:cs typeface="Calibri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Conjunto completo de verificações no AWS </a:t>
            </a:r>
            <a:r>
              <a:rPr lang="pt-BR" sz="2667" kern="0" err="1">
                <a:latin typeface="Calibri"/>
                <a:cs typeface="Calibri"/>
              </a:rPr>
              <a:t>Trusted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Advisor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Contato direto por telefone com engenheiros de suporte a nuvem: SLA de 4h para resposta e caso sistema afetado 1h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Gerenciamento de eventos de infraestrutura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de arquitetura com base nos seus casos de uso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776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Enterprise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On-Ramp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630472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Recomendado para quem tem </a:t>
            </a:r>
            <a:r>
              <a:rPr lang="pt-BR" sz="2667" kern="0" err="1">
                <a:latin typeface="Calibri"/>
                <a:cs typeface="Calibri"/>
              </a:rPr>
              <a:t>workloads</a:t>
            </a:r>
            <a:r>
              <a:rPr lang="pt-BR" sz="2667" kern="0">
                <a:latin typeface="Calibri"/>
                <a:cs typeface="Calibri"/>
              </a:rPr>
              <a:t> essenciais à produção ou aos negócios na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Inclui todos os benefícios dos planos anteriores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SLA de resposta em caso de sistema essencial em menos de 30 minutos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Orientações de arquitetura com análise consultiva de acordo com as aplicações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Grupo de gerentes de contas técnicos para fornecer orientação</a:t>
            </a:r>
          </a:p>
        </p:txBody>
      </p:sp>
    </p:spTree>
    <p:extLst>
      <p:ext uri="{BB962C8B-B14F-4D97-AF65-F5344CB8AC3E}">
        <p14:creationId xmlns:p14="http://schemas.microsoft.com/office/powerpoint/2010/main" val="455336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685726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Plano Enterprise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277364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Recomendado para quem tem negócios e/ou </a:t>
            </a:r>
            <a:r>
              <a:rPr lang="pt-BR" sz="2667" kern="0" err="1">
                <a:latin typeface="Calibri"/>
                <a:cs typeface="Calibri"/>
              </a:rPr>
              <a:t>workloads</a:t>
            </a:r>
            <a:r>
              <a:rPr lang="pt-BR" sz="2667" kern="0">
                <a:latin typeface="Calibri"/>
                <a:cs typeface="Calibri"/>
              </a:rPr>
              <a:t> essenciais na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Inclui tudo dos planos anteriores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AWS </a:t>
            </a:r>
            <a:r>
              <a:rPr lang="pt-BR" sz="2667" kern="0" err="1">
                <a:latin typeface="Calibri"/>
                <a:cs typeface="Calibri"/>
              </a:rPr>
              <a:t>Trusted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Advisor</a:t>
            </a:r>
            <a:r>
              <a:rPr lang="pt-BR" sz="2667" kern="0">
                <a:latin typeface="Calibri"/>
                <a:cs typeface="Calibri"/>
              </a:rPr>
              <a:t>: Recomendações priorizadas por time de contas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SLA de resposta em caso de sistema essencial em menos de 15 minutos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Gerente técnico de conta (TAM) dedicado a conta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ea typeface="Calibri"/>
                <a:cs typeface="Calibri"/>
              </a:rPr>
              <a:t>Acesso a treinamentos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Filosofia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preços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AWS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93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Technical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Account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Manager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1877318"/>
            <a:ext cx="9100811" cy="285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TAM ou Gerente de conta técnico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Faz parte da equipe de suporte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São especialistas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Fornecem apoio no gerenciamento de eventos de infraestrutura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Apoia na revisão do </a:t>
            </a:r>
            <a:r>
              <a:rPr lang="pt-BR" sz="2667" kern="0" err="1">
                <a:latin typeface="Calibri"/>
                <a:cs typeface="Calibri"/>
              </a:rPr>
              <a:t>Well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Architected</a:t>
            </a:r>
            <a:r>
              <a:rPr lang="pt-BR" sz="2667" kern="0">
                <a:latin typeface="Calibri"/>
                <a:cs typeface="Calibri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706647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https://aws.amazon.com/pt/premiumsupport/plans/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https://aws.amazon.com/pt/architecture/well-architected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9727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28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Marketplace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829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AWS Marketplace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004914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Catálogo digital com ofertas de soluções de fornecedores independentes de software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Você pode procurar, testar e comprar software para ser executado na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Toda oferta possui informações detalhadas de definição de preço, suporte e avaliação de outros clientes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Você também pode procurar soluções de software por setor e caso de uso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978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Categorias do AWS Marketplace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A647D9A-8F9D-E23F-3946-D2D83651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25" y="2060238"/>
            <a:ext cx="9549684" cy="41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2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acessar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004914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hlinkClick r:id="rId3"/>
              </a:rPr>
              <a:t>https://aws.amazon.com/marketplace</a:t>
            </a:r>
            <a:endParaRPr lang="pt-BR" sz="26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2615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https://aws.amazon.com/marketplace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https://aws.amazon.com/pt/partners/aws-marketplace/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3519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23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você paga pela AWS ?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Pagamento conforme o uso(</a:t>
            </a:r>
            <a:r>
              <a:rPr lang="pt-BR" sz="2667" i="1" kern="0" err="1">
                <a:latin typeface="Calibri"/>
                <a:cs typeface="Calibri"/>
              </a:rPr>
              <a:t>pay</a:t>
            </a:r>
            <a:r>
              <a:rPr lang="pt-BR" sz="2667" i="1" kern="0">
                <a:latin typeface="Calibri"/>
                <a:cs typeface="Calibri"/>
              </a:rPr>
              <a:t> as </a:t>
            </a:r>
            <a:r>
              <a:rPr lang="pt-BR" sz="2667" i="1" kern="0" err="1">
                <a:latin typeface="Calibri"/>
                <a:cs typeface="Calibri"/>
              </a:rPr>
              <a:t>you</a:t>
            </a:r>
            <a:r>
              <a:rPr lang="pt-BR" sz="2667" i="1" kern="0">
                <a:latin typeface="Calibri"/>
                <a:cs typeface="Calibri"/>
              </a:rPr>
              <a:t> go</a:t>
            </a:r>
            <a:r>
              <a:rPr lang="pt-BR" sz="2667" kern="0">
                <a:latin typeface="Calibri"/>
                <a:cs typeface="Calibri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Economize ao reservar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Pague menos usando mais</a:t>
            </a:r>
          </a:p>
        </p:txBody>
      </p:sp>
    </p:spTree>
    <p:extLst>
      <p:ext uri="{BB962C8B-B14F-4D97-AF65-F5344CB8AC3E}">
        <p14:creationId xmlns:p14="http://schemas.microsoft.com/office/powerpoint/2010/main" val="238867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Pagamento conforme o uso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8A8F2BB-D29D-F9F6-C7E1-4957809A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0" y="3046023"/>
            <a:ext cx="4838163" cy="2547531"/>
          </a:xfrm>
          <a:prstGeom prst="rect">
            <a:avLst/>
          </a:prstGeom>
        </p:spPr>
      </p:pic>
      <p:sp>
        <p:nvSpPr>
          <p:cNvPr id="7" name="Google Shape;274;g117040352ea_0_0">
            <a:extLst>
              <a:ext uri="{FF2B5EF4-FFF2-40B4-BE49-F238E27FC236}">
                <a16:creationId xmlns:a16="http://schemas.microsoft.com/office/drawing/2014/main" id="{4D0B020B-76CF-8CA2-91B2-3F5684E9382F}"/>
              </a:ext>
            </a:extLst>
          </p:cNvPr>
          <p:cNvSpPr txBox="1"/>
          <p:nvPr/>
        </p:nvSpPr>
        <p:spPr>
          <a:xfrm>
            <a:off x="2307379" y="2314961"/>
            <a:ext cx="2060360" cy="72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spcBef>
                <a:spcPts val="2400"/>
              </a:spcBef>
              <a:defRPr/>
            </a:pPr>
            <a:r>
              <a:rPr lang="pt-BR" sz="2667" b="1" kern="0" err="1">
                <a:latin typeface="Calibri"/>
                <a:cs typeface="Calibri"/>
              </a:rPr>
              <a:t>On-premises</a:t>
            </a:r>
            <a:endParaRPr lang="pt-BR" sz="1867" b="1" kern="0" err="1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5CAE73D3-E76D-2A6E-C96D-71125DB1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94" y="2949433"/>
            <a:ext cx="5181599" cy="2729980"/>
          </a:xfrm>
          <a:prstGeom prst="rect">
            <a:avLst/>
          </a:prstGeom>
        </p:spPr>
      </p:pic>
      <p:sp>
        <p:nvSpPr>
          <p:cNvPr id="9" name="Google Shape;274;g117040352ea_0_0">
            <a:extLst>
              <a:ext uri="{FF2B5EF4-FFF2-40B4-BE49-F238E27FC236}">
                <a16:creationId xmlns:a16="http://schemas.microsoft.com/office/drawing/2014/main" id="{93972316-31D0-AD79-784E-A1167F9F2823}"/>
              </a:ext>
            </a:extLst>
          </p:cNvPr>
          <p:cNvSpPr txBox="1"/>
          <p:nvPr/>
        </p:nvSpPr>
        <p:spPr>
          <a:xfrm>
            <a:off x="8242392" y="2314962"/>
            <a:ext cx="1051515" cy="5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spcBef>
                <a:spcPts val="2400"/>
              </a:spcBef>
              <a:defRPr/>
            </a:pPr>
            <a:r>
              <a:rPr lang="pt-BR" sz="2667" b="1" kern="0">
                <a:latin typeface="Calibri"/>
                <a:cs typeface="Calibri"/>
              </a:rPr>
              <a:t>AWS</a:t>
            </a:r>
            <a:endParaRPr lang="pt-BR" sz="1867" b="1" kern="0" err="1"/>
          </a:p>
        </p:txBody>
      </p:sp>
    </p:spTree>
    <p:extLst>
      <p:ext uri="{BB962C8B-B14F-4D97-AF65-F5344CB8AC3E}">
        <p14:creationId xmlns:p14="http://schemas.microsoft.com/office/powerpoint/2010/main" val="46082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2625" y="92210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Economize ao reservar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87293" y="2293497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latin typeface="Calibri"/>
                <a:cs typeface="Calibri"/>
              </a:rPr>
              <a:t>Savings</a:t>
            </a:r>
            <a:r>
              <a:rPr lang="pt-BR" sz="2667" kern="0">
                <a:latin typeface="Calibri"/>
                <a:cs typeface="Calibri"/>
              </a:rPr>
              <a:t> </a:t>
            </a:r>
            <a:r>
              <a:rPr lang="pt-BR" sz="2667" kern="0" err="1">
                <a:latin typeface="Calibri"/>
                <a:cs typeface="Calibri"/>
              </a:rPr>
              <a:t>Plans</a:t>
            </a:r>
            <a:endParaRPr lang="pt-BR" sz="1867" kern="0" err="1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Muito econômico em relação ao plano sob demanda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Compromisso de usar uma quantidade específica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Período de 1 a 3 anos</a:t>
            </a:r>
          </a:p>
        </p:txBody>
      </p:sp>
    </p:spTree>
    <p:extLst>
      <p:ext uri="{BB962C8B-B14F-4D97-AF65-F5344CB8AC3E}">
        <p14:creationId xmlns:p14="http://schemas.microsoft.com/office/powerpoint/2010/main" val="1618929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Widescreen</PresentationFormat>
  <Paragraphs>267</Paragraphs>
  <Slides>68</Slides>
  <Notes>68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6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2023-04-05T13:49:33Z</dcterms:created>
  <dcterms:modified xsi:type="dcterms:W3CDTF">2023-04-29T16:21:56Z</dcterms:modified>
</cp:coreProperties>
</file>