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6"/>
  </p:notesMasterIdLst>
  <p:sldIdLst>
    <p:sldId id="267" r:id="rId5"/>
    <p:sldId id="261" r:id="rId6"/>
    <p:sldId id="270" r:id="rId7"/>
    <p:sldId id="284" r:id="rId8"/>
    <p:sldId id="271" r:id="rId9"/>
    <p:sldId id="268" r:id="rId10"/>
    <p:sldId id="269" r:id="rId11"/>
    <p:sldId id="272" r:id="rId12"/>
    <p:sldId id="274" r:id="rId13"/>
    <p:sldId id="275" r:id="rId14"/>
    <p:sldId id="276" r:id="rId15"/>
    <p:sldId id="277" r:id="rId16"/>
    <p:sldId id="278" r:id="rId17"/>
    <p:sldId id="283" r:id="rId18"/>
    <p:sldId id="280" r:id="rId19"/>
    <p:sldId id="281" r:id="rId20"/>
    <p:sldId id="279" r:id="rId21"/>
    <p:sldId id="285" r:id="rId22"/>
    <p:sldId id="287" r:id="rId23"/>
    <p:sldId id="288" r:id="rId24"/>
    <p:sldId id="290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F0045C-9C5D-4237-8D86-673F5CDEB9EE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B8F-408A-4799-8025-D8E6A24772E6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780-22E9-4312-A599-46A93874FF08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4403-9862-4182-8204-7E0A97B81197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C17E77-2DAA-4CB5-A4E8-D837BAC7CF0D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3D21-3DB0-4757-A0C3-9BF1531E10F7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3D1C-D964-4E47-86BA-BB7378BAB4BB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9A4F-B37D-4491-8B8B-837EBDB6A2F5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2006-E458-484A-ACB8-9903F9ACB1A6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048988D-49FE-46D4-B507-CE81D11841F0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3AD5F3C-E7D1-47CF-9B56-98BA1F779CE1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113EB9-F8D2-4880-8A7F-2DBB73160BFC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adacad.com/creating-calendar-table-in-power-bi-using-dax-functions" TargetMode="External"/><Relationship Id="rId2" Type="http://schemas.openxmlformats.org/officeDocument/2006/relationships/hyperlink" Target="https://uaismart.com/2-maneiras-criar-uma-tabela-calendario-power-b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_W6WqeloW44&amp;list=PLV-9aagMq_koV4BVilwsb99f8DwHdMLCM&amp;index=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.com.br/download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watch?v=_W6WqeloW44&amp;list=PLV-9aagMq_koV4BVilwsb99f8DwHdMLCM&amp;index=6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>
            <a:normAutofit/>
          </a:bodyPr>
          <a:lstStyle/>
          <a:p>
            <a:r>
              <a:rPr lang="en-US" sz="7200" dirty="0"/>
              <a:t>Microsoft power bi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ANÁLISE DE FLUXO DE CAIXA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524F7B-C337-4F46-BD34-BCD4074B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453" y="1211180"/>
            <a:ext cx="3811878" cy="39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CALENDÁRIO – POWER QUERY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A08EC628-9C54-4BAE-819D-89E54666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04" y="1371864"/>
            <a:ext cx="7826793" cy="1000417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E421CCDC-6316-4FC5-967C-1E3FE96729D7}"/>
              </a:ext>
            </a:extLst>
          </p:cNvPr>
          <p:cNvSpPr/>
          <p:nvPr/>
        </p:nvSpPr>
        <p:spPr>
          <a:xfrm>
            <a:off x="7617041" y="1481454"/>
            <a:ext cx="1438182" cy="78123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593DDD5-A9C3-4C13-920F-8753AFB99FA7}"/>
              </a:ext>
            </a:extLst>
          </p:cNvPr>
          <p:cNvSpPr txBox="1"/>
          <p:nvPr/>
        </p:nvSpPr>
        <p:spPr>
          <a:xfrm>
            <a:off x="1894036" y="3446935"/>
            <a:ext cx="182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Coluna criada com os passos anteriores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B893AEE-60CC-476E-B052-D9F92D24AAD6}"/>
              </a:ext>
            </a:extLst>
          </p:cNvPr>
          <p:cNvSpPr txBox="1"/>
          <p:nvPr/>
        </p:nvSpPr>
        <p:spPr>
          <a:xfrm>
            <a:off x="3873099" y="3446936"/>
            <a:ext cx="229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B34236A-B87E-4346-A396-359D1C0AE4C2}"/>
              </a:ext>
            </a:extLst>
          </p:cNvPr>
          <p:cNvCxnSpPr/>
          <p:nvPr/>
        </p:nvCxnSpPr>
        <p:spPr>
          <a:xfrm flipV="1">
            <a:off x="4563122" y="3962009"/>
            <a:ext cx="204187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3BD5869-DCA9-4C3F-A03C-6EC12766B864}"/>
              </a:ext>
            </a:extLst>
          </p:cNvPr>
          <p:cNvCxnSpPr>
            <a:cxnSpLocks/>
          </p:cNvCxnSpPr>
          <p:nvPr/>
        </p:nvCxnSpPr>
        <p:spPr>
          <a:xfrm flipH="1" flipV="1">
            <a:off x="5272914" y="3962009"/>
            <a:ext cx="133587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C380373-5D3B-4117-B612-91128F97FAD5}"/>
              </a:ext>
            </a:extLst>
          </p:cNvPr>
          <p:cNvSpPr txBox="1"/>
          <p:nvPr/>
        </p:nvSpPr>
        <p:spPr>
          <a:xfrm>
            <a:off x="5231222" y="2692492"/>
            <a:ext cx="277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=[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]*100+[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B230C0D-B2A9-45C3-944B-60CAC9726F34}"/>
              </a:ext>
            </a:extLst>
          </p:cNvPr>
          <p:cNvSpPr txBox="1"/>
          <p:nvPr/>
        </p:nvSpPr>
        <p:spPr>
          <a:xfrm>
            <a:off x="6758604" y="3446936"/>
            <a:ext cx="229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832F00E-E953-4E7C-BEB2-17706EF4AAC2}"/>
              </a:ext>
            </a:extLst>
          </p:cNvPr>
          <p:cNvSpPr txBox="1"/>
          <p:nvPr/>
        </p:nvSpPr>
        <p:spPr>
          <a:xfrm>
            <a:off x="8018940" y="2673910"/>
            <a:ext cx="229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Date.ToText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([Data], "MMM")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B41C424-39BF-4596-8C79-8AC45D747970}"/>
              </a:ext>
            </a:extLst>
          </p:cNvPr>
          <p:cNvSpPr txBox="1"/>
          <p:nvPr/>
        </p:nvSpPr>
        <p:spPr>
          <a:xfrm>
            <a:off x="9055223" y="3446936"/>
            <a:ext cx="203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jan-2014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50667E9-6EE3-4E8A-A77B-2328927D9825}"/>
              </a:ext>
            </a:extLst>
          </p:cNvPr>
          <p:cNvCxnSpPr>
            <a:cxnSpLocks/>
          </p:cNvCxnSpPr>
          <p:nvPr/>
        </p:nvCxnSpPr>
        <p:spPr>
          <a:xfrm flipV="1">
            <a:off x="6604986" y="3240351"/>
            <a:ext cx="0" cy="113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1420094-A8C1-41C9-BD28-37F6F278A5D3}"/>
              </a:ext>
            </a:extLst>
          </p:cNvPr>
          <p:cNvCxnSpPr/>
          <p:nvPr/>
        </p:nvCxnSpPr>
        <p:spPr>
          <a:xfrm flipV="1">
            <a:off x="7892249" y="3962009"/>
            <a:ext cx="0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834F7378-B1B7-4EC9-9D91-DB633C338F9F}"/>
              </a:ext>
            </a:extLst>
          </p:cNvPr>
          <p:cNvCxnSpPr>
            <a:cxnSpLocks/>
          </p:cNvCxnSpPr>
          <p:nvPr/>
        </p:nvCxnSpPr>
        <p:spPr>
          <a:xfrm flipV="1">
            <a:off x="9055223" y="3240351"/>
            <a:ext cx="0" cy="113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4381BC0-211A-4FE5-8B5D-FD6FF8AC96F7}"/>
              </a:ext>
            </a:extLst>
          </p:cNvPr>
          <p:cNvCxnSpPr/>
          <p:nvPr/>
        </p:nvCxnSpPr>
        <p:spPr>
          <a:xfrm flipV="1">
            <a:off x="10014012" y="3962009"/>
            <a:ext cx="0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EEB6823-5D25-4D33-BB2D-7F050664247F}"/>
              </a:ext>
            </a:extLst>
          </p:cNvPr>
          <p:cNvCxnSpPr/>
          <p:nvPr/>
        </p:nvCxnSpPr>
        <p:spPr>
          <a:xfrm flipV="1">
            <a:off x="2913356" y="3962009"/>
            <a:ext cx="0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7584CC74-D709-45E4-8717-1B2D022C5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036" y="4463701"/>
            <a:ext cx="82772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4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CALENDÁRIO – POWER QUERY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A08EC628-9C54-4BAE-819D-89E54666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04" y="1371864"/>
            <a:ext cx="7826793" cy="1000417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E421CCDC-6316-4FC5-967C-1E3FE96729D7}"/>
              </a:ext>
            </a:extLst>
          </p:cNvPr>
          <p:cNvSpPr/>
          <p:nvPr/>
        </p:nvSpPr>
        <p:spPr>
          <a:xfrm>
            <a:off x="7617041" y="1481454"/>
            <a:ext cx="1438182" cy="78123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593DDD5-A9C3-4C13-920F-8753AFB99FA7}"/>
              </a:ext>
            </a:extLst>
          </p:cNvPr>
          <p:cNvSpPr txBox="1"/>
          <p:nvPr/>
        </p:nvSpPr>
        <p:spPr>
          <a:xfrm>
            <a:off x="1894036" y="3446935"/>
            <a:ext cx="182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Coluna criada com os passos anteriores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B893AEE-60CC-476E-B052-D9F92D24AAD6}"/>
              </a:ext>
            </a:extLst>
          </p:cNvPr>
          <p:cNvSpPr txBox="1"/>
          <p:nvPr/>
        </p:nvSpPr>
        <p:spPr>
          <a:xfrm>
            <a:off x="3873099" y="3446936"/>
            <a:ext cx="229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B34236A-B87E-4346-A396-359D1C0AE4C2}"/>
              </a:ext>
            </a:extLst>
          </p:cNvPr>
          <p:cNvCxnSpPr/>
          <p:nvPr/>
        </p:nvCxnSpPr>
        <p:spPr>
          <a:xfrm flipV="1">
            <a:off x="4563122" y="3962009"/>
            <a:ext cx="204187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3BD5869-DCA9-4C3F-A03C-6EC12766B864}"/>
              </a:ext>
            </a:extLst>
          </p:cNvPr>
          <p:cNvCxnSpPr>
            <a:cxnSpLocks/>
          </p:cNvCxnSpPr>
          <p:nvPr/>
        </p:nvCxnSpPr>
        <p:spPr>
          <a:xfrm flipH="1" flipV="1">
            <a:off x="5272914" y="3962009"/>
            <a:ext cx="133587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C380373-5D3B-4117-B612-91128F97FAD5}"/>
              </a:ext>
            </a:extLst>
          </p:cNvPr>
          <p:cNvSpPr txBox="1"/>
          <p:nvPr/>
        </p:nvSpPr>
        <p:spPr>
          <a:xfrm>
            <a:off x="5231222" y="2692492"/>
            <a:ext cx="277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=[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]*100+[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B230C0D-B2A9-45C3-944B-60CAC9726F34}"/>
              </a:ext>
            </a:extLst>
          </p:cNvPr>
          <p:cNvSpPr txBox="1"/>
          <p:nvPr/>
        </p:nvSpPr>
        <p:spPr>
          <a:xfrm>
            <a:off x="6758604" y="3446936"/>
            <a:ext cx="229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832F00E-E953-4E7C-BEB2-17706EF4AAC2}"/>
              </a:ext>
            </a:extLst>
          </p:cNvPr>
          <p:cNvSpPr txBox="1"/>
          <p:nvPr/>
        </p:nvSpPr>
        <p:spPr>
          <a:xfrm>
            <a:off x="8018940" y="2673910"/>
            <a:ext cx="229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Date.ToText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([Data], "MMM")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B41C424-39BF-4596-8C79-8AC45D747970}"/>
              </a:ext>
            </a:extLst>
          </p:cNvPr>
          <p:cNvSpPr txBox="1"/>
          <p:nvPr/>
        </p:nvSpPr>
        <p:spPr>
          <a:xfrm>
            <a:off x="9055223" y="3446936"/>
            <a:ext cx="203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jan-2014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50667E9-6EE3-4E8A-A77B-2328927D9825}"/>
              </a:ext>
            </a:extLst>
          </p:cNvPr>
          <p:cNvCxnSpPr>
            <a:cxnSpLocks/>
          </p:cNvCxnSpPr>
          <p:nvPr/>
        </p:nvCxnSpPr>
        <p:spPr>
          <a:xfrm flipV="1">
            <a:off x="6604986" y="3240351"/>
            <a:ext cx="0" cy="113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1420094-A8C1-41C9-BD28-37F6F278A5D3}"/>
              </a:ext>
            </a:extLst>
          </p:cNvPr>
          <p:cNvCxnSpPr/>
          <p:nvPr/>
        </p:nvCxnSpPr>
        <p:spPr>
          <a:xfrm flipV="1">
            <a:off x="7892249" y="3962009"/>
            <a:ext cx="0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834F7378-B1B7-4EC9-9D91-DB633C338F9F}"/>
              </a:ext>
            </a:extLst>
          </p:cNvPr>
          <p:cNvCxnSpPr>
            <a:cxnSpLocks/>
          </p:cNvCxnSpPr>
          <p:nvPr/>
        </p:nvCxnSpPr>
        <p:spPr>
          <a:xfrm flipV="1">
            <a:off x="9055223" y="3240351"/>
            <a:ext cx="0" cy="113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4381BC0-211A-4FE5-8B5D-FD6FF8AC96F7}"/>
              </a:ext>
            </a:extLst>
          </p:cNvPr>
          <p:cNvCxnSpPr/>
          <p:nvPr/>
        </p:nvCxnSpPr>
        <p:spPr>
          <a:xfrm flipV="1">
            <a:off x="10014012" y="3962009"/>
            <a:ext cx="0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EEB6823-5D25-4D33-BB2D-7F050664247F}"/>
              </a:ext>
            </a:extLst>
          </p:cNvPr>
          <p:cNvCxnSpPr/>
          <p:nvPr/>
        </p:nvCxnSpPr>
        <p:spPr>
          <a:xfrm flipV="1">
            <a:off x="2913356" y="3962009"/>
            <a:ext cx="0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7584CC74-D709-45E4-8717-1B2D022C5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036" y="4463701"/>
            <a:ext cx="8277225" cy="1266825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3E94475-8EDB-4FEC-8A27-F7D252318784}"/>
              </a:ext>
            </a:extLst>
          </p:cNvPr>
          <p:cNvSpPr/>
          <p:nvPr/>
        </p:nvSpPr>
        <p:spPr>
          <a:xfrm>
            <a:off x="6032648" y="4464342"/>
            <a:ext cx="1220408" cy="122270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427C01-C474-4D33-9C47-DD89396A30CA}"/>
              </a:ext>
            </a:extLst>
          </p:cNvPr>
          <p:cNvSpPr txBox="1"/>
          <p:nvPr/>
        </p:nvSpPr>
        <p:spPr>
          <a:xfrm>
            <a:off x="5921582" y="5769188"/>
            <a:ext cx="144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Importante para </a:t>
            </a:r>
          </a:p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Ordenação</a:t>
            </a:r>
          </a:p>
        </p:txBody>
      </p:sp>
    </p:spTree>
    <p:extLst>
      <p:ext uri="{BB962C8B-B14F-4D97-AF65-F5344CB8AC3E}">
        <p14:creationId xmlns:p14="http://schemas.microsoft.com/office/powerpoint/2010/main" val="58022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CALENDÁRIO – NOVA TABELA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1A7A4E1-33BF-43D2-A662-F1A20DC7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11" y="1291234"/>
            <a:ext cx="7058025" cy="12858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01E2D73-A7BA-4839-BC20-1496FCD0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31" y="4860318"/>
            <a:ext cx="10332869" cy="523625"/>
          </a:xfrm>
          <a:prstGeom prst="rect">
            <a:avLst/>
          </a:prstGeom>
        </p:spPr>
      </p:pic>
      <p:sp>
        <p:nvSpPr>
          <p:cNvPr id="25" name="Chave Direita 24">
            <a:extLst>
              <a:ext uri="{FF2B5EF4-FFF2-40B4-BE49-F238E27FC236}">
                <a16:creationId xmlns:a16="http://schemas.microsoft.com/office/drawing/2014/main" id="{775176F4-5AD1-43FB-BCA9-C20DA39CB0BA}"/>
              </a:ext>
            </a:extLst>
          </p:cNvPr>
          <p:cNvSpPr/>
          <p:nvPr/>
        </p:nvSpPr>
        <p:spPr>
          <a:xfrm rot="5400000">
            <a:off x="6547891" y="1807219"/>
            <a:ext cx="159977" cy="12325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9C7039E-538B-4752-96BB-0C63318D869B}"/>
              </a:ext>
            </a:extLst>
          </p:cNvPr>
          <p:cNvSpPr txBox="1"/>
          <p:nvPr/>
        </p:nvSpPr>
        <p:spPr>
          <a:xfrm>
            <a:off x="5710523" y="2662074"/>
            <a:ext cx="230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de data manual;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mínima e máxima;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CalendarAuto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18E2AB-FBBA-483C-B79F-5848129F7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365" y="2951321"/>
            <a:ext cx="647515" cy="1236165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6E25169-DB4E-4C86-B495-FFAAFF4BF5F1}"/>
              </a:ext>
            </a:extLst>
          </p:cNvPr>
          <p:cNvCxnSpPr>
            <a:endCxn id="6" idx="0"/>
          </p:cNvCxnSpPr>
          <p:nvPr/>
        </p:nvCxnSpPr>
        <p:spPr>
          <a:xfrm>
            <a:off x="3023122" y="2343528"/>
            <a:ext cx="1" cy="60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CDED15B-3239-4DAD-9EE4-05FB3CA2108D}"/>
              </a:ext>
            </a:extLst>
          </p:cNvPr>
          <p:cNvCxnSpPr>
            <a:cxnSpLocks/>
          </p:cNvCxnSpPr>
          <p:nvPr/>
        </p:nvCxnSpPr>
        <p:spPr>
          <a:xfrm>
            <a:off x="4882718" y="2423516"/>
            <a:ext cx="0" cy="235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E6BD6E3-82A8-4584-9196-84D973D37E7A}"/>
              </a:ext>
            </a:extLst>
          </p:cNvPr>
          <p:cNvCxnSpPr/>
          <p:nvPr/>
        </p:nvCxnSpPr>
        <p:spPr>
          <a:xfrm>
            <a:off x="3023122" y="4314548"/>
            <a:ext cx="0" cy="46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7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CALENDÁRIO – NOVA TABELA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1A7A4E1-33BF-43D2-A662-F1A20DC7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11" y="1291234"/>
            <a:ext cx="7058025" cy="12858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B9B3F35-322A-4783-9CCC-38AB903C0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84" y="3292552"/>
            <a:ext cx="90868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4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Tabela de calendário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BA59350-BA41-4A98-A505-A691FF6F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r>
              <a:rPr lang="pt-BR" dirty="0"/>
              <a:t>A abordagem mais comum é via Power Query;</a:t>
            </a:r>
          </a:p>
          <a:p>
            <a:r>
              <a:rPr lang="pt-BR" dirty="0"/>
              <a:t>Com ela, é possível adicionar diversas colunas relacionadas a datas;</a:t>
            </a:r>
          </a:p>
          <a:p>
            <a:r>
              <a:rPr lang="pt-BR" dirty="0"/>
              <a:t>Além da facilidade de estar no editor de queries;</a:t>
            </a:r>
          </a:p>
          <a:p>
            <a:r>
              <a:rPr lang="pt-BR" dirty="0"/>
              <a:t>Importante configurar as </a:t>
            </a:r>
            <a:r>
              <a:rPr lang="pt-BR" b="1" dirty="0"/>
              <a:t>Relações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A98B44B-916D-4EC4-8B8D-B2C46DC7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084" y="300789"/>
            <a:ext cx="2325800" cy="23258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61C82C4-1F60-4AF2-8917-EF5C10A72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532" y="3624636"/>
            <a:ext cx="77247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Verificando dias úteis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8BA4D2-D50E-4F8C-9CDE-2E7BD2DE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35" y="1612232"/>
            <a:ext cx="9570129" cy="1675312"/>
          </a:xfrm>
          <a:prstGeom prst="rect">
            <a:avLst/>
          </a:prstGeom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3141FC48-990D-4643-ABB3-0C99A2E7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570457"/>
            <a:ext cx="9629386" cy="2158561"/>
          </a:xfrm>
        </p:spPr>
        <p:txBody>
          <a:bodyPr/>
          <a:lstStyle/>
          <a:p>
            <a:r>
              <a:rPr lang="pt-BR" dirty="0"/>
              <a:t>A  coluna </a:t>
            </a:r>
            <a:r>
              <a:rPr lang="pt-BR" b="1" dirty="0"/>
              <a:t>Day </a:t>
            </a:r>
            <a:r>
              <a:rPr lang="pt-BR" b="1" dirty="0" err="1"/>
              <a:t>of</a:t>
            </a:r>
            <a:r>
              <a:rPr lang="pt-BR" b="1" dirty="0"/>
              <a:t> Week</a:t>
            </a:r>
            <a:r>
              <a:rPr lang="pt-BR" dirty="0"/>
              <a:t> foi criada no Power Query;</a:t>
            </a:r>
          </a:p>
          <a:p>
            <a:r>
              <a:rPr lang="pt-BR" dirty="0"/>
              <a:t>A coluna adicional </a:t>
            </a:r>
            <a:r>
              <a:rPr lang="pt-BR" b="1" dirty="0" err="1"/>
              <a:t>Working</a:t>
            </a:r>
            <a:r>
              <a:rPr lang="pt-BR" b="1" dirty="0"/>
              <a:t> Day</a:t>
            </a:r>
            <a:r>
              <a:rPr lang="pt-BR" dirty="0"/>
              <a:t> foi criada via DAX;</a:t>
            </a:r>
          </a:p>
          <a:p>
            <a:r>
              <a:rPr lang="pt-BR" dirty="0"/>
              <a:t>A fórmula verifica se o dia da semana é 6 (sábado) ou 0 (domingo) e retorna falso, caso positivo;</a:t>
            </a:r>
          </a:p>
        </p:txBody>
      </p:sp>
    </p:spTree>
    <p:extLst>
      <p:ext uri="{BB962C8B-B14F-4D97-AF65-F5344CB8AC3E}">
        <p14:creationId xmlns:p14="http://schemas.microsoft.com/office/powerpoint/2010/main" val="56580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2ECB66A-620A-4F01-8501-39046D7C0274}"/>
              </a:ext>
            </a:extLst>
          </p:cNvPr>
          <p:cNvSpPr/>
          <p:nvPr/>
        </p:nvSpPr>
        <p:spPr>
          <a:xfrm>
            <a:off x="1734104" y="1996127"/>
            <a:ext cx="7587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https://uaismart.com/2-maneiras-criar-uma-tabela-calendario-power-bi/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4B447D2-C428-4563-A785-CAC1170517FA}"/>
              </a:ext>
            </a:extLst>
          </p:cNvPr>
          <p:cNvSpPr/>
          <p:nvPr/>
        </p:nvSpPr>
        <p:spPr>
          <a:xfrm>
            <a:off x="1734104" y="2749354"/>
            <a:ext cx="8297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https://radacad.com/creating-calendar-table-in-power-bi-using-dax-functions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663B5A-943C-4E89-A24B-156A6139300B}"/>
              </a:ext>
            </a:extLst>
          </p:cNvPr>
          <p:cNvSpPr txBox="1"/>
          <p:nvPr/>
        </p:nvSpPr>
        <p:spPr>
          <a:xfrm>
            <a:off x="1734104" y="3502581"/>
            <a:ext cx="969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4"/>
              </a:rPr>
              <a:t>https://www.youtube.com/watch?v=_W6WqeloW44&amp;list=PLV-9aagMq_koV4BVilwsb99f8DwHdMLCM&amp;index=6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71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139C2-4441-4A41-BF3A-8CD4FF19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Calculando medidas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2501E2-F0C9-47EF-B0B0-DD9C600B6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Entradas, saídas e saldo</a:t>
            </a:r>
          </a:p>
        </p:txBody>
      </p:sp>
    </p:spTree>
    <p:extLst>
      <p:ext uri="{BB962C8B-B14F-4D97-AF65-F5344CB8AC3E}">
        <p14:creationId xmlns:p14="http://schemas.microsoft.com/office/powerpoint/2010/main" val="14083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entradas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A6DD44B-75F7-493A-8FD1-996091AAF456}"/>
              </a:ext>
            </a:extLst>
          </p:cNvPr>
          <p:cNvSpPr/>
          <p:nvPr/>
        </p:nvSpPr>
        <p:spPr>
          <a:xfrm>
            <a:off x="1251677" y="1768849"/>
            <a:ext cx="10178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Soma Entradas =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CALCULATE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FluxoCaixa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[Movimentação]);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FILTER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FluxoCaixa;FluxoCaixa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[Tipo]=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"Entrada"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			 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4CB8B0-F87E-4A97-A684-B5A727E25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2" y="3541496"/>
            <a:ext cx="2200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30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despesas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A6DD44B-75F7-493A-8FD1-996091AAF456}"/>
              </a:ext>
            </a:extLst>
          </p:cNvPr>
          <p:cNvSpPr/>
          <p:nvPr/>
        </p:nvSpPr>
        <p:spPr>
          <a:xfrm>
            <a:off x="1251677" y="1768849"/>
            <a:ext cx="10178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Soma Entradas =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CALCULATE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FluxoCaixa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[Movimentação]);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FILTER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FluxoCaixa;FluxoCaixa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[Tipo]=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”Saída”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			 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197422D-865C-41DC-BCEF-9E1122EB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8" y="3531969"/>
            <a:ext cx="22383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9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806D2-3CDF-4070-AF3B-DC017A5A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dirty="0"/>
              <a:t>PLANILHA DE</a:t>
            </a:r>
            <a:br>
              <a:rPr lang="en-US" dirty="0"/>
            </a:br>
            <a:r>
              <a:rPr lang="en-US" dirty="0"/>
              <a:t>FLUXO DE CAIXA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6A493F-BB4B-4576-BB7E-60F50CDD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30" y="1364135"/>
            <a:ext cx="5543550" cy="3086100"/>
          </a:xfrm>
          <a:prstGeom prst="rect">
            <a:avLst/>
          </a:prstGeom>
        </p:spPr>
      </p:pic>
      <p:pic>
        <p:nvPicPr>
          <p:cNvPr id="7" name="Imagem 6">
            <a:hlinkClick r:id="rId3"/>
            <a:extLst>
              <a:ext uri="{FF2B5EF4-FFF2-40B4-BE49-F238E27FC236}">
                <a16:creationId xmlns:a16="http://schemas.microsoft.com/office/drawing/2014/main" id="{04DF5749-14F6-4F71-BC62-C7EB07DF4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432" y="4853245"/>
            <a:ext cx="461965" cy="461965"/>
          </a:xfrm>
          <a:prstGeom prst="rect">
            <a:avLst/>
          </a:prstGeom>
        </p:spPr>
      </p:pic>
      <p:pic>
        <p:nvPicPr>
          <p:cNvPr id="9" name="Imagem 8">
            <a:hlinkClick r:id="rId5"/>
            <a:extLst>
              <a:ext uri="{FF2B5EF4-FFF2-40B4-BE49-F238E27FC236}">
                <a16:creationId xmlns:a16="http://schemas.microsoft.com/office/drawing/2014/main" id="{A0D67981-4580-4D35-878F-B6D11790E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431" y="5487237"/>
            <a:ext cx="461965" cy="4619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5402756-2EB4-485F-8D69-5FB2A3156304}"/>
              </a:ext>
            </a:extLst>
          </p:cNvPr>
          <p:cNvSpPr txBox="1"/>
          <p:nvPr/>
        </p:nvSpPr>
        <p:spPr>
          <a:xfrm>
            <a:off x="2861062" y="4930338"/>
            <a:ext cx="259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DOWNLOAD DOS ARQUIVOS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D897BDE-193C-4E13-B22B-E6AFB6FEDF50}"/>
              </a:ext>
            </a:extLst>
          </p:cNvPr>
          <p:cNvSpPr txBox="1"/>
          <p:nvPr/>
        </p:nvSpPr>
        <p:spPr>
          <a:xfrm>
            <a:off x="2861062" y="5586392"/>
            <a:ext cx="1193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VÍDEO AULA</a:t>
            </a:r>
          </a:p>
        </p:txBody>
      </p:sp>
    </p:spTree>
    <p:extLst>
      <p:ext uri="{BB962C8B-B14F-4D97-AF65-F5344CB8AC3E}">
        <p14:creationId xmlns:p14="http://schemas.microsoft.com/office/powerpoint/2010/main" val="1788787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saldo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80D9392-E288-459E-A106-2BD01D2A49F5}"/>
              </a:ext>
            </a:extLst>
          </p:cNvPr>
          <p:cNvSpPr/>
          <p:nvPr/>
        </p:nvSpPr>
        <p:spPr>
          <a:xfrm>
            <a:off x="3056673" y="2028093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Total Saldo = [Soma Entradas] - [Soma Saídas]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6DEB43-D180-4510-B534-0B77F252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90" y="3523742"/>
            <a:ext cx="22193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5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0FF24-D835-4273-BADE-BFC22E0D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608121"/>
          </a:xfrm>
        </p:spPr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2CD6674-CDEE-43F2-81DC-68A52EFB4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207363"/>
            <a:ext cx="3092115" cy="498037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Importar os dados via Excel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Criar tabela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dCalendario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Criar medida para retornar as Entradas no fluxo de caixa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Criar medida para retornar as Saídas no fluxo de caixa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Criar medida para retornar o Saldo no fluxo de caixa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>
                <a:solidFill>
                  <a:schemeClr val="accent1"/>
                </a:solidFill>
              </a:rPr>
              <a:t>Criar filtros de ano e mês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Visualizar categorias com maior valor de saída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Visualizar saldo total ao longo dos meses de um ano específico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Comparar entradas e saídas ao longo do tempo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BB08C4-8B9D-46F3-B54E-D64CE0CB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29" y="1627614"/>
            <a:ext cx="6296853" cy="36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69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139C2-4441-4A41-BF3A-8CD4FF19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filtros de seleção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2501E2-F0C9-47EF-B0B0-DD9C600B6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Ano e mês</a:t>
            </a:r>
          </a:p>
        </p:txBody>
      </p:sp>
    </p:spTree>
    <p:extLst>
      <p:ext uri="{BB962C8B-B14F-4D97-AF65-F5344CB8AC3E}">
        <p14:creationId xmlns:p14="http://schemas.microsoft.com/office/powerpoint/2010/main" val="2357104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Filtro de ano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B04CD4-A95D-4C5D-A2B3-163E3216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314" y="1860807"/>
            <a:ext cx="686075" cy="7503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FF1CAA2-148E-4018-95B5-03681DD26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64" y="1767812"/>
            <a:ext cx="2038350" cy="3819525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A22A004-3D2D-4983-8103-24ED1ACA9E84}"/>
              </a:ext>
            </a:extLst>
          </p:cNvPr>
          <p:cNvCxnSpPr>
            <a:stCxn id="2" idx="3"/>
          </p:cNvCxnSpPr>
          <p:nvPr/>
        </p:nvCxnSpPr>
        <p:spPr>
          <a:xfrm flipV="1">
            <a:off x="3602389" y="2236004"/>
            <a:ext cx="62895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39C939D2-F681-4D3F-90D9-7652FF29D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962" y="2329879"/>
            <a:ext cx="3219450" cy="1647825"/>
          </a:xfrm>
          <a:prstGeom prst="rect">
            <a:avLst/>
          </a:prstGeom>
        </p:spPr>
      </p:pic>
      <p:sp>
        <p:nvSpPr>
          <p:cNvPr id="10" name="Igual a 9">
            <a:extLst>
              <a:ext uri="{FF2B5EF4-FFF2-40B4-BE49-F238E27FC236}">
                <a16:creationId xmlns:a16="http://schemas.microsoft.com/office/drawing/2014/main" id="{E8B55592-6643-4806-838E-AB4C7F6D33DF}"/>
              </a:ext>
            </a:extLst>
          </p:cNvPr>
          <p:cNvSpPr/>
          <p:nvPr/>
        </p:nvSpPr>
        <p:spPr>
          <a:xfrm>
            <a:off x="6466910" y="2933353"/>
            <a:ext cx="719091" cy="4408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94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Filtro de ano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71694E-9507-4331-8E39-01A39F067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71" y="1299052"/>
            <a:ext cx="4810125" cy="22002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870A90-6C8A-4CB8-8374-CB9CE0A06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732" y="1299052"/>
            <a:ext cx="3533775" cy="2028825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A051C6D-904C-455F-8AF7-C0563ACD6FEB}"/>
              </a:ext>
            </a:extLst>
          </p:cNvPr>
          <p:cNvCxnSpPr/>
          <p:nvPr/>
        </p:nvCxnSpPr>
        <p:spPr>
          <a:xfrm flipV="1">
            <a:off x="5635584" y="2313464"/>
            <a:ext cx="62895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5466F3B-0FAA-413F-BC59-BE1C98ED4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152" y="1671637"/>
            <a:ext cx="2181225" cy="351472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9925F449-6720-4509-86EE-43BD5EC07161}"/>
              </a:ext>
            </a:extLst>
          </p:cNvPr>
          <p:cNvSpPr/>
          <p:nvPr/>
        </p:nvSpPr>
        <p:spPr>
          <a:xfrm>
            <a:off x="9621152" y="1671637"/>
            <a:ext cx="2070739" cy="396860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D24440-AF43-4AF3-A7EB-4127A1C273AE}"/>
              </a:ext>
            </a:extLst>
          </p:cNvPr>
          <p:cNvSpPr/>
          <p:nvPr/>
        </p:nvSpPr>
        <p:spPr>
          <a:xfrm>
            <a:off x="9833284" y="4492100"/>
            <a:ext cx="1716566" cy="297403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33479F6-38F8-4DE6-A8D9-B119728DC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321" y="4488614"/>
            <a:ext cx="3171825" cy="1857375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30D4528-8A77-4C05-84D1-EDC13B7C1EC4}"/>
              </a:ext>
            </a:extLst>
          </p:cNvPr>
          <p:cNvCxnSpPr>
            <a:cxnSpLocks/>
          </p:cNvCxnSpPr>
          <p:nvPr/>
        </p:nvCxnSpPr>
        <p:spPr>
          <a:xfrm flipH="1">
            <a:off x="7972148" y="3790867"/>
            <a:ext cx="1464816" cy="1395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3">
            <a:extLst>
              <a:ext uri="{FF2B5EF4-FFF2-40B4-BE49-F238E27FC236}">
                <a16:creationId xmlns:a16="http://schemas.microsoft.com/office/drawing/2014/main" id="{344E1D89-80B8-423D-9939-7EFAEEF07756}"/>
              </a:ext>
            </a:extLst>
          </p:cNvPr>
          <p:cNvSpPr txBox="1">
            <a:spLocks/>
          </p:cNvSpPr>
          <p:nvPr/>
        </p:nvSpPr>
        <p:spPr>
          <a:xfrm>
            <a:off x="1627106" y="5167603"/>
            <a:ext cx="2086476" cy="4993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formatar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F8FFC61-D258-4E57-B2EB-B7A7C2066E7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510045" y="5417302"/>
            <a:ext cx="12612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455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Filtro de Mês</a:t>
            </a:r>
          </a:p>
        </p:txBody>
      </p:sp>
      <p:sp>
        <p:nvSpPr>
          <p:cNvPr id="18" name="Espaço Reservado para Conteúdo 4">
            <a:extLst>
              <a:ext uri="{FF2B5EF4-FFF2-40B4-BE49-F238E27FC236}">
                <a16:creationId xmlns:a16="http://schemas.microsoft.com/office/drawing/2014/main" id="{13C5CE92-4B3C-43DE-AAF5-166FEBE0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01" y="1475327"/>
            <a:ext cx="9629386" cy="2158561"/>
          </a:xfrm>
        </p:spPr>
        <p:txBody>
          <a:bodyPr/>
          <a:lstStyle/>
          <a:p>
            <a:r>
              <a:rPr lang="pt-BR" dirty="0"/>
              <a:t>Para a correta ordenação dos meses, seguir:</a:t>
            </a:r>
          </a:p>
          <a:p>
            <a:pPr lvl="1"/>
            <a:r>
              <a:rPr lang="pt-BR" dirty="0"/>
              <a:t>Dados;</a:t>
            </a:r>
          </a:p>
          <a:p>
            <a:pPr lvl="1"/>
            <a:r>
              <a:rPr lang="pt-BR" dirty="0"/>
              <a:t>Coluna </a:t>
            </a:r>
            <a:r>
              <a:rPr lang="pt-BR" b="1" dirty="0"/>
              <a:t>Mês Abreviado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Menu </a:t>
            </a:r>
            <a:r>
              <a:rPr lang="pt-BR" b="1" dirty="0" err="1"/>
              <a:t>Ordernar</a:t>
            </a:r>
            <a:r>
              <a:rPr lang="pt-BR" b="1" dirty="0"/>
              <a:t> por Coluna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Selecionar coluna </a:t>
            </a:r>
            <a:r>
              <a:rPr lang="pt-BR" b="1" dirty="0"/>
              <a:t>Mês</a:t>
            </a:r>
            <a:r>
              <a:rPr lang="pt-BR" dirty="0"/>
              <a:t>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DB6A795-99E5-4F79-A618-CF1DD7AB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4164855"/>
            <a:ext cx="81438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55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139C2-4441-4A41-BF3A-8CD4FF19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Gerando visualizações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2501E2-F0C9-47EF-B0B0-DD9C600B6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5159781"/>
            <a:ext cx="7543439" cy="951135"/>
          </a:xfrm>
        </p:spPr>
        <p:txBody>
          <a:bodyPr/>
          <a:lstStyle/>
          <a:p>
            <a:r>
              <a:rPr lang="pt-BR" dirty="0"/>
              <a:t>Entradas, saídas e fluxo de caixa</a:t>
            </a:r>
          </a:p>
        </p:txBody>
      </p:sp>
    </p:spTree>
    <p:extLst>
      <p:ext uri="{BB962C8B-B14F-4D97-AF65-F5344CB8AC3E}">
        <p14:creationId xmlns:p14="http://schemas.microsoft.com/office/powerpoint/2010/main" val="1252921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Saídas por categoria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A50EF7-56DE-45F8-8BAD-84FA2863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11" y="1881187"/>
            <a:ext cx="5362575" cy="30956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19D91E-2CCF-4E2D-B8FA-61BA4CB76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92" y="1865650"/>
            <a:ext cx="21240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28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Saldo ao longo do tempo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0296B07-5E3E-4A6B-9492-34C68935F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09" y="1713157"/>
            <a:ext cx="5438775" cy="30765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B6C9662-E755-4B30-8951-84BDBB1C1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87" y="1795923"/>
            <a:ext cx="2124075" cy="3514725"/>
          </a:xfrm>
          <a:prstGeom prst="rect">
            <a:avLst/>
          </a:prstGeom>
        </p:spPr>
      </p:pic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28AEE453-640A-403C-A06D-39CF7AFB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509" y="5078900"/>
            <a:ext cx="9629386" cy="1396715"/>
          </a:xfrm>
        </p:spPr>
        <p:txBody>
          <a:bodyPr/>
          <a:lstStyle/>
          <a:p>
            <a:r>
              <a:rPr lang="pt-BR" dirty="0"/>
              <a:t>Para possíveis falhas na ordenação dos dados:</a:t>
            </a:r>
          </a:p>
          <a:p>
            <a:pPr lvl="1"/>
            <a:r>
              <a:rPr lang="pt-BR" dirty="0"/>
              <a:t>Coluna </a:t>
            </a:r>
            <a:r>
              <a:rPr lang="pt-BR" b="1" dirty="0"/>
              <a:t>Mês Ano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Ordenar por </a:t>
            </a:r>
            <a:r>
              <a:rPr lang="pt-BR" b="1" dirty="0"/>
              <a:t>Ano Mês </a:t>
            </a:r>
            <a:r>
              <a:rPr lang="pt-BR" b="1" dirty="0" err="1"/>
              <a:t>Class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780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Comparação – entradas e saídas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FCB6CD-393D-4C6B-A5B3-D81E1A53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324667"/>
            <a:ext cx="9923107" cy="245721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3F5B165-1CB7-442B-8943-DD4B643DB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4139257"/>
            <a:ext cx="2162175" cy="2219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E5A257D-36C0-43C6-812A-A32547E8D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16" y="3977331"/>
            <a:ext cx="20478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9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806D2-3CDF-4070-AF3B-DC017A5A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dirty="0"/>
              <a:t>Dashboard </a:t>
            </a:r>
            <a:r>
              <a:rPr lang="en-US" dirty="0" err="1"/>
              <a:t>finalizado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531D021-E7AE-4104-ACE1-17E1CC9D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29" y="1627614"/>
            <a:ext cx="6296853" cy="36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44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139C2-4441-4A41-BF3A-8CD4FF19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Resultado final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2501E2-F0C9-47EF-B0B0-DD9C600B6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5159781"/>
            <a:ext cx="7543439" cy="951135"/>
          </a:xfrm>
        </p:spPr>
        <p:txBody>
          <a:bodyPr/>
          <a:lstStyle/>
          <a:p>
            <a:r>
              <a:rPr lang="pt-BR" dirty="0"/>
              <a:t>Dashboard de fluxo de caixa</a:t>
            </a:r>
          </a:p>
        </p:txBody>
      </p:sp>
    </p:spTree>
    <p:extLst>
      <p:ext uri="{BB962C8B-B14F-4D97-AF65-F5344CB8AC3E}">
        <p14:creationId xmlns:p14="http://schemas.microsoft.com/office/powerpoint/2010/main" val="1206843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9131188-89A1-4CFC-B4CE-3E3742780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1" y="482311"/>
            <a:ext cx="10577266" cy="58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0FF24-D835-4273-BADE-BFC22E0D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608121"/>
          </a:xfrm>
        </p:spPr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2CD6674-CDEE-43F2-81DC-68A52EFB4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207363"/>
            <a:ext cx="3092115" cy="498037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Importar os dados via Excel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Criar tabela </a:t>
            </a:r>
            <a:r>
              <a:rPr lang="pt-BR" dirty="0" err="1"/>
              <a:t>dCalendario</a:t>
            </a:r>
            <a:endParaRPr lang="pt-BR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Criar medida para retornar as Entradas no fluxo de caixa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Criar medida para retornar as Saídas no fluxo de caixa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Criar medida para retornar o Saldo no fluxo de caixa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Criar filtros de ano e mês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Visualizar categorias com maior valor de saída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Visualizar saldo total ao longo dos meses de um ano específico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Comparar entradas e saídas ao longo do tempo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BB08C4-8B9D-46F3-B54E-D64CE0CB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29" y="1627614"/>
            <a:ext cx="6296853" cy="36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7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139C2-4441-4A41-BF3A-8CD4FF19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Realizando a importação dos dados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2501E2-F0C9-47EF-B0B0-DD9C600B6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5159781"/>
            <a:ext cx="8042691" cy="951135"/>
          </a:xfrm>
        </p:spPr>
        <p:txBody>
          <a:bodyPr/>
          <a:lstStyle/>
          <a:p>
            <a:r>
              <a:rPr lang="pt-BR" dirty="0"/>
              <a:t>Conectando a uma planilha do </a:t>
            </a:r>
            <a:r>
              <a:rPr lang="pt-BR" dirty="0" err="1"/>
              <a:t>excel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0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0FF24-D835-4273-BADE-BFC22E0D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os dados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2CD6674-CDEE-43F2-81DC-68A52EFB4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Abrir o Power BI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 err="1"/>
              <a:t>Get</a:t>
            </a:r>
            <a:r>
              <a:rPr lang="pt-BR" dirty="0"/>
              <a:t> Data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Excel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Selecionar Arquivo no OS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>
                <a:solidFill>
                  <a:schemeClr val="accent1"/>
                </a:solidFill>
              </a:rPr>
              <a:t>Escolher Tabela no </a:t>
            </a:r>
            <a:r>
              <a:rPr lang="pt-BR" dirty="0" err="1">
                <a:solidFill>
                  <a:schemeClr val="accent1"/>
                </a:solidFill>
              </a:rPr>
              <a:t>Navigator</a:t>
            </a: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 err="1"/>
              <a:t>Edit</a:t>
            </a:r>
            <a:endParaRPr lang="pt-BR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Aguardar Power Query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6088AD-F01E-4F93-A41A-4A64063F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06" y="673767"/>
            <a:ext cx="6437521" cy="50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139C2-4441-4A41-BF3A-8CD4FF19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tabela de calendário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2501E2-F0C9-47EF-B0B0-DD9C600B6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importância das datas lineares</a:t>
            </a:r>
          </a:p>
        </p:txBody>
      </p:sp>
    </p:spTree>
    <p:extLst>
      <p:ext uri="{BB962C8B-B14F-4D97-AF65-F5344CB8AC3E}">
        <p14:creationId xmlns:p14="http://schemas.microsoft.com/office/powerpoint/2010/main" val="391383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Tabela de calendário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BA59350-BA41-4A98-A505-A691FF6F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r>
              <a:rPr lang="pt-BR" dirty="0"/>
              <a:t>Temos uma dimensão de data em nossa tabela;</a:t>
            </a:r>
          </a:p>
          <a:p>
            <a:r>
              <a:rPr lang="pt-BR" dirty="0"/>
              <a:t>Datas lineares são melhores para se trabalhar em DAX;</a:t>
            </a:r>
          </a:p>
          <a:p>
            <a:r>
              <a:rPr lang="pt-BR" dirty="0"/>
              <a:t>Serão apresentados dois modos de criar essa tabela.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A98B44B-916D-4EC4-8B8D-B2C46DC7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084" y="300789"/>
            <a:ext cx="2325800" cy="23258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FA4693-EB42-4E49-9161-C1B51B9CDCC5}"/>
              </a:ext>
            </a:extLst>
          </p:cNvPr>
          <p:cNvSpPr txBox="1"/>
          <p:nvPr/>
        </p:nvSpPr>
        <p:spPr>
          <a:xfrm>
            <a:off x="1251678" y="3584497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1.</a:t>
            </a:r>
            <a:r>
              <a:rPr lang="pt-BR" sz="1600" dirty="0">
                <a:solidFill>
                  <a:schemeClr val="accent1"/>
                </a:solidFill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Query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B640C27-1E04-4EC7-8FFE-413B9C76C963}"/>
              </a:ext>
            </a:extLst>
          </p:cNvPr>
          <p:cNvSpPr txBox="1"/>
          <p:nvPr/>
        </p:nvSpPr>
        <p:spPr>
          <a:xfrm>
            <a:off x="1251678" y="5075456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2.</a:t>
            </a:r>
            <a:r>
              <a:rPr lang="pt-BR" sz="16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 Tabela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DB036F7-779C-4C09-896B-6502295A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321" y="3379876"/>
            <a:ext cx="7826793" cy="100041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F83FF0B-40BD-4530-857B-7942516EF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826" y="4593439"/>
            <a:ext cx="70580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8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C2432C-F64D-4EA1-9879-7F4EF76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9847"/>
          </a:xfrm>
        </p:spPr>
        <p:txBody>
          <a:bodyPr/>
          <a:lstStyle/>
          <a:p>
            <a:r>
              <a:rPr lang="pt-BR" dirty="0"/>
              <a:t>CALENDÁRIO – POWER QUERY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F21BB8-27A0-48F5-B3FF-CAFF72C34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67" y="2855856"/>
            <a:ext cx="3009900" cy="2667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9E332CF6-1C61-46BF-AEE7-53B89D52C03C}"/>
              </a:ext>
            </a:extLst>
          </p:cNvPr>
          <p:cNvSpPr/>
          <p:nvPr/>
        </p:nvSpPr>
        <p:spPr>
          <a:xfrm>
            <a:off x="2883568" y="2804299"/>
            <a:ext cx="360947" cy="3693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0284492B-85E0-4358-9E7B-3BB68F6117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70072" y="3167604"/>
            <a:ext cx="348390" cy="36044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A862CA7B-8664-4691-B958-BB6C2E5D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512" y="3358343"/>
            <a:ext cx="7667625" cy="295275"/>
          </a:xfrm>
          <a:prstGeom prst="rect">
            <a:avLst/>
          </a:prstGeom>
        </p:spPr>
      </p:pic>
      <p:sp>
        <p:nvSpPr>
          <p:cNvPr id="19" name="Chave Direita 18">
            <a:extLst>
              <a:ext uri="{FF2B5EF4-FFF2-40B4-BE49-F238E27FC236}">
                <a16:creationId xmlns:a16="http://schemas.microsoft.com/office/drawing/2014/main" id="{509AFF25-7121-48E8-9E6F-52F8439A5D61}"/>
              </a:ext>
            </a:extLst>
          </p:cNvPr>
          <p:cNvSpPr/>
          <p:nvPr/>
        </p:nvSpPr>
        <p:spPr>
          <a:xfrm rot="5400000">
            <a:off x="4667629" y="3436168"/>
            <a:ext cx="118250" cy="502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2CCE23-8EBD-4FE7-A728-63959383B670}"/>
              </a:ext>
            </a:extLst>
          </p:cNvPr>
          <p:cNvSpPr txBox="1"/>
          <p:nvPr/>
        </p:nvSpPr>
        <p:spPr>
          <a:xfrm>
            <a:off x="4213407" y="3758463"/>
            <a:ext cx="1026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Origem criada</a:t>
            </a:r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82479C5D-6F4E-4574-BE38-5D454BD106C4}"/>
              </a:ext>
            </a:extLst>
          </p:cNvPr>
          <p:cNvSpPr/>
          <p:nvPr/>
        </p:nvSpPr>
        <p:spPr>
          <a:xfrm rot="16200000">
            <a:off x="7034623" y="1250810"/>
            <a:ext cx="181349" cy="40534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D8A0724-DCB2-48D6-91E3-263042135249}"/>
              </a:ext>
            </a:extLst>
          </p:cNvPr>
          <p:cNvSpPr txBox="1"/>
          <p:nvPr/>
        </p:nvSpPr>
        <p:spPr>
          <a:xfrm>
            <a:off x="4589238" y="4059659"/>
            <a:ext cx="19410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Coleta número do </a:t>
            </a:r>
          </a:p>
          <a:p>
            <a:pPr algn="ctr"/>
            <a:r>
              <a:rPr lang="pt-BR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argumento</a:t>
            </a:r>
          </a:p>
        </p:txBody>
      </p:sp>
      <p:sp>
        <p:nvSpPr>
          <p:cNvPr id="23" name="Chave Direita 22">
            <a:extLst>
              <a:ext uri="{FF2B5EF4-FFF2-40B4-BE49-F238E27FC236}">
                <a16:creationId xmlns:a16="http://schemas.microsoft.com/office/drawing/2014/main" id="{CD2F9A13-CA04-403C-B890-01D77679E730}"/>
              </a:ext>
            </a:extLst>
          </p:cNvPr>
          <p:cNvSpPr/>
          <p:nvPr/>
        </p:nvSpPr>
        <p:spPr>
          <a:xfrm rot="5400000">
            <a:off x="5494578" y="3232047"/>
            <a:ext cx="130412" cy="9224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EDC0F18-9C7A-48FD-8DFB-C3E800CA245D}"/>
              </a:ext>
            </a:extLst>
          </p:cNvPr>
          <p:cNvCxnSpPr>
            <a:cxnSpLocks/>
          </p:cNvCxnSpPr>
          <p:nvPr/>
        </p:nvCxnSpPr>
        <p:spPr>
          <a:xfrm>
            <a:off x="5567805" y="3709331"/>
            <a:ext cx="0" cy="35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3E24607-0532-4F30-8C35-CEAAFFB482A7}"/>
              </a:ext>
            </a:extLst>
          </p:cNvPr>
          <p:cNvSpPr txBox="1"/>
          <p:nvPr/>
        </p:nvSpPr>
        <p:spPr>
          <a:xfrm>
            <a:off x="5450199" y="2908745"/>
            <a:ext cx="33501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Diferença entre a data de hoje e a data de origem</a:t>
            </a:r>
          </a:p>
        </p:txBody>
      </p:sp>
      <p:sp>
        <p:nvSpPr>
          <p:cNvPr id="27" name="Chave Direita 26">
            <a:extLst>
              <a:ext uri="{FF2B5EF4-FFF2-40B4-BE49-F238E27FC236}">
                <a16:creationId xmlns:a16="http://schemas.microsoft.com/office/drawing/2014/main" id="{9AD062D8-BC04-49B8-909B-2BB861FF2488}"/>
              </a:ext>
            </a:extLst>
          </p:cNvPr>
          <p:cNvSpPr/>
          <p:nvPr/>
        </p:nvSpPr>
        <p:spPr>
          <a:xfrm rot="5400000">
            <a:off x="10156450" y="2830859"/>
            <a:ext cx="120917" cy="17664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6823F47-CAB7-40E9-A315-F8F95639611E}"/>
              </a:ext>
            </a:extLst>
          </p:cNvPr>
          <p:cNvSpPr txBox="1"/>
          <p:nvPr/>
        </p:nvSpPr>
        <p:spPr>
          <a:xfrm>
            <a:off x="9095873" y="3805743"/>
            <a:ext cx="21108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Parâmetros finais: de 1 em 1 dia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0397B46-DE1D-4B06-88F9-770A3ABB4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956" y="5251348"/>
            <a:ext cx="571500" cy="819150"/>
          </a:xfrm>
          <a:prstGeom prst="rect">
            <a:avLst/>
          </a:prstGeom>
        </p:spPr>
      </p:pic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F9E370C1-CDB3-4EC5-A80E-03E9D6E5D298}"/>
              </a:ext>
            </a:extLst>
          </p:cNvPr>
          <p:cNvSpPr/>
          <p:nvPr/>
        </p:nvSpPr>
        <p:spPr>
          <a:xfrm>
            <a:off x="6616619" y="4354273"/>
            <a:ext cx="649705" cy="75281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A08EC628-9C54-4BAE-819D-89E54666E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704" y="1371864"/>
            <a:ext cx="7826793" cy="1000417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E421CCDC-6316-4FC5-967C-1E3FE96729D7}"/>
              </a:ext>
            </a:extLst>
          </p:cNvPr>
          <p:cNvSpPr/>
          <p:nvPr/>
        </p:nvSpPr>
        <p:spPr>
          <a:xfrm>
            <a:off x="1317826" y="1472576"/>
            <a:ext cx="6148294" cy="78123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655014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D5C12-9048-448D-A69C-F00736C0732E}">
  <ds:schemaRefs>
    <ds:schemaRef ds:uri="http://www.w3.org/XML/1998/namespace"/>
    <ds:schemaRef ds:uri="16c05727-aa75-4e4a-9b5f-8a80a1165891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TF67530480</Template>
  <TotalTime>0</TotalTime>
  <Words>650</Words>
  <Application>Microsoft Office PowerPoint</Application>
  <PresentationFormat>Widescreen</PresentationFormat>
  <Paragraphs>125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Gill Sans MT</vt:lpstr>
      <vt:lpstr>Impact</vt:lpstr>
      <vt:lpstr>Segoe UI</vt:lpstr>
      <vt:lpstr>Selo</vt:lpstr>
      <vt:lpstr>Microsoft power bi </vt:lpstr>
      <vt:lpstr>PLANILHA DE FLUXO DE CAIXA</vt:lpstr>
      <vt:lpstr>Dashboard finalizado</vt:lpstr>
      <vt:lpstr>objetivos</vt:lpstr>
      <vt:lpstr>Realizando a importação dos dados </vt:lpstr>
      <vt:lpstr>Importando os dados</vt:lpstr>
      <vt:lpstr>Criando tabela de calendário</vt:lpstr>
      <vt:lpstr>Tabela de calendário</vt:lpstr>
      <vt:lpstr>CALENDÁRIO – POWER QUERY</vt:lpstr>
      <vt:lpstr>CALENDÁRIO – POWER QUERY</vt:lpstr>
      <vt:lpstr>CALENDÁRIO – POWER QUERY</vt:lpstr>
      <vt:lpstr>CALENDÁRIO – NOVA TABELA</vt:lpstr>
      <vt:lpstr>CALENDÁRIO – NOVA TABELA</vt:lpstr>
      <vt:lpstr>Tabela de calendário</vt:lpstr>
      <vt:lpstr>Verificando dias úteis</vt:lpstr>
      <vt:lpstr>Referências</vt:lpstr>
      <vt:lpstr>Calculando medidas</vt:lpstr>
      <vt:lpstr>entradas</vt:lpstr>
      <vt:lpstr>despesas</vt:lpstr>
      <vt:lpstr>saldo</vt:lpstr>
      <vt:lpstr>objetivos</vt:lpstr>
      <vt:lpstr>Criando filtros de seleção</vt:lpstr>
      <vt:lpstr>Filtro de ano</vt:lpstr>
      <vt:lpstr>Filtro de ano</vt:lpstr>
      <vt:lpstr>Filtro de Mês</vt:lpstr>
      <vt:lpstr>Gerando visualizações</vt:lpstr>
      <vt:lpstr>Saídas por categoria</vt:lpstr>
      <vt:lpstr>Saldo ao longo do tempo</vt:lpstr>
      <vt:lpstr>Comparação – entradas e saídas</vt:lpstr>
      <vt:lpstr>Resultado final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2019-07-23T01:22:17Z</dcterms:created>
  <dcterms:modified xsi:type="dcterms:W3CDTF">2019-07-28T20:33:00Z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