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2" r:id="rId7"/>
    <p:sldId id="303" r:id="rId8"/>
    <p:sldId id="268" r:id="rId9"/>
    <p:sldId id="310" r:id="rId10"/>
    <p:sldId id="304" r:id="rId11"/>
    <p:sldId id="305" r:id="rId12"/>
    <p:sldId id="311" r:id="rId13"/>
    <p:sldId id="307" r:id="rId14"/>
    <p:sldId id="308" r:id="rId15"/>
    <p:sldId id="309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806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Regularization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710436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Otimizando</a:t>
            </a:r>
            <a:r>
              <a:rPr lang="en-US" altLang="ko-KR" b="1" dirty="0"/>
              <a:t> </a:t>
            </a:r>
            <a:r>
              <a:rPr lang="en-US" altLang="ko-KR" b="1" dirty="0" err="1"/>
              <a:t>algoritmos</a:t>
            </a:r>
            <a:r>
              <a:rPr lang="en-US" altLang="ko-KR" b="1" dirty="0"/>
              <a:t> 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Ajustando</a:t>
            </a:r>
            <a:r>
              <a:rPr lang="en-US" altLang="ko-KR" b="1" dirty="0"/>
              <a:t> </a:t>
            </a:r>
            <a:r>
              <a:rPr lang="en-US" altLang="ko-KR" b="1" dirty="0" err="1"/>
              <a:t>parâmetros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75292" y="4293075"/>
            <a:ext cx="608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Thiago Henrique Gomes Panini</a:t>
            </a:r>
          </a:p>
          <a:p>
            <a:pPr algn="r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Curso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Introduction to Machine Learning by Andrew Ng from Coursera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639F31-C8D1-4208-B8AE-C8268052991C}"/>
              </a:ext>
            </a:extLst>
          </p:cNvPr>
          <p:cNvSpPr/>
          <p:nvPr/>
        </p:nvSpPr>
        <p:spPr>
          <a:xfrm>
            <a:off x="827584" y="239141"/>
            <a:ext cx="2448272" cy="4392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4354918D-69DE-48DB-BD37-C7F70EC8EC4B}"/>
              </a:ext>
            </a:extLst>
          </p:cNvPr>
          <p:cNvGrpSpPr/>
          <p:nvPr/>
        </p:nvGrpSpPr>
        <p:grpSpPr>
          <a:xfrm>
            <a:off x="987342" y="828989"/>
            <a:ext cx="1728192" cy="3485521"/>
            <a:chOff x="6777274" y="1831284"/>
            <a:chExt cx="552841" cy="1177414"/>
          </a:xfrm>
          <a:solidFill>
            <a:schemeClr val="accent2"/>
          </a:solidFill>
        </p:grpSpPr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33B33EAF-769C-4975-9FD9-6CD3324F8E0A}"/>
                </a:ext>
              </a:extLst>
            </p:cNvPr>
            <p:cNvGrpSpPr/>
            <p:nvPr/>
          </p:nvGrpSpPr>
          <p:grpSpPr>
            <a:xfrm>
              <a:off x="6939977" y="1831284"/>
              <a:ext cx="385719" cy="718117"/>
              <a:chOff x="6783515" y="1654812"/>
              <a:chExt cx="726841" cy="1353205"/>
            </a:xfrm>
            <a:grpFill/>
          </p:grpSpPr>
          <p:sp>
            <p:nvSpPr>
              <p:cNvPr id="12" name="Freeform 16">
                <a:extLst>
                  <a:ext uri="{FF2B5EF4-FFF2-40B4-BE49-F238E27FC236}">
                    <a16:creationId xmlns:a16="http://schemas.microsoft.com/office/drawing/2014/main" id="{57FDC8D5-C566-460D-B598-574293D687FE}"/>
                  </a:ext>
                </a:extLst>
              </p:cNvPr>
              <p:cNvSpPr/>
              <p:nvPr/>
            </p:nvSpPr>
            <p:spPr>
              <a:xfrm>
                <a:off x="6783515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17">
                <a:extLst>
                  <a:ext uri="{FF2B5EF4-FFF2-40B4-BE49-F238E27FC236}">
                    <a16:creationId xmlns:a16="http://schemas.microsoft.com/office/drawing/2014/main" id="{B4A8BC71-E6DA-4BD4-97A1-81AA969B88A7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CE4D26AB-71DE-4DEA-9039-9D7978B166EF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Evitando</a:t>
            </a:r>
            <a:r>
              <a:rPr lang="en-US" altLang="ko-KR" dirty="0"/>
              <a:t> Overfitting e </a:t>
            </a:r>
            <a:r>
              <a:rPr lang="en-US" altLang="ko-KR" dirty="0" err="1"/>
              <a:t>otimizando</a:t>
            </a:r>
            <a:r>
              <a:rPr lang="en-US" altLang="ko-KR" dirty="0"/>
              <a:t> o </a:t>
            </a:r>
            <a:r>
              <a:rPr lang="en-US" altLang="ko-KR" dirty="0" err="1"/>
              <a:t>algoritmo</a:t>
            </a:r>
            <a:endParaRPr lang="en-US" altLang="ko-K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2061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385E4F-3E21-40F3-B6D3-80E1030B6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6" t="4031" r="5250" b="67458"/>
          <a:stretch/>
        </p:blipFill>
        <p:spPr>
          <a:xfrm>
            <a:off x="3703175" y="1197624"/>
            <a:ext cx="1737650" cy="18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60067" y="1260365"/>
                <a:ext cx="43712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Valores </a:t>
                </a:r>
                <a:r>
                  <a:rPr lang="en-US" altLang="ko-KR" sz="16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baixos</a:t>
                </a: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Funções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hypothesis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mais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imples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;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Algoritmo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menos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suscetível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 overfitting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67" y="1260365"/>
                <a:ext cx="4371265" cy="707886"/>
              </a:xfrm>
              <a:prstGeom prst="rect">
                <a:avLst/>
              </a:prstGeom>
              <a:blipFill>
                <a:blip r:embed="rId2"/>
                <a:stretch>
                  <a:fillRect l="-558" t="-2586" b="-51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49">
            <a:extLst>
              <a:ext uri="{FF2B5EF4-FFF2-40B4-BE49-F238E27FC236}">
                <a16:creationId xmlns:a16="http://schemas.microsoft.com/office/drawing/2014/main" id="{60D2168B-5C95-4404-B5EA-CB0F7D3DD041}"/>
              </a:ext>
            </a:extLst>
          </p:cNvPr>
          <p:cNvSpPr/>
          <p:nvPr/>
        </p:nvSpPr>
        <p:spPr>
          <a:xfrm>
            <a:off x="1752168" y="1206057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8EEA9EC5-BCA5-41BB-9C30-57347F393B6B}"/>
              </a:ext>
            </a:extLst>
          </p:cNvPr>
          <p:cNvSpPr txBox="1"/>
          <p:nvPr/>
        </p:nvSpPr>
        <p:spPr>
          <a:xfrm>
            <a:off x="2382859" y="4030776"/>
            <a:ext cx="528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Mas </a:t>
            </a:r>
            <a:r>
              <a:rPr lang="en-US" altLang="ko-KR" sz="1600" b="1" i="1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 saber qual(is) </a:t>
            </a:r>
            <a:r>
              <a:rPr lang="en-US" altLang="ko-KR" sz="1600" b="1" i="1" dirty="0" err="1">
                <a:solidFill>
                  <a:schemeClr val="bg1"/>
                </a:solidFill>
                <a:cs typeface="Arial" pitchFamily="34" charset="0"/>
              </a:rPr>
              <a:t>parâmetro</a:t>
            </a: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(s) </a:t>
            </a:r>
            <a:r>
              <a:rPr lang="en-US" altLang="ko-KR" sz="1600" b="1" i="1" dirty="0" err="1">
                <a:solidFill>
                  <a:schemeClr val="bg1"/>
                </a:solidFill>
                <a:cs typeface="Arial" pitchFamily="34" charset="0"/>
              </a:rPr>
              <a:t>penalizar</a:t>
            </a: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en-US" altLang="ko-KR" sz="1200" b="1" i="1" dirty="0">
              <a:solidFill>
                <a:schemeClr val="bg1"/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É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preciso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definer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uma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forma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geral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dentro da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Função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Custo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1E9B102-E510-46A9-AD59-8C6B94FAD121}"/>
              </a:ext>
            </a:extLst>
          </p:cNvPr>
          <p:cNvSpPr/>
          <p:nvPr/>
        </p:nvSpPr>
        <p:spPr>
          <a:xfrm>
            <a:off x="1691680" y="1290730"/>
            <a:ext cx="576064" cy="3899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B9F52241-A42B-4D07-95EE-6A9EECCE2BFF}"/>
              </a:ext>
            </a:extLst>
          </p:cNvPr>
          <p:cNvSpPr txBox="1"/>
          <p:nvPr/>
        </p:nvSpPr>
        <p:spPr>
          <a:xfrm>
            <a:off x="2460067" y="218237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exemplo anterior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Parâmetros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elevado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penalizados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49">
            <a:extLst>
              <a:ext uri="{FF2B5EF4-FFF2-40B4-BE49-F238E27FC236}">
                <a16:creationId xmlns:a16="http://schemas.microsoft.com/office/drawing/2014/main" id="{2A480541-C460-4B53-A855-15994B54BD69}"/>
              </a:ext>
            </a:extLst>
          </p:cNvPr>
          <p:cNvSpPr/>
          <p:nvPr/>
        </p:nvSpPr>
        <p:spPr>
          <a:xfrm>
            <a:off x="1752168" y="212807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411B76E8-4F01-4375-AD6B-505081DD488C}"/>
              </a:ext>
            </a:extLst>
          </p:cNvPr>
          <p:cNvSpPr/>
          <p:nvPr/>
        </p:nvSpPr>
        <p:spPr>
          <a:xfrm>
            <a:off x="1691680" y="2212743"/>
            <a:ext cx="576064" cy="3899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49">
            <a:extLst>
              <a:ext uri="{FF2B5EF4-FFF2-40B4-BE49-F238E27FC236}">
                <a16:creationId xmlns:a16="http://schemas.microsoft.com/office/drawing/2014/main" id="{C07244F7-5AB2-4B08-8394-DA1EC1F71A16}"/>
              </a:ext>
            </a:extLst>
          </p:cNvPr>
          <p:cNvSpPr/>
          <p:nvPr/>
        </p:nvSpPr>
        <p:spPr>
          <a:xfrm>
            <a:off x="1752168" y="3937443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74FEA8C-689B-4BF3-88E1-7BD9FB06F9B0}"/>
              </a:ext>
            </a:extLst>
          </p:cNvPr>
          <p:cNvSpPr/>
          <p:nvPr/>
        </p:nvSpPr>
        <p:spPr>
          <a:xfrm>
            <a:off x="1691680" y="4022116"/>
            <a:ext cx="576064" cy="3899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57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/>
              <p:nvPr/>
            </p:nvSpPr>
            <p:spPr>
              <a:xfrm>
                <a:off x="1441120" y="2702698"/>
                <a:ext cx="4595905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20" y="2702698"/>
                <a:ext cx="459590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CBBBF7CC-057A-4D35-854C-B69728E68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1591" y="1258254"/>
                <a:ext cx="3195464" cy="88144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i="1" dirty="0"/>
                  <a:t>Housing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altLang="ko-KR" sz="1200" i="1" dirty="0" err="1"/>
                  <a:t>Features</a:t>
                </a:r>
                <a:r>
                  <a:rPr lang="pt-BR" altLang="ko-KR" sz="1200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pt-BR" altLang="ko-KR" i="1" dirty="0"/>
                  <a:t> </a:t>
                </a:r>
                <a:endParaRPr lang="pt-BR" altLang="ko-KR" sz="1200" i="1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altLang="ko-KR" sz="1200" i="1" dirty="0"/>
                  <a:t>Parâmetros: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pt-BR" altLang="ko-KR" i="1" dirty="0"/>
                  <a:t> </a:t>
                </a:r>
                <a:endParaRPr lang="en-US" altLang="ko-KR" sz="1200" i="1" dirty="0"/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CBBBF7CC-057A-4D35-854C-B69728E68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591" y="1258254"/>
                <a:ext cx="3195464" cy="881448"/>
              </a:xfrm>
              <a:prstGeom prst="rect">
                <a:avLst/>
              </a:prstGeom>
              <a:blipFill>
                <a:blip r:embed="rId3"/>
                <a:stretch>
                  <a:fillRect l="-952" b="-2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D071023-3AC7-4ACA-B5FE-40ADCEE80CA8}"/>
                  </a:ext>
                </a:extLst>
              </p:cNvPr>
              <p:cNvSpPr txBox="1"/>
              <p:nvPr/>
            </p:nvSpPr>
            <p:spPr>
              <a:xfrm>
                <a:off x="5927545" y="2688393"/>
                <a:ext cx="1440160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D071023-3AC7-4ACA-B5FE-40ADCEE8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545" y="2688393"/>
                <a:ext cx="1440160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6E1BCC3-DFE1-4490-B25E-CDF283E16B89}"/>
                  </a:ext>
                </a:extLst>
              </p:cNvPr>
              <p:cNvSpPr txBox="1"/>
              <p:nvPr/>
            </p:nvSpPr>
            <p:spPr>
              <a:xfrm>
                <a:off x="166905" y="1595414"/>
                <a:ext cx="3600400" cy="504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6E1BCC3-DFE1-4490-B25E-CDF283E1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5" y="1595414"/>
                <a:ext cx="3600400" cy="504112"/>
              </a:xfrm>
              <a:prstGeom prst="rect">
                <a:avLst/>
              </a:prstGeom>
              <a:blipFill>
                <a:blip r:embed="rId5"/>
                <a:stretch>
                  <a:fillRect t="-124390" b="-186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8B87864-379D-42F1-95AC-786BB65D3029}"/>
                  </a:ext>
                </a:extLst>
              </p:cNvPr>
              <p:cNvSpPr txBox="1"/>
              <p:nvPr/>
            </p:nvSpPr>
            <p:spPr>
              <a:xfrm>
                <a:off x="2953398" y="1753406"/>
                <a:ext cx="1627813" cy="18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+ 1000</m:t>
                      </m:r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+1000 </m:t>
                      </m:r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8B87864-379D-42F1-95AC-786BB65D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98" y="1753406"/>
                <a:ext cx="1627813" cy="188128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6B0C2EB-6CBE-4AFE-97EC-AC8CC590FAB3}"/>
              </a:ext>
            </a:extLst>
          </p:cNvPr>
          <p:cNvSpPr txBox="1">
            <a:spLocks/>
          </p:cNvSpPr>
          <p:nvPr/>
        </p:nvSpPr>
        <p:spPr>
          <a:xfrm>
            <a:off x="526945" y="1312097"/>
            <a:ext cx="1884815" cy="3002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i="1" dirty="0"/>
              <a:t>Exemplo anterior</a:t>
            </a:r>
            <a:endParaRPr lang="en-US" altLang="ko-KR" sz="1600" i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AD4590A-FF07-43A1-8B4B-1B324C4BC27F}"/>
              </a:ext>
            </a:extLst>
          </p:cNvPr>
          <p:cNvSpPr/>
          <p:nvPr/>
        </p:nvSpPr>
        <p:spPr>
          <a:xfrm>
            <a:off x="6156176" y="2571750"/>
            <a:ext cx="1092378" cy="12580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D92A2B7-C630-4327-A84B-2FE0CC81F2FA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702365" y="3829848"/>
            <a:ext cx="173891" cy="47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6DD3E1-1476-414F-AFF1-25FE0B2ADDC4}"/>
                  </a:ext>
                </a:extLst>
              </p:cNvPr>
              <p:cNvSpPr/>
              <p:nvPr/>
            </p:nvSpPr>
            <p:spPr>
              <a:xfrm>
                <a:off x="6319950" y="4305617"/>
                <a:ext cx="1112612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i="1" dirty="0" err="1"/>
                  <a:t>não</a:t>
                </a:r>
                <a:r>
                  <a:rPr lang="en-US" altLang="ko-KR" sz="1200" i="1" dirty="0"/>
                  <a:t> </a:t>
                </a:r>
                <a:r>
                  <a:rPr lang="en-US" altLang="ko-KR" sz="1200" i="1" dirty="0" err="1"/>
                  <a:t>entra</a:t>
                </a:r>
                <a:endParaRPr lang="en-US" altLang="ko-KR" sz="1200" i="1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6DD3E1-1476-414F-AFF1-25FE0B2AD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50" y="4305617"/>
                <a:ext cx="1112612" cy="362984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07A78E6-24A9-481D-9848-699275617977}"/>
                  </a:ext>
                </a:extLst>
              </p:cNvPr>
              <p:cNvSpPr txBox="1"/>
              <p:nvPr/>
            </p:nvSpPr>
            <p:spPr>
              <a:xfrm>
                <a:off x="2267744" y="2688393"/>
                <a:ext cx="4344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07A78E6-24A9-481D-9848-69927561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88393"/>
                <a:ext cx="43441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536BF3D-953C-4453-AAD7-5CA5AE917F07}"/>
                  </a:ext>
                </a:extLst>
              </p:cNvPr>
              <p:cNvSpPr txBox="1"/>
              <p:nvPr/>
            </p:nvSpPr>
            <p:spPr>
              <a:xfrm rot="10800000">
                <a:off x="7164288" y="2859782"/>
                <a:ext cx="4344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536BF3D-953C-4453-AAD7-5CA5AE91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7164288" y="2859782"/>
                <a:ext cx="43441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C012DBB-A0DC-4B36-8A4F-4D26DD75CFC7}"/>
              </a:ext>
            </a:extLst>
          </p:cNvPr>
          <p:cNvCxnSpPr>
            <a:cxnSpLocks/>
          </p:cNvCxnSpPr>
          <p:nvPr/>
        </p:nvCxnSpPr>
        <p:spPr>
          <a:xfrm flipV="1">
            <a:off x="5156407" y="3725229"/>
            <a:ext cx="989652" cy="57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EA70ED06-1985-4F06-81BA-03CC673ABEEF}"/>
              </a:ext>
            </a:extLst>
          </p:cNvPr>
          <p:cNvSpPr/>
          <p:nvPr/>
        </p:nvSpPr>
        <p:spPr>
          <a:xfrm>
            <a:off x="3698196" y="4206936"/>
            <a:ext cx="1817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 err="1"/>
              <a:t>Penaliza</a:t>
            </a:r>
            <a:r>
              <a:rPr lang="en-US" altLang="ko-KR" sz="1200" i="1" dirty="0"/>
              <a:t> </a:t>
            </a:r>
            <a:r>
              <a:rPr lang="en-US" altLang="ko-KR" sz="1200" i="1" dirty="0" err="1"/>
              <a:t>todos</a:t>
            </a:r>
            <a:r>
              <a:rPr lang="en-US" altLang="ko-KR" sz="1200" i="1" dirty="0"/>
              <a:t> </a:t>
            </a:r>
            <a:r>
              <a:rPr lang="en-US" altLang="ko-KR" sz="1200" i="1" dirty="0" err="1"/>
              <a:t>os</a:t>
            </a:r>
            <a:r>
              <a:rPr lang="en-US" altLang="ko-KR" sz="1200" i="1" dirty="0"/>
              <a:t> </a:t>
            </a:r>
            <a:r>
              <a:rPr lang="en-US" altLang="ko-KR" sz="1200" i="1" dirty="0" err="1"/>
              <a:t>parâmetros</a:t>
            </a:r>
            <a:endParaRPr lang="en-US" altLang="ko-KR" sz="1200" i="1" dirty="0"/>
          </a:p>
        </p:txBody>
      </p:sp>
    </p:spTree>
    <p:extLst>
      <p:ext uri="{BB962C8B-B14F-4D97-AF65-F5344CB8AC3E}">
        <p14:creationId xmlns:p14="http://schemas.microsoft.com/office/powerpoint/2010/main" val="268875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3" grpId="0" animBg="1"/>
      <p:bldP spid="27" grpId="0"/>
      <p:bldP spid="28" grpId="0"/>
      <p:bldP spid="29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6DD3E1-1476-414F-AFF1-25FE0B2ADDC4}"/>
              </a:ext>
            </a:extLst>
          </p:cNvPr>
          <p:cNvSpPr/>
          <p:nvPr/>
        </p:nvSpPr>
        <p:spPr>
          <a:xfrm>
            <a:off x="5875245" y="1148974"/>
            <a:ext cx="1550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Regularization Term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DB9C39-E91B-478E-A06B-99071EFB4AA1}"/>
              </a:ext>
            </a:extLst>
          </p:cNvPr>
          <p:cNvGrpSpPr/>
          <p:nvPr/>
        </p:nvGrpSpPr>
        <p:grpSpPr>
          <a:xfrm>
            <a:off x="1331640" y="1852270"/>
            <a:ext cx="6157582" cy="1050031"/>
            <a:chOff x="1331640" y="1333309"/>
            <a:chExt cx="6157582" cy="1050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/>
                <p:nvPr/>
              </p:nvSpPr>
              <p:spPr>
                <a:xfrm>
                  <a:off x="1331640" y="1347614"/>
                  <a:ext cx="4595905" cy="10082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    </m:t>
                        </m:r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7614"/>
                  <a:ext cx="4595905" cy="10082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/>
                <p:nvPr/>
              </p:nvSpPr>
              <p:spPr>
                <a:xfrm>
                  <a:off x="5818065" y="1333309"/>
                  <a:ext cx="1440160" cy="1050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065" y="1333309"/>
                  <a:ext cx="1440160" cy="10500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/>
                <p:nvPr/>
              </p:nvSpPr>
              <p:spPr>
                <a:xfrm>
                  <a:off x="2158264" y="1333309"/>
                  <a:ext cx="43441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5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5400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264" y="1333309"/>
                  <a:ext cx="43441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/>
                <p:nvPr/>
              </p:nvSpPr>
              <p:spPr>
                <a:xfrm rot="10800000">
                  <a:off x="7054808" y="1504698"/>
                  <a:ext cx="43441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5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5400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7054808" y="1504698"/>
                  <a:ext cx="434414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EA70ED06-1985-4F06-81BA-03CC673ABEEF}"/>
              </a:ext>
            </a:extLst>
          </p:cNvPr>
          <p:cNvSpPr/>
          <p:nvPr/>
        </p:nvSpPr>
        <p:spPr>
          <a:xfrm>
            <a:off x="5741946" y="3046189"/>
            <a:ext cx="1817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/>
              <a:t>Regularization Parameter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0ED89351-520B-4BA6-B052-53B52C4FA463}"/>
              </a:ext>
            </a:extLst>
          </p:cNvPr>
          <p:cNvSpPr/>
          <p:nvPr/>
        </p:nvSpPr>
        <p:spPr>
          <a:xfrm rot="5400000">
            <a:off x="6470598" y="1208299"/>
            <a:ext cx="360040" cy="953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7773D1F-D239-4050-9EBE-60BD55310E3A}"/>
              </a:ext>
            </a:extLst>
          </p:cNvPr>
          <p:cNvCxnSpPr>
            <a:cxnSpLocks/>
          </p:cNvCxnSpPr>
          <p:nvPr/>
        </p:nvCxnSpPr>
        <p:spPr>
          <a:xfrm flipV="1">
            <a:off x="6173708" y="2532044"/>
            <a:ext cx="0" cy="5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574B59E-FEFF-4282-8A79-84E128DBD96D}"/>
              </a:ext>
            </a:extLst>
          </p:cNvPr>
          <p:cNvSpPr txBox="1">
            <a:spLocks/>
          </p:cNvSpPr>
          <p:nvPr/>
        </p:nvSpPr>
        <p:spPr>
          <a:xfrm>
            <a:off x="1219735" y="3396608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/>
              <a:t>Objetivo 1: </a:t>
            </a:r>
            <a:r>
              <a:rPr lang="pt-BR" altLang="ko-KR" i="1" dirty="0"/>
              <a:t>Realizar um bom treinamento no conjunto de dados.</a:t>
            </a:r>
            <a:r>
              <a:rPr lang="pt-BR" altLang="ko-KR" dirty="0"/>
              <a:t> </a:t>
            </a:r>
            <a:endParaRPr lang="en-US" altLang="ko-KR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03E9C89-81A0-40C1-969D-3CB158D0A7D2}"/>
              </a:ext>
            </a:extLst>
          </p:cNvPr>
          <p:cNvSpPr txBox="1">
            <a:spLocks/>
          </p:cNvSpPr>
          <p:nvPr/>
        </p:nvSpPr>
        <p:spPr>
          <a:xfrm>
            <a:off x="1219735" y="4155926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/>
              <a:t>Objetivo 2: </a:t>
            </a:r>
            <a:r>
              <a:rPr lang="pt-BR" altLang="ko-KR" i="1" dirty="0"/>
              <a:t>Evitar </a:t>
            </a:r>
            <a:r>
              <a:rPr lang="pt-BR" altLang="ko-KR" i="1" dirty="0" err="1"/>
              <a:t>Overfitting</a:t>
            </a:r>
            <a:r>
              <a:rPr lang="pt-BR" altLang="ko-KR" i="1" dirty="0"/>
              <a:t> através da “restrição” da magnitude dos parâmetros.</a:t>
            </a:r>
            <a:endParaRPr lang="en-US" altLang="ko-KR" b="1" dirty="0"/>
          </a:p>
        </p:txBody>
      </p:sp>
      <p:sp>
        <p:nvSpPr>
          <p:cNvPr id="15" name="Oval 49">
            <a:extLst>
              <a:ext uri="{FF2B5EF4-FFF2-40B4-BE49-F238E27FC236}">
                <a16:creationId xmlns:a16="http://schemas.microsoft.com/office/drawing/2014/main" id="{55D09014-BAC8-4B3E-A17F-DAB66AD04295}"/>
              </a:ext>
            </a:extLst>
          </p:cNvPr>
          <p:cNvSpPr/>
          <p:nvPr/>
        </p:nvSpPr>
        <p:spPr>
          <a:xfrm>
            <a:off x="560862" y="321982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6" name="TextBox 61">
            <a:extLst>
              <a:ext uri="{FF2B5EF4-FFF2-40B4-BE49-F238E27FC236}">
                <a16:creationId xmlns:a16="http://schemas.microsoft.com/office/drawing/2014/main" id="{707EBB20-820A-4DD9-85A5-E4BABB348468}"/>
              </a:ext>
            </a:extLst>
          </p:cNvPr>
          <p:cNvSpPr txBox="1"/>
          <p:nvPr/>
        </p:nvSpPr>
        <p:spPr>
          <a:xfrm>
            <a:off x="527458" y="327702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49">
            <a:extLst>
              <a:ext uri="{FF2B5EF4-FFF2-40B4-BE49-F238E27FC236}">
                <a16:creationId xmlns:a16="http://schemas.microsoft.com/office/drawing/2014/main" id="{E690213A-8525-4035-A747-60EEB6B3EC36}"/>
              </a:ext>
            </a:extLst>
          </p:cNvPr>
          <p:cNvSpPr/>
          <p:nvPr/>
        </p:nvSpPr>
        <p:spPr>
          <a:xfrm>
            <a:off x="560862" y="395471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8" name="TextBox 61">
            <a:extLst>
              <a:ext uri="{FF2B5EF4-FFF2-40B4-BE49-F238E27FC236}">
                <a16:creationId xmlns:a16="http://schemas.microsoft.com/office/drawing/2014/main" id="{F2B2DD09-5563-46E8-854D-F5353A2553BE}"/>
              </a:ext>
            </a:extLst>
          </p:cNvPr>
          <p:cNvSpPr txBox="1"/>
          <p:nvPr/>
        </p:nvSpPr>
        <p:spPr>
          <a:xfrm>
            <a:off x="527458" y="401191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475781-B928-4666-A304-7CA7E641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03598"/>
            <a:ext cx="5888707" cy="34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9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DB9C39-E91B-478E-A06B-99071EFB4AA1}"/>
              </a:ext>
            </a:extLst>
          </p:cNvPr>
          <p:cNvGrpSpPr/>
          <p:nvPr/>
        </p:nvGrpSpPr>
        <p:grpSpPr>
          <a:xfrm>
            <a:off x="107504" y="1175575"/>
            <a:ext cx="5395843" cy="820111"/>
            <a:chOff x="1331640" y="1333309"/>
            <a:chExt cx="5395843" cy="820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/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  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/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/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/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214A0698-AE88-4364-8E06-77798EC76758}"/>
                  </a:ext>
                </a:extLst>
              </p:cNvPr>
              <p:cNvSpPr/>
              <p:nvPr/>
            </p:nvSpPr>
            <p:spPr>
              <a:xfrm>
                <a:off x="5680563" y="1286639"/>
                <a:ext cx="31399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i="1" dirty="0"/>
                  <a:t>Suponha um valor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200" i="1" dirty="0"/>
                  <a:t> </a:t>
                </a:r>
                <a:r>
                  <a:rPr lang="en-US" altLang="ko-KR" sz="1200" i="1" dirty="0" err="1"/>
                  <a:t>muito</a:t>
                </a:r>
                <a:r>
                  <a:rPr lang="en-US" altLang="ko-KR" sz="1200" i="1" dirty="0"/>
                  <a:t> alto (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ko-KR" sz="1200" i="1" dirty="0"/>
                  <a:t>)</a:t>
                </a:r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214A0698-AE88-4364-8E06-77798EC76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63" y="1286639"/>
                <a:ext cx="3139909" cy="276999"/>
              </a:xfrm>
              <a:prstGeom prst="rect">
                <a:avLst/>
              </a:prstGeom>
              <a:blipFill>
                <a:blip r:embed="rId6"/>
                <a:stretch>
                  <a:fillRect l="-194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ACD6E59-E395-43AE-ABC6-28B941416B45}"/>
              </a:ext>
            </a:extLst>
          </p:cNvPr>
          <p:cNvSpPr/>
          <p:nvPr/>
        </p:nvSpPr>
        <p:spPr>
          <a:xfrm rot="5400000">
            <a:off x="6711088" y="1726678"/>
            <a:ext cx="594910" cy="5380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17849CA5-AD8B-451B-8252-3493AA8FF5E6}"/>
                  </a:ext>
                </a:extLst>
              </p:cNvPr>
              <p:cNvSpPr/>
              <p:nvPr/>
            </p:nvSpPr>
            <p:spPr>
              <a:xfrm>
                <a:off x="5680562" y="2409590"/>
                <a:ext cx="31399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ko-KR" sz="1200" i="1" dirty="0"/>
                  <a:t>Penalidade severa aos parâmetros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200" i="1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17849CA5-AD8B-451B-8252-3493AA8FF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62" y="2409590"/>
                <a:ext cx="3139909" cy="276999"/>
              </a:xfrm>
              <a:prstGeom prst="rect">
                <a:avLst/>
              </a:prstGeom>
              <a:blipFill>
                <a:blip r:embed="rId7"/>
                <a:stretch>
                  <a:fillRect l="-194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3EC066-D34C-46A9-BBAB-4C7E304457C6}"/>
                  </a:ext>
                </a:extLst>
              </p:cNvPr>
              <p:cNvSpPr txBox="1"/>
              <p:nvPr/>
            </p:nvSpPr>
            <p:spPr>
              <a:xfrm>
                <a:off x="6000431" y="2803037"/>
                <a:ext cx="2016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3EC066-D34C-46A9-BBAB-4C7E304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31" y="2803037"/>
                <a:ext cx="2016224" cy="276999"/>
              </a:xfrm>
              <a:prstGeom prst="rect">
                <a:avLst/>
              </a:prstGeom>
              <a:blipFill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8FCD34D-80A7-42B8-831F-74F25EA35CD9}"/>
                  </a:ext>
                </a:extLst>
              </p:cNvPr>
              <p:cNvSpPr txBox="1"/>
              <p:nvPr/>
            </p:nvSpPr>
            <p:spPr>
              <a:xfrm>
                <a:off x="5386950" y="3302864"/>
                <a:ext cx="3243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8FCD34D-80A7-42B8-831F-74F25EA35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50" y="3302864"/>
                <a:ext cx="3243185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9FBF88D-311E-4C0E-B3FE-D63DDDE5AD5A}"/>
                  </a:ext>
                </a:extLst>
              </p:cNvPr>
              <p:cNvSpPr txBox="1"/>
              <p:nvPr/>
            </p:nvSpPr>
            <p:spPr>
              <a:xfrm>
                <a:off x="5414587" y="3768326"/>
                <a:ext cx="3243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9FBF88D-311E-4C0E-B3FE-D63DDDE5A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87" y="3768326"/>
                <a:ext cx="3243185" cy="276999"/>
              </a:xfrm>
              <a:prstGeom prst="rect">
                <a:avLst/>
              </a:prstGeom>
              <a:blipFill>
                <a:blip r:embed="rId10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CF0488B-2677-416D-BC8D-ADBB428B78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8772" y="2225352"/>
            <a:ext cx="2685806" cy="2255216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BD49242-949C-4411-BC6E-8CFDB6FFC839}"/>
              </a:ext>
            </a:extLst>
          </p:cNvPr>
          <p:cNvCxnSpPr>
            <a:cxnSpLocks/>
          </p:cNvCxnSpPr>
          <p:nvPr/>
        </p:nvCxnSpPr>
        <p:spPr>
          <a:xfrm>
            <a:off x="1907704" y="3219822"/>
            <a:ext cx="2227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FA6CC3-690A-4DCA-B415-8AAFAED54A2C}"/>
              </a:ext>
            </a:extLst>
          </p:cNvPr>
          <p:cNvSpPr/>
          <p:nvPr/>
        </p:nvSpPr>
        <p:spPr>
          <a:xfrm>
            <a:off x="4359926" y="4305458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 err="1"/>
              <a:t>Underfitting</a:t>
            </a:r>
            <a:endParaRPr lang="en-US" altLang="ko-KR" sz="1200" i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2CDC98-D5B9-4EBD-A612-081E610DB0D6}"/>
              </a:ext>
            </a:extLst>
          </p:cNvPr>
          <p:cNvSpPr/>
          <p:nvPr/>
        </p:nvSpPr>
        <p:spPr>
          <a:xfrm>
            <a:off x="4313867" y="4275708"/>
            <a:ext cx="1080120" cy="3858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49EB292-7707-417D-A386-5A93D95EB8C2}"/>
              </a:ext>
            </a:extLst>
          </p:cNvPr>
          <p:cNvCxnSpPr/>
          <p:nvPr/>
        </p:nvCxnSpPr>
        <p:spPr>
          <a:xfrm>
            <a:off x="3907287" y="3289915"/>
            <a:ext cx="897295" cy="864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/>
      <p:bldP spid="32" grpId="0"/>
      <p:bldP spid="33" grpId="0"/>
      <p:bldP spid="35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49518"/>
            <a:ext cx="4896544" cy="978964"/>
          </a:xfrm>
        </p:spPr>
        <p:txBody>
          <a:bodyPr/>
          <a:lstStyle/>
          <a:p>
            <a:r>
              <a:rPr lang="en-US" altLang="ko-KR" dirty="0"/>
              <a:t>Regularized</a:t>
            </a:r>
          </a:p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C0FE3C-E5D2-4194-AF5D-0A6A5B1F5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2" t="36000" r="35524" b="37400"/>
          <a:stretch/>
        </p:blipFill>
        <p:spPr>
          <a:xfrm>
            <a:off x="3635896" y="1144326"/>
            <a:ext cx="2079749" cy="164646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CE2AC35-9798-47C5-8B1F-8A119DB3443D}"/>
              </a:ext>
            </a:extLst>
          </p:cNvPr>
          <p:cNvSpPr txBox="1">
            <a:spLocks/>
          </p:cNvSpPr>
          <p:nvPr/>
        </p:nvSpPr>
        <p:spPr>
          <a:xfrm>
            <a:off x="2123728" y="4104890"/>
            <a:ext cx="4896544" cy="9789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i="1" dirty="0">
                <a:solidFill>
                  <a:schemeClr val="accent1"/>
                </a:solidFill>
              </a:rPr>
              <a:t>Gradient Descent and Normal Equation</a:t>
            </a:r>
            <a:endParaRPr lang="ko-KR" altLang="en-US" sz="1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6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Relembrando</a:t>
            </a:r>
            <a:endParaRPr lang="ko-KR" altLang="en-US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4EB50AE-A421-4EB1-9B35-250C007DC4E9}"/>
              </a:ext>
            </a:extLst>
          </p:cNvPr>
          <p:cNvGrpSpPr/>
          <p:nvPr/>
        </p:nvGrpSpPr>
        <p:grpSpPr>
          <a:xfrm>
            <a:off x="1874078" y="1157798"/>
            <a:ext cx="5395843" cy="820111"/>
            <a:chOff x="1331640" y="1333309"/>
            <a:chExt cx="5395843" cy="820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60923C80-3D01-4E65-86EF-7A9549FB72D5}"/>
                    </a:ext>
                  </a:extLst>
                </p:cNvPr>
                <p:cNvSpPr txBox="1"/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  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60923C80-3D01-4E65-86EF-7A9549FB7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F50A16D-D539-4228-AC02-AE3C8D862AFB}"/>
                    </a:ext>
                  </a:extLst>
                </p:cNvPr>
                <p:cNvSpPr txBox="1"/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F50A16D-D539-4228-AC02-AE3C8D862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7A96C424-EAD0-47C8-BEFB-293EF168AAFA}"/>
                    </a:ext>
                  </a:extLst>
                </p:cNvPr>
                <p:cNvSpPr txBox="1"/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7A96C424-EAD0-47C8-BEFB-293EF168A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AF33D9B-335F-43A8-927A-B6957318A529}"/>
                    </a:ext>
                  </a:extLst>
                </p:cNvPr>
                <p:cNvSpPr txBox="1"/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AF33D9B-335F-43A8-927A-B6957318A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78EF34-2C8D-4051-A47E-E3E56F08C083}"/>
              </a:ext>
            </a:extLst>
          </p:cNvPr>
          <p:cNvSpPr/>
          <p:nvPr/>
        </p:nvSpPr>
        <p:spPr>
          <a:xfrm>
            <a:off x="709917" y="1398577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 err="1"/>
              <a:t>Cost</a:t>
            </a:r>
            <a:r>
              <a:rPr lang="pt-BR" altLang="ko-KR" sz="1600" b="1" i="1" dirty="0"/>
              <a:t> </a:t>
            </a:r>
            <a:r>
              <a:rPr lang="pt-BR" altLang="ko-KR" sz="1600" b="1" i="1" dirty="0" err="1"/>
              <a:t>Function</a:t>
            </a:r>
            <a:endParaRPr lang="en-US" altLang="ko-KR" sz="1600" b="1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93C2481-FBA2-4125-AC60-727A8EDF6C58}"/>
              </a:ext>
            </a:extLst>
          </p:cNvPr>
          <p:cNvSpPr/>
          <p:nvPr/>
        </p:nvSpPr>
        <p:spPr>
          <a:xfrm>
            <a:off x="899592" y="2231179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/>
              <a:t>Objetivo</a:t>
            </a:r>
            <a:endParaRPr lang="en-US" altLang="ko-KR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/>
              <p:nvPr/>
            </p:nvSpPr>
            <p:spPr>
              <a:xfrm>
                <a:off x="2293622" y="2209057"/>
                <a:ext cx="1225011" cy="360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622" y="2209057"/>
                <a:ext cx="1225011" cy="360676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">
            <a:extLst>
              <a:ext uri="{FF2B5EF4-FFF2-40B4-BE49-F238E27FC236}">
                <a16:creationId xmlns:a16="http://schemas.microsoft.com/office/drawing/2014/main" id="{27553946-731A-4B7B-9FDF-863180033E62}"/>
              </a:ext>
            </a:extLst>
          </p:cNvPr>
          <p:cNvSpPr txBox="1"/>
          <p:nvPr/>
        </p:nvSpPr>
        <p:spPr>
          <a:xfrm>
            <a:off x="3094703" y="3200658"/>
            <a:ext cx="4371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</a:t>
            </a:r>
            <a:r>
              <a:rPr lang="pt-BR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pt-BR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Descent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Como era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funcionamento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Linear?</a:t>
            </a:r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9C9837EB-8EE9-47AA-B341-4EC8D459C4C8}"/>
              </a:ext>
            </a:extLst>
          </p:cNvPr>
          <p:cNvSpPr/>
          <p:nvPr/>
        </p:nvSpPr>
        <p:spPr>
          <a:xfrm>
            <a:off x="2386804" y="314635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D539BD4-F438-43C5-8904-2D3DB7832ADF}"/>
              </a:ext>
            </a:extLst>
          </p:cNvPr>
          <p:cNvSpPr/>
          <p:nvPr/>
        </p:nvSpPr>
        <p:spPr>
          <a:xfrm>
            <a:off x="2326316" y="3231023"/>
            <a:ext cx="576064" cy="3899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4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78EF34-2C8D-4051-A47E-E3E56F08C083}"/>
              </a:ext>
            </a:extLst>
          </p:cNvPr>
          <p:cNvSpPr/>
          <p:nvPr/>
        </p:nvSpPr>
        <p:spPr>
          <a:xfrm>
            <a:off x="709917" y="1108489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 err="1"/>
              <a:t>Repeat</a:t>
            </a:r>
            <a:r>
              <a:rPr lang="pt-BR" altLang="ko-KR" sz="1600" b="1" i="1" dirty="0"/>
              <a:t>   {</a:t>
            </a:r>
            <a:endParaRPr lang="en-US" altLang="ko-KR" sz="1600" b="1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93C2481-FBA2-4125-AC60-727A8EDF6C58}"/>
              </a:ext>
            </a:extLst>
          </p:cNvPr>
          <p:cNvSpPr/>
          <p:nvPr/>
        </p:nvSpPr>
        <p:spPr>
          <a:xfrm>
            <a:off x="1223629" y="3430122"/>
            <a:ext cx="50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/>
              <a:t>}</a:t>
            </a:r>
            <a:endParaRPr lang="en-US" altLang="ko-KR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/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blipFill>
                <a:blip r:embed="rId2"/>
                <a:stretch>
                  <a:fillRect l="-6103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/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/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/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/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=0, 1, 2, 3, …,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blipFill>
                <a:blip r:embed="rId6"/>
                <a:stretch>
                  <a:fillRect l="-5634" t="-3333" r="-93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71F880A2-00AF-4C56-857C-182B14AAD85E}"/>
              </a:ext>
            </a:extLst>
          </p:cNvPr>
          <p:cNvSpPr/>
          <p:nvPr/>
        </p:nvSpPr>
        <p:spPr>
          <a:xfrm>
            <a:off x="4337928" y="3416091"/>
            <a:ext cx="216024" cy="262719"/>
          </a:xfrm>
          <a:prstGeom prst="mathMultiply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/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/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7963463-01F0-44A7-9287-39F3D2D47D51}"/>
              </a:ext>
            </a:extLst>
          </p:cNvPr>
          <p:cNvCxnSpPr>
            <a:cxnSpLocks/>
          </p:cNvCxnSpPr>
          <p:nvPr/>
        </p:nvCxnSpPr>
        <p:spPr>
          <a:xfrm>
            <a:off x="2768833" y="3291830"/>
            <a:ext cx="35313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/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blipFill>
                <a:blip r:embed="rId9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21D907F0-CA80-4AEA-BE40-8FD643D9D894}"/>
              </a:ext>
            </a:extLst>
          </p:cNvPr>
          <p:cNvSpPr/>
          <p:nvPr/>
        </p:nvSpPr>
        <p:spPr>
          <a:xfrm>
            <a:off x="7164288" y="1587055"/>
            <a:ext cx="1891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 err="1"/>
              <a:t>with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regularization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term</a:t>
            </a:r>
            <a:endParaRPr lang="en-US" altLang="ko-KR" sz="1200" i="1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F4B22D96-927E-4EA8-B58D-E04554A39A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2452" y="2155935"/>
            <a:ext cx="1363639" cy="908152"/>
          </a:xfrm>
          <a:prstGeom prst="curvedConnector4">
            <a:avLst>
              <a:gd name="adj1" fmla="val 27368"/>
              <a:gd name="adj2" fmla="val 135901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/>
              <p:nvPr/>
            </p:nvSpPr>
            <p:spPr>
              <a:xfrm>
                <a:off x="2796423" y="3917889"/>
                <a:ext cx="4968552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23" y="3917889"/>
                <a:ext cx="4968552" cy="760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EF608D5-4054-45F3-BFCD-A3C838A89FE3}"/>
              </a:ext>
            </a:extLst>
          </p:cNvPr>
          <p:cNvCxnSpPr>
            <a:cxnSpLocks/>
            <a:stCxn id="42" idx="1"/>
            <a:endCxn id="35" idx="1"/>
          </p:cNvCxnSpPr>
          <p:nvPr/>
        </p:nvCxnSpPr>
        <p:spPr>
          <a:xfrm rot="10800000" flipH="1" flipV="1">
            <a:off x="1475657" y="2814284"/>
            <a:ext cx="1320766" cy="1484094"/>
          </a:xfrm>
          <a:prstGeom prst="bentConnector3">
            <a:avLst>
              <a:gd name="adj1" fmla="val -55330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3BBCD9E7-EA4C-4E80-9598-A6ED3DBD93AC}"/>
                  </a:ext>
                </a:extLst>
              </p:cNvPr>
              <p:cNvSpPr/>
              <p:nvPr/>
            </p:nvSpPr>
            <p:spPr>
              <a:xfrm>
                <a:off x="831590" y="4006503"/>
                <a:ext cx="1891607" cy="29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ko-KR" sz="1200" i="1" dirty="0" err="1"/>
                  <a:t>Agrup</a:t>
                </a:r>
                <a:r>
                  <a:rPr lang="pt-BR" altLang="ko-KR" sz="1200" i="1" dirty="0"/>
                  <a:t> dependem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altLang="ko-KR" sz="1200" i="1" dirty="0"/>
                  <a:t> </a:t>
                </a:r>
                <a:endParaRPr lang="en-US" altLang="ko-KR" sz="1200" i="1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3BBCD9E7-EA4C-4E80-9598-A6ED3DBD9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0" y="4006503"/>
                <a:ext cx="1891607" cy="291875"/>
              </a:xfrm>
              <a:prstGeom prst="rect">
                <a:avLst/>
              </a:prstGeom>
              <a:blipFill>
                <a:blip r:embed="rId11"/>
                <a:stretch>
                  <a:fillRect t="-2083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tângulo 38">
            <a:extLst>
              <a:ext uri="{FF2B5EF4-FFF2-40B4-BE49-F238E27FC236}">
                <a16:creationId xmlns:a16="http://schemas.microsoft.com/office/drawing/2014/main" id="{3FAA1523-3833-41F0-9958-304376400DC2}"/>
              </a:ext>
            </a:extLst>
          </p:cNvPr>
          <p:cNvSpPr/>
          <p:nvPr/>
        </p:nvSpPr>
        <p:spPr>
          <a:xfrm>
            <a:off x="3563888" y="3917889"/>
            <a:ext cx="1080120" cy="75623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4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20" grpId="0"/>
      <p:bldP spid="21" grpId="0"/>
      <p:bldP spid="28" grpId="0"/>
      <p:bldP spid="29" grpId="0"/>
      <p:bldP spid="35" grpId="0"/>
      <p:bldP spid="46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Penalizando</a:t>
            </a:r>
            <a:r>
              <a:rPr lang="en-US" altLang="ko-KR" dirty="0"/>
              <a:t>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en-US" altLang="ko-KR" dirty="0" err="1"/>
              <a:t>Parâmetros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/>
              <p:nvPr/>
            </p:nvSpPr>
            <p:spPr>
              <a:xfrm>
                <a:off x="2267744" y="1707654"/>
                <a:ext cx="4968552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07654"/>
                <a:ext cx="4968552" cy="760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C97185-A508-42AE-BB95-C72247E6A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O surgimento de um termo interessante</a:t>
            </a:r>
            <a:endParaRPr lang="en-US" altLang="ko-KR" dirty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058460B-27CC-4994-8CA5-29CCF0E55E88}"/>
              </a:ext>
            </a:extLst>
          </p:cNvPr>
          <p:cNvCxnSpPr>
            <a:cxnSpLocks/>
          </p:cNvCxnSpPr>
          <p:nvPr/>
        </p:nvCxnSpPr>
        <p:spPr>
          <a:xfrm>
            <a:off x="3131840" y="2468632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7F9BA01-5883-4724-948E-B7F8ADEAEEFE}"/>
                  </a:ext>
                </a:extLst>
              </p:cNvPr>
              <p:cNvSpPr txBox="1"/>
              <p:nvPr/>
            </p:nvSpPr>
            <p:spPr>
              <a:xfrm>
                <a:off x="2483768" y="2859782"/>
                <a:ext cx="21602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&lt;1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.≈0.98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7F9BA01-5883-4724-948E-B7F8ADEA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859782"/>
                <a:ext cx="2160240" cy="276999"/>
              </a:xfrm>
              <a:prstGeom prst="rect">
                <a:avLst/>
              </a:prstGeom>
              <a:blipFill>
                <a:blip r:embed="rId3"/>
                <a:stretch>
                  <a:fillRect l="-3380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9E56232-8392-4230-9EB8-D04AEC1E0EDB}"/>
              </a:ext>
            </a:extLst>
          </p:cNvPr>
          <p:cNvCxnSpPr>
            <a:endCxn id="25" idx="0"/>
          </p:cNvCxnSpPr>
          <p:nvPr/>
        </p:nvCxnSpPr>
        <p:spPr>
          <a:xfrm>
            <a:off x="3563888" y="2468632"/>
            <a:ext cx="0" cy="39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2916521-BB35-4741-A363-B0727F2D8FE1}"/>
                  </a:ext>
                </a:extLst>
              </p:cNvPr>
              <p:cNvSpPr txBox="1"/>
              <p:nvPr/>
            </p:nvSpPr>
            <p:spPr>
              <a:xfrm>
                <a:off x="2627784" y="3435846"/>
                <a:ext cx="173568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×0.98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𝑠𝑒𝑚𝑝𝑟𝑒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2916521-BB35-4741-A363-B0727F2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435846"/>
                <a:ext cx="1735687" cy="299313"/>
              </a:xfrm>
              <a:prstGeom prst="rect">
                <a:avLst/>
              </a:prstGeom>
              <a:blipFill>
                <a:blip r:embed="rId4"/>
                <a:stretch>
                  <a:fillRect l="-4561" r="-2807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C4FABFC-8DC8-4C86-8677-D619FA56B26F}"/>
              </a:ext>
            </a:extLst>
          </p:cNvPr>
          <p:cNvCxnSpPr>
            <a:cxnSpLocks/>
          </p:cNvCxnSpPr>
          <p:nvPr/>
        </p:nvCxnSpPr>
        <p:spPr>
          <a:xfrm>
            <a:off x="4363471" y="2584493"/>
            <a:ext cx="2584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D7AA1B8-4919-4D62-8BE6-68E61EBE73E3}"/>
                  </a:ext>
                </a:extLst>
              </p:cNvPr>
              <p:cNvSpPr txBox="1"/>
              <p:nvPr/>
            </p:nvSpPr>
            <p:spPr>
              <a:xfrm>
                <a:off x="5641200" y="3435846"/>
                <a:ext cx="1872208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𝐷𝑒𝑠𝑐𝑒𝑛𝑡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D7AA1B8-4919-4D62-8BE6-68E61EBE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00" y="3435846"/>
                <a:ext cx="1872208" cy="547650"/>
              </a:xfrm>
              <a:prstGeom prst="rect">
                <a:avLst/>
              </a:prstGeom>
              <a:blipFill>
                <a:blip r:embed="rId5"/>
                <a:stretch>
                  <a:fillRect l="-4545" r="-325" b="-56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2D68FAD-30E6-4593-984A-F755F0B3284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724128" y="2584493"/>
            <a:ext cx="853176" cy="85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Overfitting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transformam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lei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 Function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maneira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regularização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evitar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overfitting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Regularização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magnitude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Regularização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Regressão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Linear 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equação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Gradiente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Descendente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49518"/>
            <a:ext cx="4896544" cy="978964"/>
          </a:xfrm>
        </p:spPr>
        <p:txBody>
          <a:bodyPr/>
          <a:lstStyle/>
          <a:p>
            <a:r>
              <a:rPr lang="en-US" altLang="ko-KR" dirty="0"/>
              <a:t>Regularized</a:t>
            </a:r>
          </a:p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C0FE3C-E5D2-4194-AF5D-0A6A5B1F5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2" t="36000" r="35524" b="37400"/>
          <a:stretch/>
        </p:blipFill>
        <p:spPr>
          <a:xfrm>
            <a:off x="3635896" y="1144326"/>
            <a:ext cx="2079749" cy="164646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CE2AC35-9798-47C5-8B1F-8A119DB3443D}"/>
              </a:ext>
            </a:extLst>
          </p:cNvPr>
          <p:cNvSpPr txBox="1">
            <a:spLocks/>
          </p:cNvSpPr>
          <p:nvPr/>
        </p:nvSpPr>
        <p:spPr>
          <a:xfrm>
            <a:off x="2123728" y="4104890"/>
            <a:ext cx="4896544" cy="9789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i="1" dirty="0">
                <a:solidFill>
                  <a:schemeClr val="accent1"/>
                </a:solidFill>
              </a:rPr>
              <a:t>Gradient Descent and Normal Equation</a:t>
            </a:r>
            <a:endParaRPr lang="ko-KR" altLang="en-US" sz="1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Relembrando</a:t>
            </a:r>
            <a:endParaRPr lang="ko-KR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C97185-A508-42AE-BB95-C72247E6A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O </a:t>
            </a:r>
            <a:r>
              <a:rPr lang="pt-BR" altLang="ko-KR" dirty="0" err="1"/>
              <a:t>Overfitting</a:t>
            </a:r>
            <a:r>
              <a:rPr lang="pt-BR" altLang="ko-KR" dirty="0"/>
              <a:t> em problemas de classificação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774E55D-F597-4109-A7A1-92E25E6040F3}"/>
                  </a:ext>
                </a:extLst>
              </p:cNvPr>
              <p:cNvSpPr txBox="1"/>
              <p:nvPr/>
            </p:nvSpPr>
            <p:spPr>
              <a:xfrm>
                <a:off x="2339752" y="1585384"/>
                <a:ext cx="6696744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774E55D-F597-4109-A7A1-92E25E604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585384"/>
                <a:ext cx="6696744" cy="282129"/>
              </a:xfrm>
              <a:prstGeom prst="rect">
                <a:avLst/>
              </a:prstGeom>
              <a:blipFill>
                <a:blip r:embed="rId2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BD484529-B512-4BEC-9989-AC216A0B9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598"/>
            <a:ext cx="1704606" cy="1598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6508E5-D9EC-496A-AFE0-313B29824865}"/>
                  </a:ext>
                </a:extLst>
              </p:cNvPr>
              <p:cNvSpPr txBox="1"/>
              <p:nvPr/>
            </p:nvSpPr>
            <p:spPr>
              <a:xfrm>
                <a:off x="2257210" y="3275988"/>
                <a:ext cx="632012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)] 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6508E5-D9EC-496A-AFE0-313B29824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10" y="3275988"/>
                <a:ext cx="6320120" cy="756233"/>
              </a:xfrm>
              <a:prstGeom prst="rect">
                <a:avLst/>
              </a:prstGeom>
              <a:blipFill>
                <a:blip r:embed="rId4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270BD93-EB0C-488E-B936-89B81726E6D0}"/>
              </a:ext>
            </a:extLst>
          </p:cNvPr>
          <p:cNvSpPr txBox="1">
            <a:spLocks/>
          </p:cNvSpPr>
          <p:nvPr/>
        </p:nvSpPr>
        <p:spPr>
          <a:xfrm>
            <a:off x="699995" y="3510088"/>
            <a:ext cx="138372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dirty="0" err="1"/>
              <a:t>Cost</a:t>
            </a:r>
            <a:r>
              <a:rPr lang="pt-BR" altLang="ko-KR" dirty="0"/>
              <a:t> </a:t>
            </a:r>
            <a:r>
              <a:rPr lang="pt-BR" altLang="ko-KR" dirty="0" err="1"/>
              <a:t>Function</a:t>
            </a:r>
            <a:r>
              <a:rPr lang="pt-BR" altLang="ko-KR" dirty="0"/>
              <a:t>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02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C97185-A508-42AE-BB95-C72247E6A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96" y="2283718"/>
            <a:ext cx="9144000" cy="288032"/>
          </a:xfrm>
        </p:spPr>
        <p:txBody>
          <a:bodyPr/>
          <a:lstStyle/>
          <a:p>
            <a:pPr lvl="0"/>
            <a:r>
              <a:rPr lang="pt-BR" altLang="ko-KR" sz="2800" dirty="0"/>
              <a:t>Como penalizar os parâmetros?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8846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Penalizando</a:t>
            </a:r>
            <a:r>
              <a:rPr lang="en-US" altLang="ko-KR" dirty="0"/>
              <a:t> o </a:t>
            </a:r>
            <a:r>
              <a:rPr lang="en-US" altLang="ko-KR" dirty="0" err="1"/>
              <a:t>Modelo</a:t>
            </a:r>
            <a:endParaRPr lang="ko-KR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C97185-A508-42AE-BB95-C72247E6A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O </a:t>
            </a:r>
            <a:r>
              <a:rPr lang="pt-BR" altLang="ko-KR" dirty="0" err="1"/>
              <a:t>Overfitting</a:t>
            </a:r>
            <a:r>
              <a:rPr lang="pt-BR" altLang="ko-KR" dirty="0"/>
              <a:t> em problemas de classificação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6508E5-D9EC-496A-AFE0-313B29824865}"/>
                  </a:ext>
                </a:extLst>
              </p:cNvPr>
              <p:cNvSpPr txBox="1"/>
              <p:nvPr/>
            </p:nvSpPr>
            <p:spPr>
              <a:xfrm>
                <a:off x="1411940" y="1347614"/>
                <a:ext cx="632012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)] 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6508E5-D9EC-496A-AFE0-313B29824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940" y="1347614"/>
                <a:ext cx="6320120" cy="756233"/>
              </a:xfrm>
              <a:prstGeom prst="rect">
                <a:avLst/>
              </a:prstGeo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8B4406-40F2-4C75-B446-507FEB6B5522}"/>
                  </a:ext>
                </a:extLst>
              </p:cNvPr>
              <p:cNvSpPr txBox="1"/>
              <p:nvPr/>
            </p:nvSpPr>
            <p:spPr>
              <a:xfrm>
                <a:off x="5868144" y="2177988"/>
                <a:ext cx="128785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8B4406-40F2-4C75-B446-507FEB6B5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177988"/>
                <a:ext cx="128785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D74D6DA5-E72E-41A9-BA9A-73729A4CA742}"/>
              </a:ext>
            </a:extLst>
          </p:cNvPr>
          <p:cNvSpPr/>
          <p:nvPr/>
        </p:nvSpPr>
        <p:spPr>
          <a:xfrm>
            <a:off x="5796136" y="2067694"/>
            <a:ext cx="1359860" cy="9719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07854D5-CF4B-49D6-8E84-CA0B7AEE699F}"/>
                  </a:ext>
                </a:extLst>
              </p:cNvPr>
              <p:cNvSpPr txBox="1"/>
              <p:nvPr/>
            </p:nvSpPr>
            <p:spPr>
              <a:xfrm>
                <a:off x="5868144" y="3482735"/>
                <a:ext cx="12878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07854D5-CF4B-49D6-8E84-CA0B7AEE6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482735"/>
                <a:ext cx="1287852" cy="276999"/>
              </a:xfrm>
              <a:prstGeom prst="rect">
                <a:avLst/>
              </a:prstGeom>
              <a:blipFill>
                <a:blip r:embed="rId4"/>
                <a:stretch>
                  <a:fillRect l="-6635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7BF17A59-3572-4D80-9657-9331119AE672}"/>
              </a:ext>
            </a:extLst>
          </p:cNvPr>
          <p:cNvSpPr/>
          <p:nvPr/>
        </p:nvSpPr>
        <p:spPr>
          <a:xfrm>
            <a:off x="7186990" y="3381617"/>
            <a:ext cx="648072" cy="756233"/>
          </a:xfrm>
          <a:prstGeom prst="down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1916B26-ACAE-48EE-B516-616C53E6A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2468585"/>
            <a:ext cx="2304256" cy="2160240"/>
          </a:xfrm>
          <a:prstGeom prst="rect">
            <a:avLst/>
          </a:prstGeom>
        </p:spPr>
      </p:pic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B8C806B-0003-407A-B65B-F85549758EFC}"/>
              </a:ext>
            </a:extLst>
          </p:cNvPr>
          <p:cNvSpPr/>
          <p:nvPr/>
        </p:nvSpPr>
        <p:spPr>
          <a:xfrm>
            <a:off x="3297353" y="2480872"/>
            <a:ext cx="1544470" cy="1349133"/>
          </a:xfrm>
          <a:custGeom>
            <a:avLst/>
            <a:gdLst>
              <a:gd name="connsiteX0" fmla="*/ 315277 w 1544470"/>
              <a:gd name="connsiteY0" fmla="*/ 0 h 1349133"/>
              <a:gd name="connsiteX1" fmla="*/ 180365 w 1544470"/>
              <a:gd name="connsiteY1" fmla="*/ 179882 h 1349133"/>
              <a:gd name="connsiteX2" fmla="*/ 97919 w 1544470"/>
              <a:gd name="connsiteY2" fmla="*/ 322289 h 1349133"/>
              <a:gd name="connsiteX3" fmla="*/ 15473 w 1544470"/>
              <a:gd name="connsiteY3" fmla="*/ 554636 h 1349133"/>
              <a:gd name="connsiteX4" fmla="*/ 483 w 1544470"/>
              <a:gd name="connsiteY4" fmla="*/ 689548 h 1349133"/>
              <a:gd name="connsiteX5" fmla="*/ 22968 w 1544470"/>
              <a:gd name="connsiteY5" fmla="*/ 854439 h 1349133"/>
              <a:gd name="connsiteX6" fmla="*/ 120404 w 1544470"/>
              <a:gd name="connsiteY6" fmla="*/ 1041817 h 1349133"/>
              <a:gd name="connsiteX7" fmla="*/ 300286 w 1544470"/>
              <a:gd name="connsiteY7" fmla="*/ 1266669 h 1349133"/>
              <a:gd name="connsiteX8" fmla="*/ 540129 w 1544470"/>
              <a:gd name="connsiteY8" fmla="*/ 1349115 h 1349133"/>
              <a:gd name="connsiteX9" fmla="*/ 735001 w 1544470"/>
              <a:gd name="connsiteY9" fmla="*/ 1274164 h 1349133"/>
              <a:gd name="connsiteX10" fmla="*/ 937368 w 1544470"/>
              <a:gd name="connsiteY10" fmla="*/ 1259174 h 1349133"/>
              <a:gd name="connsiteX11" fmla="*/ 1192201 w 1544470"/>
              <a:gd name="connsiteY11" fmla="*/ 1169233 h 1349133"/>
              <a:gd name="connsiteX12" fmla="*/ 1544470 w 1544470"/>
              <a:gd name="connsiteY12" fmla="*/ 974361 h 13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4470" h="1349133">
                <a:moveTo>
                  <a:pt x="315277" y="0"/>
                </a:moveTo>
                <a:cubicBezTo>
                  <a:pt x="265934" y="63083"/>
                  <a:pt x="216591" y="126167"/>
                  <a:pt x="180365" y="179882"/>
                </a:cubicBezTo>
                <a:cubicBezTo>
                  <a:pt x="144139" y="233597"/>
                  <a:pt x="125401" y="259830"/>
                  <a:pt x="97919" y="322289"/>
                </a:cubicBezTo>
                <a:cubicBezTo>
                  <a:pt x="70437" y="384748"/>
                  <a:pt x="31712" y="493426"/>
                  <a:pt x="15473" y="554636"/>
                </a:cubicBezTo>
                <a:cubicBezTo>
                  <a:pt x="-766" y="615846"/>
                  <a:pt x="-766" y="639581"/>
                  <a:pt x="483" y="689548"/>
                </a:cubicBezTo>
                <a:cubicBezTo>
                  <a:pt x="1732" y="739515"/>
                  <a:pt x="2981" y="795728"/>
                  <a:pt x="22968" y="854439"/>
                </a:cubicBezTo>
                <a:cubicBezTo>
                  <a:pt x="42955" y="913151"/>
                  <a:pt x="74184" y="973112"/>
                  <a:pt x="120404" y="1041817"/>
                </a:cubicBezTo>
                <a:cubicBezTo>
                  <a:pt x="166624" y="1110522"/>
                  <a:pt x="230332" y="1215453"/>
                  <a:pt x="300286" y="1266669"/>
                </a:cubicBezTo>
                <a:cubicBezTo>
                  <a:pt x="370240" y="1317885"/>
                  <a:pt x="467677" y="1347866"/>
                  <a:pt x="540129" y="1349115"/>
                </a:cubicBezTo>
                <a:cubicBezTo>
                  <a:pt x="612581" y="1350364"/>
                  <a:pt x="668795" y="1289154"/>
                  <a:pt x="735001" y="1274164"/>
                </a:cubicBezTo>
                <a:cubicBezTo>
                  <a:pt x="801207" y="1259174"/>
                  <a:pt x="861168" y="1276662"/>
                  <a:pt x="937368" y="1259174"/>
                </a:cubicBezTo>
                <a:cubicBezTo>
                  <a:pt x="1013568" y="1241686"/>
                  <a:pt x="1091017" y="1216702"/>
                  <a:pt x="1192201" y="1169233"/>
                </a:cubicBezTo>
                <a:cubicBezTo>
                  <a:pt x="1293385" y="1121764"/>
                  <a:pt x="1418927" y="1048062"/>
                  <a:pt x="1544470" y="974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78EF34-2C8D-4051-A47E-E3E56F08C083}"/>
              </a:ext>
            </a:extLst>
          </p:cNvPr>
          <p:cNvSpPr/>
          <p:nvPr/>
        </p:nvSpPr>
        <p:spPr>
          <a:xfrm>
            <a:off x="709917" y="1108489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 err="1"/>
              <a:t>Repeat</a:t>
            </a:r>
            <a:r>
              <a:rPr lang="pt-BR" altLang="ko-KR" sz="1600" b="1" i="1" dirty="0"/>
              <a:t>   {</a:t>
            </a:r>
            <a:endParaRPr lang="en-US" altLang="ko-KR" sz="1600" b="1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93C2481-FBA2-4125-AC60-727A8EDF6C58}"/>
              </a:ext>
            </a:extLst>
          </p:cNvPr>
          <p:cNvSpPr/>
          <p:nvPr/>
        </p:nvSpPr>
        <p:spPr>
          <a:xfrm>
            <a:off x="1223629" y="3430122"/>
            <a:ext cx="50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/>
              <a:t>}</a:t>
            </a:r>
            <a:endParaRPr lang="en-US" altLang="ko-KR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/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blipFill>
                <a:blip r:embed="rId2"/>
                <a:stretch>
                  <a:fillRect l="-6103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/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/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/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/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=0, 1, 2, 3, …,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blipFill>
                <a:blip r:embed="rId6"/>
                <a:stretch>
                  <a:fillRect l="-5634" t="-3333" r="-93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71F880A2-00AF-4C56-857C-182B14AAD85E}"/>
              </a:ext>
            </a:extLst>
          </p:cNvPr>
          <p:cNvSpPr/>
          <p:nvPr/>
        </p:nvSpPr>
        <p:spPr>
          <a:xfrm>
            <a:off x="4337928" y="3416091"/>
            <a:ext cx="216024" cy="262719"/>
          </a:xfrm>
          <a:prstGeom prst="mathMultiply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/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/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7963463-01F0-44A7-9287-39F3D2D47D51}"/>
              </a:ext>
            </a:extLst>
          </p:cNvPr>
          <p:cNvCxnSpPr>
            <a:cxnSpLocks/>
          </p:cNvCxnSpPr>
          <p:nvPr/>
        </p:nvCxnSpPr>
        <p:spPr>
          <a:xfrm>
            <a:off x="2768833" y="3291830"/>
            <a:ext cx="35313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/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blipFill>
                <a:blip r:embed="rId9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21D907F0-CA80-4AEA-BE40-8FD643D9D894}"/>
              </a:ext>
            </a:extLst>
          </p:cNvPr>
          <p:cNvSpPr/>
          <p:nvPr/>
        </p:nvSpPr>
        <p:spPr>
          <a:xfrm>
            <a:off x="7164288" y="1587055"/>
            <a:ext cx="1891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 err="1"/>
              <a:t>with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regularization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term</a:t>
            </a:r>
            <a:endParaRPr lang="en-US" altLang="ko-KR" sz="1200" i="1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F4B22D96-927E-4EA8-B58D-E04554A39A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2452" y="2155935"/>
            <a:ext cx="1363639" cy="908152"/>
          </a:xfrm>
          <a:prstGeom prst="curvedConnector4">
            <a:avLst>
              <a:gd name="adj1" fmla="val 27368"/>
              <a:gd name="adj2" fmla="val 135901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043F93F-432D-4C5B-B815-F5DB1594CB8E}"/>
              </a:ext>
            </a:extLst>
          </p:cNvPr>
          <p:cNvSpPr/>
          <p:nvPr/>
        </p:nvSpPr>
        <p:spPr>
          <a:xfrm>
            <a:off x="1868621" y="4132984"/>
            <a:ext cx="6303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/>
              <a:t>Idêntico ao problema de Regressão Linear. Entretanto, a função </a:t>
            </a:r>
            <a:r>
              <a:rPr lang="pt-BR" altLang="ko-KR" sz="1200" i="1" dirty="0" err="1"/>
              <a:t>hypothesis</a:t>
            </a:r>
            <a:r>
              <a:rPr lang="pt-BR" altLang="ko-KR" sz="1200" i="1" dirty="0"/>
              <a:t> é diferente!</a:t>
            </a:r>
            <a:endParaRPr lang="en-US" altLang="ko-KR" sz="1200" i="1" dirty="0"/>
          </a:p>
        </p:txBody>
      </p:sp>
    </p:spTree>
    <p:extLst>
      <p:ext uri="{BB962C8B-B14F-4D97-AF65-F5344CB8AC3E}">
        <p14:creationId xmlns:p14="http://schemas.microsoft.com/office/powerpoint/2010/main" val="42448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20" grpId="0"/>
      <p:bldP spid="21" grpId="0"/>
      <p:bldP spid="28" grpId="0"/>
      <p:bldP spid="29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Um </a:t>
            </a:r>
            <a:r>
              <a:rPr lang="en-US" altLang="ko-KR" dirty="0" err="1"/>
              <a:t>problema</a:t>
            </a:r>
            <a:r>
              <a:rPr lang="en-US" altLang="ko-KR" dirty="0"/>
              <a:t> de </a:t>
            </a:r>
            <a:r>
              <a:rPr lang="en-US" altLang="ko-KR" dirty="0" err="1"/>
              <a:t>ajuste</a:t>
            </a:r>
            <a:r>
              <a:rPr lang="en-US" altLang="ko-KR" dirty="0"/>
              <a:t> </a:t>
            </a:r>
            <a:r>
              <a:rPr lang="en-US" altLang="ko-KR" dirty="0" err="1"/>
              <a:t>perfeito</a:t>
            </a:r>
            <a:endParaRPr lang="en-US" altLang="ko-K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2061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247084-039D-438A-8964-3FB5A2D2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t="34712" r="69733" b="35888"/>
          <a:stretch/>
        </p:blipFill>
        <p:spPr>
          <a:xfrm>
            <a:off x="3721103" y="1087300"/>
            <a:ext cx="1773802" cy="18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Treinamento</a:t>
            </a:r>
            <a:r>
              <a:rPr lang="en-US" altLang="ko-KR" dirty="0"/>
              <a:t> </a:t>
            </a:r>
            <a:r>
              <a:rPr lang="en-US" altLang="ko-KR" dirty="0" err="1"/>
              <a:t>além</a:t>
            </a:r>
            <a:r>
              <a:rPr lang="en-US" altLang="ko-KR" dirty="0"/>
              <a:t> da </a:t>
            </a:r>
            <a:r>
              <a:rPr lang="en-US" altLang="ko-KR" dirty="0" err="1"/>
              <a:t>conta</a:t>
            </a:r>
            <a:endParaRPr lang="en-US" altLang="ko-K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C9D861-E7C9-4759-A3FE-4BEF4EBA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1" y="1301163"/>
            <a:ext cx="7736478" cy="205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/>
              <p:nvPr/>
            </p:nvSpPr>
            <p:spPr>
              <a:xfrm>
                <a:off x="752544" y="3612861"/>
                <a:ext cx="7861351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44" y="3612861"/>
                <a:ext cx="7861351" cy="282129"/>
              </a:xfrm>
              <a:prstGeom prst="rect">
                <a:avLst/>
              </a:prstGeom>
              <a:blipFill>
                <a:blip r:embed="rId3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66B6A67-9EE3-4F1B-94CF-1C76FCF45E44}"/>
                  </a:ext>
                </a:extLst>
              </p:cNvPr>
              <p:cNvSpPr txBox="1"/>
              <p:nvPr/>
            </p:nvSpPr>
            <p:spPr>
              <a:xfrm>
                <a:off x="2699792" y="4149114"/>
                <a:ext cx="4323512" cy="588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≈0</m:t>
                          </m:r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66B6A67-9EE3-4F1B-94CF-1C76FCF4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149114"/>
                <a:ext cx="4323512" cy="588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60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Treinamento</a:t>
            </a:r>
            <a:r>
              <a:rPr lang="en-US" altLang="ko-KR" dirty="0"/>
              <a:t> </a:t>
            </a:r>
            <a:r>
              <a:rPr lang="en-US" altLang="ko-KR" dirty="0" err="1"/>
              <a:t>além</a:t>
            </a:r>
            <a:r>
              <a:rPr lang="en-US" altLang="ko-KR" dirty="0"/>
              <a:t> da </a:t>
            </a:r>
            <a:r>
              <a:rPr lang="en-US" altLang="ko-KR" dirty="0" err="1"/>
              <a:t>conta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/>
              <p:nvPr/>
            </p:nvSpPr>
            <p:spPr>
              <a:xfrm>
                <a:off x="755576" y="3862966"/>
                <a:ext cx="7861351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62966"/>
                <a:ext cx="7861351" cy="282129"/>
              </a:xfrm>
              <a:prstGeom prst="rect">
                <a:avLst/>
              </a:prstGeom>
              <a:blipFill>
                <a:blip r:embed="rId2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BBAD5AF-C176-4443-BC0C-9D3EF878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281365"/>
            <a:ext cx="2590800" cy="2428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181E58-0620-4C91-B4B9-D9AE38D3BFE8}"/>
                  </a:ext>
                </a:extLst>
              </p:cNvPr>
              <p:cNvSpPr txBox="1"/>
              <p:nvPr/>
            </p:nvSpPr>
            <p:spPr>
              <a:xfrm>
                <a:off x="3375868" y="4297821"/>
                <a:ext cx="2435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0" dirty="0"/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181E58-0620-4C91-B4B9-D9AE38D3B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68" y="4297821"/>
                <a:ext cx="2435795" cy="276999"/>
              </a:xfrm>
              <a:prstGeom prst="rect">
                <a:avLst/>
              </a:prstGeom>
              <a:blipFill>
                <a:blip r:embed="rId4"/>
                <a:stretch>
                  <a:fillRect l="-6015" t="-28889" r="-4511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81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Como resolver o </a:t>
            </a:r>
            <a:r>
              <a:rPr lang="en-US" altLang="ko-KR" dirty="0" err="1"/>
              <a:t>problema</a:t>
            </a:r>
            <a:r>
              <a:rPr lang="en-US" altLang="ko-KR" dirty="0"/>
              <a:t> do Overfitting </a:t>
            </a:r>
            <a:r>
              <a:rPr lang="en-US" altLang="ko-KR" dirty="0" err="1"/>
              <a:t>nos</a:t>
            </a:r>
            <a:r>
              <a:rPr lang="en-US" altLang="ko-KR" dirty="0"/>
              <a:t> dados?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3023" y="1575832"/>
            <a:ext cx="437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Reduzir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número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Selecionar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manualmente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features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importantes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Selecionar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plausível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;</a:t>
            </a:r>
          </a:p>
        </p:txBody>
      </p:sp>
      <p:sp>
        <p:nvSpPr>
          <p:cNvPr id="10" name="Oval 49">
            <a:extLst>
              <a:ext uri="{FF2B5EF4-FFF2-40B4-BE49-F238E27FC236}">
                <a16:creationId xmlns:a16="http://schemas.microsoft.com/office/drawing/2014/main" id="{60D2168B-5C95-4404-B5EA-CB0F7D3DD041}"/>
              </a:ext>
            </a:extLst>
          </p:cNvPr>
          <p:cNvSpPr/>
          <p:nvPr/>
        </p:nvSpPr>
        <p:spPr>
          <a:xfrm>
            <a:off x="2085124" y="15215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1" name="TextBox 61">
            <a:extLst>
              <a:ext uri="{FF2B5EF4-FFF2-40B4-BE49-F238E27FC236}">
                <a16:creationId xmlns:a16="http://schemas.microsoft.com/office/drawing/2014/main" id="{C827A6A4-E428-41AB-9007-60A0E81ADCA3}"/>
              </a:ext>
            </a:extLst>
          </p:cNvPr>
          <p:cNvSpPr txBox="1"/>
          <p:nvPr/>
        </p:nvSpPr>
        <p:spPr>
          <a:xfrm>
            <a:off x="2051720" y="15787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49">
            <a:extLst>
              <a:ext uri="{FF2B5EF4-FFF2-40B4-BE49-F238E27FC236}">
                <a16:creationId xmlns:a16="http://schemas.microsoft.com/office/drawing/2014/main" id="{433B900E-ECBA-46F8-8597-F67B0295246A}"/>
              </a:ext>
            </a:extLst>
          </p:cNvPr>
          <p:cNvSpPr/>
          <p:nvPr/>
        </p:nvSpPr>
        <p:spPr>
          <a:xfrm>
            <a:off x="2085124" y="4011910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3" name="TextBox 61">
            <a:extLst>
              <a:ext uri="{FF2B5EF4-FFF2-40B4-BE49-F238E27FC236}">
                <a16:creationId xmlns:a16="http://schemas.microsoft.com/office/drawing/2014/main" id="{85090F28-3A92-407B-AC5B-0B897ACE38AD}"/>
              </a:ext>
            </a:extLst>
          </p:cNvPr>
          <p:cNvSpPr txBox="1"/>
          <p:nvPr/>
        </p:nvSpPr>
        <p:spPr>
          <a:xfrm>
            <a:off x="2051720" y="406911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8EEA9EC5-BCA5-41BB-9C30-57347F393B6B}"/>
              </a:ext>
            </a:extLst>
          </p:cNvPr>
          <p:cNvSpPr txBox="1"/>
          <p:nvPr/>
        </p:nvSpPr>
        <p:spPr>
          <a:xfrm>
            <a:off x="2694592" y="4030776"/>
            <a:ext cx="528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Regularization</a:t>
            </a:r>
            <a:endParaRPr lang="en-US" altLang="ko-KR" sz="1200" b="1" i="1" dirty="0">
              <a:solidFill>
                <a:schemeClr val="bg1"/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Manter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todas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as features,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porém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reduzir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as magnitudes;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Funciona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muito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modelos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com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muitas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E </a:t>
            </a:r>
            <a:r>
              <a:rPr lang="en-US" altLang="ko-KR" dirty="0" err="1"/>
              <a:t>sua</a:t>
            </a:r>
            <a:r>
              <a:rPr lang="en-US" altLang="ko-KR" dirty="0"/>
              <a:t> </a:t>
            </a:r>
            <a:r>
              <a:rPr lang="en-US" altLang="ko-KR" dirty="0" err="1"/>
              <a:t>ligação</a:t>
            </a:r>
            <a:r>
              <a:rPr lang="en-US" altLang="ko-KR" dirty="0"/>
              <a:t> com Overfitting e Regularization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2061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C472F5-3F79-4D9B-9F7E-537FE7D6E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1" t="67199" r="3934" b="3402"/>
          <a:stretch/>
        </p:blipFill>
        <p:spPr>
          <a:xfrm>
            <a:off x="3689902" y="1131590"/>
            <a:ext cx="1764196" cy="17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dirty="0"/>
                  <a:t>Reduzindo a magnitude dos </a:t>
                </a:r>
                <a:r>
                  <a:rPr lang="en-US" altLang="ko-KR" dirty="0" err="1"/>
                  <a:t>parâmetros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E1CDEEED-1F02-4B3B-B8A8-A3D65753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39617"/>
            <a:ext cx="8028384" cy="2671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F21AD4C-FB7D-4FDB-A04D-AF4870DC20E6}"/>
                  </a:ext>
                </a:extLst>
              </p:cNvPr>
              <p:cNvSpPr txBox="1"/>
              <p:nvPr/>
            </p:nvSpPr>
            <p:spPr>
              <a:xfrm>
                <a:off x="827585" y="4163517"/>
                <a:ext cx="2232248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F21AD4C-FB7D-4FDB-A04D-AF4870DC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4163517"/>
                <a:ext cx="2232248" cy="282129"/>
              </a:xfrm>
              <a:prstGeom prst="rect">
                <a:avLst/>
              </a:prstGeom>
              <a:blipFill>
                <a:blip r:embed="rId4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/>
              <p:nvPr/>
            </p:nvSpPr>
            <p:spPr>
              <a:xfrm>
                <a:off x="5220072" y="4157383"/>
                <a:ext cx="3528392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157383"/>
                <a:ext cx="3528392" cy="282129"/>
              </a:xfrm>
              <a:prstGeom prst="rect">
                <a:avLst/>
              </a:prstGeom>
              <a:blipFill>
                <a:blip r:embed="rId5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dirty="0"/>
                  <a:t>Reduzindo a magnitude dos </a:t>
                </a:r>
                <a:r>
                  <a:rPr lang="en-US" altLang="ko-KR" dirty="0" err="1"/>
                  <a:t>parâmetros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E1CDEEED-1F02-4B3B-B8A8-A3D65753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39617"/>
            <a:ext cx="4680520" cy="1557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/>
              <p:nvPr/>
            </p:nvSpPr>
            <p:spPr>
              <a:xfrm>
                <a:off x="5364088" y="1281509"/>
                <a:ext cx="3528392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281509"/>
                <a:ext cx="3528392" cy="282129"/>
              </a:xfrm>
              <a:prstGeom prst="rect">
                <a:avLst/>
              </a:prstGeom>
              <a:blipFill>
                <a:blip r:embed="rId4"/>
                <a:stretch>
                  <a:fillRect t="-2128" b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7A084D2-B91A-478B-AA97-91E96C9E7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2080" y="1745701"/>
                <a:ext cx="3672408" cy="2880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Vamos </a:t>
                </a:r>
                <a:r>
                  <a:rPr lang="en-US" altLang="ko-KR" dirty="0" err="1"/>
                  <a:t>penalizar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os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parâmetros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7A084D2-B91A-478B-AA97-91E96C9E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45701"/>
                <a:ext cx="3672408" cy="288032"/>
              </a:xfrm>
              <a:prstGeom prst="rect">
                <a:avLst/>
              </a:prstGeom>
              <a:blipFill>
                <a:blip r:embed="rId5"/>
                <a:stretch>
                  <a:fillRect t="-6250" b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/>
              <p:nvPr/>
            </p:nvSpPr>
            <p:spPr>
              <a:xfrm>
                <a:off x="539552" y="3219822"/>
                <a:ext cx="360040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9822"/>
                <a:ext cx="3600400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A1F835-B7EE-48B6-85F3-4C3837EAFA5E}"/>
                  </a:ext>
                </a:extLst>
              </p:cNvPr>
              <p:cNvSpPr txBox="1"/>
              <p:nvPr/>
            </p:nvSpPr>
            <p:spPr>
              <a:xfrm>
                <a:off x="3448243" y="3456873"/>
                <a:ext cx="2952328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+ 1000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+1000 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A1F835-B7EE-48B6-85F3-4C3837EA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43" y="3456873"/>
                <a:ext cx="2952328" cy="282129"/>
              </a:xfrm>
              <a:prstGeom prst="rect">
                <a:avLst/>
              </a:prstGeom>
              <a:blipFill>
                <a:blip r:embed="rId7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9C9BFB1-2A0B-4449-B8E7-256B1EE5A86F}"/>
              </a:ext>
            </a:extLst>
          </p:cNvPr>
          <p:cNvSpPr txBox="1">
            <a:spLocks/>
          </p:cNvSpPr>
          <p:nvPr/>
        </p:nvSpPr>
        <p:spPr>
          <a:xfrm>
            <a:off x="647564" y="4299942"/>
            <a:ext cx="55446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dirty="0"/>
              <a:t>Assim, a única forma de minimizar a função custo é fazer com que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8F3AF89-85AD-4E78-8164-FC8B30FB22FC}"/>
                  </a:ext>
                </a:extLst>
              </p:cNvPr>
              <p:cNvSpPr txBox="1"/>
              <p:nvPr/>
            </p:nvSpPr>
            <p:spPr>
              <a:xfrm>
                <a:off x="6084168" y="4299942"/>
                <a:ext cx="1800200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 ;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8F3AF89-85AD-4E78-8164-FC8B30FB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299942"/>
                <a:ext cx="1800200" cy="282129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A06E7607-2274-4399-AB02-47CEEFD665A9}"/>
              </a:ext>
            </a:extLst>
          </p:cNvPr>
          <p:cNvSpPr/>
          <p:nvPr/>
        </p:nvSpPr>
        <p:spPr>
          <a:xfrm rot="7958134">
            <a:off x="5996596" y="2520959"/>
            <a:ext cx="1138999" cy="5380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CBB496-BB83-4871-808E-AEB8A5F15D28}"/>
              </a:ext>
            </a:extLst>
          </p:cNvPr>
          <p:cNvSpPr/>
          <p:nvPr/>
        </p:nvSpPr>
        <p:spPr>
          <a:xfrm>
            <a:off x="4053090" y="3391144"/>
            <a:ext cx="2016224" cy="43870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D3B2C041-8379-4EBA-863F-8885B5E33864}"/>
              </a:ext>
            </a:extLst>
          </p:cNvPr>
          <p:cNvSpPr/>
          <p:nvPr/>
        </p:nvSpPr>
        <p:spPr>
          <a:xfrm>
            <a:off x="7452320" y="1207473"/>
            <a:ext cx="432048" cy="500181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Multiplicação 15">
            <a:extLst>
              <a:ext uri="{FF2B5EF4-FFF2-40B4-BE49-F238E27FC236}">
                <a16:creationId xmlns:a16="http://schemas.microsoft.com/office/drawing/2014/main" id="{DDFF43F5-5E2A-4FEE-840F-2854AC6E1353}"/>
              </a:ext>
            </a:extLst>
          </p:cNvPr>
          <p:cNvSpPr/>
          <p:nvPr/>
        </p:nvSpPr>
        <p:spPr>
          <a:xfrm>
            <a:off x="8197370" y="1207473"/>
            <a:ext cx="432048" cy="500181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CCE3B47F-3DDE-4622-9F90-640F9D12E0F9}"/>
              </a:ext>
            </a:extLst>
          </p:cNvPr>
          <p:cNvSpPr/>
          <p:nvPr/>
        </p:nvSpPr>
        <p:spPr>
          <a:xfrm>
            <a:off x="3552669" y="1454046"/>
            <a:ext cx="1311639" cy="1064302"/>
          </a:xfrm>
          <a:custGeom>
            <a:avLst/>
            <a:gdLst>
              <a:gd name="connsiteX0" fmla="*/ 0 w 1311639"/>
              <a:gd name="connsiteY0" fmla="*/ 1064302 h 1064302"/>
              <a:gd name="connsiteX1" fmla="*/ 44970 w 1311639"/>
              <a:gd name="connsiteY1" fmla="*/ 839449 h 1064302"/>
              <a:gd name="connsiteX2" fmla="*/ 134911 w 1311639"/>
              <a:gd name="connsiteY2" fmla="*/ 554636 h 1064302"/>
              <a:gd name="connsiteX3" fmla="*/ 314793 w 1311639"/>
              <a:gd name="connsiteY3" fmla="*/ 217357 h 1064302"/>
              <a:gd name="connsiteX4" fmla="*/ 689547 w 1311639"/>
              <a:gd name="connsiteY4" fmla="*/ 22485 h 1064302"/>
              <a:gd name="connsiteX5" fmla="*/ 1124262 w 1311639"/>
              <a:gd name="connsiteY5" fmla="*/ 22485 h 1064302"/>
              <a:gd name="connsiteX6" fmla="*/ 1311639 w 1311639"/>
              <a:gd name="connsiteY6" fmla="*/ 0 h 10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639" h="1064302">
                <a:moveTo>
                  <a:pt x="0" y="1064302"/>
                </a:moveTo>
                <a:cubicBezTo>
                  <a:pt x="11242" y="994347"/>
                  <a:pt x="22485" y="924393"/>
                  <a:pt x="44970" y="839449"/>
                </a:cubicBezTo>
                <a:cubicBezTo>
                  <a:pt x="67455" y="754505"/>
                  <a:pt x="89941" y="658318"/>
                  <a:pt x="134911" y="554636"/>
                </a:cubicBezTo>
                <a:cubicBezTo>
                  <a:pt x="179882" y="450954"/>
                  <a:pt x="222354" y="306049"/>
                  <a:pt x="314793" y="217357"/>
                </a:cubicBezTo>
                <a:cubicBezTo>
                  <a:pt x="407232" y="128665"/>
                  <a:pt x="554636" y="54964"/>
                  <a:pt x="689547" y="22485"/>
                </a:cubicBezTo>
                <a:cubicBezTo>
                  <a:pt x="824459" y="-9994"/>
                  <a:pt x="1020580" y="26232"/>
                  <a:pt x="1124262" y="22485"/>
                </a:cubicBezTo>
                <a:cubicBezTo>
                  <a:pt x="1227944" y="18737"/>
                  <a:pt x="1269791" y="9368"/>
                  <a:pt x="1311639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5" grpId="0" animBg="1"/>
      <p:bldP spid="6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796</Words>
  <Application>Microsoft Office PowerPoint</Application>
  <PresentationFormat>Apresentação na tela (16:9)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111</cp:revision>
  <dcterms:created xsi:type="dcterms:W3CDTF">2016-12-05T23:26:54Z</dcterms:created>
  <dcterms:modified xsi:type="dcterms:W3CDTF">2019-04-10T02:41:59Z</dcterms:modified>
</cp:coreProperties>
</file>