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8"/>
  </p:notesMasterIdLst>
  <p:sldIdLst>
    <p:sldId id="424" r:id="rId4"/>
    <p:sldId id="261" r:id="rId5"/>
    <p:sldId id="377" r:id="rId6"/>
    <p:sldId id="600" r:id="rId7"/>
    <p:sldId id="327" r:id="rId8"/>
    <p:sldId id="597" r:id="rId9"/>
    <p:sldId id="598" r:id="rId10"/>
    <p:sldId id="599" r:id="rId11"/>
    <p:sldId id="554" r:id="rId12"/>
    <p:sldId id="555" r:id="rId13"/>
    <p:sldId id="601" r:id="rId14"/>
    <p:sldId id="603" r:id="rId15"/>
    <p:sldId id="604" r:id="rId16"/>
    <p:sldId id="556" r:id="rId17"/>
    <p:sldId id="557" r:id="rId18"/>
    <p:sldId id="602" r:id="rId19"/>
    <p:sldId id="605" r:id="rId20"/>
    <p:sldId id="558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8" r:id="rId33"/>
    <p:sldId id="619" r:id="rId34"/>
    <p:sldId id="617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  <p:sldId id="629" r:id="rId45"/>
    <p:sldId id="630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639" r:id="rId55"/>
    <p:sldId id="640" r:id="rId56"/>
    <p:sldId id="641" r:id="rId5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1FB37"/>
    <a:srgbClr val="00CCFF"/>
    <a:srgbClr val="00FFFF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67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57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10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2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45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7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23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02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998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54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558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90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675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14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237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7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487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068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73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437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745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14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695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9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82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770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5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61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761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39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243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198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56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02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39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739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201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037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96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0317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23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113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089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33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1463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048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50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0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3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5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7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9.png"/><Relationship Id="rId21" Type="http://schemas.openxmlformats.org/officeDocument/2006/relationships/image" Target="../media/image43.png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6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98.png"/><Relationship Id="rId10" Type="http://schemas.openxmlformats.org/officeDocument/2006/relationships/image" Target="../media/image122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7.png"/><Relationship Id="rId4" Type="http://schemas.openxmlformats.org/officeDocument/2006/relationships/image" Target="../media/image16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569100" cy="9945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Sistemas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Recomendação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3790F97-4AB8-4A68-912F-1E5CE0B21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373507"/>
            <a:ext cx="2873055" cy="28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83E06F-752D-486F-925C-FCFC9A13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557212"/>
            <a:ext cx="5762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Recomendações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Conteúdo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9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  <a:blipFill>
                <a:blip r:embed="rId7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  <a:blipFill>
                <a:blip r:embed="rId8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  <a:blipFill>
                <a:blip r:embed="rId10"/>
                <a:stretch>
                  <a:fillRect l="-769" t="-17105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9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822920C-2361-4502-8C17-227A0AC274D8}"/>
              </a:ext>
            </a:extLst>
          </p:cNvPr>
          <p:cNvSpPr txBox="1"/>
          <p:nvPr/>
        </p:nvSpPr>
        <p:spPr>
          <a:xfrm>
            <a:off x="3059832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EB59A5ED-40BB-4A8F-A8B3-E8B889D85427}"/>
              </a:ext>
            </a:extLst>
          </p:cNvPr>
          <p:cNvSpPr txBox="1"/>
          <p:nvPr/>
        </p:nvSpPr>
        <p:spPr>
          <a:xfrm>
            <a:off x="4211960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C3B1419D-314E-4D25-9A7E-B8DCA12263D7}"/>
              </a:ext>
            </a:extLst>
          </p:cNvPr>
          <p:cNvSpPr txBox="1"/>
          <p:nvPr/>
        </p:nvSpPr>
        <p:spPr>
          <a:xfrm>
            <a:off x="3059832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60963DF-A824-4F98-B42B-C06A67907E3E}"/>
              </a:ext>
            </a:extLst>
          </p:cNvPr>
          <p:cNvSpPr txBox="1"/>
          <p:nvPr/>
        </p:nvSpPr>
        <p:spPr>
          <a:xfrm>
            <a:off x="5436096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AB9CABD-1594-473D-93E4-64AE5C99DE7D}"/>
              </a:ext>
            </a:extLst>
          </p:cNvPr>
          <p:cNvSpPr txBox="1"/>
          <p:nvPr/>
        </p:nvSpPr>
        <p:spPr>
          <a:xfrm>
            <a:off x="5436096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DD3DFBB-A99B-4151-A652-5293ED1756A2}"/>
              </a:ext>
            </a:extLst>
          </p:cNvPr>
          <p:cNvSpPr txBox="1"/>
          <p:nvPr/>
        </p:nvSpPr>
        <p:spPr>
          <a:xfrm>
            <a:off x="5436096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B8396BAF-6A28-4193-A7BB-93BA0A551F4B}"/>
              </a:ext>
            </a:extLst>
          </p:cNvPr>
          <p:cNvSpPr txBox="1"/>
          <p:nvPr/>
        </p:nvSpPr>
        <p:spPr>
          <a:xfrm>
            <a:off x="6662700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EF504FB-1A15-4A17-97AE-6A644F56E090}"/>
              </a:ext>
            </a:extLst>
          </p:cNvPr>
          <p:cNvSpPr txBox="1"/>
          <p:nvPr/>
        </p:nvSpPr>
        <p:spPr>
          <a:xfrm>
            <a:off x="6662700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F935FC8-FA97-4A5C-B56E-AE6C4396EE3E}"/>
              </a:ext>
            </a:extLst>
          </p:cNvPr>
          <p:cNvSpPr txBox="1"/>
          <p:nvPr/>
        </p:nvSpPr>
        <p:spPr>
          <a:xfrm>
            <a:off x="5436096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26401E43-AAA4-4445-9B2B-F6723AEA6FC8}"/>
              </a:ext>
            </a:extLst>
          </p:cNvPr>
          <p:cNvSpPr txBox="1"/>
          <p:nvPr/>
        </p:nvSpPr>
        <p:spPr>
          <a:xfrm>
            <a:off x="3059832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819EACB-8C61-4480-B9E9-AEBE6A7874FC}"/>
              </a:ext>
            </a:extLst>
          </p:cNvPr>
          <p:cNvSpPr txBox="1"/>
          <p:nvPr/>
        </p:nvSpPr>
        <p:spPr>
          <a:xfrm>
            <a:off x="3059832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DCC8DA0-7E1A-4C33-B823-0D46AE747D31}"/>
              </a:ext>
            </a:extLst>
          </p:cNvPr>
          <p:cNvSpPr txBox="1"/>
          <p:nvPr/>
        </p:nvSpPr>
        <p:spPr>
          <a:xfrm>
            <a:off x="4211960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BE1D37A-B29F-4549-9B29-AE11031B6B74}"/>
              </a:ext>
            </a:extLst>
          </p:cNvPr>
          <p:cNvSpPr txBox="1"/>
          <p:nvPr/>
        </p:nvSpPr>
        <p:spPr>
          <a:xfrm>
            <a:off x="4211960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649972CB-2A6C-4A07-A192-EF641AFB127C}"/>
              </a:ext>
            </a:extLst>
          </p:cNvPr>
          <p:cNvSpPr txBox="1"/>
          <p:nvPr/>
        </p:nvSpPr>
        <p:spPr>
          <a:xfrm>
            <a:off x="3059832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A907861-A522-42CC-B8F9-3388F31D11F0}"/>
              </a:ext>
            </a:extLst>
          </p:cNvPr>
          <p:cNvSpPr txBox="1"/>
          <p:nvPr/>
        </p:nvSpPr>
        <p:spPr>
          <a:xfrm>
            <a:off x="4211960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D93B518-1566-439A-8E5A-0DDC52B8C72C}"/>
              </a:ext>
            </a:extLst>
          </p:cNvPr>
          <p:cNvSpPr txBox="1"/>
          <p:nvPr/>
        </p:nvSpPr>
        <p:spPr>
          <a:xfrm>
            <a:off x="5436096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6EA50526-F1AE-4698-9974-5847749B581A}"/>
              </a:ext>
            </a:extLst>
          </p:cNvPr>
          <p:cNvSpPr txBox="1"/>
          <p:nvPr/>
        </p:nvSpPr>
        <p:spPr>
          <a:xfrm>
            <a:off x="6662700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114C66A-56B0-4B77-9899-9898AA69EAA6}"/>
              </a:ext>
            </a:extLst>
          </p:cNvPr>
          <p:cNvSpPr txBox="1"/>
          <p:nvPr/>
        </p:nvSpPr>
        <p:spPr>
          <a:xfrm>
            <a:off x="6662700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E68A32AA-4006-4767-BF8E-43B3D0014A6A}"/>
              </a:ext>
            </a:extLst>
          </p:cNvPr>
          <p:cNvSpPr txBox="1"/>
          <p:nvPr/>
        </p:nvSpPr>
        <p:spPr>
          <a:xfrm>
            <a:off x="4211960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09A5EE05-AC37-4A75-B3F2-76F11F540E55}"/>
              </a:ext>
            </a:extLst>
          </p:cNvPr>
          <p:cNvSpPr txBox="1"/>
          <p:nvPr/>
        </p:nvSpPr>
        <p:spPr>
          <a:xfrm>
            <a:off x="6662700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16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0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9025E2-40C8-45E4-9926-5AF6ABC8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598"/>
            <a:ext cx="5580112" cy="191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0A56B565-360D-46CA-930F-9D91C10AC9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9952" y="732516"/>
                <a:ext cx="112844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</m:sub>
                      </m:sSub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0A56B565-360D-46CA-930F-9D91C10A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732516"/>
                <a:ext cx="112844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B84B4797-E9A7-45FB-BF42-C9366E1B5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8064" y="732516"/>
                <a:ext cx="112844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B84B4797-E9A7-45FB-BF42-C9366E1B5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732516"/>
                <a:ext cx="1128444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7BC18EF0-19DF-46F7-9571-1F2D5F9A0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1162800"/>
            <a:ext cx="2070528" cy="203445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3641D6BA-B744-41A0-83AF-F7F1980ADABB}"/>
              </a:ext>
            </a:extLst>
          </p:cNvPr>
          <p:cNvSpPr/>
          <p:nvPr/>
        </p:nvSpPr>
        <p:spPr>
          <a:xfrm>
            <a:off x="2483768" y="2227758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A14528D-FF5A-48DE-BE87-8472813927A2}"/>
              </a:ext>
            </a:extLst>
          </p:cNvPr>
          <p:cNvSpPr/>
          <p:nvPr/>
        </p:nvSpPr>
        <p:spPr>
          <a:xfrm>
            <a:off x="5520960" y="2803822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C4CBDEB-D7E4-4A59-9A4A-21FB79E05FEA}"/>
              </a:ext>
            </a:extLst>
          </p:cNvPr>
          <p:cNvSpPr/>
          <p:nvPr/>
        </p:nvSpPr>
        <p:spPr>
          <a:xfrm>
            <a:off x="5520960" y="2227758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188991-6DCB-4F5D-B693-FD0BFC814D12}"/>
              </a:ext>
            </a:extLst>
          </p:cNvPr>
          <p:cNvSpPr/>
          <p:nvPr/>
        </p:nvSpPr>
        <p:spPr>
          <a:xfrm>
            <a:off x="4497488" y="1939726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6996FAB-6D90-4280-B5DD-57A25BAE7C05}"/>
              </a:ext>
            </a:extLst>
          </p:cNvPr>
          <p:cNvSpPr/>
          <p:nvPr/>
        </p:nvSpPr>
        <p:spPr>
          <a:xfrm>
            <a:off x="3501284" y="1939726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1DFEBEBD-C3F1-45AA-84E6-B6F4BC109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176" y="732516"/>
                <a:ext cx="112844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1DFEBEBD-C3F1-45AA-84E6-B6F4BC10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732516"/>
                <a:ext cx="1128444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>
            <a:extLst>
              <a:ext uri="{FF2B5EF4-FFF2-40B4-BE49-F238E27FC236}">
                <a16:creationId xmlns:a16="http://schemas.microsoft.com/office/drawing/2014/main" id="{A11BF9D4-EEB4-4E30-B874-5AC8E14751C0}"/>
              </a:ext>
            </a:extLst>
          </p:cNvPr>
          <p:cNvSpPr/>
          <p:nvPr/>
        </p:nvSpPr>
        <p:spPr>
          <a:xfrm>
            <a:off x="822314" y="1714823"/>
            <a:ext cx="1198104" cy="22914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9FA3FFC-AB6C-4BBB-B0B0-F858CDED1765}"/>
              </a:ext>
            </a:extLst>
          </p:cNvPr>
          <p:cNvSpPr/>
          <p:nvPr/>
        </p:nvSpPr>
        <p:spPr>
          <a:xfrm>
            <a:off x="6380680" y="1706655"/>
            <a:ext cx="1503688" cy="2330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A86594-727D-45C3-8ABB-AC2EA3089A30}"/>
                  </a:ext>
                </a:extLst>
              </p:cNvPr>
              <p:cNvSpPr txBox="1"/>
              <p:nvPr/>
            </p:nvSpPr>
            <p:spPr>
              <a:xfrm>
                <a:off x="7984926" y="1563638"/>
                <a:ext cx="960776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A86594-727D-45C3-8ABB-AC2EA308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26" y="1563638"/>
                <a:ext cx="960776" cy="569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83CEEE6-B2DE-48C2-90BB-834F37AEAF97}"/>
                  </a:ext>
                </a:extLst>
              </p:cNvPr>
              <p:cNvSpPr/>
              <p:nvPr/>
            </p:nvSpPr>
            <p:spPr>
              <a:xfrm>
                <a:off x="229346" y="1664846"/>
                <a:ext cx="532132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83CEEE6-B2DE-48C2-90BB-834F37AEA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6" y="1664846"/>
                <a:ext cx="532132" cy="3166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C8E2AFE0-CFB8-4EA6-9332-8AFF14AB4376}"/>
                  </a:ext>
                </a:extLst>
              </p:cNvPr>
              <p:cNvSpPr/>
              <p:nvPr/>
            </p:nvSpPr>
            <p:spPr>
              <a:xfrm>
                <a:off x="223207" y="1940708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C8E2AFE0-CFB8-4EA6-9332-8AFF14AB4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7" y="1940708"/>
                <a:ext cx="532133" cy="3166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FCB964A-BBAB-4019-9E77-12FF3FD2CD80}"/>
                  </a:ext>
                </a:extLst>
              </p:cNvPr>
              <p:cNvSpPr/>
              <p:nvPr/>
            </p:nvSpPr>
            <p:spPr>
              <a:xfrm>
                <a:off x="220671" y="2215314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FCB964A-BBAB-4019-9E77-12FF3FD2C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" y="2215314"/>
                <a:ext cx="532133" cy="3166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8E9E149-1157-4271-AA38-FA6BAF97E6E9}"/>
                  </a:ext>
                </a:extLst>
              </p:cNvPr>
              <p:cNvSpPr/>
              <p:nvPr/>
            </p:nvSpPr>
            <p:spPr>
              <a:xfrm>
                <a:off x="220671" y="2487275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8E9E149-1157-4271-AA38-FA6BAF97E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" y="2487275"/>
                <a:ext cx="532133" cy="3166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81B0CD37-ED8A-4349-9507-369EC3A35C1D}"/>
                  </a:ext>
                </a:extLst>
              </p:cNvPr>
              <p:cNvSpPr/>
              <p:nvPr/>
            </p:nvSpPr>
            <p:spPr>
              <a:xfrm>
                <a:off x="220671" y="2799133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81B0CD37-ED8A-4349-9507-369EC3A35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" y="2799133"/>
                <a:ext cx="532133" cy="3166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2">
                <a:extLst>
                  <a:ext uri="{FF2B5EF4-FFF2-40B4-BE49-F238E27FC236}">
                    <a16:creationId xmlns:a16="http://schemas.microsoft.com/office/drawing/2014/main" id="{785A4D4B-68A2-4A00-9FA0-951EBB08C5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9432" y="732516"/>
                <a:ext cx="165020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 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𝑓𝑒𝑎𝑡𝑢𝑟𝑒𝑠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Text Placeholder 2">
                <a:extLst>
                  <a:ext uri="{FF2B5EF4-FFF2-40B4-BE49-F238E27FC236}">
                    <a16:creationId xmlns:a16="http://schemas.microsoft.com/office/drawing/2014/main" id="{785A4D4B-68A2-4A00-9FA0-951EBB08C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432" y="732516"/>
                <a:ext cx="1650204" cy="276999"/>
              </a:xfrm>
              <a:prstGeom prst="rect">
                <a:avLst/>
              </a:prstGeom>
              <a:blipFill>
                <a:blip r:embed="rId14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029BE3CA-26B3-473C-B62D-B30259BA3C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coletar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um set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Predizer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nota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no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ko-KR" sz="16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altLang="ko-KR" sz="16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altLang="ko-KR" sz="16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altLang="ko-KR" sz="16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altLang="ko-KR" sz="16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estrelas.</a:t>
                </a:r>
              </a:p>
            </p:txBody>
          </p:sp>
        </mc:Choice>
        <mc:Fallback xmlns="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029BE3CA-26B3-473C-B62D-B30259BA3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  <a:blipFill>
                <a:blip r:embed="rId15"/>
                <a:stretch>
                  <a:fillRect l="-385" t="-23077" r="-53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7A17B3B-9E88-4790-AF3A-957B8EE68647}"/>
                  </a:ext>
                </a:extLst>
              </p:cNvPr>
              <p:cNvSpPr/>
              <p:nvPr/>
            </p:nvSpPr>
            <p:spPr>
              <a:xfrm>
                <a:off x="2452503" y="1384387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7A17B3B-9E88-4790-AF3A-957B8EE68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03" y="1384387"/>
                <a:ext cx="535659" cy="3222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F9E67476-2F69-4DFC-90B6-EBB714870196}"/>
                  </a:ext>
                </a:extLst>
              </p:cNvPr>
              <p:cNvSpPr/>
              <p:nvPr/>
            </p:nvSpPr>
            <p:spPr>
              <a:xfrm>
                <a:off x="3470018" y="1401434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F9E67476-2F69-4DFC-90B6-EBB714870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18" y="1401434"/>
                <a:ext cx="535659" cy="3222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890C44D0-DE7F-4D44-BDC1-998C794F3255}"/>
                  </a:ext>
                </a:extLst>
              </p:cNvPr>
              <p:cNvSpPr/>
              <p:nvPr/>
            </p:nvSpPr>
            <p:spPr>
              <a:xfrm>
                <a:off x="4461128" y="1392555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890C44D0-DE7F-4D44-BDC1-998C794F3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128" y="1392555"/>
                <a:ext cx="535659" cy="3222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FC6DFC0C-3C1C-47A9-B895-8AF45CE4515C}"/>
                  </a:ext>
                </a:extLst>
              </p:cNvPr>
              <p:cNvSpPr/>
              <p:nvPr/>
            </p:nvSpPr>
            <p:spPr>
              <a:xfrm>
                <a:off x="5487940" y="1384387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FC6DFC0C-3C1C-47A9-B895-8AF45CE45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40" y="1384387"/>
                <a:ext cx="535659" cy="32226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tângulo 42">
            <a:extLst>
              <a:ext uri="{FF2B5EF4-FFF2-40B4-BE49-F238E27FC236}">
                <a16:creationId xmlns:a16="http://schemas.microsoft.com/office/drawing/2014/main" id="{F9DB0CDA-5263-4D01-A819-FD1275EFA5D9}"/>
              </a:ext>
            </a:extLst>
          </p:cNvPr>
          <p:cNvSpPr/>
          <p:nvPr/>
        </p:nvSpPr>
        <p:spPr>
          <a:xfrm>
            <a:off x="2469269" y="2215314"/>
            <a:ext cx="395851" cy="356435"/>
          </a:xfrm>
          <a:prstGeom prst="rect">
            <a:avLst/>
          </a:prstGeom>
          <a:noFill/>
          <a:ln>
            <a:solidFill>
              <a:srgbClr val="FF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F0E78F3-24AD-4408-B246-3F32EE2DCA1E}"/>
              </a:ext>
            </a:extLst>
          </p:cNvPr>
          <p:cNvSpPr/>
          <p:nvPr/>
        </p:nvSpPr>
        <p:spPr>
          <a:xfrm>
            <a:off x="6385312" y="2250510"/>
            <a:ext cx="1503688" cy="2330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FD27EAF-7892-41C5-8C6E-1BBB1ED2D249}"/>
                  </a:ext>
                </a:extLst>
              </p:cNvPr>
              <p:cNvSpPr txBox="1"/>
              <p:nvPr/>
            </p:nvSpPr>
            <p:spPr>
              <a:xfrm>
                <a:off x="822314" y="4042847"/>
                <a:ext cx="1212833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FD27EAF-7892-41C5-8C6E-1BBB1ED2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14" y="4042847"/>
                <a:ext cx="1212833" cy="6512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C6343D-8BD3-455E-8FF5-DA6491F69EE3}"/>
                  </a:ext>
                </a:extLst>
              </p:cNvPr>
              <p:cNvSpPr txBox="1"/>
              <p:nvPr/>
            </p:nvSpPr>
            <p:spPr>
              <a:xfrm>
                <a:off x="2237391" y="4042847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C6343D-8BD3-455E-8FF5-DA6491F69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91" y="4042847"/>
                <a:ext cx="948786" cy="6512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14A517F-E93D-4E0D-B633-DA515AF2CC2A}"/>
                  </a:ext>
                </a:extLst>
              </p:cNvPr>
              <p:cNvSpPr/>
              <p:nvPr/>
            </p:nvSpPr>
            <p:spPr>
              <a:xfrm>
                <a:off x="4728957" y="4119080"/>
                <a:ext cx="2869440" cy="423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6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6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6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=5×0.99=4.95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14A517F-E93D-4E0D-B633-DA515AF2C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57" y="4119080"/>
                <a:ext cx="2869440" cy="4237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42330AC-F0E1-4312-927B-9923205F8A48}"/>
              </a:ext>
            </a:extLst>
          </p:cNvPr>
          <p:cNvCxnSpPr/>
          <p:nvPr/>
        </p:nvCxnSpPr>
        <p:spPr>
          <a:xfrm>
            <a:off x="3347864" y="4371950"/>
            <a:ext cx="1296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1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 animBg="1"/>
      <p:bldP spid="20" grpId="0" animBg="1"/>
      <p:bldP spid="23" grpId="0" animBg="1"/>
      <p:bldP spid="24" grpId="0" animBg="1"/>
      <p:bldP spid="28" grpId="0" animBg="1"/>
      <p:bldP spid="29" grpId="0"/>
      <p:bldP spid="32" grpId="0" animBg="1"/>
      <p:bldP spid="33" grpId="0" animBg="1"/>
      <p:bldP spid="10" grpId="0"/>
      <p:bldP spid="11" grpId="0"/>
      <p:bldP spid="34" grpId="0"/>
      <p:bldP spid="35" grpId="0"/>
      <p:bldP spid="36" grpId="0"/>
      <p:bldP spid="37" grpId="0"/>
      <p:bldP spid="38" grpId="0"/>
      <p:bldP spid="39" grpId="0"/>
      <p:bldP spid="12" grpId="0"/>
      <p:bldP spid="40" grpId="0"/>
      <p:bldP spid="41" grpId="0"/>
      <p:bldP spid="42" grpId="0"/>
      <p:bldP spid="43" grpId="0" animBg="1"/>
      <p:bldP spid="44" grpId="0" animBg="1"/>
      <p:bldP spid="45" grpId="0"/>
      <p:bldP spid="4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63C5E4-722E-418E-8D45-BB4DF4EB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524"/>
            <a:ext cx="6238875" cy="3781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41EC54B-9B51-4318-BBF0-42F8383A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936523"/>
            <a:ext cx="1076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6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63C5E4-722E-418E-8D45-BB4DF4EB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524"/>
            <a:ext cx="6238875" cy="3781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D06B9D-305E-4A86-BB2A-BED97B88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915566"/>
            <a:ext cx="1057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AA3B27C-51A7-4509-A648-E10406F6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598"/>
            <a:ext cx="5580112" cy="19197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997AD1-4BB3-4234-8632-B0EC5E6F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162800"/>
            <a:ext cx="2070528" cy="203445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FF5BEC6-4205-434B-BB68-723DE7E3BC44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F37D4D0-14BC-4AA4-B81F-2CC37F1510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Alice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=1)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definimos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F37D4D0-14BC-4AA4-B81F-2CC37F151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  <a:blipFill>
                <a:blip r:embed="rId5"/>
                <a:stretch>
                  <a:fillRect l="-231" t="-3846" b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902A6FC-B279-43A8-8C3B-6219C3854E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804" y="3859428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Como chegamos a esse valor? Como definir o set de parâmetros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cada usuário?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902A6FC-B279-43A8-8C3B-6219C385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4" y="3859428"/>
                <a:ext cx="7923652" cy="476476"/>
              </a:xfrm>
              <a:prstGeom prst="rect">
                <a:avLst/>
              </a:prstGeom>
              <a:blipFill>
                <a:blip r:embed="rId6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7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36347675-56F1-4E11-B85D-CB975075F5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762414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36347675-56F1-4E11-B85D-CB975075F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62414"/>
                <a:ext cx="4759934" cy="276999"/>
              </a:xfrm>
              <a:prstGeom prst="rect">
                <a:avLst/>
              </a:prstGeom>
              <a:blipFill>
                <a:blip r:embed="rId3"/>
                <a:stretch>
                  <a:fillRect t="-1087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E9C0684-47BE-46ED-8EBC-F0D8354AD6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075638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E9C0684-47BE-46ED-8EBC-F0D8354AD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75638"/>
                <a:ext cx="7106696" cy="460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7D5FDAB-06CD-4186-85F8-E9EDD16CAC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535970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vetor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7D5FDAB-06CD-4186-85F8-E9EDD16C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35970"/>
                <a:ext cx="7106696" cy="460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3C556C47-3092-496C-A468-0E2D0F8C55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2916161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vetor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features 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3C556C47-3092-496C-A468-0E2D0F8C5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2916161"/>
                <a:ext cx="7106696" cy="460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030755D5-2932-42C8-AE07-3F4382AEB9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3308360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predizer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rating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altLang="ko-KR" b="1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altLang="ko-KR" b="1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𝒋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𝒊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030755D5-2932-42C8-AE07-3F4382AEB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3308360"/>
                <a:ext cx="7923652" cy="476476"/>
              </a:xfrm>
              <a:prstGeom prst="rect">
                <a:avLst/>
              </a:prstGeom>
              <a:blipFill>
                <a:blip r:embed="rId7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220745C-2C15-4860-A2F8-441F26E59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72" y="3767602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pelo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220745C-2C15-4860-A2F8-441F26E59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72" y="3767602"/>
                <a:ext cx="7106696" cy="460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04B3C03-16A4-4610-9A60-C640547C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305158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possui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um set de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04B3C03-16A4-4610-9A60-C640547C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305158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l="-384" t="-8696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5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752082"/>
                <a:ext cx="2160240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𝒋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752082"/>
                <a:ext cx="2160240" cy="460332"/>
              </a:xfrm>
              <a:prstGeom prst="rect">
                <a:avLst/>
              </a:prstGeom>
              <a:blipFill>
                <a:blip r:embed="rId3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/>
              <p:nvPr/>
            </p:nvSpPr>
            <p:spPr>
              <a:xfrm>
                <a:off x="1331640" y="2212414"/>
                <a:ext cx="6358279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212414"/>
                <a:ext cx="6358279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3B6BD1E-2C2A-4A74-BE21-FA018C360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131590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Refazendo pergunta:</a:t>
                </a:r>
              </a:p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Como chegamos a esse valor? Como definir o set de parâmetros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cada usuário?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3B6BD1E-2C2A-4A74-BE21-FA018C360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131590"/>
                <a:ext cx="7923652" cy="476476"/>
              </a:xfrm>
              <a:prstGeom prst="rect">
                <a:avLst/>
              </a:prstGeom>
              <a:blipFill>
                <a:blip r:embed="rId5"/>
                <a:stretch>
                  <a:fillRect l="-231" t="-14103" b="-21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86CC4AF-E9C9-4E19-90AD-8B296C94CD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5656" y="3773672"/>
                <a:ext cx="1296144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Filmes avaliados pelo usuário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86CC4AF-E9C9-4E19-90AD-8B296C94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73672"/>
                <a:ext cx="1296144" cy="476476"/>
              </a:xfrm>
              <a:prstGeom prst="rect">
                <a:avLst/>
              </a:prstGeom>
              <a:blipFill>
                <a:blip r:embed="rId6"/>
                <a:stretch>
                  <a:fillRect r="-1878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CDD14B7-8ED5-4F27-B8F3-6B1C6E3B6C3A}"/>
              </a:ext>
            </a:extLst>
          </p:cNvPr>
          <p:cNvCxnSpPr/>
          <p:nvPr/>
        </p:nvCxnSpPr>
        <p:spPr>
          <a:xfrm flipV="1">
            <a:off x="2123728" y="3001158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AF3401C-6565-4EC3-8FB0-C056BEDF9F1D}"/>
              </a:ext>
            </a:extLst>
          </p:cNvPr>
          <p:cNvSpPr txBox="1">
            <a:spLocks/>
          </p:cNvSpPr>
          <p:nvPr/>
        </p:nvSpPr>
        <p:spPr>
          <a:xfrm>
            <a:off x="2555776" y="3367266"/>
            <a:ext cx="1296144" cy="4764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Total de filmes avaliados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988106-EEE4-4C58-9DFE-1B94402605F3}"/>
              </a:ext>
            </a:extLst>
          </p:cNvPr>
          <p:cNvCxnSpPr>
            <a:cxnSpLocks/>
          </p:cNvCxnSpPr>
          <p:nvPr/>
        </p:nvCxnSpPr>
        <p:spPr>
          <a:xfrm flipH="1" flipV="1">
            <a:off x="2915817" y="3081717"/>
            <a:ext cx="144015" cy="243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A12672D9-9F50-4B55-9E32-1620E9082CB0}"/>
              </a:ext>
            </a:extLst>
          </p:cNvPr>
          <p:cNvSpPr/>
          <p:nvPr/>
        </p:nvSpPr>
        <p:spPr>
          <a:xfrm rot="5400000">
            <a:off x="3925250" y="2355802"/>
            <a:ext cx="213381" cy="1080110"/>
          </a:xfrm>
          <a:prstGeom prst="rightBrace">
            <a:avLst>
              <a:gd name="adj1" fmla="val 8333"/>
              <a:gd name="adj2" fmla="val 48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2341699-512A-4C48-9D7D-57C4AEA974E9}"/>
              </a:ext>
            </a:extLst>
          </p:cNvPr>
          <p:cNvSpPr txBox="1">
            <a:spLocks/>
          </p:cNvSpPr>
          <p:nvPr/>
        </p:nvSpPr>
        <p:spPr>
          <a:xfrm>
            <a:off x="3325576" y="3038722"/>
            <a:ext cx="1412728" cy="2830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Previsão de nota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8B9C514A-AED6-4D37-A906-E4141C1A8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5976" y="3583356"/>
                <a:ext cx="1296144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Nota do </a:t>
                </a:r>
                <a:r>
                  <a:rPr lang="pt-BR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usuário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8B9C514A-AED6-4D37-A906-E4141C1A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583356"/>
                <a:ext cx="1296144" cy="476476"/>
              </a:xfrm>
              <a:prstGeom prst="rect">
                <a:avLst/>
              </a:prstGeom>
              <a:blipFill>
                <a:blip r:embed="rId7"/>
                <a:stretch>
                  <a:fillRect t="-19231" b="-25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2FA5879-6538-4B1F-B15D-D9ABC7E51D67}"/>
              </a:ext>
            </a:extLst>
          </p:cNvPr>
          <p:cNvCxnSpPr/>
          <p:nvPr/>
        </p:nvCxnSpPr>
        <p:spPr>
          <a:xfrm flipV="1">
            <a:off x="5004048" y="2810841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ave Direita 28">
            <a:extLst>
              <a:ext uri="{FF2B5EF4-FFF2-40B4-BE49-F238E27FC236}">
                <a16:creationId xmlns:a16="http://schemas.microsoft.com/office/drawing/2014/main" id="{61274900-67B1-4DA5-A681-83B367BDEB2B}"/>
              </a:ext>
            </a:extLst>
          </p:cNvPr>
          <p:cNvSpPr/>
          <p:nvPr/>
        </p:nvSpPr>
        <p:spPr>
          <a:xfrm rot="5400000">
            <a:off x="6523192" y="2371415"/>
            <a:ext cx="227374" cy="1486863"/>
          </a:xfrm>
          <a:prstGeom prst="rightBrace">
            <a:avLst>
              <a:gd name="adj1" fmla="val 8333"/>
              <a:gd name="adj2" fmla="val 48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7ED5737-797B-4CBB-A5F7-2F57B23EDD8C}"/>
              </a:ext>
            </a:extLst>
          </p:cNvPr>
          <p:cNvSpPr txBox="1">
            <a:spLocks/>
          </p:cNvSpPr>
          <p:nvPr/>
        </p:nvSpPr>
        <p:spPr>
          <a:xfrm>
            <a:off x="5767945" y="3300270"/>
            <a:ext cx="1829149" cy="2830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Termo de regularização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3" grpId="0"/>
      <p:bldP spid="14" grpId="0"/>
      <p:bldP spid="15" grpId="0"/>
      <p:bldP spid="25" grpId="0" animBg="1"/>
      <p:bldP spid="26" grpId="0"/>
      <p:bldP spid="27" grpId="0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Filosofia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Logística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 dentro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Matemática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define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fronteiras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1: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curvas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Referêcia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752082"/>
                <a:ext cx="2160240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𝒋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752082"/>
                <a:ext cx="2160240" cy="460332"/>
              </a:xfrm>
              <a:prstGeom prst="rect">
                <a:avLst/>
              </a:prstGeom>
              <a:blipFill>
                <a:blip r:embed="rId3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/>
              <p:nvPr/>
            </p:nvSpPr>
            <p:spPr>
              <a:xfrm>
                <a:off x="1331640" y="2212414"/>
                <a:ext cx="6358279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212414"/>
                <a:ext cx="6358279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3B6BD1E-2C2A-4A74-BE21-FA018C360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131590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Refazendo pergunta:</a:t>
                </a:r>
              </a:p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Como chegamos a esse valor? Como definir o set de parâmetros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cada usuário?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3B6BD1E-2C2A-4A74-BE21-FA018C360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131590"/>
                <a:ext cx="7923652" cy="476476"/>
              </a:xfrm>
              <a:prstGeom prst="rect">
                <a:avLst/>
              </a:prstGeom>
              <a:blipFill>
                <a:blip r:embed="rId5"/>
                <a:stretch>
                  <a:fillRect l="-231" t="-14103" b="-21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86CC4AF-E9C9-4E19-90AD-8B296C94CD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5656" y="3773672"/>
                <a:ext cx="1296144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Filmes avaliados pelo usuário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86CC4AF-E9C9-4E19-90AD-8B296C94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73672"/>
                <a:ext cx="1296144" cy="476476"/>
              </a:xfrm>
              <a:prstGeom prst="rect">
                <a:avLst/>
              </a:prstGeom>
              <a:blipFill>
                <a:blip r:embed="rId6"/>
                <a:stretch>
                  <a:fillRect r="-1878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CDD14B7-8ED5-4F27-B8F3-6B1C6E3B6C3A}"/>
              </a:ext>
            </a:extLst>
          </p:cNvPr>
          <p:cNvCxnSpPr/>
          <p:nvPr/>
        </p:nvCxnSpPr>
        <p:spPr>
          <a:xfrm flipV="1">
            <a:off x="2123728" y="3001158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AF3401C-6565-4EC3-8FB0-C056BEDF9F1D}"/>
              </a:ext>
            </a:extLst>
          </p:cNvPr>
          <p:cNvSpPr txBox="1">
            <a:spLocks/>
          </p:cNvSpPr>
          <p:nvPr/>
        </p:nvSpPr>
        <p:spPr>
          <a:xfrm>
            <a:off x="2555776" y="3367266"/>
            <a:ext cx="1296144" cy="4764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Total de filmes avaliados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988106-EEE4-4C58-9DFE-1B94402605F3}"/>
              </a:ext>
            </a:extLst>
          </p:cNvPr>
          <p:cNvCxnSpPr>
            <a:cxnSpLocks/>
          </p:cNvCxnSpPr>
          <p:nvPr/>
        </p:nvCxnSpPr>
        <p:spPr>
          <a:xfrm flipH="1" flipV="1">
            <a:off x="2915817" y="3081717"/>
            <a:ext cx="144015" cy="243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A12672D9-9F50-4B55-9E32-1620E9082CB0}"/>
              </a:ext>
            </a:extLst>
          </p:cNvPr>
          <p:cNvSpPr/>
          <p:nvPr/>
        </p:nvSpPr>
        <p:spPr>
          <a:xfrm rot="5400000">
            <a:off x="3925250" y="2355802"/>
            <a:ext cx="213381" cy="1080110"/>
          </a:xfrm>
          <a:prstGeom prst="rightBrace">
            <a:avLst>
              <a:gd name="adj1" fmla="val 8333"/>
              <a:gd name="adj2" fmla="val 48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2341699-512A-4C48-9D7D-57C4AEA974E9}"/>
              </a:ext>
            </a:extLst>
          </p:cNvPr>
          <p:cNvSpPr txBox="1">
            <a:spLocks/>
          </p:cNvSpPr>
          <p:nvPr/>
        </p:nvSpPr>
        <p:spPr>
          <a:xfrm>
            <a:off x="3325576" y="3038722"/>
            <a:ext cx="1412728" cy="2830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Previsão de nota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8B9C514A-AED6-4D37-A906-E4141C1A8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5976" y="3583356"/>
                <a:ext cx="1296144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Nota do </a:t>
                </a:r>
                <a:r>
                  <a:rPr lang="pt-BR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usuário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8B9C514A-AED6-4D37-A906-E4141C1A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583356"/>
                <a:ext cx="1296144" cy="476476"/>
              </a:xfrm>
              <a:prstGeom prst="rect">
                <a:avLst/>
              </a:prstGeom>
              <a:blipFill>
                <a:blip r:embed="rId7"/>
                <a:stretch>
                  <a:fillRect t="-19231" b="-25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2FA5879-6538-4B1F-B15D-D9ABC7E51D67}"/>
              </a:ext>
            </a:extLst>
          </p:cNvPr>
          <p:cNvCxnSpPr/>
          <p:nvPr/>
        </p:nvCxnSpPr>
        <p:spPr>
          <a:xfrm flipV="1">
            <a:off x="5004048" y="2810841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ave Direita 28">
            <a:extLst>
              <a:ext uri="{FF2B5EF4-FFF2-40B4-BE49-F238E27FC236}">
                <a16:creationId xmlns:a16="http://schemas.microsoft.com/office/drawing/2014/main" id="{61274900-67B1-4DA5-A681-83B367BDEB2B}"/>
              </a:ext>
            </a:extLst>
          </p:cNvPr>
          <p:cNvSpPr/>
          <p:nvPr/>
        </p:nvSpPr>
        <p:spPr>
          <a:xfrm rot="5400000">
            <a:off x="6523192" y="2371415"/>
            <a:ext cx="227374" cy="1486863"/>
          </a:xfrm>
          <a:prstGeom prst="rightBrace">
            <a:avLst>
              <a:gd name="adj1" fmla="val 8333"/>
              <a:gd name="adj2" fmla="val 48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7ED5737-797B-4CBB-A5F7-2F57B23EDD8C}"/>
              </a:ext>
            </a:extLst>
          </p:cNvPr>
          <p:cNvSpPr txBox="1">
            <a:spLocks/>
          </p:cNvSpPr>
          <p:nvPr/>
        </p:nvSpPr>
        <p:spPr>
          <a:xfrm>
            <a:off x="5767945" y="3300270"/>
            <a:ext cx="1829149" cy="2830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Termo de regularização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86EB983-3E38-46A1-B6CF-33680A7A90CE}"/>
                  </a:ext>
                </a:extLst>
              </p:cNvPr>
              <p:cNvSpPr/>
              <p:nvPr/>
            </p:nvSpPr>
            <p:spPr>
              <a:xfrm>
                <a:off x="7105057" y="4059832"/>
                <a:ext cx="142943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86EB983-3E38-46A1-B6CF-33680A7A9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57" y="4059832"/>
                <a:ext cx="1429430" cy="380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inal de Multiplicação 3">
            <a:extLst>
              <a:ext uri="{FF2B5EF4-FFF2-40B4-BE49-F238E27FC236}">
                <a16:creationId xmlns:a16="http://schemas.microsoft.com/office/drawing/2014/main" id="{B9ABA023-3A6C-4D95-B50B-F08344AD948D}"/>
              </a:ext>
            </a:extLst>
          </p:cNvPr>
          <p:cNvSpPr/>
          <p:nvPr/>
        </p:nvSpPr>
        <p:spPr>
          <a:xfrm>
            <a:off x="2038943" y="2578693"/>
            <a:ext cx="372817" cy="360040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inal de Multiplicação 17">
            <a:extLst>
              <a:ext uri="{FF2B5EF4-FFF2-40B4-BE49-F238E27FC236}">
                <a16:creationId xmlns:a16="http://schemas.microsoft.com/office/drawing/2014/main" id="{A7DF11B3-27C2-4EFE-AB4C-E6AB0F945287}"/>
              </a:ext>
            </a:extLst>
          </p:cNvPr>
          <p:cNvSpPr/>
          <p:nvPr/>
        </p:nvSpPr>
        <p:spPr>
          <a:xfrm>
            <a:off x="5999383" y="2571750"/>
            <a:ext cx="372817" cy="360040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6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3" grpId="0"/>
      <p:bldP spid="14" grpId="0"/>
      <p:bldP spid="15" grpId="0"/>
      <p:bldP spid="25" grpId="0" animBg="1"/>
      <p:bldP spid="26" grpId="0"/>
      <p:bldP spid="27" grpId="0"/>
      <p:bldP spid="29" grpId="0" animBg="1"/>
      <p:bldP spid="30" grpId="0"/>
      <p:bldP spid="2" grpId="0"/>
      <p:bldP spid="4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059582"/>
                <a:ext cx="3938240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um usuário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9582"/>
                <a:ext cx="3938240" cy="460332"/>
              </a:xfrm>
              <a:prstGeom prst="rect">
                <a:avLst/>
              </a:prstGeom>
              <a:blipFill>
                <a:blip r:embed="rId3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/>
              <p:nvPr/>
            </p:nvSpPr>
            <p:spPr>
              <a:xfrm>
                <a:off x="1115616" y="1519914"/>
                <a:ext cx="5303760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19914"/>
                <a:ext cx="5303760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4511CAD5-3498-46FC-8FD2-1DBE2A7BE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543466"/>
                <a:ext cx="482453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4511CAD5-3498-46FC-8FD2-1DBE2A7BE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43466"/>
                <a:ext cx="4824536" cy="460332"/>
              </a:xfrm>
              <a:prstGeom prst="rect">
                <a:avLst/>
              </a:prstGeom>
              <a:blipFill>
                <a:blip r:embed="rId5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62DAC47-719C-4C3A-A613-F6993E02BC7C}"/>
                  </a:ext>
                </a:extLst>
              </p:cNvPr>
              <p:cNvSpPr txBox="1"/>
              <p:nvPr/>
            </p:nvSpPr>
            <p:spPr>
              <a:xfrm>
                <a:off x="1115616" y="3003798"/>
                <a:ext cx="5992666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62DAC47-719C-4C3A-A613-F6993E02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03798"/>
                <a:ext cx="5992666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3919D25-C63E-44C4-A866-18820180E404}"/>
              </a:ext>
            </a:extLst>
          </p:cNvPr>
          <p:cNvSpPr txBox="1">
            <a:spLocks/>
          </p:cNvSpPr>
          <p:nvPr/>
        </p:nvSpPr>
        <p:spPr>
          <a:xfrm>
            <a:off x="971600" y="4324880"/>
            <a:ext cx="1800187" cy="4764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Termo que repete procedimento para todos os usuários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E16926B-22A8-41AF-A7E8-197D3D81B0E5}"/>
              </a:ext>
            </a:extLst>
          </p:cNvPr>
          <p:cNvCxnSpPr>
            <a:cxnSpLocks/>
          </p:cNvCxnSpPr>
          <p:nvPr/>
        </p:nvCxnSpPr>
        <p:spPr>
          <a:xfrm flipV="1">
            <a:off x="1871693" y="3836968"/>
            <a:ext cx="0" cy="3883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00BABF-AB8D-4969-B8A1-55C103EB1176}"/>
              </a:ext>
            </a:extLst>
          </p:cNvPr>
          <p:cNvSpPr txBox="1">
            <a:spLocks/>
          </p:cNvSpPr>
          <p:nvPr/>
        </p:nvSpPr>
        <p:spPr>
          <a:xfrm>
            <a:off x="4860032" y="4362482"/>
            <a:ext cx="1800187" cy="4764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Bem como a regularização para cada usuário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EA9EE7B-25F6-40C3-A1B3-EDEDADCA182C}"/>
              </a:ext>
            </a:extLst>
          </p:cNvPr>
          <p:cNvCxnSpPr>
            <a:cxnSpLocks/>
          </p:cNvCxnSpPr>
          <p:nvPr/>
        </p:nvCxnSpPr>
        <p:spPr>
          <a:xfrm flipV="1">
            <a:off x="5760125" y="3874570"/>
            <a:ext cx="0" cy="3883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Encontrando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4511CAD5-3498-46FC-8FD2-1DBE2A7BE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059582"/>
                <a:ext cx="482453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4511CAD5-3498-46FC-8FD2-1DBE2A7BE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9582"/>
                <a:ext cx="4824536" cy="460332"/>
              </a:xfrm>
              <a:prstGeom prst="rect">
                <a:avLst/>
              </a:prstGeom>
              <a:blipFill>
                <a:blip r:embed="rId3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62DAC47-719C-4C3A-A613-F6993E02BC7C}"/>
                  </a:ext>
                </a:extLst>
              </p:cNvPr>
              <p:cNvSpPr txBox="1"/>
              <p:nvPr/>
            </p:nvSpPr>
            <p:spPr>
              <a:xfrm>
                <a:off x="1115616" y="1519914"/>
                <a:ext cx="5992666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62DAC47-719C-4C3A-A613-F6993E02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19914"/>
                <a:ext cx="5992666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73809D-12C1-4060-BD99-FC11DF115E77}"/>
              </a:ext>
            </a:extLst>
          </p:cNvPr>
          <p:cNvSpPr txBox="1">
            <a:spLocks/>
          </p:cNvSpPr>
          <p:nvPr/>
        </p:nvSpPr>
        <p:spPr>
          <a:xfrm>
            <a:off x="467544" y="2471458"/>
            <a:ext cx="4824536" cy="4603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Gradiente Descendente</a:t>
            </a:r>
            <a:r>
              <a:rPr lang="en-US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CCA561A-205B-4EBA-82E3-D8E540D559CD}"/>
                  </a:ext>
                </a:extLst>
              </p:cNvPr>
              <p:cNvSpPr txBox="1"/>
              <p:nvPr/>
            </p:nvSpPr>
            <p:spPr>
              <a:xfrm>
                <a:off x="1115616" y="2931790"/>
                <a:ext cx="6335068" cy="704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CCA561A-205B-4EBA-82E3-D8E540D5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931790"/>
                <a:ext cx="6335068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2AFB9B6-FE55-4604-AEC4-21F6B83106AE}"/>
                  </a:ext>
                </a:extLst>
              </p:cNvPr>
              <p:cNvSpPr txBox="1"/>
              <p:nvPr/>
            </p:nvSpPr>
            <p:spPr>
              <a:xfrm>
                <a:off x="1043608" y="3800064"/>
                <a:ext cx="752552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≠0)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2AFB9B6-FE55-4604-AEC4-21F6B831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800064"/>
                <a:ext cx="7525522" cy="71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158C0B9-4E61-4CE1-9BAC-DE0116A36FDE}"/>
              </a:ext>
            </a:extLst>
          </p:cNvPr>
          <p:cNvSpPr txBox="1">
            <a:spLocks/>
          </p:cNvSpPr>
          <p:nvPr/>
        </p:nvSpPr>
        <p:spPr>
          <a:xfrm>
            <a:off x="467544" y="415436"/>
            <a:ext cx="44644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Linear?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70485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Baseada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Conteúdo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11CAD5-3498-46FC-8FD2-1DBE2A7BE8D2}"/>
              </a:ext>
            </a:extLst>
          </p:cNvPr>
          <p:cNvSpPr txBox="1">
            <a:spLocks/>
          </p:cNvSpPr>
          <p:nvPr/>
        </p:nvSpPr>
        <p:spPr>
          <a:xfrm>
            <a:off x="467544" y="1082462"/>
            <a:ext cx="7920880" cy="1129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Vimos que o pipeline para implementar um modelo de recomendação baseado em conteúdo se assemelha muito ao que foi visto em </a:t>
            </a:r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Regressão Linear. 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Afinal, as previsões utilizadas (exemplo de rating de filmes) foram calculadas da mesma forma.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B970B6-0ACA-480F-A8D8-CDE66380726E}"/>
              </a:ext>
            </a:extLst>
          </p:cNvPr>
          <p:cNvSpPr txBox="1">
            <a:spLocks/>
          </p:cNvSpPr>
          <p:nvPr/>
        </p:nvSpPr>
        <p:spPr>
          <a:xfrm>
            <a:off x="467544" y="2139702"/>
            <a:ext cx="7920880" cy="13681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pt-BR" altLang="ko-K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Um dos fatores chave deste modelo é a presença de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Assumimos que temos em mãos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que são capazes de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Descrever o </a:t>
            </a:r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conteúdo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dos filmes.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262DCAF-6F78-4467-BD9C-434F214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306598"/>
            <a:ext cx="2070528" cy="2034451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B80F47F-236A-4E8A-BB36-4FA4E899F6EB}"/>
              </a:ext>
            </a:extLst>
          </p:cNvPr>
          <p:cNvSpPr txBox="1">
            <a:spLocks/>
          </p:cNvSpPr>
          <p:nvPr/>
        </p:nvSpPr>
        <p:spPr>
          <a:xfrm>
            <a:off x="467544" y="3240376"/>
            <a:ext cx="7920880" cy="132471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Desafio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Nem sempre tais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estarão disponíveis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54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2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70485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11CAD5-3498-46FC-8FD2-1DBE2A7BE8D2}"/>
              </a:ext>
            </a:extLst>
          </p:cNvPr>
          <p:cNvSpPr txBox="1">
            <a:spLocks/>
          </p:cNvSpPr>
          <p:nvPr/>
        </p:nvSpPr>
        <p:spPr>
          <a:xfrm>
            <a:off x="467544" y="1082462"/>
            <a:ext cx="7920880" cy="1129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Este modelo possui uma característica interessante: </a:t>
            </a:r>
            <a:r>
              <a:rPr lang="pt-BR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pt-BR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B970B6-0ACA-480F-A8D8-CDE66380726E}"/>
              </a:ext>
            </a:extLst>
          </p:cNvPr>
          <p:cNvSpPr txBox="1">
            <a:spLocks/>
          </p:cNvSpPr>
          <p:nvPr/>
        </p:nvSpPr>
        <p:spPr>
          <a:xfrm>
            <a:off x="467544" y="2139702"/>
            <a:ext cx="7920880" cy="13681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 Learning</a:t>
            </a:r>
            <a:endParaRPr lang="pt-BR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Vimos que um dos grandes problemas do modelo baseado em conteúdo é que, geralmente, não possuímos as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necessárias para os cálculos (x romance ou x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). O modelo de filtro colaborativo automaticamente </a:t>
            </a:r>
            <a:r>
              <a:rPr lang="pt-BR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aprende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quais as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necessárias para realizar predições.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43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70485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22F2BB9-509F-4902-9616-26DA551E0D2F}"/>
              </a:ext>
            </a:extLst>
          </p:cNvPr>
          <p:cNvGrpSpPr/>
          <p:nvPr/>
        </p:nvGrpSpPr>
        <p:grpSpPr>
          <a:xfrm>
            <a:off x="539552" y="1162800"/>
            <a:ext cx="7615144" cy="2034451"/>
            <a:chOff x="539552" y="1162800"/>
            <a:chExt cx="7615144" cy="203445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7EE8207-6CB5-4060-8AB0-7A419BEDE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1203598"/>
              <a:ext cx="5580112" cy="191970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E701E96-B52E-42AA-8EDF-14DD2A7A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4168" y="1162800"/>
              <a:ext cx="2070528" cy="2034451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E0CD29B-C902-4927-BA54-1A2A34F51688}"/>
              </a:ext>
            </a:extLst>
          </p:cNvPr>
          <p:cNvSpPr/>
          <p:nvPr/>
        </p:nvSpPr>
        <p:spPr>
          <a:xfrm>
            <a:off x="6169301" y="1162800"/>
            <a:ext cx="2003099" cy="1960500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28388A-B346-4789-96F8-7AB612185370}"/>
              </a:ext>
            </a:extLst>
          </p:cNvPr>
          <p:cNvSpPr txBox="1">
            <a:spLocks/>
          </p:cNvSpPr>
          <p:nvPr/>
        </p:nvSpPr>
        <p:spPr>
          <a:xfrm>
            <a:off x="467544" y="3304732"/>
            <a:ext cx="7920880" cy="13681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Definindo </a:t>
            </a:r>
            <a:r>
              <a:rPr lang="pt-BR" altLang="ko-KR" b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pt-BR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Aqui assumimos que </a:t>
            </a:r>
            <a:r>
              <a:rPr lang="pt-BR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alguém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indicou o quão romântico é cada filme ou o quanto de ação cada um possui.</a:t>
            </a:r>
          </a:p>
          <a:p>
            <a:pPr algn="l"/>
            <a:endParaRPr lang="pt-BR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Na prática, é como se esse </a:t>
            </a:r>
            <a:r>
              <a:rPr lang="pt-BR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alguém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tivesse que assistir todos os filmes e, posteriormente, indicar os índices relacionados a cada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 Isto pode ser bem custoso.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70485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7E26C7-F47F-42B7-A728-583D1452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0" y="1059582"/>
            <a:ext cx="7380312" cy="2505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BA2AC32-2314-43E6-AC83-BB2A77BD216F}"/>
                  </a:ext>
                </a:extLst>
              </p:cNvPr>
              <p:cNvSpPr/>
              <p:nvPr/>
            </p:nvSpPr>
            <p:spPr>
              <a:xfrm>
                <a:off x="2555776" y="1267438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BA2AC32-2314-43E6-AC83-BB2A77BD2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267438"/>
                <a:ext cx="535659" cy="322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090E206-D256-4E10-BAB1-B01B7753F250}"/>
                  </a:ext>
                </a:extLst>
              </p:cNvPr>
              <p:cNvSpPr/>
              <p:nvPr/>
            </p:nvSpPr>
            <p:spPr>
              <a:xfrm>
                <a:off x="3532285" y="1284485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090E206-D256-4E10-BAB1-B01B7753F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85" y="1284485"/>
                <a:ext cx="535659" cy="3222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A87A2BF-6DB7-4736-916D-EC028FC4D26F}"/>
                  </a:ext>
                </a:extLst>
              </p:cNvPr>
              <p:cNvSpPr/>
              <p:nvPr/>
            </p:nvSpPr>
            <p:spPr>
              <a:xfrm>
                <a:off x="4499992" y="1275606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A87A2BF-6DB7-4736-916D-EC028FC4D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275606"/>
                <a:ext cx="535659" cy="3222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D69DB87-2A38-4325-A898-2CD5E94A7CB3}"/>
                  </a:ext>
                </a:extLst>
              </p:cNvPr>
              <p:cNvSpPr/>
              <p:nvPr/>
            </p:nvSpPr>
            <p:spPr>
              <a:xfrm>
                <a:off x="5526804" y="1267438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D69DB87-2A38-4325-A898-2CD5E94A7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04" y="1267438"/>
                <a:ext cx="535659" cy="3222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7A7ACA9-6AFC-400A-AAF9-A2DFD23890A5}"/>
                  </a:ext>
                </a:extLst>
              </p:cNvPr>
              <p:cNvSpPr txBox="1"/>
              <p:nvPr/>
            </p:nvSpPr>
            <p:spPr>
              <a:xfrm>
                <a:off x="888850" y="3883898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7A7ACA9-6AFC-400A-AAF9-A2DFD2389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50" y="3883898"/>
                <a:ext cx="948786" cy="6512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AA23C73-6CD8-4A7A-B091-2A6D9993E1E3}"/>
                  </a:ext>
                </a:extLst>
              </p:cNvPr>
              <p:cNvSpPr txBox="1"/>
              <p:nvPr/>
            </p:nvSpPr>
            <p:spPr>
              <a:xfrm>
                <a:off x="2059899" y="3883898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AA23C73-6CD8-4A7A-B091-2A6D9993E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99" y="3883898"/>
                <a:ext cx="948786" cy="6512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BD2E48D-A0E7-41D9-9205-39E0B256B96F}"/>
                  </a:ext>
                </a:extLst>
              </p:cNvPr>
              <p:cNvSpPr txBox="1"/>
              <p:nvPr/>
            </p:nvSpPr>
            <p:spPr>
              <a:xfrm>
                <a:off x="3230948" y="3909670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BD2E48D-A0E7-41D9-9205-39E0B256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48" y="3909670"/>
                <a:ext cx="948786" cy="6512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EA3BAEF-D748-4184-B338-A4B1AA56E575}"/>
                  </a:ext>
                </a:extLst>
              </p:cNvPr>
              <p:cNvSpPr txBox="1"/>
              <p:nvPr/>
            </p:nvSpPr>
            <p:spPr>
              <a:xfrm>
                <a:off x="4417242" y="3880068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EA3BAEF-D748-4184-B338-A4B1AA56E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42" y="3880068"/>
                <a:ext cx="948786" cy="6512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CA090107-8663-41D5-8ACE-24DD4B9791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8850" y="3773354"/>
                <a:ext cx="6028469" cy="77918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Colaboração:</a:t>
                </a:r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Usuários informam seus gostos em filmes românticos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de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CA090107-8663-41D5-8ACE-24DD4B97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50" y="3773354"/>
                <a:ext cx="6028469" cy="779186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EB9ECA7-23BD-4B00-9FBC-A469D1797C3B}"/>
                  </a:ext>
                </a:extLst>
              </p:cNvPr>
              <p:cNvSpPr/>
              <p:nvPr/>
            </p:nvSpPr>
            <p:spPr>
              <a:xfrm>
                <a:off x="354570" y="1538694"/>
                <a:ext cx="473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EB9ECA7-23BD-4B00-9FBC-A469D1797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0" y="1538694"/>
                <a:ext cx="4730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DAFDB6-0051-4A7F-BDFA-2A131F2200B3}"/>
              </a:ext>
            </a:extLst>
          </p:cNvPr>
          <p:cNvCxnSpPr/>
          <p:nvPr/>
        </p:nvCxnSpPr>
        <p:spPr>
          <a:xfrm>
            <a:off x="2699792" y="1860962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66732EF-89B7-4DA1-81A4-D776D133CDFC}"/>
              </a:ext>
            </a:extLst>
          </p:cNvPr>
          <p:cNvCxnSpPr/>
          <p:nvPr/>
        </p:nvCxnSpPr>
        <p:spPr>
          <a:xfrm>
            <a:off x="3635896" y="1851670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D88F04-579E-4150-A366-DE5E1AD594B9}"/>
              </a:ext>
            </a:extLst>
          </p:cNvPr>
          <p:cNvCxnSpPr/>
          <p:nvPr/>
        </p:nvCxnSpPr>
        <p:spPr>
          <a:xfrm>
            <a:off x="4644008" y="1851670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B9C3BA8-7C50-46FB-81E7-17C29692BB74}"/>
              </a:ext>
            </a:extLst>
          </p:cNvPr>
          <p:cNvCxnSpPr/>
          <p:nvPr/>
        </p:nvCxnSpPr>
        <p:spPr>
          <a:xfrm>
            <a:off x="5580112" y="1851670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51A6BDF3-C4C4-4AFA-B2F0-A54D25862DFA}"/>
              </a:ext>
            </a:extLst>
          </p:cNvPr>
          <p:cNvSpPr/>
          <p:nvPr/>
        </p:nvSpPr>
        <p:spPr>
          <a:xfrm>
            <a:off x="6490769" y="1562272"/>
            <a:ext cx="372817" cy="360040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3F1D4EF3-C659-4DD7-AEBF-78A0F4E7BAE6}"/>
              </a:ext>
            </a:extLst>
          </p:cNvPr>
          <p:cNvSpPr/>
          <p:nvPr/>
        </p:nvSpPr>
        <p:spPr>
          <a:xfrm>
            <a:off x="7468433" y="1554652"/>
            <a:ext cx="372817" cy="360040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E64B2EA1-27BA-4CB4-A1E4-19DF7B19FAFF}"/>
                  </a:ext>
                </a:extLst>
              </p:cNvPr>
              <p:cNvSpPr/>
              <p:nvPr/>
            </p:nvSpPr>
            <p:spPr>
              <a:xfrm>
                <a:off x="6728337" y="1570872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1.0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E64B2EA1-27BA-4CB4-A1E4-19DF7B19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37" y="1570872"/>
                <a:ext cx="5533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7BB463B3-3ABA-44D6-AA82-266031F4F1ED}"/>
                  </a:ext>
                </a:extLst>
              </p:cNvPr>
              <p:cNvSpPr/>
              <p:nvPr/>
            </p:nvSpPr>
            <p:spPr>
              <a:xfrm>
                <a:off x="7712412" y="1570872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7BB463B3-3ABA-44D6-AA82-266031F4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12" y="1570872"/>
                <a:ext cx="5533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19D1D72-2AC7-4175-8327-25211AABB98E}"/>
                  </a:ext>
                </a:extLst>
              </p:cNvPr>
              <p:cNvSpPr txBox="1"/>
              <p:nvPr/>
            </p:nvSpPr>
            <p:spPr>
              <a:xfrm>
                <a:off x="6074180" y="4057018"/>
                <a:ext cx="626582" cy="2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19D1D72-2AC7-4175-8327-25211AABB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80" y="4057018"/>
                <a:ext cx="626582" cy="256480"/>
              </a:xfrm>
              <a:prstGeom prst="rect">
                <a:avLst/>
              </a:prstGeom>
              <a:blipFill>
                <a:blip r:embed="rId16"/>
                <a:stretch>
                  <a:fillRect l="-2913" t="-2381" r="-38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2CE9092B-28D6-42A7-97B8-D0245C06C894}"/>
                  </a:ext>
                </a:extLst>
              </p:cNvPr>
              <p:cNvSpPr/>
              <p:nvPr/>
            </p:nvSpPr>
            <p:spPr>
              <a:xfrm>
                <a:off x="6757363" y="3579862"/>
                <a:ext cx="1416926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≈5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2CE9092B-28D6-42A7-97B8-D0245C06C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63" y="3579862"/>
                <a:ext cx="1416926" cy="3821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5468291B-E6B4-485D-8525-F9586DEDEEB9}"/>
                  </a:ext>
                </a:extLst>
              </p:cNvPr>
              <p:cNvSpPr/>
              <p:nvPr/>
            </p:nvSpPr>
            <p:spPr>
              <a:xfrm>
                <a:off x="6743060" y="3866205"/>
                <a:ext cx="1416926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≈5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5468291B-E6B4-485D-8525-F9586DEDE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060" y="3866205"/>
                <a:ext cx="1416926" cy="3821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A3D0B1B0-8410-4719-B3C9-AD7A6D5E82F4}"/>
                  </a:ext>
                </a:extLst>
              </p:cNvPr>
              <p:cNvSpPr/>
              <p:nvPr/>
            </p:nvSpPr>
            <p:spPr>
              <a:xfrm>
                <a:off x="6743060" y="4159437"/>
                <a:ext cx="1416926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≈0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A3D0B1B0-8410-4719-B3C9-AD7A6D5E8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060" y="4159437"/>
                <a:ext cx="1416926" cy="3821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C1F6AFC4-BA4C-4DFF-8EA1-B16DFE84E558}"/>
                  </a:ext>
                </a:extLst>
              </p:cNvPr>
              <p:cNvSpPr/>
              <p:nvPr/>
            </p:nvSpPr>
            <p:spPr>
              <a:xfrm>
                <a:off x="6757363" y="4452669"/>
                <a:ext cx="1416926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≈0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C1F6AFC4-BA4C-4DFF-8EA1-B16DFE84E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63" y="4452669"/>
                <a:ext cx="1416926" cy="38215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3117B2A8-4C05-44FE-AC8F-CC75D26E84B1}"/>
                  </a:ext>
                </a:extLst>
              </p:cNvPr>
              <p:cNvSpPr txBox="1"/>
              <p:nvPr/>
            </p:nvSpPr>
            <p:spPr>
              <a:xfrm>
                <a:off x="8016846" y="2870834"/>
                <a:ext cx="943527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3117B2A8-4C05-44FE-AC8F-CC75D26E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46" y="2870834"/>
                <a:ext cx="943527" cy="6512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tângulo 36">
            <a:extLst>
              <a:ext uri="{FF2B5EF4-FFF2-40B4-BE49-F238E27FC236}">
                <a16:creationId xmlns:a16="http://schemas.microsoft.com/office/drawing/2014/main" id="{E248B394-C840-4D57-999E-EEDF9964B7EB}"/>
              </a:ext>
            </a:extLst>
          </p:cNvPr>
          <p:cNvSpPr/>
          <p:nvPr/>
        </p:nvSpPr>
        <p:spPr>
          <a:xfrm>
            <a:off x="8016846" y="2787774"/>
            <a:ext cx="943526" cy="829126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1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19" grpId="1"/>
      <p:bldP spid="4" grpId="0"/>
      <p:bldP spid="25" grpId="0" animBg="1"/>
      <p:bldP spid="26" grpId="0" animBg="1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3B174AE-0E40-4ABB-8B9E-E1E9AC60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85787"/>
            <a:ext cx="5791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40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73858A-5121-44EB-B03D-765FF0AD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555526"/>
            <a:ext cx="57340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2: Bias x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Variância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Efeitos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hiperparâmetros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resolver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834844"/>
                <a:ext cx="511256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Agora, 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aprender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𝒊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34844"/>
                <a:ext cx="5112568" cy="460332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/>
              <p:nvPr/>
            </p:nvSpPr>
            <p:spPr>
              <a:xfrm>
                <a:off x="1115616" y="3295176"/>
                <a:ext cx="5393528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95176"/>
                <a:ext cx="5393528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26DA7D53-A09F-479F-BF66-0CACB0E40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059582"/>
                <a:ext cx="4680520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Antes,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tínhamos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um usuário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26DA7D53-A09F-479F-BF66-0CACB0E4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9582"/>
                <a:ext cx="4680520" cy="460332"/>
              </a:xfrm>
              <a:prstGeom prst="rect">
                <a:avLst/>
              </a:prstGeom>
              <a:blipFill>
                <a:blip r:embed="rId5"/>
                <a:stretch>
                  <a:fillRect l="-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8BF36E-BA29-4588-8CCA-9298507A79D0}"/>
                  </a:ext>
                </a:extLst>
              </p:cNvPr>
              <p:cNvSpPr txBox="1"/>
              <p:nvPr/>
            </p:nvSpPr>
            <p:spPr>
              <a:xfrm>
                <a:off x="1115616" y="1519914"/>
                <a:ext cx="5303760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8BF36E-BA29-4588-8CCA-9298507A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19914"/>
                <a:ext cx="5303760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C8F4FADC-E5C7-46A1-8366-B39F33E00081}"/>
              </a:ext>
            </a:extLst>
          </p:cNvPr>
          <p:cNvSpPr/>
          <p:nvPr/>
        </p:nvSpPr>
        <p:spPr>
          <a:xfrm>
            <a:off x="467544" y="2794460"/>
            <a:ext cx="6120680" cy="150548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834844"/>
                <a:ext cx="705678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Agora, 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aprendemos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𝒎</m:t>
                            </m:r>
                          </m:sub>
                        </m:sSub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34844"/>
                <a:ext cx="7056784" cy="460332"/>
              </a:xfrm>
              <a:prstGeom prst="rect">
                <a:avLst/>
              </a:prstGeom>
              <a:blipFill>
                <a:blip r:embed="rId3"/>
                <a:stretch>
                  <a:fillRect l="-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80354C1F-666A-4BCF-B0CE-007F760A5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105246"/>
                <a:ext cx="583264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Antes,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tínhamos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80354C1F-666A-4BCF-B0CE-007F760A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05246"/>
                <a:ext cx="5832648" cy="460332"/>
              </a:xfrm>
              <a:prstGeom prst="rect">
                <a:avLst/>
              </a:prstGeom>
              <a:blipFill>
                <a:blip r:embed="rId4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8E22ED0-4885-4E5F-BA72-13DB48E31075}"/>
                  </a:ext>
                </a:extLst>
              </p:cNvPr>
              <p:cNvSpPr txBox="1"/>
              <p:nvPr/>
            </p:nvSpPr>
            <p:spPr>
              <a:xfrm>
                <a:off x="1043608" y="1565578"/>
                <a:ext cx="6557693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8E22ED0-4885-4E5F-BA72-13DB48E3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65578"/>
                <a:ext cx="6557693" cy="788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73D721A-2817-4808-BE2C-809E24CDA3D8}"/>
                  </a:ext>
                </a:extLst>
              </p:cNvPr>
              <p:cNvSpPr txBox="1"/>
              <p:nvPr/>
            </p:nvSpPr>
            <p:spPr>
              <a:xfrm>
                <a:off x="1089328" y="3295176"/>
                <a:ext cx="6737742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73D721A-2817-4808-BE2C-809E24CD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28" y="3295176"/>
                <a:ext cx="6737742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8725B25F-CF86-4384-A6F0-5E893375124B}"/>
              </a:ext>
            </a:extLst>
          </p:cNvPr>
          <p:cNvSpPr/>
          <p:nvPr/>
        </p:nvSpPr>
        <p:spPr>
          <a:xfrm>
            <a:off x="467544" y="2794460"/>
            <a:ext cx="7359526" cy="150548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C0C7FF6A-7410-4023-884C-C4E52A8B6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178660"/>
                <a:ext cx="8208912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Usuário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informa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preferências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aprendemos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as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𝒊</m:t>
                        </m:r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o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C0C7FF6A-7410-4023-884C-C4E52A8B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78660"/>
                <a:ext cx="8208912" cy="460332"/>
              </a:xfrm>
              <a:prstGeom prst="rect">
                <a:avLst/>
              </a:prstGeom>
              <a:blipFill>
                <a:blip r:embed="rId3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D8EF62D7-9D4E-4AEC-BB0F-AE410E262B02}"/>
                  </a:ext>
                </a:extLst>
              </p:cNvPr>
              <p:cNvSpPr txBox="1"/>
              <p:nvPr/>
            </p:nvSpPr>
            <p:spPr>
              <a:xfrm>
                <a:off x="1115616" y="1638992"/>
                <a:ext cx="5393528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D8EF62D7-9D4E-4AEC-BB0F-AE410E26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638992"/>
                <a:ext cx="5393528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E5BBEBF5-3722-45CE-8657-0E289417DA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834844"/>
                <a:ext cx="79928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Todos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mostram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as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preferências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aprendemos features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𝒎</m:t>
                            </m:r>
                          </m:sub>
                        </m:sSub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E5BBEBF5-3722-45CE-8657-0E289417D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34844"/>
                <a:ext cx="7992888" cy="460332"/>
              </a:xfrm>
              <a:prstGeom prst="rect">
                <a:avLst/>
              </a:prstGeom>
              <a:blipFill>
                <a:blip r:embed="rId5"/>
                <a:stretch>
                  <a:fillRect l="-229" t="-7895" r="-76" b="-2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975459A-8E22-4D20-98D3-A59866448BEE}"/>
                  </a:ext>
                </a:extLst>
              </p:cNvPr>
              <p:cNvSpPr txBox="1"/>
              <p:nvPr/>
            </p:nvSpPr>
            <p:spPr>
              <a:xfrm>
                <a:off x="1089328" y="3295176"/>
                <a:ext cx="6737742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975459A-8E22-4D20-98D3-A5986644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28" y="3295176"/>
                <a:ext cx="6737742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68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82644B-4097-45A2-8247-84877633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909637"/>
            <a:ext cx="47720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16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7640B58-D7E6-4680-A58A-94FDA128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642937"/>
            <a:ext cx="47529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6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0C7FF6A-7410-4023-884C-C4E52A8B6670}"/>
              </a:ext>
            </a:extLst>
          </p:cNvPr>
          <p:cNvSpPr txBox="1">
            <a:spLocks/>
          </p:cNvSpPr>
          <p:nvPr/>
        </p:nvSpPr>
        <p:spPr>
          <a:xfrm>
            <a:off x="467544" y="1178660"/>
            <a:ext cx="1656184" cy="4603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Antes:</a:t>
            </a:r>
            <a:endParaRPr lang="en-US" altLang="ko-K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E5BBEBF5-3722-45CE-8657-0E289417DA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584" y="1540246"/>
                <a:ext cx="417646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(1)</m:t>
                            </m:r>
                          </m:sup>
                        </m:sSup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ratings de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E5BBEBF5-3722-45CE-8657-0E289417D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40246"/>
                <a:ext cx="4176464" cy="460332"/>
              </a:xfrm>
              <a:prstGeom prst="rect">
                <a:avLst/>
              </a:prstGeom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9AF3A27-D40E-4CE9-BFF2-3608F5B5B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1844696"/>
                <a:ext cx="417646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estimamos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9AF3A27-D40E-4CE9-BFF2-3608F5B5B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844696"/>
                <a:ext cx="4176464" cy="460332"/>
              </a:xfrm>
              <a:prstGeom prst="rect">
                <a:avLst/>
              </a:prstGeom>
              <a:blipFill>
                <a:blip r:embed="rId4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CB9B39-914D-4AFA-8F0B-DC47FD29E3AE}"/>
              </a:ext>
            </a:extLst>
          </p:cNvPr>
          <p:cNvSpPr txBox="1">
            <a:spLocks/>
          </p:cNvSpPr>
          <p:nvPr/>
        </p:nvSpPr>
        <p:spPr>
          <a:xfrm>
            <a:off x="467544" y="2483371"/>
            <a:ext cx="1656184" cy="4603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Depois:</a:t>
            </a:r>
            <a:endParaRPr lang="en-US" altLang="ko-K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3B469B08-1660-4328-B7A7-1FF697E117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585" y="2807335"/>
                <a:ext cx="417646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ratings de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3B469B08-1660-4328-B7A7-1FF697E11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2807335"/>
                <a:ext cx="4176464" cy="460332"/>
              </a:xfrm>
              <a:prstGeom prst="rect">
                <a:avLst/>
              </a:prstGeom>
              <a:blipFill>
                <a:blip r:embed="rId5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85ABEF1F-56EB-4621-BC11-437CB23673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5" y="3111785"/>
                <a:ext cx="417646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estimamos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(1)</m:t>
                            </m:r>
                          </m:sup>
                        </m:sSup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85ABEF1F-56EB-4621-BC11-437CB2367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3111785"/>
                <a:ext cx="4176464" cy="460332"/>
              </a:xfrm>
              <a:prstGeom prst="rect">
                <a:avLst/>
              </a:prstGeom>
              <a:blipFill>
                <a:blip r:embed="rId6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D4D0B0-EFEC-43FD-AC88-02477380AEBF}"/>
                  </a:ext>
                </a:extLst>
              </p:cNvPr>
              <p:cNvSpPr txBox="1"/>
              <p:nvPr/>
            </p:nvSpPr>
            <p:spPr>
              <a:xfrm>
                <a:off x="467544" y="3788082"/>
                <a:ext cx="92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𝑅𝑎𝑛𝑑𝑜𝑚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D4D0B0-EFEC-43FD-AC88-02477380A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88082"/>
                <a:ext cx="927305" cy="276999"/>
              </a:xfrm>
              <a:prstGeom prst="rect">
                <a:avLst/>
              </a:prstGeom>
              <a:blipFill>
                <a:blip r:embed="rId7"/>
                <a:stretch>
                  <a:fillRect l="-5263" r="-5921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FACCB1-63C7-40D1-86E5-3A4B74624D5F}"/>
                  </a:ext>
                </a:extLst>
              </p:cNvPr>
              <p:cNvSpPr txBox="1"/>
              <p:nvPr/>
            </p:nvSpPr>
            <p:spPr>
              <a:xfrm>
                <a:off x="1295636" y="4084963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FACCB1-63C7-40D1-86E5-3A4B74624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4084963"/>
                <a:ext cx="200696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BE85400-0D49-4A83-8543-F33D486838A2}"/>
                  </a:ext>
                </a:extLst>
              </p:cNvPr>
              <p:cNvSpPr txBox="1"/>
              <p:nvPr/>
            </p:nvSpPr>
            <p:spPr>
              <a:xfrm>
                <a:off x="1547664" y="4084963"/>
                <a:ext cx="452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BE85400-0D49-4A83-8543-F33D4868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84963"/>
                <a:ext cx="452624" cy="276999"/>
              </a:xfrm>
              <a:prstGeom prst="rect">
                <a:avLst/>
              </a:prstGeom>
              <a:blipFill>
                <a:blip r:embed="rId9"/>
                <a:stretch>
                  <a:fillRect l="-5405" r="-4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27C3D83-D02C-40C9-9749-D204A5B8E7CD}"/>
                  </a:ext>
                </a:extLst>
              </p:cNvPr>
              <p:cNvSpPr txBox="1"/>
              <p:nvPr/>
            </p:nvSpPr>
            <p:spPr>
              <a:xfrm>
                <a:off x="2009748" y="4084963"/>
                <a:ext cx="45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27C3D83-D02C-40C9-9749-D204A5B8E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48" y="4084963"/>
                <a:ext cx="458779" cy="276999"/>
              </a:xfrm>
              <a:prstGeom prst="rect">
                <a:avLst/>
              </a:prstGeom>
              <a:blipFill>
                <a:blip r:embed="rId10"/>
                <a:stretch>
                  <a:fillRect l="-6667" r="-8000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7B7901E-4A2E-49CC-A62A-D24462800D3E}"/>
                  </a:ext>
                </a:extLst>
              </p:cNvPr>
              <p:cNvSpPr txBox="1"/>
              <p:nvPr/>
            </p:nvSpPr>
            <p:spPr>
              <a:xfrm>
                <a:off x="2477987" y="4087331"/>
                <a:ext cx="452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7B7901E-4A2E-49CC-A62A-D24462800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987" y="4087331"/>
                <a:ext cx="452624" cy="276999"/>
              </a:xfrm>
              <a:prstGeom prst="rect">
                <a:avLst/>
              </a:prstGeom>
              <a:blipFill>
                <a:blip r:embed="rId11"/>
                <a:stretch>
                  <a:fillRect l="-4000"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97F119C-BD8E-489E-A06B-F795848CEA17}"/>
                  </a:ext>
                </a:extLst>
              </p:cNvPr>
              <p:cNvSpPr txBox="1"/>
              <p:nvPr/>
            </p:nvSpPr>
            <p:spPr>
              <a:xfrm>
                <a:off x="2952160" y="4084963"/>
                <a:ext cx="45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97F119C-BD8E-489E-A06B-F795848C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60" y="4084963"/>
                <a:ext cx="458779" cy="276999"/>
              </a:xfrm>
              <a:prstGeom prst="rect">
                <a:avLst/>
              </a:prstGeom>
              <a:blipFill>
                <a:blip r:embed="rId12"/>
                <a:stretch>
                  <a:fillRect l="-5263" r="-7895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9B00317-BD2F-44B8-A035-03ADBE8D5DBB}"/>
                  </a:ext>
                </a:extLst>
              </p:cNvPr>
              <p:cNvSpPr txBox="1"/>
              <p:nvPr/>
            </p:nvSpPr>
            <p:spPr>
              <a:xfrm>
                <a:off x="3414266" y="4094951"/>
                <a:ext cx="519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9B00317-BD2F-44B8-A035-03ADBE8D5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66" y="4094951"/>
                <a:ext cx="519373" cy="276999"/>
              </a:xfrm>
              <a:prstGeom prst="rect">
                <a:avLst/>
              </a:prstGeom>
              <a:blipFill>
                <a:blip r:embed="rId13"/>
                <a:stretch>
                  <a:fillRect l="-3529" r="-3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ta: Curva para a Direita 4">
            <a:extLst>
              <a:ext uri="{FF2B5EF4-FFF2-40B4-BE49-F238E27FC236}">
                <a16:creationId xmlns:a16="http://schemas.microsoft.com/office/drawing/2014/main" id="{861F785E-8C49-43A5-AE13-C3D864E506F8}"/>
              </a:ext>
            </a:extLst>
          </p:cNvPr>
          <p:cNvSpPr/>
          <p:nvPr/>
        </p:nvSpPr>
        <p:spPr>
          <a:xfrm rot="10800000">
            <a:off x="4710872" y="1714146"/>
            <a:ext cx="586352" cy="1649692"/>
          </a:xfrm>
          <a:prstGeom prst="curved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Curva para a Direita 20">
            <a:extLst>
              <a:ext uri="{FF2B5EF4-FFF2-40B4-BE49-F238E27FC236}">
                <a16:creationId xmlns:a16="http://schemas.microsoft.com/office/drawing/2014/main" id="{C9A380FA-8523-43B3-8F00-582DD3504B9E}"/>
              </a:ext>
            </a:extLst>
          </p:cNvPr>
          <p:cNvSpPr/>
          <p:nvPr/>
        </p:nvSpPr>
        <p:spPr>
          <a:xfrm flipH="1">
            <a:off x="5397519" y="1794330"/>
            <a:ext cx="586351" cy="1608645"/>
          </a:xfrm>
          <a:prstGeom prst="curved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: Curva para a Direita 21">
            <a:extLst>
              <a:ext uri="{FF2B5EF4-FFF2-40B4-BE49-F238E27FC236}">
                <a16:creationId xmlns:a16="http://schemas.microsoft.com/office/drawing/2014/main" id="{FEFC20FE-6C1C-4B5D-BBC2-821287490692}"/>
              </a:ext>
            </a:extLst>
          </p:cNvPr>
          <p:cNvSpPr/>
          <p:nvPr/>
        </p:nvSpPr>
        <p:spPr>
          <a:xfrm rot="10800000">
            <a:off x="6084165" y="1745627"/>
            <a:ext cx="586352" cy="1649692"/>
          </a:xfrm>
          <a:prstGeom prst="curved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Curva para a Direita 22">
            <a:extLst>
              <a:ext uri="{FF2B5EF4-FFF2-40B4-BE49-F238E27FC236}">
                <a16:creationId xmlns:a16="http://schemas.microsoft.com/office/drawing/2014/main" id="{3898DA6F-50C8-45E2-91F5-4516290CC777}"/>
              </a:ext>
            </a:extLst>
          </p:cNvPr>
          <p:cNvSpPr/>
          <p:nvPr/>
        </p:nvSpPr>
        <p:spPr>
          <a:xfrm flipH="1">
            <a:off x="6770811" y="1844696"/>
            <a:ext cx="586351" cy="1608645"/>
          </a:xfrm>
          <a:prstGeom prst="curved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16" grpId="0"/>
      <p:bldP spid="17" grpId="0"/>
      <p:bldP spid="18" grpId="0"/>
      <p:bldP spid="5" grpId="0" animBg="1"/>
      <p:bldP spid="21" grpId="0" animBg="1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72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A1457AEE-DC4B-43DF-842B-538AAE132F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2643758"/>
                <a:ext cx="705678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𝒎</m:t>
                            </m:r>
                          </m:sub>
                        </m:sSub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A1457AEE-DC4B-43DF-842B-538AAE132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43758"/>
                <a:ext cx="7056784" cy="460332"/>
              </a:xfrm>
              <a:prstGeom prst="rect">
                <a:avLst/>
              </a:prstGeom>
              <a:blipFill>
                <a:blip r:embed="rId3"/>
                <a:stretch>
                  <a:fillRect l="-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𝒎</m:t>
                            </m:r>
                          </m:sub>
                        </m:sSub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todos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  <a:blipFill>
                <a:blip r:embed="rId4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8B83DC-0760-49AD-9498-37ADDB110050}"/>
                  </a:ext>
                </a:extLst>
              </p:cNvPr>
              <p:cNvSpPr txBox="1"/>
              <p:nvPr/>
            </p:nvSpPr>
            <p:spPr>
              <a:xfrm>
                <a:off x="1043608" y="1565578"/>
                <a:ext cx="6557693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8B83DC-0760-49AD-9498-37ADDB11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65578"/>
                <a:ext cx="6557693" cy="788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909465-6CF7-47EE-B4D5-BDB293CE31F2}"/>
                  </a:ext>
                </a:extLst>
              </p:cNvPr>
              <p:cNvSpPr txBox="1"/>
              <p:nvPr/>
            </p:nvSpPr>
            <p:spPr>
              <a:xfrm>
                <a:off x="1043608" y="3104090"/>
                <a:ext cx="6737742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909465-6CF7-47EE-B4D5-BDB293CE3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04090"/>
                <a:ext cx="6737742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DC87DE5-8281-497B-AE28-5A3157E49C97}"/>
                  </a:ext>
                </a:extLst>
              </p:cNvPr>
              <p:cNvSpPr txBox="1"/>
              <p:nvPr/>
            </p:nvSpPr>
            <p:spPr>
              <a:xfrm>
                <a:off x="467544" y="4107904"/>
                <a:ext cx="92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𝑅𝑎𝑛𝑑𝑜𝑚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DC87DE5-8281-497B-AE28-5A3157E49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07904"/>
                <a:ext cx="927305" cy="276999"/>
              </a:xfrm>
              <a:prstGeom prst="rect">
                <a:avLst/>
              </a:prstGeom>
              <a:blipFill>
                <a:blip r:embed="rId7"/>
                <a:stretch>
                  <a:fillRect l="-5263" r="-5921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A729785-472F-4C28-B457-8ADDCC0C876C}"/>
                  </a:ext>
                </a:extLst>
              </p:cNvPr>
              <p:cNvSpPr txBox="1"/>
              <p:nvPr/>
            </p:nvSpPr>
            <p:spPr>
              <a:xfrm>
                <a:off x="1295636" y="4404785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A729785-472F-4C28-B457-8ADDCC0C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4404785"/>
                <a:ext cx="200696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9500FF4-BCCC-4E9D-8884-939F1CD0C963}"/>
                  </a:ext>
                </a:extLst>
              </p:cNvPr>
              <p:cNvSpPr txBox="1"/>
              <p:nvPr/>
            </p:nvSpPr>
            <p:spPr>
              <a:xfrm>
                <a:off x="1547664" y="4404785"/>
                <a:ext cx="452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9500FF4-BCCC-4E9D-8884-939F1CD0C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04785"/>
                <a:ext cx="452624" cy="276999"/>
              </a:xfrm>
              <a:prstGeom prst="rect">
                <a:avLst/>
              </a:prstGeom>
              <a:blipFill>
                <a:blip r:embed="rId9"/>
                <a:stretch>
                  <a:fillRect l="-5405" r="-4054"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ECD571A-5B52-4922-AACF-66C62C61086E}"/>
                  </a:ext>
                </a:extLst>
              </p:cNvPr>
              <p:cNvSpPr txBox="1"/>
              <p:nvPr/>
            </p:nvSpPr>
            <p:spPr>
              <a:xfrm>
                <a:off x="2009748" y="4404785"/>
                <a:ext cx="45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ECD571A-5B52-4922-AACF-66C62C61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48" y="4404785"/>
                <a:ext cx="458779" cy="276999"/>
              </a:xfrm>
              <a:prstGeom prst="rect">
                <a:avLst/>
              </a:prstGeom>
              <a:blipFill>
                <a:blip r:embed="rId10"/>
                <a:stretch>
                  <a:fillRect l="-6667" r="-8000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269ACE1-4A0E-41CB-BACB-84BB0533DB25}"/>
                  </a:ext>
                </a:extLst>
              </p:cNvPr>
              <p:cNvSpPr txBox="1"/>
              <p:nvPr/>
            </p:nvSpPr>
            <p:spPr>
              <a:xfrm>
                <a:off x="2477987" y="4407153"/>
                <a:ext cx="452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269ACE1-4A0E-41CB-BACB-84BB0533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987" y="4407153"/>
                <a:ext cx="452624" cy="276999"/>
              </a:xfrm>
              <a:prstGeom prst="rect">
                <a:avLst/>
              </a:prstGeom>
              <a:blipFill>
                <a:blip r:embed="rId11"/>
                <a:stretch>
                  <a:fillRect l="-4000" r="-2667"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429222F-0723-4E38-AE16-386199D2DF30}"/>
                  </a:ext>
                </a:extLst>
              </p:cNvPr>
              <p:cNvSpPr txBox="1"/>
              <p:nvPr/>
            </p:nvSpPr>
            <p:spPr>
              <a:xfrm>
                <a:off x="2952160" y="4404785"/>
                <a:ext cx="45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429222F-0723-4E38-AE16-386199D2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60" y="4404785"/>
                <a:ext cx="458779" cy="276999"/>
              </a:xfrm>
              <a:prstGeom prst="rect">
                <a:avLst/>
              </a:prstGeom>
              <a:blipFill>
                <a:blip r:embed="rId12"/>
                <a:stretch>
                  <a:fillRect l="-5263" r="-7895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B8DE2E2-D69B-4F93-A2DB-A3FFB6167A98}"/>
                  </a:ext>
                </a:extLst>
              </p:cNvPr>
              <p:cNvSpPr txBox="1"/>
              <p:nvPr/>
            </p:nvSpPr>
            <p:spPr>
              <a:xfrm>
                <a:off x="3414266" y="4414773"/>
                <a:ext cx="519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B8DE2E2-D69B-4F93-A2DB-A3FFB616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66" y="4414773"/>
                <a:ext cx="519373" cy="276999"/>
              </a:xfrm>
              <a:prstGeom prst="rect">
                <a:avLst/>
              </a:prstGeom>
              <a:blipFill>
                <a:blip r:embed="rId13"/>
                <a:stretch>
                  <a:fillRect l="-3529" r="-3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F1DA987A-C065-4588-B85B-4542943CDD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9952" y="4184607"/>
                <a:ext cx="475252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Existe um meio mais eficiente de otimizar a obtenção dos parâmetros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das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F1DA987A-C065-4588-B85B-4542943C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184607"/>
                <a:ext cx="4752528" cy="460332"/>
              </a:xfrm>
              <a:prstGeom prst="rect">
                <a:avLst/>
              </a:prstGeom>
              <a:blipFill>
                <a:blip r:embed="rId14"/>
                <a:stretch>
                  <a:fillRect l="-385" t="-10526" r="-128" b="-2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1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Minimizando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𝒎</m:t>
                            </m:r>
                          </m:sub>
                        </m:sSub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simultaneamente:</a:t>
                </a:r>
              </a:p>
            </p:txBody>
          </p:sp>
        </mc:Choice>
        <mc:Fallback xmlns="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8B83DC-0760-49AD-9498-37ADDB110050}"/>
                  </a:ext>
                </a:extLst>
              </p:cNvPr>
              <p:cNvSpPr txBox="1"/>
              <p:nvPr/>
            </p:nvSpPr>
            <p:spPr>
              <a:xfrm>
                <a:off x="438572" y="1851670"/>
                <a:ext cx="8209555" cy="613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8B83DC-0760-49AD-9498-37ADDB11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2" y="1851670"/>
                <a:ext cx="8209555" cy="613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22E310-CE9B-4241-BF7B-F0B878C5CA7A}"/>
                  </a:ext>
                </a:extLst>
              </p:cNvPr>
              <p:cNvSpPr txBox="1"/>
              <p:nvPr/>
            </p:nvSpPr>
            <p:spPr>
              <a:xfrm>
                <a:off x="465664" y="2931790"/>
                <a:ext cx="3151055" cy="479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lim>
                              </m:limLow>
                            </m:e>
                            <m:lim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22E310-CE9B-4241-BF7B-F0B878C5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4" y="2931790"/>
                <a:ext cx="3151055" cy="479234"/>
              </a:xfrm>
              <a:prstGeom prst="rect">
                <a:avLst/>
              </a:prstGeom>
              <a:blipFill>
                <a:blip r:embed="rId5"/>
                <a:stretch>
                  <a:fillRect t="-1266" b="-5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8B90FA8-6039-46A5-858D-54D0FCDA2C11}"/>
                  </a:ext>
                </a:extLst>
              </p:cNvPr>
              <p:cNvSpPr txBox="1"/>
              <p:nvPr/>
            </p:nvSpPr>
            <p:spPr>
              <a:xfrm>
                <a:off x="4184427" y="2947194"/>
                <a:ext cx="15485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=1 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8B90FA8-6039-46A5-858D-54D0FCDA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27" y="2947194"/>
                <a:ext cx="1548501" cy="215444"/>
              </a:xfrm>
              <a:prstGeom prst="rect">
                <a:avLst/>
              </a:prstGeom>
              <a:blipFill>
                <a:blip r:embed="rId6"/>
                <a:stretch>
                  <a:fillRect l="-787" b="-13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4A9182A-B069-4929-999A-E99F817DC532}"/>
                  </a:ext>
                </a:extLst>
              </p:cNvPr>
              <p:cNvSpPr txBox="1"/>
              <p:nvPr/>
            </p:nvSpPr>
            <p:spPr>
              <a:xfrm>
                <a:off x="6128975" y="2930788"/>
                <a:ext cx="5770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4A9182A-B069-4929-999A-E99F817DC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75" y="2930788"/>
                <a:ext cx="577017" cy="215444"/>
              </a:xfrm>
              <a:prstGeom prst="rect">
                <a:avLst/>
              </a:prstGeom>
              <a:blipFill>
                <a:blip r:embed="rId7"/>
                <a:stretch>
                  <a:fillRect l="-315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B69E84B-BE78-4CA8-B7F4-B75D99ACC488}"/>
              </a:ext>
            </a:extLst>
          </p:cNvPr>
          <p:cNvCxnSpPr/>
          <p:nvPr/>
        </p:nvCxnSpPr>
        <p:spPr>
          <a:xfrm>
            <a:off x="4238597" y="3081526"/>
            <a:ext cx="14401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14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</a:t>
                </a:r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Inicializar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com valores aleatórios e pequenos </a:t>
                </a:r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69719239-3CC8-4E35-AB17-DBE9DAD82B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447491"/>
                <a:ext cx="79928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</a:t>
                </a:r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Minimizar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usando gradiente descendente (ou outro algoritmo)</a:t>
                </a:r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69719239-3CC8-4E35-AB17-DBE9DAD82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47491"/>
                <a:ext cx="7992888" cy="460332"/>
              </a:xfrm>
              <a:prstGeom prst="rect">
                <a:avLst/>
              </a:prstGeom>
              <a:blipFill>
                <a:blip r:embed="rId4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F0152FE6-6324-4F73-B5CA-02ECFCC1E5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1745592"/>
                <a:ext cx="79928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cada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F0152FE6-6324-4F73-B5CA-02ECFCC1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45592"/>
                <a:ext cx="7992888" cy="460332"/>
              </a:xfrm>
              <a:prstGeom prst="rect">
                <a:avLst/>
              </a:prstGeom>
              <a:blipFill>
                <a:blip r:embed="rId5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5FBE39A-A5D4-44F4-95BA-6796B4BCF29A}"/>
                  </a:ext>
                </a:extLst>
              </p:cNvPr>
              <p:cNvSpPr txBox="1"/>
              <p:nvPr/>
            </p:nvSpPr>
            <p:spPr>
              <a:xfrm>
                <a:off x="971600" y="2859782"/>
                <a:ext cx="4733475" cy="556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5FBE39A-A5D4-44F4-95BA-6796B4BC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9782"/>
                <a:ext cx="4733475" cy="556819"/>
              </a:xfrm>
              <a:prstGeom prst="rect">
                <a:avLst/>
              </a:prstGeom>
              <a:blipFill>
                <a:blip r:embed="rId6"/>
                <a:stretch>
                  <a:fillRect l="-257" t="-136264" b="-1879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C4D7A2-281A-434E-BE6C-D9ED21D52CFF}"/>
                  </a:ext>
                </a:extLst>
              </p:cNvPr>
              <p:cNvSpPr txBox="1"/>
              <p:nvPr/>
            </p:nvSpPr>
            <p:spPr>
              <a:xfrm>
                <a:off x="971600" y="2233290"/>
                <a:ext cx="4711482" cy="556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C4D7A2-281A-434E-BE6C-D9ED21D52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33290"/>
                <a:ext cx="4711482" cy="556819"/>
              </a:xfrm>
              <a:prstGeom prst="rect">
                <a:avLst/>
              </a:prstGeom>
              <a:blipFill>
                <a:blip r:embed="rId7"/>
                <a:stretch>
                  <a:fillRect t="-134783" b="-18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A4B384D-CE8C-4A57-B0B2-43BAFAFB6B1B}"/>
                  </a:ext>
                </a:extLst>
              </p:cNvPr>
              <p:cNvSpPr txBox="1"/>
              <p:nvPr/>
            </p:nvSpPr>
            <p:spPr>
              <a:xfrm>
                <a:off x="6581381" y="2274878"/>
                <a:ext cx="841256" cy="51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A4B384D-CE8C-4A57-B0B2-43BAFAFB6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81" y="2274878"/>
                <a:ext cx="841256" cy="514885"/>
              </a:xfrm>
              <a:prstGeom prst="rect">
                <a:avLst/>
              </a:prstGeom>
              <a:blipFill>
                <a:blip r:embed="rId8"/>
                <a:stretch>
                  <a:fillRect l="-4348" r="-5797" b="-9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95151C8-FC34-4AA7-A648-BF2AA78FAF2B}"/>
                  </a:ext>
                </a:extLst>
              </p:cNvPr>
              <p:cNvSpPr txBox="1"/>
              <p:nvPr/>
            </p:nvSpPr>
            <p:spPr>
              <a:xfrm>
                <a:off x="6581381" y="2858717"/>
                <a:ext cx="841256" cy="51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95151C8-FC34-4AA7-A648-BF2AA78F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81" y="2858717"/>
                <a:ext cx="841256" cy="514885"/>
              </a:xfrm>
              <a:prstGeom prst="rect">
                <a:avLst/>
              </a:prstGeom>
              <a:blipFill>
                <a:blip r:embed="rId9"/>
                <a:stretch>
                  <a:fillRect l="-4348" t="-1190" r="-5797"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C8C8A97-DCFA-40ED-803C-47AB62788D8E}"/>
              </a:ext>
            </a:extLst>
          </p:cNvPr>
          <p:cNvCxnSpPr/>
          <p:nvPr/>
        </p:nvCxnSpPr>
        <p:spPr>
          <a:xfrm>
            <a:off x="5796136" y="2571750"/>
            <a:ext cx="5760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2A75245-EAB3-427D-B834-ED3FE089F190}"/>
              </a:ext>
            </a:extLst>
          </p:cNvPr>
          <p:cNvCxnSpPr/>
          <p:nvPr/>
        </p:nvCxnSpPr>
        <p:spPr>
          <a:xfrm>
            <a:off x="5796136" y="3138191"/>
            <a:ext cx="5760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6DC1BC7C-3824-408E-9713-1DF9B1E3F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3578887"/>
                <a:ext cx="79928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</a:t>
                </a:r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um usuário com 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um filme com </a:t>
                </a:r>
                <a:r>
                  <a:rPr lang="pt-BR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features</a:t>
                </a:r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prever um rating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6DC1BC7C-3824-408E-9713-1DF9B1E3F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78887"/>
                <a:ext cx="7992888" cy="460332"/>
              </a:xfrm>
              <a:prstGeom prst="rect">
                <a:avLst/>
              </a:prstGeom>
              <a:blipFill>
                <a:blip r:embed="rId10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54EA97A-D627-48F9-BDE1-2727353A1709}"/>
                  </a:ext>
                </a:extLst>
              </p:cNvPr>
              <p:cNvSpPr txBox="1"/>
              <p:nvPr/>
            </p:nvSpPr>
            <p:spPr>
              <a:xfrm>
                <a:off x="3203848" y="4099592"/>
                <a:ext cx="1028680" cy="2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54EA97A-D627-48F9-BDE1-2727353A1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99592"/>
                <a:ext cx="1028680" cy="289823"/>
              </a:xfrm>
              <a:prstGeom prst="rect">
                <a:avLst/>
              </a:prstGeom>
              <a:blipFill>
                <a:blip r:embed="rId11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4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  <p:bldP spid="10" grpId="0"/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8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A1E28D-CB6F-4853-B4C5-97EEDA1C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262062"/>
            <a:ext cx="5667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5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AFBCC2-3B1F-4B81-B6AD-36ACCE4B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203598"/>
            <a:ext cx="5838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46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2286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Vetorização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Low Rank Matrix Factorization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35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12768" cy="93610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pouco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762C46-B3D9-4551-8F4F-3DA1F470DB7A}"/>
              </a:ext>
            </a:extLst>
          </p:cNvPr>
          <p:cNvSpPr txBox="1">
            <a:spLocks/>
          </p:cNvSpPr>
          <p:nvPr/>
        </p:nvSpPr>
        <p:spPr>
          <a:xfrm>
            <a:off x="467544" y="1851670"/>
            <a:ext cx="6840760" cy="4603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Melhorias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vetorizada do algoritmo, garantindo melhoria computacional</a:t>
            </a:r>
            <a:endParaRPr lang="en-US" altLang="ko-K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C88825-154A-4093-B5A7-326438CC4DA6}"/>
              </a:ext>
            </a:extLst>
          </p:cNvPr>
          <p:cNvSpPr txBox="1">
            <a:spLocks/>
          </p:cNvSpPr>
          <p:nvPr/>
        </p:nvSpPr>
        <p:spPr>
          <a:xfrm>
            <a:off x="467544" y="2643758"/>
            <a:ext cx="763284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Outras possibilidades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Dado um determinado produto, encontrar outros produtos que podem estar relacionados.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Para um usuário procurando por um produto, recomendar aquilo que pode agrada-lo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4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39DEF1-B808-419C-965B-5080F767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35646"/>
            <a:ext cx="5072017" cy="219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C84698B-23F9-48E1-89D0-D8C4767CECC4}"/>
                  </a:ext>
                </a:extLst>
              </p:cNvPr>
              <p:cNvSpPr txBox="1"/>
              <p:nvPr/>
            </p:nvSpPr>
            <p:spPr>
              <a:xfrm>
                <a:off x="6376983" y="2255773"/>
                <a:ext cx="1668470" cy="1137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C84698B-23F9-48E1-89D0-D8C4767C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983" y="2255773"/>
                <a:ext cx="1668470" cy="1137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5B280C8-A70C-4536-9DF0-69543D10390F}"/>
                  </a:ext>
                </a:extLst>
              </p:cNvPr>
              <p:cNvSpPr txBox="1"/>
              <p:nvPr/>
            </p:nvSpPr>
            <p:spPr>
              <a:xfrm>
                <a:off x="6516216" y="1715687"/>
                <a:ext cx="7069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5B280C8-A70C-4536-9DF0-69543D103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715687"/>
                <a:ext cx="706988" cy="246221"/>
              </a:xfrm>
              <a:prstGeom prst="rect">
                <a:avLst/>
              </a:prstGeom>
              <a:blipFill>
                <a:blip r:embed="rId5"/>
                <a:stretch>
                  <a:fillRect l="-3448" r="-5172" b="-12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90264C1-7A6B-44C3-87AA-66DFDCC78B28}"/>
                  </a:ext>
                </a:extLst>
              </p:cNvPr>
              <p:cNvSpPr txBox="1"/>
              <p:nvPr/>
            </p:nvSpPr>
            <p:spPr>
              <a:xfrm>
                <a:off x="7398108" y="1707654"/>
                <a:ext cx="6653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90264C1-7A6B-44C3-87AA-66DFDCC78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108" y="1707654"/>
                <a:ext cx="665310" cy="246221"/>
              </a:xfrm>
              <a:prstGeom prst="rect">
                <a:avLst/>
              </a:prstGeom>
              <a:blipFill>
                <a:blip r:embed="rId6"/>
                <a:stretch>
                  <a:fillRect l="-3670" r="-4587" b="-12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C84698B-23F9-48E1-89D0-D8C4767CECC4}"/>
                  </a:ext>
                </a:extLst>
              </p:cNvPr>
              <p:cNvSpPr txBox="1"/>
              <p:nvPr/>
            </p:nvSpPr>
            <p:spPr>
              <a:xfrm>
                <a:off x="611560" y="1434387"/>
                <a:ext cx="1668470" cy="1137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C84698B-23F9-48E1-89D0-D8C4767C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34387"/>
                <a:ext cx="1668470" cy="1137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9D6ACD-1EA3-4009-9D26-56366BDCF42E}"/>
                  </a:ext>
                </a:extLst>
              </p:cNvPr>
              <p:cNvSpPr txBox="1"/>
              <p:nvPr/>
            </p:nvSpPr>
            <p:spPr>
              <a:xfrm>
                <a:off x="2987824" y="1382930"/>
                <a:ext cx="5044201" cy="1240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9D6ACD-1EA3-4009-9D26-56366BDC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382930"/>
                <a:ext cx="5044201" cy="1240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ave Direita 7">
            <a:extLst>
              <a:ext uri="{FF2B5EF4-FFF2-40B4-BE49-F238E27FC236}">
                <a16:creationId xmlns:a16="http://schemas.microsoft.com/office/drawing/2014/main" id="{D5BEE3FE-A06E-4FE7-88B4-28D9B3B158F6}"/>
              </a:ext>
            </a:extLst>
          </p:cNvPr>
          <p:cNvSpPr/>
          <p:nvPr/>
        </p:nvSpPr>
        <p:spPr>
          <a:xfrm rot="5400000">
            <a:off x="5391635" y="219394"/>
            <a:ext cx="236576" cy="5044201"/>
          </a:xfrm>
          <a:prstGeom prst="rightBrace">
            <a:avLst>
              <a:gd name="adj1" fmla="val 8333"/>
              <a:gd name="adj2" fmla="val 460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A91D8A7-7F36-4AEC-93FE-13D67B8E2506}"/>
                  </a:ext>
                </a:extLst>
              </p:cNvPr>
              <p:cNvSpPr txBox="1"/>
              <p:nvPr/>
            </p:nvSpPr>
            <p:spPr>
              <a:xfrm>
                <a:off x="5780761" y="2851157"/>
                <a:ext cx="1902957" cy="331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A91D8A7-7F36-4AEC-93FE-13D67B8E2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61" y="2851157"/>
                <a:ext cx="1902957" cy="331373"/>
              </a:xfrm>
              <a:prstGeom prst="rect">
                <a:avLst/>
              </a:prstGeom>
              <a:blipFill>
                <a:blip r:embed="rId5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B89F9D0-D303-41AD-800B-7E29B9CAB9CC}"/>
                  </a:ext>
                </a:extLst>
              </p:cNvPr>
              <p:cNvSpPr txBox="1"/>
              <p:nvPr/>
            </p:nvSpPr>
            <p:spPr>
              <a:xfrm>
                <a:off x="617320" y="3291830"/>
                <a:ext cx="2165914" cy="1240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B89F9D0-D303-41AD-800B-7E29B9CAB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0" y="3291830"/>
                <a:ext cx="2165914" cy="1240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96CE864-A4CF-48D9-8989-346D9D466CAA}"/>
                  </a:ext>
                </a:extLst>
              </p:cNvPr>
              <p:cNvSpPr txBox="1"/>
              <p:nvPr/>
            </p:nvSpPr>
            <p:spPr>
              <a:xfrm>
                <a:off x="3131840" y="3230298"/>
                <a:ext cx="2233753" cy="130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mtClean="0"/>
                        <m:t>Θ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96CE864-A4CF-48D9-8989-346D9D466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230298"/>
                <a:ext cx="2233753" cy="1302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D9B601-11E2-49BB-9A39-4D2553F61F17}"/>
              </a:ext>
            </a:extLst>
          </p:cNvPr>
          <p:cNvSpPr txBox="1">
            <a:spLocks/>
          </p:cNvSpPr>
          <p:nvPr/>
        </p:nvSpPr>
        <p:spPr>
          <a:xfrm>
            <a:off x="5714198" y="3579862"/>
            <a:ext cx="2674225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Rank Matriz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311CEF7-7827-4B47-92E1-9DAEE60ACBD3}"/>
                  </a:ext>
                </a:extLst>
              </p:cNvPr>
              <p:cNvSpPr txBox="1"/>
              <p:nvPr/>
            </p:nvSpPr>
            <p:spPr>
              <a:xfrm>
                <a:off x="6621259" y="4163021"/>
                <a:ext cx="4605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1600"/>
                            <m:t>Θ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311CEF7-7827-4B47-92E1-9DAEE60A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259" y="4163021"/>
                <a:ext cx="460511" cy="246221"/>
              </a:xfrm>
              <a:prstGeom prst="rect">
                <a:avLst/>
              </a:prstGeom>
              <a:blipFill>
                <a:blip r:embed="rId8"/>
                <a:stretch>
                  <a:fillRect l="-789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2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D62FFE-8A4D-4F5D-995F-9EF5063C9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404812"/>
            <a:ext cx="4676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68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7C4D0A-CC75-4AC7-A9B9-12F5B216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16731"/>
            <a:ext cx="4015614" cy="43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2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Encontrando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681A0B61-6F1F-48EC-A0C7-B605025A4D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cada produto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 aprendemos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681A0B61-6F1F-48EC-A0C7-B605025A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37F95E4-EA56-4EB9-B890-68CCCDE8EA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584" y="1453084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Romance,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Ação,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Comédia,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...</a:t>
                </a:r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037F95E4-EA56-4EB9-B890-68CCCDE8E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53084"/>
                <a:ext cx="6192688" cy="460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6CE78EC4-9A88-4C77-9DAC-1BD712431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2031088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Como encontrar os filmes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estão relacionados com o filme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 </a:t>
                </a:r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6CE78EC4-9A88-4C77-9DAC-1BD71243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31088"/>
                <a:ext cx="6192688" cy="460332"/>
              </a:xfrm>
              <a:prstGeom prst="rect">
                <a:avLst/>
              </a:prstGeom>
              <a:blipFill>
                <a:blip r:embed="rId5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20E99F7-9816-46AB-81B8-83C1F3876F6F}"/>
                  </a:ext>
                </a:extLst>
              </p:cNvPr>
              <p:cNvSpPr txBox="1"/>
              <p:nvPr/>
            </p:nvSpPr>
            <p:spPr>
              <a:xfrm>
                <a:off x="1696789" y="2445838"/>
                <a:ext cx="4156779" cy="320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𝑝𝑒𝑞𝑢𝑒𝑛𝑎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𝑓𝑖𝑙𝑚𝑒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𝑓𝑖𝑙𝑚𝑒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𝑠𝑖𝑚𝑖𝑙𝑎𝑟𝑒𝑠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20E99F7-9816-46AB-81B8-83C1F3876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89" y="2445838"/>
                <a:ext cx="4156779" cy="320857"/>
              </a:xfrm>
              <a:prstGeom prst="rect">
                <a:avLst/>
              </a:prstGeom>
              <a:blipFill>
                <a:blip r:embed="rId6"/>
                <a:stretch>
                  <a:fillRect r="-293" b="-7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CF035D4-0751-4664-BD76-2BDC2CE36A72}"/>
              </a:ext>
            </a:extLst>
          </p:cNvPr>
          <p:cNvSpPr txBox="1">
            <a:spLocks/>
          </p:cNvSpPr>
          <p:nvPr/>
        </p:nvSpPr>
        <p:spPr>
          <a:xfrm>
            <a:off x="2483768" y="2757029"/>
            <a:ext cx="1368152" cy="3998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distância</a:t>
            </a:r>
            <a:endParaRPr lang="en-US" altLang="ko-K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48DB778-67CA-47E3-AA7B-E90C8EED90C6}"/>
              </a:ext>
            </a:extLst>
          </p:cNvPr>
          <p:cNvCxnSpPr>
            <a:endCxn id="18" idx="1"/>
          </p:cNvCxnSpPr>
          <p:nvPr/>
        </p:nvCxnSpPr>
        <p:spPr>
          <a:xfrm>
            <a:off x="2123728" y="2766695"/>
            <a:ext cx="360040" cy="190235"/>
          </a:xfrm>
          <a:prstGeom prst="bentConnector3">
            <a:avLst>
              <a:gd name="adj1" fmla="val -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278A86E8-1E12-4930-8274-D96A09A97F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128" y="3232205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Exemplo</a:t>
                </a:r>
              </a:p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Encontrar os 5 filmes mais relacionados ao filme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278A86E8-1E12-4930-8274-D96A09A97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8" y="3232205"/>
                <a:ext cx="6192688" cy="460332"/>
              </a:xfrm>
              <a:prstGeom prst="rect">
                <a:avLst/>
              </a:prstGeom>
              <a:blipFill>
                <a:blip r:embed="rId7"/>
                <a:stretch>
                  <a:fillRect l="-295" t="-14474" b="-22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DB090D6F-95E2-491D-AAA5-E8F1FCAA3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128" y="3667450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 filmes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com a menor distância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DB090D6F-95E2-491D-AAA5-E8F1FCAA3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8" y="3667450"/>
                <a:ext cx="6192688" cy="460332"/>
              </a:xfrm>
              <a:prstGeom prst="rect">
                <a:avLst/>
              </a:prstGeom>
              <a:blipFill>
                <a:blip r:embed="rId8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6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2286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Normalization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1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99D9791-DA4B-4948-BCF0-C976C0A9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13" y="953476"/>
            <a:ext cx="2520280" cy="252028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531F18D-7136-4F4F-A299-301B9D9A85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38930"/>
            <a:ext cx="1549371" cy="154937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F45FD4D-975F-4AB7-B662-06CDA90E1F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15766"/>
            <a:ext cx="1784704" cy="17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027BAD-9AFF-4B9A-9984-D7F495A1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" y="1248693"/>
            <a:ext cx="6084168" cy="1819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A879FE-A194-45B0-8DC2-D487F06FFA6F}"/>
                  </a:ext>
                </a:extLst>
              </p:cNvPr>
              <p:cNvSpPr txBox="1"/>
              <p:nvPr/>
            </p:nvSpPr>
            <p:spPr>
              <a:xfrm>
                <a:off x="6752751" y="1688692"/>
                <a:ext cx="1960217" cy="1137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A879FE-A194-45B0-8DC2-D487F06F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751" y="1688692"/>
                <a:ext cx="1960217" cy="1137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871FDEC-77C4-4486-B809-1B45B99D6697}"/>
                  </a:ext>
                </a:extLst>
              </p:cNvPr>
              <p:cNvSpPr txBox="1"/>
              <p:nvPr/>
            </p:nvSpPr>
            <p:spPr>
              <a:xfrm>
                <a:off x="323528" y="3219822"/>
                <a:ext cx="8209555" cy="613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871FDEC-77C4-4486-B809-1B45B99D6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19822"/>
                <a:ext cx="8209555" cy="613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3E26EB51-323F-4094-8D37-16E3E3D7D314}"/>
              </a:ext>
            </a:extLst>
          </p:cNvPr>
          <p:cNvSpPr/>
          <p:nvPr/>
        </p:nvSpPr>
        <p:spPr>
          <a:xfrm>
            <a:off x="5724128" y="1248694"/>
            <a:ext cx="798612" cy="1819519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1713E64-1607-486F-ADC5-2D76F6700EF2}"/>
                  </a:ext>
                </a:extLst>
              </p:cNvPr>
              <p:cNvSpPr txBox="1"/>
              <p:nvPr/>
            </p:nvSpPr>
            <p:spPr>
              <a:xfrm>
                <a:off x="303000" y="4119433"/>
                <a:ext cx="1252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1713E64-1607-486F-ADC5-2D76F670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0" y="4119433"/>
                <a:ext cx="1252651" cy="215444"/>
              </a:xfrm>
              <a:prstGeom prst="rect">
                <a:avLst/>
              </a:prstGeom>
              <a:blipFill>
                <a:blip r:embed="rId6"/>
                <a:stretch>
                  <a:fillRect l="-1463" r="-3415" b="-3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2A61DE0-F61D-405A-A0A1-E7D9401027E1}"/>
                  </a:ext>
                </a:extLst>
              </p:cNvPr>
              <p:cNvSpPr txBox="1"/>
              <p:nvPr/>
            </p:nvSpPr>
            <p:spPr>
              <a:xfrm>
                <a:off x="1979712" y="4116739"/>
                <a:ext cx="765081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2A61DE0-F61D-405A-A0A1-E7D940102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16739"/>
                <a:ext cx="765081" cy="224357"/>
              </a:xfrm>
              <a:prstGeom prst="rect">
                <a:avLst/>
              </a:prstGeom>
              <a:blipFill>
                <a:blip r:embed="rId7"/>
                <a:stretch>
                  <a:fillRect l="-4800" t="-2703" r="-800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D1424B5-A7EE-403F-A6A4-0BE88A76B10C}"/>
                  </a:ext>
                </a:extLst>
              </p:cNvPr>
              <p:cNvSpPr txBox="1"/>
              <p:nvPr/>
            </p:nvSpPr>
            <p:spPr>
              <a:xfrm>
                <a:off x="1997264" y="4400090"/>
                <a:ext cx="3534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𝐸𝑣𝑒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D1424B5-A7EE-403F-A6A4-0BE88A76B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64" y="4400090"/>
                <a:ext cx="353430" cy="215444"/>
              </a:xfrm>
              <a:prstGeom prst="rect">
                <a:avLst/>
              </a:prstGeom>
              <a:blipFill>
                <a:blip r:embed="rId8"/>
                <a:stretch>
                  <a:fillRect l="-10345" r="-6897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have Direita 23">
            <a:extLst>
              <a:ext uri="{FF2B5EF4-FFF2-40B4-BE49-F238E27FC236}">
                <a16:creationId xmlns:a16="http://schemas.microsoft.com/office/drawing/2014/main" id="{00AAA0F6-040E-46CB-A097-C801509E58A8}"/>
              </a:ext>
            </a:extLst>
          </p:cNvPr>
          <p:cNvSpPr/>
          <p:nvPr/>
        </p:nvSpPr>
        <p:spPr>
          <a:xfrm rot="5400000">
            <a:off x="4185213" y="2636001"/>
            <a:ext cx="197510" cy="2592288"/>
          </a:xfrm>
          <a:prstGeom prst="rightBrace">
            <a:avLst>
              <a:gd name="adj1" fmla="val 8333"/>
              <a:gd name="adj2" fmla="val 460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14E7AAF-2D94-4261-AAFD-79C79A8226E6}"/>
              </a:ext>
            </a:extLst>
          </p:cNvPr>
          <p:cNvCxnSpPr>
            <a:cxnSpLocks/>
          </p:cNvCxnSpPr>
          <p:nvPr/>
        </p:nvCxnSpPr>
        <p:spPr>
          <a:xfrm flipV="1">
            <a:off x="5220072" y="3651870"/>
            <a:ext cx="0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3B820A5-A852-4831-B524-07DCB1624E08}"/>
                  </a:ext>
                </a:extLst>
              </p:cNvPr>
              <p:cNvSpPr txBox="1"/>
              <p:nvPr/>
            </p:nvSpPr>
            <p:spPr>
              <a:xfrm>
                <a:off x="4283968" y="4116739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3B820A5-A852-4831-B524-07DCB1624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116739"/>
                <a:ext cx="149079" cy="215444"/>
              </a:xfrm>
              <a:prstGeom prst="rect">
                <a:avLst/>
              </a:prstGeom>
              <a:blipFill>
                <a:blip r:embed="rId9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>
            <a:extLst>
              <a:ext uri="{FF2B5EF4-FFF2-40B4-BE49-F238E27FC236}">
                <a16:creationId xmlns:a16="http://schemas.microsoft.com/office/drawing/2014/main" id="{6A311882-EF67-42C1-8A65-CB4A2B76F8F2}"/>
              </a:ext>
            </a:extLst>
          </p:cNvPr>
          <p:cNvSpPr/>
          <p:nvPr/>
        </p:nvSpPr>
        <p:spPr>
          <a:xfrm>
            <a:off x="7192455" y="3121141"/>
            <a:ext cx="1340545" cy="818762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EEC4B4D-55CC-460C-9425-A69BA73C8CA2}"/>
                  </a:ext>
                </a:extLst>
              </p:cNvPr>
              <p:cNvSpPr txBox="1"/>
              <p:nvPr/>
            </p:nvSpPr>
            <p:spPr>
              <a:xfrm>
                <a:off x="6889713" y="4196252"/>
                <a:ext cx="1829475" cy="407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(5)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EEC4B4D-55CC-460C-9425-A69BA73C8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13" y="4196252"/>
                <a:ext cx="1829475" cy="407676"/>
              </a:xfrm>
              <a:prstGeom prst="rect">
                <a:avLst/>
              </a:prstGeom>
              <a:blipFill>
                <a:blip r:embed="rId10"/>
                <a:stretch>
                  <a:fillRect l="-1667" r="-1333" b="-13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A33173E-6347-40BE-BEEC-034BBEA68698}"/>
                  </a:ext>
                </a:extLst>
              </p:cNvPr>
              <p:cNvSpPr txBox="1"/>
              <p:nvPr/>
            </p:nvSpPr>
            <p:spPr>
              <a:xfrm>
                <a:off x="2987824" y="4391177"/>
                <a:ext cx="706091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A33173E-6347-40BE-BEEC-034BBEA68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391177"/>
                <a:ext cx="706091" cy="359266"/>
              </a:xfrm>
              <a:prstGeom prst="rect">
                <a:avLst/>
              </a:prstGeom>
              <a:blipFill>
                <a:blip r:embed="rId11"/>
                <a:stretch>
                  <a:fillRect l="-5172" b="-15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E6E0B60-4D54-4E6A-AE93-1D71396BBBE3}"/>
              </a:ext>
            </a:extLst>
          </p:cNvPr>
          <p:cNvCxnSpPr>
            <a:cxnSpLocks/>
          </p:cNvCxnSpPr>
          <p:nvPr/>
        </p:nvCxnSpPr>
        <p:spPr>
          <a:xfrm>
            <a:off x="3779912" y="4570810"/>
            <a:ext cx="5431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96D2B330-85DE-4FC3-A528-1AB15A9251F1}"/>
                  </a:ext>
                </a:extLst>
              </p:cNvPr>
              <p:cNvSpPr txBox="1"/>
              <p:nvPr/>
            </p:nvSpPr>
            <p:spPr>
              <a:xfrm>
                <a:off x="4454314" y="4400090"/>
                <a:ext cx="1211101" cy="2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96D2B330-85DE-4FC3-A528-1AB15A92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314" y="4400090"/>
                <a:ext cx="1211101" cy="289823"/>
              </a:xfrm>
              <a:prstGeom prst="rect">
                <a:avLst/>
              </a:prstGeom>
              <a:blipFill>
                <a:blip r:embed="rId12"/>
                <a:stretch>
                  <a:fillRect r="-2525"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DD632A7-AEE8-4247-87EA-9E95F7C9B9D7}"/>
                  </a:ext>
                </a:extLst>
              </p:cNvPr>
              <p:cNvSpPr txBox="1"/>
              <p:nvPr/>
            </p:nvSpPr>
            <p:spPr>
              <a:xfrm>
                <a:off x="6328124" y="2787774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DD632A7-AEE8-4247-87EA-9E95F7C9B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24" y="2787774"/>
                <a:ext cx="149079" cy="215444"/>
              </a:xfrm>
              <a:prstGeom prst="rect">
                <a:avLst/>
              </a:prstGeom>
              <a:blipFill>
                <a:blip r:embed="rId9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F4A6872-C032-4198-89FB-9377182B0A9F}"/>
                  </a:ext>
                </a:extLst>
              </p:cNvPr>
              <p:cNvSpPr txBox="1"/>
              <p:nvPr/>
            </p:nvSpPr>
            <p:spPr>
              <a:xfrm>
                <a:off x="6328125" y="2503393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F4A6872-C032-4198-89FB-9377182B0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25" y="2503393"/>
                <a:ext cx="149079" cy="215444"/>
              </a:xfrm>
              <a:prstGeom prst="rect">
                <a:avLst/>
              </a:prstGeom>
              <a:blipFill>
                <a:blip r:embed="rId9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EC825ED-68A6-449B-9D39-F21C59109600}"/>
                  </a:ext>
                </a:extLst>
              </p:cNvPr>
              <p:cNvSpPr txBox="1"/>
              <p:nvPr/>
            </p:nvSpPr>
            <p:spPr>
              <a:xfrm>
                <a:off x="6328125" y="2209220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EC825ED-68A6-449B-9D39-F21C5910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25" y="2209220"/>
                <a:ext cx="149079" cy="215444"/>
              </a:xfrm>
              <a:prstGeom prst="rect">
                <a:avLst/>
              </a:prstGeom>
              <a:blipFill>
                <a:blip r:embed="rId9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AB7DA51-4D8E-4461-8D58-26DAAE55A0AD}"/>
                  </a:ext>
                </a:extLst>
              </p:cNvPr>
              <p:cNvSpPr txBox="1"/>
              <p:nvPr/>
            </p:nvSpPr>
            <p:spPr>
              <a:xfrm>
                <a:off x="6328125" y="1895095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AB7DA51-4D8E-4461-8D58-26DAAE55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25" y="1895095"/>
                <a:ext cx="149079" cy="215444"/>
              </a:xfrm>
              <a:prstGeom prst="rect">
                <a:avLst/>
              </a:prstGeom>
              <a:blipFill>
                <a:blip r:embed="rId9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FD79A6A-F25E-4886-B8B4-420938F14520}"/>
                  </a:ext>
                </a:extLst>
              </p:cNvPr>
              <p:cNvSpPr txBox="1"/>
              <p:nvPr/>
            </p:nvSpPr>
            <p:spPr>
              <a:xfrm>
                <a:off x="6328125" y="1580970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FD79A6A-F25E-4886-B8B4-420938F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25" y="1580970"/>
                <a:ext cx="149079" cy="215444"/>
              </a:xfrm>
              <a:prstGeom prst="rect">
                <a:avLst/>
              </a:prstGeom>
              <a:blipFill>
                <a:blip r:embed="rId9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2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1" grpId="0"/>
      <p:bldP spid="21" grpId="1"/>
      <p:bldP spid="22" grpId="0"/>
      <p:bldP spid="22" grpId="1"/>
      <p:bldP spid="23" grpId="0"/>
      <p:bldP spid="23" grpId="1"/>
      <p:bldP spid="24" grpId="0" animBg="1"/>
      <p:bldP spid="24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/>
      <p:bldP spid="29" grpId="1"/>
      <p:bldP spid="31" grpId="0"/>
      <p:bldP spid="31" grpId="1"/>
      <p:bldP spid="32" grpId="0"/>
      <p:bldP spid="33" grpId="0"/>
      <p:bldP spid="34" grpId="0"/>
      <p:bldP spid="35" grpId="0"/>
      <p:bldP spid="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027BAD-9AFF-4B9A-9984-D7F495A1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" y="1248693"/>
            <a:ext cx="6084168" cy="1819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A879FE-A194-45B0-8DC2-D487F06FFA6F}"/>
                  </a:ext>
                </a:extLst>
              </p:cNvPr>
              <p:cNvSpPr txBox="1"/>
              <p:nvPr/>
            </p:nvSpPr>
            <p:spPr>
              <a:xfrm>
                <a:off x="6752751" y="1688692"/>
                <a:ext cx="1960217" cy="1137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A879FE-A194-45B0-8DC2-D487F06F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751" y="1688692"/>
                <a:ext cx="1960217" cy="1137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3E26EB51-323F-4094-8D37-16E3E3D7D314}"/>
              </a:ext>
            </a:extLst>
          </p:cNvPr>
          <p:cNvSpPr/>
          <p:nvPr/>
        </p:nvSpPr>
        <p:spPr>
          <a:xfrm>
            <a:off x="5724128" y="1248694"/>
            <a:ext cx="798612" cy="1819519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DD632A7-AEE8-4247-87EA-9E95F7C9B9D7}"/>
                  </a:ext>
                </a:extLst>
              </p:cNvPr>
              <p:cNvSpPr txBox="1"/>
              <p:nvPr/>
            </p:nvSpPr>
            <p:spPr>
              <a:xfrm>
                <a:off x="6328124" y="2787774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DD632A7-AEE8-4247-87EA-9E95F7C9B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24" y="2787774"/>
                <a:ext cx="149079" cy="215444"/>
              </a:xfrm>
              <a:prstGeom prst="rect">
                <a:avLst/>
              </a:prstGeom>
              <a:blipFill>
                <a:blip r:embed="rId5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F4A6872-C032-4198-89FB-9377182B0A9F}"/>
                  </a:ext>
                </a:extLst>
              </p:cNvPr>
              <p:cNvSpPr txBox="1"/>
              <p:nvPr/>
            </p:nvSpPr>
            <p:spPr>
              <a:xfrm>
                <a:off x="6328125" y="2503393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F4A6872-C032-4198-89FB-9377182B0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25" y="2503393"/>
                <a:ext cx="149079" cy="215444"/>
              </a:xfrm>
              <a:prstGeom prst="rect">
                <a:avLst/>
              </a:prstGeom>
              <a:blipFill>
                <a:blip r:embed="rId5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EC825ED-68A6-449B-9D39-F21C59109600}"/>
                  </a:ext>
                </a:extLst>
              </p:cNvPr>
              <p:cNvSpPr txBox="1"/>
              <p:nvPr/>
            </p:nvSpPr>
            <p:spPr>
              <a:xfrm>
                <a:off x="6328125" y="2209220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EC825ED-68A6-449B-9D39-F21C5910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25" y="2209220"/>
                <a:ext cx="149079" cy="215444"/>
              </a:xfrm>
              <a:prstGeom prst="rect">
                <a:avLst/>
              </a:prstGeom>
              <a:blipFill>
                <a:blip r:embed="rId5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AB7DA51-4D8E-4461-8D58-26DAAE55A0AD}"/>
                  </a:ext>
                </a:extLst>
              </p:cNvPr>
              <p:cNvSpPr txBox="1"/>
              <p:nvPr/>
            </p:nvSpPr>
            <p:spPr>
              <a:xfrm>
                <a:off x="6328125" y="1895095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AB7DA51-4D8E-4461-8D58-26DAAE55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25" y="1895095"/>
                <a:ext cx="149079" cy="215444"/>
              </a:xfrm>
              <a:prstGeom prst="rect">
                <a:avLst/>
              </a:prstGeom>
              <a:blipFill>
                <a:blip r:embed="rId5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FD79A6A-F25E-4886-B8B4-420938F14520}"/>
                  </a:ext>
                </a:extLst>
              </p:cNvPr>
              <p:cNvSpPr txBox="1"/>
              <p:nvPr/>
            </p:nvSpPr>
            <p:spPr>
              <a:xfrm>
                <a:off x="6328125" y="1580970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FD79A6A-F25E-4886-B8B4-420938F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25" y="1580970"/>
                <a:ext cx="149079" cy="215444"/>
              </a:xfrm>
              <a:prstGeom prst="rect">
                <a:avLst/>
              </a:prstGeom>
              <a:blipFill>
                <a:blip r:embed="rId5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5601574-0EC5-40E7-904C-A2B6BF9321B9}"/>
              </a:ext>
            </a:extLst>
          </p:cNvPr>
          <p:cNvSpPr txBox="1">
            <a:spLocks/>
          </p:cNvSpPr>
          <p:nvPr/>
        </p:nvSpPr>
        <p:spPr>
          <a:xfrm>
            <a:off x="438572" y="3021649"/>
            <a:ext cx="8428344" cy="181952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Má ideia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Apesar de existir tal possibilidade, a avaliação zero em todos os filmes, independente do gênero, em geral, não representa a realidade.</a:t>
            </a:r>
          </a:p>
          <a:p>
            <a:pPr algn="l"/>
            <a:endParaRPr lang="pt-BR" altLang="ko-K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Temos filmes de todos os espectros que, em algum momento, recebeu rating (máximo, inclusive). Como mitigar essa falha?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4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Normalization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A879FE-A194-45B0-8DC2-D487F06FFA6F}"/>
                  </a:ext>
                </a:extLst>
              </p:cNvPr>
              <p:cNvSpPr txBox="1"/>
              <p:nvPr/>
            </p:nvSpPr>
            <p:spPr>
              <a:xfrm>
                <a:off x="467544" y="1203598"/>
                <a:ext cx="1960217" cy="1137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A879FE-A194-45B0-8DC2-D487F06F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03598"/>
                <a:ext cx="1960217" cy="1137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EC8DB15-0303-4A2D-9592-98D55E8F7A25}"/>
                  </a:ext>
                </a:extLst>
              </p:cNvPr>
              <p:cNvSpPr txBox="1"/>
              <p:nvPr/>
            </p:nvSpPr>
            <p:spPr>
              <a:xfrm>
                <a:off x="3386492" y="1203598"/>
                <a:ext cx="700769" cy="1137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EC8DB15-0303-4A2D-9592-98D55E8F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492" y="1203598"/>
                <a:ext cx="700769" cy="1137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D99AB1E-1D4F-4BD6-9569-7AED5130491F}"/>
              </a:ext>
            </a:extLst>
          </p:cNvPr>
          <p:cNvCxnSpPr>
            <a:cxnSpLocks/>
          </p:cNvCxnSpPr>
          <p:nvPr/>
        </p:nvCxnSpPr>
        <p:spPr>
          <a:xfrm>
            <a:off x="2630408" y="1779661"/>
            <a:ext cx="5431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1188CB1-1132-478A-88F2-7F5AF6C80464}"/>
              </a:ext>
            </a:extLst>
          </p:cNvPr>
          <p:cNvSpPr txBox="1">
            <a:spLocks/>
          </p:cNvSpPr>
          <p:nvPr/>
        </p:nvSpPr>
        <p:spPr>
          <a:xfrm>
            <a:off x="2555776" y="1430089"/>
            <a:ext cx="1181100" cy="28275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27F259D-F92A-40E4-9BE8-89338CC975CD}"/>
                  </a:ext>
                </a:extLst>
              </p:cNvPr>
              <p:cNvSpPr txBox="1"/>
              <p:nvPr/>
            </p:nvSpPr>
            <p:spPr>
              <a:xfrm>
                <a:off x="5076056" y="1203597"/>
                <a:ext cx="3539174" cy="1137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−2.5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−2.5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−2.25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−2.25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2.75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1.75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−1.25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−1.25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3.75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−1.25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27F259D-F92A-40E4-9BE8-89338CC97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203597"/>
                <a:ext cx="3539174" cy="1137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80CDA51-6894-4458-ADD3-5EC8DC7A4F6D}"/>
              </a:ext>
            </a:extLst>
          </p:cNvPr>
          <p:cNvCxnSpPr>
            <a:cxnSpLocks/>
          </p:cNvCxnSpPr>
          <p:nvPr/>
        </p:nvCxnSpPr>
        <p:spPr>
          <a:xfrm>
            <a:off x="4227555" y="1787044"/>
            <a:ext cx="5431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8058A96-C0E7-4382-AAE9-F092F65AEC01}"/>
              </a:ext>
            </a:extLst>
          </p:cNvPr>
          <p:cNvSpPr txBox="1">
            <a:spLocks/>
          </p:cNvSpPr>
          <p:nvPr/>
        </p:nvSpPr>
        <p:spPr>
          <a:xfrm>
            <a:off x="4135121" y="1336843"/>
            <a:ext cx="1181100" cy="34218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Matriz - média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ABE96774-9B7D-49B2-B97C-2AE9C0D33DAD}"/>
              </a:ext>
            </a:extLst>
          </p:cNvPr>
          <p:cNvSpPr/>
          <p:nvPr/>
        </p:nvSpPr>
        <p:spPr>
          <a:xfrm rot="5400000">
            <a:off x="6945854" y="1054392"/>
            <a:ext cx="159618" cy="2891102"/>
          </a:xfrm>
          <a:prstGeom prst="rightBrace">
            <a:avLst>
              <a:gd name="adj1" fmla="val 8333"/>
              <a:gd name="adj2" fmla="val 460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83F4C2A-7EC5-4A24-80B2-2620F68C27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192" y="2579752"/>
                <a:ext cx="1887981" cy="34218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Aprender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83F4C2A-7EC5-4A24-80B2-2620F68C2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579752"/>
                <a:ext cx="1887981" cy="342189"/>
              </a:xfrm>
              <a:prstGeom prst="rect">
                <a:avLst/>
              </a:prstGeom>
              <a:blipFill>
                <a:blip r:embed="rId6"/>
                <a:stretch>
                  <a:fillRect l="-968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B189F52E-CA40-44D8-ACB1-928AC1374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04" y="2729504"/>
                <a:ext cx="4030488" cy="34218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o usuário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no filme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predizer: 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B189F52E-CA40-44D8-ACB1-928AC1374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04" y="2729504"/>
                <a:ext cx="4030488" cy="342189"/>
              </a:xfrm>
              <a:prstGeom prst="rect">
                <a:avLst/>
              </a:prstGeom>
              <a:blipFill>
                <a:blip r:embed="rId7"/>
                <a:stretch>
                  <a:fillRect l="-454"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9C0BAD1-C6E5-4BFE-925F-066463B243DF}"/>
                  </a:ext>
                </a:extLst>
              </p:cNvPr>
              <p:cNvSpPr txBox="1"/>
              <p:nvPr/>
            </p:nvSpPr>
            <p:spPr>
              <a:xfrm>
                <a:off x="1235547" y="3107300"/>
                <a:ext cx="1399294" cy="2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9C0BAD1-C6E5-4BFE-925F-066463B2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547" y="3107300"/>
                <a:ext cx="1399294" cy="289823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3E98E5A-6EB9-4DD1-819A-FA5A341910C6}"/>
              </a:ext>
            </a:extLst>
          </p:cNvPr>
          <p:cNvSpPr txBox="1">
            <a:spLocks/>
          </p:cNvSpPr>
          <p:nvPr/>
        </p:nvSpPr>
        <p:spPr>
          <a:xfrm>
            <a:off x="484517" y="3634284"/>
            <a:ext cx="4030488" cy="34218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Usuário 5 (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Eve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9496B06-B701-49BE-9B4E-74E1CA90AEB0}"/>
                  </a:ext>
                </a:extLst>
              </p:cNvPr>
              <p:cNvSpPr txBox="1"/>
              <p:nvPr/>
            </p:nvSpPr>
            <p:spPr>
              <a:xfrm>
                <a:off x="1235547" y="4034001"/>
                <a:ext cx="706091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9496B06-B701-49BE-9B4E-74E1CA90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547" y="4034001"/>
                <a:ext cx="706091" cy="359266"/>
              </a:xfrm>
              <a:prstGeom prst="rect">
                <a:avLst/>
              </a:prstGeom>
              <a:blipFill>
                <a:blip r:embed="rId9"/>
                <a:stretch>
                  <a:fillRect l="-6034" t="-1695" b="-15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282D7AC-7F77-4CDB-8C87-D320018D719D}"/>
                  </a:ext>
                </a:extLst>
              </p:cNvPr>
              <p:cNvSpPr txBox="1"/>
              <p:nvPr/>
            </p:nvSpPr>
            <p:spPr>
              <a:xfrm>
                <a:off x="2047054" y="4043288"/>
                <a:ext cx="1689822" cy="2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 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282D7AC-7F77-4CDB-8C87-D320018D7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054" y="4043288"/>
                <a:ext cx="1689822" cy="289823"/>
              </a:xfrm>
              <a:prstGeom prst="rect">
                <a:avLst/>
              </a:prstGeom>
              <a:blipFill>
                <a:blip r:embed="rId10"/>
                <a:stretch>
                  <a:fillRect l="-1083" b="-145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>
            <a:extLst>
              <a:ext uri="{FF2B5EF4-FFF2-40B4-BE49-F238E27FC236}">
                <a16:creationId xmlns:a16="http://schemas.microsoft.com/office/drawing/2014/main" id="{34FF870A-D15C-496A-83C7-563D66938B3D}"/>
              </a:ext>
            </a:extLst>
          </p:cNvPr>
          <p:cNvSpPr/>
          <p:nvPr/>
        </p:nvSpPr>
        <p:spPr>
          <a:xfrm>
            <a:off x="3475728" y="4071083"/>
            <a:ext cx="366564" cy="328843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9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Normalization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1BACF7-DF6C-488B-8E70-97E6D68EB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1338262"/>
            <a:ext cx="58007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9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Normalization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DD0252-F4EB-40C4-87A6-D06DD7F5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275606"/>
            <a:ext cx="5876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  <a:blipFill>
                <a:blip r:embed="rId7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  <a:blipFill>
                <a:blip r:embed="rId8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  <a:blipFill>
                <a:blip r:embed="rId10"/>
                <a:stretch>
                  <a:fillRect l="-769" t="-17105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4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  <a:blipFill>
                <a:blip r:embed="rId7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  <a:blipFill>
                <a:blip r:embed="rId8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  <a:blipFill>
                <a:blip r:embed="rId10"/>
                <a:stretch>
                  <a:fillRect l="-769" t="-17105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tângulo 89">
            <a:extLst>
              <a:ext uri="{FF2B5EF4-FFF2-40B4-BE49-F238E27FC236}">
                <a16:creationId xmlns:a16="http://schemas.microsoft.com/office/drawing/2014/main" id="{E3B24DD3-DF78-4E88-B18C-8E78C6F9BB10}"/>
              </a:ext>
            </a:extLst>
          </p:cNvPr>
          <p:cNvSpPr/>
          <p:nvPr/>
        </p:nvSpPr>
        <p:spPr>
          <a:xfrm>
            <a:off x="565584" y="1710577"/>
            <a:ext cx="2003099" cy="114857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C343260-C266-4EC0-BA9D-1FE72FD88C05}"/>
              </a:ext>
            </a:extLst>
          </p:cNvPr>
          <p:cNvSpPr/>
          <p:nvPr/>
        </p:nvSpPr>
        <p:spPr>
          <a:xfrm>
            <a:off x="565747" y="2898820"/>
            <a:ext cx="2002935" cy="78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F6E1CB40-CCEF-4947-AA74-820EC4E2F93F}"/>
              </a:ext>
            </a:extLst>
          </p:cNvPr>
          <p:cNvSpPr/>
          <p:nvPr/>
        </p:nvSpPr>
        <p:spPr>
          <a:xfrm>
            <a:off x="2737631" y="1717354"/>
            <a:ext cx="2003099" cy="114857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8AE135-9AAA-4D23-86E1-0852874FEE14}"/>
              </a:ext>
            </a:extLst>
          </p:cNvPr>
          <p:cNvSpPr/>
          <p:nvPr/>
        </p:nvSpPr>
        <p:spPr>
          <a:xfrm>
            <a:off x="5197393" y="1727535"/>
            <a:ext cx="2003099" cy="114857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E855639-6DB8-49DF-8938-751FD6C0409E}"/>
              </a:ext>
            </a:extLst>
          </p:cNvPr>
          <p:cNvSpPr/>
          <p:nvPr/>
        </p:nvSpPr>
        <p:spPr>
          <a:xfrm>
            <a:off x="2737631" y="2906292"/>
            <a:ext cx="2002935" cy="78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525646ED-879E-445C-A96B-2D86A22009C7}"/>
              </a:ext>
            </a:extLst>
          </p:cNvPr>
          <p:cNvSpPr/>
          <p:nvPr/>
        </p:nvSpPr>
        <p:spPr>
          <a:xfrm>
            <a:off x="5199968" y="2906292"/>
            <a:ext cx="2002935" cy="78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848A482E-1430-4DD3-B3A4-D9527C1A50CC}"/>
              </a:ext>
            </a:extLst>
          </p:cNvPr>
          <p:cNvGrpSpPr/>
          <p:nvPr/>
        </p:nvGrpSpPr>
        <p:grpSpPr>
          <a:xfrm>
            <a:off x="2849362" y="2542227"/>
            <a:ext cx="573506" cy="288032"/>
            <a:chOff x="8100392" y="555526"/>
            <a:chExt cx="573506" cy="288032"/>
          </a:xfrm>
        </p:grpSpPr>
        <p:pic>
          <p:nvPicPr>
            <p:cNvPr id="99" name="Imagem 98">
              <a:extLst>
                <a:ext uri="{FF2B5EF4-FFF2-40B4-BE49-F238E27FC236}">
                  <a16:creationId xmlns:a16="http://schemas.microsoft.com/office/drawing/2014/main" id="{715CC360-BCEA-4A28-8E1D-9D3D86665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00" name="Imagem 99">
              <a:extLst>
                <a:ext uri="{FF2B5EF4-FFF2-40B4-BE49-F238E27FC236}">
                  <a16:creationId xmlns:a16="http://schemas.microsoft.com/office/drawing/2014/main" id="{8C9E909E-A3DB-4CBA-8CF4-F1A38384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101" name="Imagem 100">
              <a:extLst>
                <a:ext uri="{FF2B5EF4-FFF2-40B4-BE49-F238E27FC236}">
                  <a16:creationId xmlns:a16="http://schemas.microsoft.com/office/drawing/2014/main" id="{EC0261C8-A817-4A45-AEA2-A4832FB9E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102" name="Imagem 101">
              <a:extLst>
                <a:ext uri="{FF2B5EF4-FFF2-40B4-BE49-F238E27FC236}">
                  <a16:creationId xmlns:a16="http://schemas.microsoft.com/office/drawing/2014/main" id="{1A3F375F-1865-4DB9-8387-EF0141D40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103" name="Imagem 102">
              <a:extLst>
                <a:ext uri="{FF2B5EF4-FFF2-40B4-BE49-F238E27FC236}">
                  <a16:creationId xmlns:a16="http://schemas.microsoft.com/office/drawing/2014/main" id="{78B5FEA5-8B10-4AEE-8F0A-5B09376BB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3947C8EB-6850-4810-BF3E-5F24799DC837}"/>
              </a:ext>
            </a:extLst>
          </p:cNvPr>
          <p:cNvGrpSpPr/>
          <p:nvPr/>
        </p:nvGrpSpPr>
        <p:grpSpPr>
          <a:xfrm>
            <a:off x="4044439" y="2170386"/>
            <a:ext cx="504160" cy="288032"/>
            <a:chOff x="8100392" y="879562"/>
            <a:chExt cx="504160" cy="288032"/>
          </a:xfrm>
        </p:grpSpPr>
        <p:pic>
          <p:nvPicPr>
            <p:cNvPr id="105" name="Imagem 104">
              <a:extLst>
                <a:ext uri="{FF2B5EF4-FFF2-40B4-BE49-F238E27FC236}">
                  <a16:creationId xmlns:a16="http://schemas.microsoft.com/office/drawing/2014/main" id="{C8F25B11-6710-4E9E-B763-4734A05D3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06" name="Imagem 105">
              <a:extLst>
                <a:ext uri="{FF2B5EF4-FFF2-40B4-BE49-F238E27FC236}">
                  <a16:creationId xmlns:a16="http://schemas.microsoft.com/office/drawing/2014/main" id="{2FBD2731-C7D6-4AB8-A9E6-3770C7229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07" name="Imagem 106">
              <a:extLst>
                <a:ext uri="{FF2B5EF4-FFF2-40B4-BE49-F238E27FC236}">
                  <a16:creationId xmlns:a16="http://schemas.microsoft.com/office/drawing/2014/main" id="{77DEBB88-354D-4AF7-B996-A81AB0B1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08" name="Imagem 107">
              <a:extLst>
                <a:ext uri="{FF2B5EF4-FFF2-40B4-BE49-F238E27FC236}">
                  <a16:creationId xmlns:a16="http://schemas.microsoft.com/office/drawing/2014/main" id="{0C309070-31D2-4AFB-8DC7-C0FB74955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109" name="Imagem 108">
            <a:extLst>
              <a:ext uri="{FF2B5EF4-FFF2-40B4-BE49-F238E27FC236}">
                <a16:creationId xmlns:a16="http://schemas.microsoft.com/office/drawing/2014/main" id="{B2015FA4-A7C3-4516-A03C-57ADDE960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0655"/>
            <a:ext cx="267494" cy="267494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8333D279-7646-40D1-A26D-C7DA42F6C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0" y="2595613"/>
            <a:ext cx="288032" cy="288032"/>
          </a:xfrm>
          <a:prstGeom prst="rect">
            <a:avLst/>
          </a:prstGeom>
        </p:spPr>
      </p:pic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A6815088-05B9-49D2-A673-EAB31EAF71D5}"/>
              </a:ext>
            </a:extLst>
          </p:cNvPr>
          <p:cNvGrpSpPr/>
          <p:nvPr/>
        </p:nvGrpSpPr>
        <p:grpSpPr>
          <a:xfrm>
            <a:off x="6539051" y="3359537"/>
            <a:ext cx="573506" cy="288032"/>
            <a:chOff x="8100392" y="555526"/>
            <a:chExt cx="573506" cy="288032"/>
          </a:xfrm>
        </p:grpSpPr>
        <p:pic>
          <p:nvPicPr>
            <p:cNvPr id="112" name="Imagem 111">
              <a:extLst>
                <a:ext uri="{FF2B5EF4-FFF2-40B4-BE49-F238E27FC236}">
                  <a16:creationId xmlns:a16="http://schemas.microsoft.com/office/drawing/2014/main" id="{D721D3C5-2E10-4040-86CD-B02A3E4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13" name="Imagem 112">
              <a:extLst>
                <a:ext uri="{FF2B5EF4-FFF2-40B4-BE49-F238E27FC236}">
                  <a16:creationId xmlns:a16="http://schemas.microsoft.com/office/drawing/2014/main" id="{F2E6D8F4-2F73-47B4-AC5F-17544ECE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114" name="Imagem 113">
              <a:extLst>
                <a:ext uri="{FF2B5EF4-FFF2-40B4-BE49-F238E27FC236}">
                  <a16:creationId xmlns:a16="http://schemas.microsoft.com/office/drawing/2014/main" id="{61D7B9BC-A043-4DD5-B8A0-569EE9D60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115" name="Imagem 114">
              <a:extLst>
                <a:ext uri="{FF2B5EF4-FFF2-40B4-BE49-F238E27FC236}">
                  <a16:creationId xmlns:a16="http://schemas.microsoft.com/office/drawing/2014/main" id="{E2C2496F-FF6F-4B39-B9E1-A2A69EA01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116" name="Imagem 115">
              <a:extLst>
                <a:ext uri="{FF2B5EF4-FFF2-40B4-BE49-F238E27FC236}">
                  <a16:creationId xmlns:a16="http://schemas.microsoft.com/office/drawing/2014/main" id="{21F90ADE-4E29-4628-B850-058EE3503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6429C27-184E-41E8-AAFE-BCB6B6A6A733}"/>
                  </a:ext>
                </a:extLst>
              </p:cNvPr>
              <p:cNvSpPr txBox="1"/>
              <p:nvPr/>
            </p:nvSpPr>
            <p:spPr>
              <a:xfrm>
                <a:off x="7744776" y="1688034"/>
                <a:ext cx="748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6429C27-184E-41E8-AAFE-BCB6B6A6A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688034"/>
                <a:ext cx="748218" cy="276999"/>
              </a:xfrm>
              <a:prstGeom prst="rect">
                <a:avLst/>
              </a:prstGeom>
              <a:blipFill>
                <a:blip r:embed="rId11"/>
                <a:stretch>
                  <a:fillRect l="-3252" r="-6504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069086E1-3836-4ABC-B7DE-6EBAC1702C87}"/>
                  </a:ext>
                </a:extLst>
              </p:cNvPr>
              <p:cNvSpPr txBox="1"/>
              <p:nvPr/>
            </p:nvSpPr>
            <p:spPr>
              <a:xfrm>
                <a:off x="7753971" y="2070416"/>
                <a:ext cx="796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069086E1-3836-4ABC-B7DE-6EBAC170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71" y="2070416"/>
                <a:ext cx="796307" cy="276999"/>
              </a:xfrm>
              <a:prstGeom prst="rect">
                <a:avLst/>
              </a:prstGeom>
              <a:blipFill>
                <a:blip r:embed="rId12"/>
                <a:stretch>
                  <a:fillRect l="-3053" r="-6107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14CCC5E8-A5E8-456F-B7D1-91600D4A6BA5}"/>
                  </a:ext>
                </a:extLst>
              </p:cNvPr>
              <p:cNvSpPr txBox="1"/>
              <p:nvPr/>
            </p:nvSpPr>
            <p:spPr>
              <a:xfrm>
                <a:off x="7586076" y="2438767"/>
                <a:ext cx="1142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14CCC5E8-A5E8-456F-B7D1-91600D4A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76" y="2438767"/>
                <a:ext cx="1142428" cy="276999"/>
              </a:xfrm>
              <a:prstGeom prst="rect">
                <a:avLst/>
              </a:prstGeom>
              <a:blipFill>
                <a:blip r:embed="rId13"/>
                <a:stretch>
                  <a:fillRect l="-2128" r="-3723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EE276EC0-A58B-4574-88DC-9D04F316D41C}"/>
                  </a:ext>
                </a:extLst>
              </p:cNvPr>
              <p:cNvSpPr txBox="1"/>
              <p:nvPr/>
            </p:nvSpPr>
            <p:spPr>
              <a:xfrm>
                <a:off x="7535900" y="2807355"/>
                <a:ext cx="1162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EE276EC0-A58B-4574-88DC-9D04F316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900" y="2807355"/>
                <a:ext cx="1162178" cy="276999"/>
              </a:xfrm>
              <a:prstGeom prst="rect">
                <a:avLst/>
              </a:prstGeom>
              <a:blipFill>
                <a:blip r:embed="rId14"/>
                <a:stretch>
                  <a:fillRect l="-4188" r="-4188" b="-2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8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2" grpId="0"/>
      <p:bldP spid="117" grpId="0"/>
      <p:bldP spid="118" grpId="0"/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6467F3-8C8F-430A-A240-881AA019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804862"/>
            <a:ext cx="6010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24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12719</TotalTime>
  <Words>1577</Words>
  <Application>Microsoft Office PowerPoint</Application>
  <PresentationFormat>Apresentação na tela (16:9)</PresentationFormat>
  <Paragraphs>352</Paragraphs>
  <Slides>54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579</cp:revision>
  <dcterms:created xsi:type="dcterms:W3CDTF">2016-12-05T23:26:54Z</dcterms:created>
  <dcterms:modified xsi:type="dcterms:W3CDTF">2019-03-17T04:05:46Z</dcterms:modified>
</cp:coreProperties>
</file>