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Cabin"/>
      <p:regular r:id="rId20"/>
      <p:bold r:id="rId21"/>
      <p:italic r:id="rId22"/>
      <p:boldItalic r:id="rId23"/>
    </p:embeddedFont>
    <p:embeddedFont>
      <p:font typeface="Cabin Condense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DCB5EB-6BB0-4BC7-BC2E-37FE912FB96F}">
  <a:tblStyle styleId="{A2DCB5EB-6BB0-4BC7-BC2E-37FE912FB9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bin-regular.fntdata"/><Relationship Id="rId22" Type="http://schemas.openxmlformats.org/officeDocument/2006/relationships/font" Target="fonts/Cabin-italic.fntdata"/><Relationship Id="rId21" Type="http://schemas.openxmlformats.org/officeDocument/2006/relationships/font" Target="fonts/Cabin-bold.fntdata"/><Relationship Id="rId24" Type="http://schemas.openxmlformats.org/officeDocument/2006/relationships/font" Target="fonts/CabinCondensed-regular.fntdata"/><Relationship Id="rId23" Type="http://schemas.openxmlformats.org/officeDocument/2006/relationships/font" Target="fonts/Cabin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CabinCondense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bca74a8f3_2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bca74a8f3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bca74a8f3_2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bca74a8f3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bca74a8f3_2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bca74a8f3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bca74a8f3_2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bca74a8f3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bca74a8f3_2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bca74a8f3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a6a811ed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a6a811e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a6a811ed6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a6a811ed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a6a811ed6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a6a811ed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a6a811ed6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a6a811ed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bca74a8f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bca74a8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bce7fc63b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bce7fc63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bca74a8f3_2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bca74a8f3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bca74a8f3_2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bca74a8f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61950" y="-571500"/>
            <a:ext cx="6286500" cy="6286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031425" y="1991850"/>
            <a:ext cx="4947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2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nverse">
  <p:cSld name="BLANK_1">
    <p:bg>
      <p:bgPr>
        <a:solidFill>
          <a:srgbClr val="000000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/>
          <p:nvPr/>
        </p:nvSpPr>
        <p:spPr>
          <a:xfrm>
            <a:off x="361950" y="-571500"/>
            <a:ext cx="6286500" cy="62865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00"/>
                </a:solidFill>
              </a:defRPr>
            </a:lvl1pPr>
            <a:lvl2pPr lvl="1">
              <a:buNone/>
              <a:defRPr>
                <a:solidFill>
                  <a:srgbClr val="FFFF00"/>
                </a:solidFill>
              </a:defRPr>
            </a:lvl2pPr>
            <a:lvl3pPr lvl="2">
              <a:buNone/>
              <a:defRPr>
                <a:solidFill>
                  <a:srgbClr val="FFFF00"/>
                </a:solidFill>
              </a:defRPr>
            </a:lvl3pPr>
            <a:lvl4pPr lvl="3">
              <a:buNone/>
              <a:defRPr>
                <a:solidFill>
                  <a:srgbClr val="FFFF00"/>
                </a:solidFill>
              </a:defRPr>
            </a:lvl4pPr>
            <a:lvl5pPr lvl="4">
              <a:buNone/>
              <a:defRPr>
                <a:solidFill>
                  <a:srgbClr val="FFFF00"/>
                </a:solidFill>
              </a:defRPr>
            </a:lvl5pPr>
            <a:lvl6pPr lvl="5">
              <a:buNone/>
              <a:defRPr>
                <a:solidFill>
                  <a:srgbClr val="FFFF00"/>
                </a:solidFill>
              </a:defRPr>
            </a:lvl6pPr>
            <a:lvl7pPr lvl="6">
              <a:buNone/>
              <a:defRPr>
                <a:solidFill>
                  <a:srgbClr val="FFFF00"/>
                </a:solidFill>
              </a:defRPr>
            </a:lvl7pPr>
            <a:lvl8pPr lvl="7">
              <a:buNone/>
              <a:defRPr>
                <a:solidFill>
                  <a:srgbClr val="FFFF00"/>
                </a:solidFill>
              </a:defRPr>
            </a:lvl8pPr>
            <a:lvl9pPr lvl="8">
              <a:buNone/>
              <a:defRPr>
                <a:solidFill>
                  <a:srgbClr val="FFFF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266950" y="266700"/>
            <a:ext cx="4610100" cy="4610100"/>
          </a:xfrm>
          <a:prstGeom prst="ellipse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2733675" y="2116750"/>
            <a:ext cx="367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143250" y="3373450"/>
            <a:ext cx="2857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4297650" y="44450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rgbClr val="000000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676525" y="1247775"/>
            <a:ext cx="4905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Char char="⊙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1238250" y="705175"/>
            <a:ext cx="1178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0">
                <a:solidFill>
                  <a:srgbClr val="FFFF00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“</a:t>
            </a:r>
            <a:endParaRPr b="1" sz="15000">
              <a:solidFill>
                <a:srgbClr val="FFFF00"/>
              </a:solidFill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00"/>
                </a:solidFill>
              </a:defRPr>
            </a:lvl1pPr>
            <a:lvl2pPr lvl="1">
              <a:buNone/>
              <a:defRPr>
                <a:solidFill>
                  <a:srgbClr val="FFFF00"/>
                </a:solidFill>
              </a:defRPr>
            </a:lvl2pPr>
            <a:lvl3pPr lvl="2">
              <a:buNone/>
              <a:defRPr>
                <a:solidFill>
                  <a:srgbClr val="FFFF00"/>
                </a:solidFill>
              </a:defRPr>
            </a:lvl3pPr>
            <a:lvl4pPr lvl="3">
              <a:buNone/>
              <a:defRPr>
                <a:solidFill>
                  <a:srgbClr val="FFFF00"/>
                </a:solidFill>
              </a:defRPr>
            </a:lvl4pPr>
            <a:lvl5pPr lvl="4">
              <a:buNone/>
              <a:defRPr>
                <a:solidFill>
                  <a:srgbClr val="FFFF00"/>
                </a:solidFill>
              </a:defRPr>
            </a:lvl5pPr>
            <a:lvl6pPr lvl="5">
              <a:buNone/>
              <a:defRPr>
                <a:solidFill>
                  <a:srgbClr val="FFFF00"/>
                </a:solidFill>
              </a:defRPr>
            </a:lvl6pPr>
            <a:lvl7pPr lvl="6">
              <a:buNone/>
              <a:defRPr>
                <a:solidFill>
                  <a:srgbClr val="FFFF00"/>
                </a:solidFill>
              </a:defRPr>
            </a:lvl7pPr>
            <a:lvl8pPr lvl="7">
              <a:buNone/>
              <a:defRPr>
                <a:solidFill>
                  <a:srgbClr val="FFFF00"/>
                </a:solidFill>
              </a:defRPr>
            </a:lvl8pPr>
            <a:lvl9pPr lvl="8">
              <a:buNone/>
              <a:defRPr>
                <a:solidFill>
                  <a:srgbClr val="FFFF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⊙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3082175" y="1091725"/>
            <a:ext cx="2623200" cy="3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⊙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5863323" y="1091725"/>
            <a:ext cx="2623200" cy="3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⊙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2907250" y="1129125"/>
            <a:ext cx="1842900" cy="3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⊙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4844762" y="1129125"/>
            <a:ext cx="1842900" cy="3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⊙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6782273" y="1129125"/>
            <a:ext cx="1842900" cy="3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⊙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rgbClr val="000000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FFFF00"/>
              </a:buClr>
              <a:buSzPts val="1800"/>
              <a:buNone/>
              <a:defRPr sz="1800">
                <a:solidFill>
                  <a:srgbClr val="FFFF00"/>
                </a:solidFill>
              </a:defRPr>
            </a:lvl1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00"/>
                </a:solidFill>
              </a:defRPr>
            </a:lvl1pPr>
            <a:lvl2pPr lvl="1" algn="ctr">
              <a:buNone/>
              <a:defRPr>
                <a:solidFill>
                  <a:srgbClr val="FFFF00"/>
                </a:solidFill>
              </a:defRPr>
            </a:lvl2pPr>
            <a:lvl3pPr lvl="2" algn="ctr">
              <a:buNone/>
              <a:defRPr>
                <a:solidFill>
                  <a:srgbClr val="FFFF00"/>
                </a:solidFill>
              </a:defRPr>
            </a:lvl3pPr>
            <a:lvl4pPr lvl="3" algn="ctr">
              <a:buNone/>
              <a:defRPr>
                <a:solidFill>
                  <a:srgbClr val="FFFF00"/>
                </a:solidFill>
              </a:defRPr>
            </a:lvl4pPr>
            <a:lvl5pPr lvl="4" algn="ctr">
              <a:buNone/>
              <a:defRPr>
                <a:solidFill>
                  <a:srgbClr val="FFFF00"/>
                </a:solidFill>
              </a:defRPr>
            </a:lvl5pPr>
            <a:lvl6pPr lvl="5" algn="ctr">
              <a:buNone/>
              <a:defRPr>
                <a:solidFill>
                  <a:srgbClr val="FFFF00"/>
                </a:solidFill>
              </a:defRPr>
            </a:lvl6pPr>
            <a:lvl7pPr lvl="6" algn="ctr">
              <a:buNone/>
              <a:defRPr>
                <a:solidFill>
                  <a:srgbClr val="FFFF00"/>
                </a:solidFill>
              </a:defRPr>
            </a:lvl7pPr>
            <a:lvl8pPr lvl="7" algn="ctr">
              <a:buNone/>
              <a:defRPr>
                <a:solidFill>
                  <a:srgbClr val="FFFF00"/>
                </a:solidFill>
              </a:defRPr>
            </a:lvl8pPr>
            <a:lvl9pPr lvl="8" algn="ctr">
              <a:buNone/>
              <a:defRPr>
                <a:solidFill>
                  <a:srgbClr val="FFFF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361950" y="-571500"/>
            <a:ext cx="6286500" cy="6286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FFFF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Char char="⊙"/>
              <a:defRPr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○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■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7.png"/><Relationship Id="rId8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1031425" y="1534650"/>
            <a:ext cx="4947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BITCOIN: MUITO SE FALA E POUCO SE ENTENDE</a:t>
            </a:r>
            <a:endParaRPr sz="3600"/>
          </a:p>
        </p:txBody>
      </p:sp>
      <p:sp>
        <p:nvSpPr>
          <p:cNvPr id="59" name="Google Shape;59;p13"/>
          <p:cNvSpPr txBox="1"/>
          <p:nvPr/>
        </p:nvSpPr>
        <p:spPr>
          <a:xfrm>
            <a:off x="1031425" y="3304050"/>
            <a:ext cx="51057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Autores: Rafael Fernandes, Thiago Rocha, João Pedro Cozendey e Pedro Ramos</a:t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Orientador: Leandro da Silva Foly</a:t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632075" y="4114950"/>
            <a:ext cx="17463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Itaperuna - RJ  2019</a:t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6965785" y="3289054"/>
            <a:ext cx="2011800" cy="1726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" name="Google Shape;62;p13"/>
          <p:cNvSpPr txBox="1"/>
          <p:nvPr/>
        </p:nvSpPr>
        <p:spPr>
          <a:xfrm>
            <a:off x="6078675" y="219225"/>
            <a:ext cx="32406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abin"/>
                <a:ea typeface="Cabin"/>
                <a:cs typeface="Cabin"/>
                <a:sym typeface="Cabin"/>
              </a:rPr>
              <a:t>INSTITUTO FEDERAL FLUMINENSE</a:t>
            </a:r>
            <a:endParaRPr sz="10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abin"/>
                <a:ea typeface="Cabin"/>
                <a:cs typeface="Cabin"/>
                <a:sym typeface="Cabin"/>
              </a:rPr>
              <a:t>CAMPUS – ITAPERUNA/RJ</a:t>
            </a:r>
            <a:endParaRPr sz="10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abin"/>
                <a:ea typeface="Cabin"/>
                <a:cs typeface="Cabin"/>
                <a:sym typeface="Cabin"/>
              </a:rPr>
              <a:t>CURSO TÉCNICO INTEGRADO EM INFORMÁTICA</a:t>
            </a:r>
            <a:endParaRPr sz="10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46125" y="1129125"/>
            <a:ext cx="21699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Resultado e Discussão</a:t>
            </a:r>
            <a:endParaRPr sz="3600"/>
          </a:p>
        </p:txBody>
      </p:sp>
      <p:sp>
        <p:nvSpPr>
          <p:cNvPr id="190" name="Google Shape;190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ráfico de respostas do Formulários Google. Título da pergunta: Você já procurou saber sobre bitcoin?. Número de respostas: 132 respostas."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800" y="1343025"/>
            <a:ext cx="5314950" cy="2457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p22"/>
          <p:cNvGrpSpPr/>
          <p:nvPr/>
        </p:nvGrpSpPr>
        <p:grpSpPr>
          <a:xfrm>
            <a:off x="1991374" y="790164"/>
            <a:ext cx="324661" cy="338956"/>
            <a:chOff x="3294650" y="3652450"/>
            <a:chExt cx="388350" cy="405450"/>
          </a:xfrm>
        </p:grpSpPr>
        <p:sp>
          <p:nvSpPr>
            <p:cNvPr id="193" name="Google Shape;193;p22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46125" y="1129125"/>
            <a:ext cx="21699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Resultado e Discussão</a:t>
            </a:r>
            <a:endParaRPr sz="3600"/>
          </a:p>
        </p:txBody>
      </p:sp>
      <p:sp>
        <p:nvSpPr>
          <p:cNvPr id="201" name="Google Shape;201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7950" y="1027075"/>
            <a:ext cx="2783575" cy="278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0150" y="986914"/>
            <a:ext cx="2863900" cy="286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/>
          <p:nvPr/>
        </p:nvSpPr>
        <p:spPr>
          <a:xfrm>
            <a:off x="2067949" y="699314"/>
            <a:ext cx="248083" cy="429808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00"/>
                </a:solidFill>
              </a:rPr>
              <a:t>‹#›</a:t>
            </a:fld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15" name="Google Shape;215;p25"/>
          <p:cNvSpPr txBox="1"/>
          <p:nvPr>
            <p:ph type="title"/>
          </p:nvPr>
        </p:nvSpPr>
        <p:spPr>
          <a:xfrm>
            <a:off x="-247375" y="1129125"/>
            <a:ext cx="26886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Considerações Finais</a:t>
            </a:r>
            <a:endParaRPr sz="3400"/>
          </a:p>
        </p:txBody>
      </p:sp>
      <p:sp>
        <p:nvSpPr>
          <p:cNvPr id="216" name="Google Shape;216;p25"/>
          <p:cNvSpPr txBox="1"/>
          <p:nvPr/>
        </p:nvSpPr>
        <p:spPr>
          <a:xfrm>
            <a:off x="3346975" y="1320550"/>
            <a:ext cx="4971900" cy="23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abin"/>
                <a:ea typeface="Cabin"/>
                <a:cs typeface="Cabin"/>
                <a:sym typeface="Cabin"/>
              </a:rPr>
              <a:t>Desinformação</a:t>
            </a:r>
            <a:endParaRPr sz="4800"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abin"/>
                <a:ea typeface="Cabin"/>
                <a:cs typeface="Cabin"/>
                <a:sym typeface="Cabin"/>
              </a:rPr>
              <a:t>Aplicativo</a:t>
            </a:r>
            <a:endParaRPr sz="48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1979903" y="789152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94975" y="1205325"/>
            <a:ext cx="22575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Contatos e</a:t>
            </a:r>
            <a:endParaRPr sz="2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Agradecimentos</a:t>
            </a:r>
            <a:endParaRPr sz="2600"/>
          </a:p>
        </p:txBody>
      </p:sp>
      <p:sp>
        <p:nvSpPr>
          <p:cNvPr id="223" name="Google Shape;223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26"/>
          <p:cNvSpPr txBox="1"/>
          <p:nvPr/>
        </p:nvSpPr>
        <p:spPr>
          <a:xfrm>
            <a:off x="2769000" y="2772750"/>
            <a:ext cx="59838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bin"/>
                <a:ea typeface="Cabin"/>
                <a:cs typeface="Cabin"/>
                <a:sym typeface="Cabin"/>
              </a:rPr>
              <a:t>Agradecimentos</a:t>
            </a:r>
            <a:endParaRPr sz="2400">
              <a:latin typeface="Cabin"/>
              <a:ea typeface="Cabin"/>
              <a:cs typeface="Cabin"/>
              <a:sym typeface="Cabi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bin"/>
              <a:buChar char="●"/>
            </a:pPr>
            <a:r>
              <a:rPr lang="en" sz="1800">
                <a:latin typeface="Cabin"/>
                <a:ea typeface="Cabin"/>
                <a:cs typeface="Cabin"/>
                <a:sym typeface="Cabin"/>
              </a:rPr>
              <a:t>IFF</a:t>
            </a:r>
            <a:endParaRPr sz="1800">
              <a:latin typeface="Cabin"/>
              <a:ea typeface="Cabin"/>
              <a:cs typeface="Cabin"/>
              <a:sym typeface="Cabi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bin"/>
              <a:buChar char="●"/>
            </a:pPr>
            <a:r>
              <a:rPr lang="en" sz="1800">
                <a:latin typeface="Cabin"/>
                <a:ea typeface="Cabin"/>
                <a:cs typeface="Cabin"/>
                <a:sym typeface="Cabin"/>
              </a:rPr>
              <a:t>Banca</a:t>
            </a:r>
            <a:endParaRPr sz="1800">
              <a:latin typeface="Cabin"/>
              <a:ea typeface="Cabin"/>
              <a:cs typeface="Cabin"/>
              <a:sym typeface="Cabi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bin"/>
              <a:buChar char="●"/>
            </a:pPr>
            <a:r>
              <a:rPr lang="en" sz="1800">
                <a:latin typeface="Cabin"/>
                <a:ea typeface="Cabin"/>
                <a:cs typeface="Cabin"/>
                <a:sym typeface="Cabin"/>
              </a:rPr>
              <a:t>Professores e Funcionários</a:t>
            </a:r>
            <a:endParaRPr sz="1800">
              <a:latin typeface="Cabin"/>
              <a:ea typeface="Cabin"/>
              <a:cs typeface="Cabin"/>
              <a:sym typeface="Cabi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bin"/>
              <a:buChar char="●"/>
            </a:pPr>
            <a:r>
              <a:rPr lang="en" sz="1800">
                <a:latin typeface="Cabin"/>
                <a:ea typeface="Cabin"/>
                <a:cs typeface="Cabin"/>
                <a:sym typeface="Cabin"/>
              </a:rPr>
              <a:t>Familiares e Amigos</a:t>
            </a:r>
            <a:endParaRPr sz="18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5" name="Google Shape;225;p26"/>
          <p:cNvSpPr/>
          <p:nvPr/>
        </p:nvSpPr>
        <p:spPr>
          <a:xfrm>
            <a:off x="2032909" y="885756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6"/>
          <p:cNvSpPr txBox="1"/>
          <p:nvPr/>
        </p:nvSpPr>
        <p:spPr>
          <a:xfrm>
            <a:off x="2769000" y="174450"/>
            <a:ext cx="59838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bin"/>
                <a:ea typeface="Cabin"/>
                <a:cs typeface="Cabin"/>
                <a:sym typeface="Cabin"/>
              </a:rPr>
              <a:t>Contatos</a:t>
            </a:r>
            <a:endParaRPr sz="2400">
              <a:latin typeface="Cabin"/>
              <a:ea typeface="Cabin"/>
              <a:cs typeface="Cabin"/>
              <a:sym typeface="Cabi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bin"/>
              <a:buChar char="●"/>
            </a:pPr>
            <a:r>
              <a:rPr lang="en" sz="1800">
                <a:latin typeface="Cabin"/>
                <a:ea typeface="Cabin"/>
                <a:cs typeface="Cabin"/>
                <a:sym typeface="Cabin"/>
              </a:rPr>
              <a:t>Autores:</a:t>
            </a:r>
            <a:endParaRPr sz="18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bin"/>
                <a:ea typeface="Cabin"/>
                <a:cs typeface="Cabin"/>
                <a:sym typeface="Cabin"/>
              </a:rPr>
              <a:t>thiagormnb</a:t>
            </a:r>
            <a:r>
              <a:rPr lang="en" sz="1800"/>
              <a:t>@</a:t>
            </a:r>
            <a:r>
              <a:rPr lang="en" sz="1800">
                <a:latin typeface="Cabin"/>
                <a:ea typeface="Cabin"/>
                <a:cs typeface="Cabin"/>
                <a:sym typeface="Cabin"/>
              </a:rPr>
              <a:t>gmail.com</a:t>
            </a:r>
            <a:endParaRPr sz="18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bin"/>
                <a:ea typeface="Cabin"/>
                <a:cs typeface="Cabin"/>
                <a:sym typeface="Cabin"/>
              </a:rPr>
              <a:t>rafaelfernandes2001007</a:t>
            </a:r>
            <a:r>
              <a:rPr lang="en" sz="1800"/>
              <a:t>@</a:t>
            </a:r>
            <a:r>
              <a:rPr lang="en" sz="1800">
                <a:latin typeface="Cabin"/>
                <a:ea typeface="Cabin"/>
                <a:cs typeface="Cabin"/>
                <a:sym typeface="Cabin"/>
              </a:rPr>
              <a:t>gmail.com</a:t>
            </a:r>
            <a:endParaRPr sz="18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bin"/>
                <a:ea typeface="Cabin"/>
                <a:cs typeface="Cabin"/>
                <a:sym typeface="Cabin"/>
              </a:rPr>
              <a:t>pedroporci10</a:t>
            </a:r>
            <a:r>
              <a:rPr lang="en" sz="1800"/>
              <a:t>@</a:t>
            </a:r>
            <a:r>
              <a:rPr lang="en" sz="1800">
                <a:latin typeface="Cabin"/>
                <a:ea typeface="Cabin"/>
                <a:cs typeface="Cabin"/>
                <a:sym typeface="Cabin"/>
              </a:rPr>
              <a:t>gmail.com</a:t>
            </a:r>
            <a:endParaRPr sz="18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bin"/>
                <a:ea typeface="Cabin"/>
                <a:cs typeface="Cabin"/>
                <a:sym typeface="Cabin"/>
              </a:rPr>
              <a:t>jpcozendey</a:t>
            </a:r>
            <a:r>
              <a:rPr lang="en" sz="1800"/>
              <a:t>@</a:t>
            </a:r>
            <a:r>
              <a:rPr lang="en" sz="1800">
                <a:latin typeface="Cabin"/>
                <a:ea typeface="Cabin"/>
                <a:cs typeface="Cabin"/>
                <a:sym typeface="Cabin"/>
              </a:rPr>
              <a:t>hotmail.com</a:t>
            </a:r>
            <a:endParaRPr sz="1800">
              <a:latin typeface="Cabin"/>
              <a:ea typeface="Cabin"/>
              <a:cs typeface="Cabin"/>
              <a:sym typeface="Cabi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bin"/>
              <a:buChar char="●"/>
            </a:pPr>
            <a:r>
              <a:rPr lang="en" sz="1800">
                <a:latin typeface="Cabin"/>
                <a:ea typeface="Cabin"/>
                <a:cs typeface="Cabin"/>
                <a:sym typeface="Cabin"/>
              </a:rPr>
              <a:t>Orientador:</a:t>
            </a:r>
            <a:endParaRPr sz="18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bin"/>
                <a:ea typeface="Cabin"/>
                <a:cs typeface="Cabin"/>
                <a:sym typeface="Cabin"/>
              </a:rPr>
              <a:t>lefoly</a:t>
            </a:r>
            <a:r>
              <a:rPr lang="en" sz="1800"/>
              <a:t>@</a:t>
            </a:r>
            <a:r>
              <a:rPr lang="en" sz="1800">
                <a:latin typeface="Cabin"/>
                <a:ea typeface="Cabin"/>
                <a:cs typeface="Cabin"/>
                <a:sym typeface="Cabin"/>
              </a:rPr>
              <a:t>gmail.com</a:t>
            </a:r>
            <a:endParaRPr sz="180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Sumário</a:t>
            </a:r>
            <a:endParaRPr sz="3600"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Introdução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Referencial Teórico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Metodologia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Resultados e Discussão  Considerações finais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Contatos e Agradecimentos</a:t>
            </a:r>
            <a:endParaRPr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0" name="Google Shape;70;p14"/>
          <p:cNvGrpSpPr/>
          <p:nvPr/>
        </p:nvGrpSpPr>
        <p:grpSpPr>
          <a:xfrm>
            <a:off x="1751743" y="690138"/>
            <a:ext cx="347107" cy="438984"/>
            <a:chOff x="584925" y="238125"/>
            <a:chExt cx="415200" cy="525100"/>
          </a:xfrm>
        </p:grpSpPr>
        <p:sp>
          <p:nvSpPr>
            <p:cNvPr id="71" name="Google Shape;71;p14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197275" y="1129125"/>
            <a:ext cx="20382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Introdução</a:t>
            </a:r>
            <a:endParaRPr sz="3600"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850" y="960138"/>
            <a:ext cx="3223226" cy="322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4274" y="2673974"/>
            <a:ext cx="1562500" cy="246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7500" y="327725"/>
            <a:ext cx="2663325" cy="2061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15"/>
          <p:cNvGrpSpPr/>
          <p:nvPr/>
        </p:nvGrpSpPr>
        <p:grpSpPr>
          <a:xfrm>
            <a:off x="2020044" y="777933"/>
            <a:ext cx="215437" cy="351204"/>
            <a:chOff x="6730350" y="2315900"/>
            <a:chExt cx="257700" cy="420100"/>
          </a:xfrm>
        </p:grpSpPr>
        <p:sp>
          <p:nvSpPr>
            <p:cNvPr id="87" name="Google Shape;87;p15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97" name="Google Shape;97;p16"/>
          <p:cNvSpPr txBox="1"/>
          <p:nvPr>
            <p:ph type="title"/>
          </p:nvPr>
        </p:nvSpPr>
        <p:spPr>
          <a:xfrm>
            <a:off x="116900" y="1129125"/>
            <a:ext cx="22356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Referencial Teórico</a:t>
            </a:r>
            <a:endParaRPr sz="3600"/>
          </a:p>
        </p:txBody>
      </p:sp>
      <p:sp>
        <p:nvSpPr>
          <p:cNvPr id="98" name="Google Shape;98;p16"/>
          <p:cNvSpPr txBox="1"/>
          <p:nvPr/>
        </p:nvSpPr>
        <p:spPr>
          <a:xfrm>
            <a:off x="2442150" y="3075175"/>
            <a:ext cx="2016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bin"/>
                <a:ea typeface="Cabin"/>
                <a:cs typeface="Cabin"/>
                <a:sym typeface="Cabin"/>
              </a:rPr>
              <a:t>Criptomoeda</a:t>
            </a:r>
            <a:endParaRPr sz="24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4185238" y="3572575"/>
            <a:ext cx="14466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bin"/>
                <a:ea typeface="Cabin"/>
                <a:cs typeface="Cabin"/>
                <a:sym typeface="Cabin"/>
              </a:rPr>
              <a:t>Bitcoin</a:t>
            </a:r>
            <a:endParaRPr sz="24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036875" y="3213625"/>
            <a:ext cx="2352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bin"/>
                <a:ea typeface="Cabin"/>
                <a:cs typeface="Cabin"/>
                <a:sym typeface="Cabin"/>
              </a:rPr>
              <a:t>Peer-to-peer</a:t>
            </a:r>
            <a:endParaRPr sz="240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 flipH="1">
            <a:off x="3602850" y="2357875"/>
            <a:ext cx="1256700" cy="7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6"/>
          <p:cNvCxnSpPr>
            <a:endCxn id="99" idx="0"/>
          </p:cNvCxnSpPr>
          <p:nvPr/>
        </p:nvCxnSpPr>
        <p:spPr>
          <a:xfrm flipH="1">
            <a:off x="4908538" y="2631175"/>
            <a:ext cx="709500" cy="9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7001175" y="2549725"/>
            <a:ext cx="1059600" cy="81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4" name="Google Shape;104;p16"/>
          <p:cNvGrpSpPr/>
          <p:nvPr/>
        </p:nvGrpSpPr>
        <p:grpSpPr>
          <a:xfrm>
            <a:off x="1994150" y="830999"/>
            <a:ext cx="358351" cy="298118"/>
            <a:chOff x="1926350" y="995225"/>
            <a:chExt cx="428650" cy="356600"/>
          </a:xfrm>
        </p:grpSpPr>
        <p:sp>
          <p:nvSpPr>
            <p:cNvPr id="105" name="Google Shape;105;p16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800" y="268050"/>
            <a:ext cx="2200291" cy="22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5666350" y="3563775"/>
            <a:ext cx="17379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bin"/>
                <a:ea typeface="Cabin"/>
                <a:cs typeface="Cabin"/>
                <a:sym typeface="Cabin"/>
              </a:rPr>
              <a:t>Criptografia</a:t>
            </a:r>
            <a:endParaRPr sz="240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11" name="Google Shape;111;p16"/>
          <p:cNvCxnSpPr/>
          <p:nvPr/>
        </p:nvCxnSpPr>
        <p:spPr>
          <a:xfrm>
            <a:off x="6148000" y="2662875"/>
            <a:ext cx="387300" cy="97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17" name="Google Shape;117;p17"/>
          <p:cNvSpPr txBox="1"/>
          <p:nvPr>
            <p:ph type="title"/>
          </p:nvPr>
        </p:nvSpPr>
        <p:spPr>
          <a:xfrm>
            <a:off x="116900" y="1129125"/>
            <a:ext cx="22356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Referencial Teórico</a:t>
            </a:r>
            <a:endParaRPr sz="3600"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9200" y="94479"/>
            <a:ext cx="2077900" cy="239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3075" y="3056050"/>
            <a:ext cx="1467852" cy="774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7"/>
          <p:cNvCxnSpPr/>
          <p:nvPr/>
        </p:nvCxnSpPr>
        <p:spPr>
          <a:xfrm flipH="1">
            <a:off x="4196725" y="2376550"/>
            <a:ext cx="847500" cy="67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7"/>
          <p:cNvCxnSpPr/>
          <p:nvPr/>
        </p:nvCxnSpPr>
        <p:spPr>
          <a:xfrm flipH="1">
            <a:off x="3455850" y="3830350"/>
            <a:ext cx="466500" cy="4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7"/>
          <p:cNvCxnSpPr/>
          <p:nvPr/>
        </p:nvCxnSpPr>
        <p:spPr>
          <a:xfrm>
            <a:off x="4467150" y="3830350"/>
            <a:ext cx="442500" cy="4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7"/>
          <p:cNvSpPr txBox="1"/>
          <p:nvPr/>
        </p:nvSpPr>
        <p:spPr>
          <a:xfrm>
            <a:off x="3001650" y="4252150"/>
            <a:ext cx="9582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bin"/>
                <a:ea typeface="Cabin"/>
                <a:cs typeface="Cabin"/>
                <a:sym typeface="Cabin"/>
              </a:rPr>
              <a:t>CPU</a:t>
            </a:r>
            <a:endParaRPr sz="24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4537100" y="4266250"/>
            <a:ext cx="79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bin"/>
                <a:ea typeface="Cabin"/>
                <a:cs typeface="Cabin"/>
                <a:sym typeface="Cabin"/>
              </a:rPr>
              <a:t>GPU</a:t>
            </a:r>
            <a:endParaRPr sz="24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3247050" y="559400"/>
            <a:ext cx="8841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bin"/>
                <a:ea typeface="Cabin"/>
                <a:cs typeface="Cabin"/>
                <a:sym typeface="Cabin"/>
              </a:rPr>
              <a:t>Hash</a:t>
            </a:r>
            <a:endParaRPr sz="240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26" name="Google Shape;126;p17"/>
          <p:cNvCxnSpPr>
            <a:endCxn id="125" idx="2"/>
          </p:cNvCxnSpPr>
          <p:nvPr/>
        </p:nvCxnSpPr>
        <p:spPr>
          <a:xfrm rot="10800000">
            <a:off x="3689100" y="1085300"/>
            <a:ext cx="1330500" cy="47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7"/>
          <p:cNvSpPr txBox="1"/>
          <p:nvPr/>
        </p:nvSpPr>
        <p:spPr>
          <a:xfrm>
            <a:off x="7203825" y="559400"/>
            <a:ext cx="1738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bin"/>
                <a:ea typeface="Cabin"/>
                <a:cs typeface="Cabin"/>
                <a:sym typeface="Cabin"/>
              </a:rPr>
              <a:t>Blockchain</a:t>
            </a:r>
            <a:endParaRPr sz="240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28" name="Google Shape;128;p17"/>
          <p:cNvCxnSpPr>
            <a:endCxn id="127" idx="2"/>
          </p:cNvCxnSpPr>
          <p:nvPr/>
        </p:nvCxnSpPr>
        <p:spPr>
          <a:xfrm flipH="1" rot="10800000">
            <a:off x="6553425" y="1030400"/>
            <a:ext cx="1519500" cy="6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9" name="Google Shape;12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2438" y="3280277"/>
            <a:ext cx="1519499" cy="117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3825" y="2254388"/>
            <a:ext cx="1879062" cy="923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74250" y="3384824"/>
            <a:ext cx="1738200" cy="1066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17"/>
          <p:cNvCxnSpPr>
            <a:endCxn id="129" idx="0"/>
          </p:cNvCxnSpPr>
          <p:nvPr/>
        </p:nvCxnSpPr>
        <p:spPr>
          <a:xfrm>
            <a:off x="6078587" y="2549777"/>
            <a:ext cx="153600" cy="73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7"/>
          <p:cNvCxnSpPr/>
          <p:nvPr/>
        </p:nvCxnSpPr>
        <p:spPr>
          <a:xfrm>
            <a:off x="6692400" y="2111475"/>
            <a:ext cx="993600" cy="3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7"/>
          <p:cNvCxnSpPr/>
          <p:nvPr/>
        </p:nvCxnSpPr>
        <p:spPr>
          <a:xfrm>
            <a:off x="6487825" y="2454850"/>
            <a:ext cx="1176300" cy="10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35" name="Google Shape;135;p17"/>
          <p:cNvGrpSpPr/>
          <p:nvPr/>
        </p:nvGrpSpPr>
        <p:grpSpPr>
          <a:xfrm>
            <a:off x="1994150" y="830999"/>
            <a:ext cx="358351" cy="298118"/>
            <a:chOff x="1926350" y="995225"/>
            <a:chExt cx="428650" cy="356600"/>
          </a:xfrm>
        </p:grpSpPr>
        <p:sp>
          <p:nvSpPr>
            <p:cNvPr id="136" name="Google Shape;136;p17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-153425" y="1129125"/>
            <a:ext cx="25062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Metodologia</a:t>
            </a:r>
            <a:endParaRPr sz="3600"/>
          </a:p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625" y="81750"/>
            <a:ext cx="1884475" cy="188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9500" y="152400"/>
            <a:ext cx="1813824" cy="181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1054" y="41037"/>
            <a:ext cx="2086750" cy="196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0150" y="2310550"/>
            <a:ext cx="2506199" cy="250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47750" y="2559900"/>
            <a:ext cx="2785850" cy="250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26846" y="2457600"/>
            <a:ext cx="2427650" cy="57895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/>
          <p:nvPr/>
        </p:nvSpPr>
        <p:spPr>
          <a:xfrm>
            <a:off x="1902574" y="751526"/>
            <a:ext cx="377571" cy="377588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-153425" y="1129125"/>
            <a:ext cx="25062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Metodologia</a:t>
            </a:r>
            <a:endParaRPr sz="3600"/>
          </a:p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1898999" y="751526"/>
            <a:ext cx="377571" cy="377588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0" name="Google Shape;160;p19"/>
          <p:cNvGraphicFramePr/>
          <p:nvPr/>
        </p:nvGraphicFramePr>
        <p:xfrm>
          <a:off x="2998675" y="5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{A2DCB5EB-6BB0-4BC7-BC2E-37FE912FB96F}</a:tableStyleId>
              </a:tblPr>
              <a:tblGrid>
                <a:gridCol w="1095375"/>
                <a:gridCol w="1143000"/>
                <a:gridCol w="1143000"/>
                <a:gridCol w="1143000"/>
                <a:gridCol w="1143000"/>
              </a:tblGrid>
              <a:tr h="31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bin"/>
                          <a:ea typeface="Cabin"/>
                          <a:cs typeface="Cabin"/>
                          <a:sym typeface="Cabin"/>
                        </a:rPr>
                        <a:t>Perguntas</a:t>
                      </a:r>
                      <a:endParaRPr b="1"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bin"/>
                          <a:ea typeface="Cabin"/>
                          <a:cs typeface="Cabin"/>
                          <a:sym typeface="Cabin"/>
                        </a:rPr>
                        <a:t>Respostas</a:t>
                      </a:r>
                      <a:endParaRPr b="1"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bin"/>
                          <a:ea typeface="Cabin"/>
                          <a:cs typeface="Cabin"/>
                          <a:sym typeface="Cabin"/>
                        </a:rPr>
                        <a:t>“Você sabe o que é uma criptomoeda?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bin"/>
                          <a:ea typeface="Cabin"/>
                          <a:cs typeface="Cabin"/>
                          <a:sym typeface="Cabin"/>
                        </a:rPr>
                        <a:t>“Não, nunca ouvi falar”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bin"/>
                          <a:ea typeface="Cabin"/>
                          <a:cs typeface="Cabin"/>
                          <a:sym typeface="Cabin"/>
                        </a:rPr>
                        <a:t>“Não, mas já ouvi falar”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bin"/>
                          <a:ea typeface="Cabin"/>
                          <a:cs typeface="Cabin"/>
                          <a:sym typeface="Cabin"/>
                        </a:rPr>
                        <a:t>“Sim, tenho uma ideia básica”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bin"/>
                          <a:ea typeface="Cabin"/>
                          <a:cs typeface="Cabin"/>
                          <a:sym typeface="Cabin"/>
                        </a:rPr>
                        <a:t>“Sim, sei completamente o conceito”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bin"/>
                          <a:ea typeface="Cabin"/>
                          <a:cs typeface="Cabin"/>
                          <a:sym typeface="Cabin"/>
                        </a:rPr>
                        <a:t>“Você sabe o que é um Bitcoin?”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bin"/>
                          <a:ea typeface="Cabin"/>
                          <a:cs typeface="Cabin"/>
                          <a:sym typeface="Cabin"/>
                        </a:rPr>
                        <a:t>“Não, nunca ouvi falar”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bin"/>
                          <a:ea typeface="Cabin"/>
                          <a:cs typeface="Cabin"/>
                          <a:sym typeface="Cabin"/>
                        </a:rPr>
                        <a:t>“Não, mas já ouvi falar”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bin"/>
                          <a:ea typeface="Cabin"/>
                          <a:cs typeface="Cabin"/>
                          <a:sym typeface="Cabin"/>
                        </a:rPr>
                        <a:t>“Sim, tenho uma ideia básica”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bin"/>
                          <a:ea typeface="Cabin"/>
                          <a:cs typeface="Cabin"/>
                          <a:sym typeface="Cabin"/>
                        </a:rPr>
                        <a:t>“Sim, sei completamente o conceito”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bin"/>
                          <a:ea typeface="Cabin"/>
                          <a:cs typeface="Cabin"/>
                          <a:sym typeface="Cabin"/>
                        </a:rPr>
                        <a:t>“Você sabe como ganhar um Bitcoin?”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bin"/>
                          <a:ea typeface="Cabin"/>
                          <a:cs typeface="Cabin"/>
                          <a:sym typeface="Cabin"/>
                        </a:rPr>
                        <a:t>“Não, nunca ouvi falar”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bin"/>
                          <a:ea typeface="Cabin"/>
                          <a:cs typeface="Cabin"/>
                          <a:sym typeface="Cabin"/>
                        </a:rPr>
                        <a:t>“Não, mas já ouvi falar”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bin"/>
                          <a:ea typeface="Cabin"/>
                          <a:cs typeface="Cabin"/>
                          <a:sym typeface="Cabin"/>
                        </a:rPr>
                        <a:t>“Sim, tenho uma ideia básica”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bin"/>
                          <a:ea typeface="Cabin"/>
                          <a:cs typeface="Cabin"/>
                          <a:sym typeface="Cabin"/>
                        </a:rPr>
                        <a:t>“Sim, sei completamente o conceito”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bin"/>
                          <a:ea typeface="Cabin"/>
                          <a:cs typeface="Cabin"/>
                          <a:sym typeface="Cabin"/>
                        </a:rPr>
                        <a:t>“Você sabe como é feita a mineração de Bitcoin?”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bin"/>
                          <a:ea typeface="Cabin"/>
                          <a:cs typeface="Cabin"/>
                          <a:sym typeface="Cabin"/>
                        </a:rPr>
                        <a:t>“Não, nunca ouvi falar”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bin"/>
                          <a:ea typeface="Cabin"/>
                          <a:cs typeface="Cabin"/>
                          <a:sym typeface="Cabin"/>
                        </a:rPr>
                        <a:t>“Não, mas já ouvi falar”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bin"/>
                          <a:ea typeface="Cabin"/>
                          <a:cs typeface="Cabin"/>
                          <a:sym typeface="Cabin"/>
                        </a:rPr>
                        <a:t>“Sim, tenho uma ideia básica”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bin"/>
                          <a:ea typeface="Cabin"/>
                          <a:cs typeface="Cabin"/>
                          <a:sym typeface="Cabin"/>
                        </a:rPr>
                        <a:t>“Sim, sei completamente o conceito”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bin"/>
                          <a:ea typeface="Cabin"/>
                          <a:cs typeface="Cabin"/>
                          <a:sym typeface="Cabin"/>
                        </a:rPr>
                        <a:t>“Você já procurou saber sobre Bitcoin?”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bin"/>
                          <a:ea typeface="Cabin"/>
                          <a:cs typeface="Cabin"/>
                          <a:sym typeface="Cabin"/>
                        </a:rPr>
                        <a:t>“Não, não tenho interesse no assunto”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bin"/>
                          <a:ea typeface="Cabin"/>
                          <a:cs typeface="Cabin"/>
                          <a:sym typeface="Cabin"/>
                        </a:rPr>
                        <a:t>“Não, mas as vezes me desperta interesse”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bin"/>
                          <a:ea typeface="Cabin"/>
                          <a:cs typeface="Cabin"/>
                          <a:sym typeface="Cabin"/>
                        </a:rPr>
                        <a:t>“Sim, mas não consegui entender muito bem os conceitos”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bin"/>
                          <a:ea typeface="Cabin"/>
                          <a:cs typeface="Cabin"/>
                          <a:sym typeface="Cabin"/>
                        </a:rPr>
                        <a:t>“Sim, consegui achar tudo que queria”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146125" y="1129125"/>
            <a:ext cx="21699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Resultado e Discussão</a:t>
            </a:r>
            <a:endParaRPr sz="3600"/>
          </a:p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ráfico de respostas do Formulários Google. Título da pergunta: Você sabe o que é uma criptomoeda?. Número de respostas: 132 respostas." id="167" name="Google Shape;16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1325" y="123150"/>
            <a:ext cx="5048050" cy="23279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 de respostas do Formulários Google. Título da pergunta: Você sabe o que é um bitcoin?. Número de respostas: 132 respostas." id="168" name="Google Shape;16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1325" y="2534200"/>
            <a:ext cx="5048050" cy="23305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20"/>
          <p:cNvGrpSpPr/>
          <p:nvPr/>
        </p:nvGrpSpPr>
        <p:grpSpPr>
          <a:xfrm>
            <a:off x="1991374" y="790164"/>
            <a:ext cx="324661" cy="338956"/>
            <a:chOff x="3294650" y="3652450"/>
            <a:chExt cx="388350" cy="405450"/>
          </a:xfrm>
        </p:grpSpPr>
        <p:sp>
          <p:nvSpPr>
            <p:cNvPr id="170" name="Google Shape;170;p20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146125" y="1129125"/>
            <a:ext cx="21699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Resultado e Discussão</a:t>
            </a:r>
            <a:endParaRPr sz="3600"/>
          </a:p>
        </p:txBody>
      </p:sp>
      <p:sp>
        <p:nvSpPr>
          <p:cNvPr id="178" name="Google Shape;178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ráfico de respostas do Formulários Google. Título da pergunta: Você sabe como ganhar bitcoin?. Número de respostas: 132 respostas."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1325" y="137800"/>
            <a:ext cx="5048050" cy="2327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 de respostas do Formulários Google. Título da pergunta: Você sabe como é feita a mineração do bitcoin?. Número de respostas: 132 respostas." id="180" name="Google Shape;18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1325" y="2543109"/>
            <a:ext cx="5048050" cy="23279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21"/>
          <p:cNvGrpSpPr/>
          <p:nvPr/>
        </p:nvGrpSpPr>
        <p:grpSpPr>
          <a:xfrm>
            <a:off x="1991374" y="790164"/>
            <a:ext cx="324661" cy="338956"/>
            <a:chOff x="3294650" y="3652450"/>
            <a:chExt cx="388350" cy="405450"/>
          </a:xfrm>
        </p:grpSpPr>
        <p:sp>
          <p:nvSpPr>
            <p:cNvPr id="182" name="Google Shape;182;p21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nug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