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1"/>
    <a:srgbClr val="57B6B2"/>
    <a:srgbClr val="E4E343"/>
    <a:srgbClr val="8B6F27"/>
    <a:srgbClr val="4D535C"/>
    <a:srgbClr val="C9A23F"/>
    <a:srgbClr val="822433"/>
    <a:srgbClr val="A6ADB4"/>
    <a:srgbClr val="ECDEBB"/>
    <a:srgbClr val="F5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12D97-3B16-4A67-AEE6-1B7D90759D85}" v="15" dt="2022-10-28T13:28:52.98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2" autoAdjust="0"/>
    <p:restoredTop sz="95238" autoAdjust="0"/>
  </p:normalViewPr>
  <p:slideViewPr>
    <p:cSldViewPr snapToGrid="0">
      <p:cViewPr varScale="1">
        <p:scale>
          <a:sx n="105" d="100"/>
          <a:sy n="105" d="100"/>
        </p:scale>
        <p:origin x="216" y="552"/>
      </p:cViewPr>
      <p:guideLst>
        <p:guide orient="horz" pos="2424"/>
        <p:guide pos="3840"/>
      </p:guideLst>
    </p:cSldViewPr>
  </p:slideViewPr>
  <p:outlineViewPr>
    <p:cViewPr>
      <p:scale>
        <a:sx n="33" d="100"/>
        <a:sy n="33" d="100"/>
      </p:scale>
      <p:origin x="0" y="-349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71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C612D97-3B16-4A67-AEE6-1B7D90759D85}"/>
    <pc:docChg chg="modSld">
      <pc:chgData name="" userId="" providerId="" clId="Web-{EC612D97-3B16-4A67-AEE6-1B7D90759D85}" dt="2022-10-28T13:28:52.983" v="14" actId="20577"/>
      <pc:docMkLst>
        <pc:docMk/>
      </pc:docMkLst>
      <pc:sldChg chg="modSp">
        <pc:chgData name="" userId="" providerId="" clId="Web-{EC612D97-3B16-4A67-AEE6-1B7D90759D85}" dt="2022-10-28T13:28:52.983" v="14" actId="20577"/>
        <pc:sldMkLst>
          <pc:docMk/>
          <pc:sldMk cId="920924254" sldId="256"/>
        </pc:sldMkLst>
        <pc:spChg chg="mod">
          <ac:chgData name="" userId="" providerId="" clId="Web-{EC612D97-3B16-4A67-AEE6-1B7D90759D85}" dt="2022-10-28T13:28:52.983" v="14" actId="20577"/>
          <ac:spMkLst>
            <pc:docMk/>
            <pc:sldMk cId="920924254" sldId="256"/>
            <ac:spMk id="7" creationId="{494E3937-6A49-40CE-9440-C7946839CB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6062AB-1C0C-483E-B35E-0199B4DBD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48816-DAB1-4B85-98FA-B050EF8DC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05459-BC25-4D2F-90FB-7CEC9BD3DFA2}" type="datetimeFigureOut">
              <a:rPr lang="en-US" smtClean="0">
                <a:latin typeface="Arial" panose="020B0604020202020204" pitchFamily="34" charset="0"/>
              </a:rPr>
              <a:t>11/28/23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3A282-87D3-48CC-A8E7-F28A7C0D7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8327B-D5A2-4388-8812-D8CE80F89E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9D2AB-6E43-4360-99C8-2BDB28C0FD4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0FCB63F-6867-4A03-9DBE-9C8BE9F3EC2C}" type="datetimeFigureOut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E0E9B40-9C36-402D-BEE9-746F3A1145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7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Open Mind Project\CCM\PPT\PPT templet 1\Sample ppt Template_Titl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E4087-144E-43E0-A3C1-69AC9B11A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274" y="2197100"/>
            <a:ext cx="5293112" cy="3200400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defRPr sz="4800" b="1" i="0">
                <a:solidFill>
                  <a:srgbClr val="001E6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F5C93-2A58-46E3-86F6-D8E1306C21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38400" y="5678314"/>
            <a:ext cx="9130936" cy="39093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5ADD8C-43FA-42AA-9BFB-E3FBCA663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400" y="6084120"/>
            <a:ext cx="9130936" cy="48451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b="0" i="0" dirty="0" smtClean="0">
                <a:solidFill>
                  <a:srgbClr val="001E6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85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Open Mind Project\CCM\PPT\PPT templet 1\Sample ppt Template_Image 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248369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790" y="1371600"/>
            <a:ext cx="6414557" cy="8239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solidFill>
                  <a:srgbClr val="001E6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6790" y="2195513"/>
            <a:ext cx="6414557" cy="3959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D5AE8-531E-4886-B108-4F3F4E240F9C}"/>
              </a:ext>
            </a:extLst>
          </p:cNvPr>
          <p:cNvSpPr txBox="1"/>
          <p:nvPr userDrawn="1"/>
        </p:nvSpPr>
        <p:spPr>
          <a:xfrm>
            <a:off x="908435" y="3429000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848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E:\Open Mind Project\CCM\PPT\PPT templet 1\Sample ppt Template_Image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06" y="1371600"/>
            <a:ext cx="4363194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6409267" cy="8239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solidFill>
                  <a:srgbClr val="001E6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195513"/>
            <a:ext cx="6409267" cy="3959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D5AE8-531E-4886-B108-4F3F4E240F9C}"/>
              </a:ext>
            </a:extLst>
          </p:cNvPr>
          <p:cNvSpPr txBox="1"/>
          <p:nvPr userDrawn="1"/>
        </p:nvSpPr>
        <p:spPr>
          <a:xfrm>
            <a:off x="9005190" y="3529162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78838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Open Mind Project\CCM\PPT\PPT templet 1\Sample ppt Template_Image 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354086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790" y="1371600"/>
            <a:ext cx="6414557" cy="8239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solidFill>
                  <a:srgbClr val="001E6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6790" y="2195513"/>
            <a:ext cx="6414557" cy="3959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D5AE8-531E-4886-B108-4F3F4E240F9C}"/>
              </a:ext>
            </a:extLst>
          </p:cNvPr>
          <p:cNvSpPr txBox="1"/>
          <p:nvPr userDrawn="1"/>
        </p:nvSpPr>
        <p:spPr>
          <a:xfrm>
            <a:off x="983295" y="3429000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89031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E:\Open Mind Project\CCM\PPT\PPT templet 1\Sample ppt Template_Image 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46" y="1270000"/>
            <a:ext cx="4140254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6409267" cy="8239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solidFill>
                  <a:srgbClr val="001E6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195513"/>
            <a:ext cx="6409267" cy="3959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D5AE8-531E-4886-B108-4F3F4E240F9C}"/>
              </a:ext>
            </a:extLst>
          </p:cNvPr>
          <p:cNvSpPr txBox="1"/>
          <p:nvPr userDrawn="1"/>
        </p:nvSpPr>
        <p:spPr>
          <a:xfrm>
            <a:off x="9153507" y="3529162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21120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Open Mind Project\CCM\PPT\PPT templet 1\Sample ppt Template_Image 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123285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790" y="1371600"/>
            <a:ext cx="6414557" cy="8239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solidFill>
                  <a:srgbClr val="001E6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6790" y="2195513"/>
            <a:ext cx="6414557" cy="3959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D5AE8-531E-4886-B108-4F3F4E240F9C}"/>
              </a:ext>
            </a:extLst>
          </p:cNvPr>
          <p:cNvSpPr txBox="1"/>
          <p:nvPr userDrawn="1"/>
        </p:nvSpPr>
        <p:spPr>
          <a:xfrm>
            <a:off x="732258" y="3429000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78598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61457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5368165" cy="8239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solidFill>
                  <a:srgbClr val="001E6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195512"/>
            <a:ext cx="5368165" cy="39896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21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ape 01 Left image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98200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84334-FB34-4686-9549-99F5D5892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1147" y="1371600"/>
            <a:ext cx="5427133" cy="8239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solidFill>
                  <a:srgbClr val="001E6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EC420-3FCA-4D1E-8917-3B0E912DC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1147" y="2289418"/>
            <a:ext cx="5427133" cy="38883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356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5BF4-9D17-4014-B729-DD1478B6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7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4455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56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5DE4-3ED6-4B2B-86FD-8B9FF2B7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7256"/>
          </a:xfrm>
        </p:spPr>
        <p:txBody>
          <a:bodyPr/>
          <a:lstStyle>
            <a:lvl1pPr>
              <a:defRPr>
                <a:solidFill>
                  <a:srgbClr val="001E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3164-86AB-40C4-8393-9093DA89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371600"/>
            <a:ext cx="10981267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39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6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10981266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001E6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195512"/>
            <a:ext cx="10981266" cy="39788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349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058-5DD6-432F-B274-4673148F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1709738"/>
            <a:ext cx="10972800" cy="2852737"/>
          </a:xfrm>
        </p:spPr>
        <p:txBody>
          <a:bodyPr anchor="b"/>
          <a:lstStyle>
            <a:lvl1pPr>
              <a:defRPr sz="6000">
                <a:solidFill>
                  <a:srgbClr val="001E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0538-0C8E-4837-B6AF-8FB2954C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067" y="4589463"/>
            <a:ext cx="10972800" cy="1580878"/>
          </a:xfrm>
        </p:spPr>
        <p:txBody>
          <a:bodyPr/>
          <a:lstStyle>
            <a:lvl1pPr marL="0" indent="0">
              <a:buNone/>
              <a:defRPr sz="2400">
                <a:solidFill>
                  <a:srgbClr val="001E6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3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98F3-3DD6-4B7F-815A-F3757A6F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7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BE0D-9301-4E71-9CF8-9B0772A2A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1371600"/>
            <a:ext cx="5393267" cy="47147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0056D-947D-4ACD-8CCF-E29F5FD4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747" y="1371600"/>
            <a:ext cx="5435600" cy="47147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49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98F3-3DD6-4B7F-815A-F3757A6F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7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0056D-947D-4ACD-8CCF-E29F5FD4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747" y="1371600"/>
            <a:ext cx="5435600" cy="47073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3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98F3-3DD6-4B7F-815A-F3757A6F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72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BE0D-9301-4E71-9CF8-9B0772A2A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1371600"/>
            <a:ext cx="5393267" cy="469986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3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64333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5379508" cy="48913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01E6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1860731"/>
            <a:ext cx="5379508" cy="4252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4160FEB-0587-45AD-83DC-D73517FA110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16438" y="1371600"/>
            <a:ext cx="5387975" cy="48913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01E6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1F3F25A-7F72-4535-BF0F-9E6BC41F7DC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16438" y="1860731"/>
            <a:ext cx="5387975" cy="4252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4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ape 01 Left tex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Open Mind Project\CCM\PPT\PPT templet 1\Sample ppt Template_Image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61" y="1371600"/>
            <a:ext cx="4305839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6674-30E9-4D89-8C53-55DC532F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"/>
            <a:ext cx="10981267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DCFF-1223-4183-A362-F815444B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6409267" cy="8239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solidFill>
                  <a:srgbClr val="001E6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4FFB-CFA6-458D-8B2A-B950AED5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195513"/>
            <a:ext cx="6409267" cy="3959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D5AE8-531E-4886-B108-4F3F4E240F9C}"/>
              </a:ext>
            </a:extLst>
          </p:cNvPr>
          <p:cNvSpPr txBox="1"/>
          <p:nvPr userDrawn="1"/>
        </p:nvSpPr>
        <p:spPr>
          <a:xfrm>
            <a:off x="9153507" y="3566054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96894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D9CF8-62DD-4115-9216-9A77FA46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540"/>
            <a:ext cx="10981267" cy="102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C1DF-8BBE-4815-8B60-D44C53CE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10981267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9152DF-512A-4CE0-B7A2-8A6C4EF86779}"/>
              </a:ext>
            </a:extLst>
          </p:cNvPr>
          <p:cNvSpPr txBox="1">
            <a:spLocks/>
          </p:cNvSpPr>
          <p:nvPr userDrawn="1"/>
        </p:nvSpPr>
        <p:spPr>
          <a:xfrm>
            <a:off x="11204710" y="5994631"/>
            <a:ext cx="833274" cy="8790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Oswald" panose="020003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99E191-12A0-49A5-A447-BCF7280C2420}" type="slidenum">
              <a:rPr lang="en-US" sz="2000" b="0" smtClean="0">
                <a:solidFill>
                  <a:srgbClr val="001E6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2000" b="0" dirty="0">
              <a:solidFill>
                <a:srgbClr val="001E6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2" descr="E:\Open Mind Project\CCM\PPT\Icons\Icon 4.png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2243">
            <a:off x="11268866" y="6053943"/>
            <a:ext cx="715962" cy="73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Open Mind Project\CCM\PPT\Icons\Icon 1.png">
            <a:extLst>
              <a:ext uri="{FF2B5EF4-FFF2-40B4-BE49-F238E27FC236}">
                <a16:creationId xmlns:a16="http://schemas.microsoft.com/office/drawing/2014/main" id="{3FE37172-DEA0-41F5-8DEE-649AD9BFDF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2" y="-4761"/>
            <a:ext cx="760032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1"/>
    </p:custDataLst>
    <p:extLst>
      <p:ext uri="{BB962C8B-B14F-4D97-AF65-F5344CB8AC3E}">
        <p14:creationId xmlns:p14="http://schemas.microsoft.com/office/powerpoint/2010/main" val="125681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73" r:id="rId6"/>
    <p:sldLayoutId id="2147483672" r:id="rId7"/>
    <p:sldLayoutId id="2147483653" r:id="rId8"/>
    <p:sldLayoutId id="2147483668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0" r:id="rId15"/>
    <p:sldLayoutId id="2147483671" r:id="rId16"/>
    <p:sldLayoutId id="2147483654" r:id="rId17"/>
    <p:sldLayoutId id="2147483655" r:id="rId18"/>
    <p:sldLayoutId id="214748367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1E61"/>
          </a:solidFill>
          <a:latin typeface="Arial" panose="020B0604020202020204" pitchFamily="34" charset="0"/>
          <a:ea typeface="Adobe Fan Heiti Std B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4213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14400" indent="-2317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196975" indent="-2825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0" userDrawn="1">
          <p15:clr>
            <a:srgbClr val="F26B43"/>
          </p15:clr>
        </p15:guide>
        <p15:guide id="4" pos="7323" userDrawn="1">
          <p15:clr>
            <a:srgbClr val="F26B43"/>
          </p15:clr>
        </p15:guide>
        <p15:guide id="5" orient="horz" pos="859" userDrawn="1">
          <p15:clr>
            <a:srgbClr val="F26B43"/>
          </p15:clr>
        </p15:guide>
        <p15:guide id="6" orient="horz" pos="725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lib.com/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gular-expressions.inf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5C1CA-F06E-4A60-B3B6-AEC3D9BF9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REGULAR EXPRESSIONS</a:t>
            </a:r>
            <a:br>
              <a:rPr lang="en-US" sz="4000" dirty="0"/>
            </a:br>
            <a:endParaRPr lang="en-US" sz="4000" b="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188532-2806-421E-9F50-769288FCA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CMP 262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4E3937-6A49-40CE-9440-C7946839C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DATA SCIENCE PROGRAMMING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92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4C7B-D0EA-431B-9FD7-6CB94598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ABD8-9A19-45A0-BC2F-5899BAB5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7" lvl="1" indent="0">
              <a:buNone/>
            </a:pPr>
            <a:r>
              <a:rPr lang="en-US" sz="2000" b="1" dirty="0"/>
              <a:t>Regular expressions are used to recognize patterns in text.</a:t>
            </a:r>
          </a:p>
          <a:p>
            <a:pPr marL="230187" lvl="1" indent="0">
              <a:buNone/>
            </a:pPr>
            <a:endParaRPr lang="en-US" dirty="0"/>
          </a:p>
          <a:p>
            <a:pPr marL="230187" lvl="1" indent="0">
              <a:buNone/>
            </a:pPr>
            <a:r>
              <a:rPr lang="en-US" sz="1800" b="0" dirty="0"/>
              <a:t>Useful for: </a:t>
            </a:r>
          </a:p>
          <a:p>
            <a:pPr lvl="1"/>
            <a:r>
              <a:rPr lang="en-US" sz="1800" b="0" dirty="0"/>
              <a:t>Data Cleaning</a:t>
            </a:r>
          </a:p>
          <a:p>
            <a:pPr lvl="1"/>
            <a:r>
              <a:rPr lang="en-US" dirty="0"/>
              <a:t>Data Extraction</a:t>
            </a:r>
          </a:p>
          <a:p>
            <a:pPr lvl="1"/>
            <a:r>
              <a:rPr lang="en-US" sz="1800" b="0" dirty="0"/>
              <a:t>Re-formatting Data</a:t>
            </a:r>
          </a:p>
          <a:p>
            <a:pPr lvl="1"/>
            <a:endParaRPr lang="en-US" dirty="0"/>
          </a:p>
          <a:p>
            <a:pPr marL="230187" lvl="1" indent="0">
              <a:buNone/>
            </a:pPr>
            <a:r>
              <a:rPr lang="en-US" sz="1800" b="0" dirty="0"/>
              <a:t>To use, </a:t>
            </a:r>
          </a:p>
          <a:p>
            <a:pPr marL="230187" lvl="1" indent="0">
              <a:buNone/>
            </a:pPr>
            <a:r>
              <a:rPr lang="en-US" sz="1800" b="0" dirty="0"/>
              <a:t>	</a:t>
            </a:r>
            <a:r>
              <a:rPr lang="en-US" sz="1800" b="0" dirty="0">
                <a:latin typeface="Courier" pitchFamily="2" charset="0"/>
              </a:rPr>
              <a:t>import re</a:t>
            </a:r>
          </a:p>
          <a:p>
            <a:pPr marL="230187" lvl="1" indent="0">
              <a:buNone/>
            </a:pPr>
            <a:endParaRPr lang="en-US" dirty="0"/>
          </a:p>
          <a:p>
            <a:pPr marL="230187" lvl="1" indent="0">
              <a:buNone/>
            </a:pPr>
            <a:br>
              <a:rPr lang="en-US" sz="1800" b="0" dirty="0"/>
            </a:br>
            <a:r>
              <a:rPr lang="en-US" sz="1800" b="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203200" dist="88900" dir="5460000" sx="95000" sy="95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E736A-67DC-418B-AA17-6F0217FC6B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1999" y="463941"/>
            <a:ext cx="9963509" cy="1616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Regular Expressions methods used to match a string pattern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78269F-5305-40D8-8ABF-E10CD6050D7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87385285"/>
              </p:ext>
            </p:extLst>
          </p:nvPr>
        </p:nvGraphicFramePr>
        <p:xfrm>
          <a:off x="905668" y="3126626"/>
          <a:ext cx="10383431" cy="2910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3836">
                  <a:extLst>
                    <a:ext uri="{9D8B030D-6E8A-4147-A177-3AD203B41FA5}">
                      <a16:colId xmlns:a16="http://schemas.microsoft.com/office/drawing/2014/main" val="1991065137"/>
                    </a:ext>
                  </a:extLst>
                </a:gridCol>
                <a:gridCol w="6809595">
                  <a:extLst>
                    <a:ext uri="{9D8B030D-6E8A-4147-A177-3AD203B41FA5}">
                      <a16:colId xmlns:a16="http://schemas.microsoft.com/office/drawing/2014/main" val="2562595968"/>
                    </a:ext>
                  </a:extLst>
                </a:gridCol>
              </a:tblGrid>
              <a:tr h="378913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marL="86117" marR="86117" marT="43058" marB="43058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E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86117" marR="86117" marT="43058" marB="430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919"/>
                  </a:ext>
                </a:extLst>
              </a:tr>
              <a:tr h="378913">
                <a:tc>
                  <a:txBody>
                    <a:bodyPr/>
                    <a:lstStyle/>
                    <a:p>
                      <a:r>
                        <a:rPr lang="en-US" sz="1700"/>
                        <a:t>re.findall(pattern, string)</a:t>
                      </a:r>
                    </a:p>
                  </a:txBody>
                  <a:tcPr marL="86117" marR="86117" marT="43058" marB="4305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a list of all matches</a:t>
                      </a:r>
                    </a:p>
                  </a:txBody>
                  <a:tcPr marL="86117" marR="86117" marT="43058" marB="43058"/>
                </a:tc>
                <a:extLst>
                  <a:ext uri="{0D108BD9-81ED-4DB2-BD59-A6C34878D82A}">
                    <a16:rowId xmlns:a16="http://schemas.microsoft.com/office/drawing/2014/main" val="3301590000"/>
                  </a:ext>
                </a:extLst>
              </a:tr>
              <a:tr h="378913">
                <a:tc>
                  <a:txBody>
                    <a:bodyPr/>
                    <a:lstStyle/>
                    <a:p>
                      <a:r>
                        <a:rPr lang="en-US" sz="1700"/>
                        <a:t>re.fullmatch(pattern, string)</a:t>
                      </a:r>
                    </a:p>
                  </a:txBody>
                  <a:tcPr marL="86117" marR="86117" marT="43058" marB="4305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true if the pattern matches the entire string</a:t>
                      </a:r>
                    </a:p>
                  </a:txBody>
                  <a:tcPr marL="86117" marR="86117" marT="43058" marB="43058"/>
                </a:tc>
                <a:extLst>
                  <a:ext uri="{0D108BD9-81ED-4DB2-BD59-A6C34878D82A}">
                    <a16:rowId xmlns:a16="http://schemas.microsoft.com/office/drawing/2014/main" val="2298968749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sz="1700"/>
                        <a:t>re.search(pattern,string)</a:t>
                      </a:r>
                    </a:p>
                  </a:txBody>
                  <a:tcPr marL="86117" marR="86117" marT="43058" marB="4305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a Match object if there is a match anywhere in the string; only returns first match</a:t>
                      </a:r>
                    </a:p>
                  </a:txBody>
                  <a:tcPr marL="86117" marR="86117" marT="43058" marB="43058"/>
                </a:tc>
                <a:extLst>
                  <a:ext uri="{0D108BD9-81ED-4DB2-BD59-A6C34878D82A}">
                    <a16:rowId xmlns:a16="http://schemas.microsoft.com/office/drawing/2014/main" val="4203856976"/>
                  </a:ext>
                </a:extLst>
              </a:tr>
              <a:tr h="378913">
                <a:tc>
                  <a:txBody>
                    <a:bodyPr/>
                    <a:lstStyle/>
                    <a:p>
                      <a:r>
                        <a:rPr lang="en-US" sz="1700"/>
                        <a:t>re.split(pattern, string)</a:t>
                      </a:r>
                    </a:p>
                  </a:txBody>
                  <a:tcPr marL="86117" marR="86117" marT="43058" marB="4305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a list where string is split at each match</a:t>
                      </a:r>
                    </a:p>
                  </a:txBody>
                  <a:tcPr marL="86117" marR="86117" marT="43058" marB="43058"/>
                </a:tc>
                <a:extLst>
                  <a:ext uri="{0D108BD9-81ED-4DB2-BD59-A6C34878D82A}">
                    <a16:rowId xmlns:a16="http://schemas.microsoft.com/office/drawing/2014/main" val="1414865749"/>
                  </a:ext>
                </a:extLst>
              </a:tr>
              <a:tr h="378913">
                <a:tc>
                  <a:txBody>
                    <a:bodyPr/>
                    <a:lstStyle/>
                    <a:p>
                      <a:r>
                        <a:rPr lang="en-US" sz="1700"/>
                        <a:t>re.sub(match_pat, sub_pat, string)</a:t>
                      </a:r>
                    </a:p>
                  </a:txBody>
                  <a:tcPr marL="86117" marR="86117" marT="43058" marB="4305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Replaces one or many matches with a string</a:t>
                      </a:r>
                    </a:p>
                  </a:txBody>
                  <a:tcPr marL="86117" marR="86117" marT="43058" marB="43058"/>
                </a:tc>
                <a:extLst>
                  <a:ext uri="{0D108BD9-81ED-4DB2-BD59-A6C34878D82A}">
                    <a16:rowId xmlns:a16="http://schemas.microsoft.com/office/drawing/2014/main" val="2895611144"/>
                  </a:ext>
                </a:extLst>
              </a:tr>
              <a:tr h="378913">
                <a:tc>
                  <a:txBody>
                    <a:bodyPr/>
                    <a:lstStyle/>
                    <a:p>
                      <a:r>
                        <a:rPr lang="en-US" sz="1700"/>
                        <a:t>re.match(pattern, string)</a:t>
                      </a:r>
                    </a:p>
                  </a:txBody>
                  <a:tcPr marL="86117" marR="86117" marT="43058" marB="4305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a Match object if the pattern is at the beginning of the string</a:t>
                      </a:r>
                    </a:p>
                  </a:txBody>
                  <a:tcPr marL="86117" marR="86117" marT="43058" marB="43058"/>
                </a:tc>
                <a:extLst>
                  <a:ext uri="{0D108BD9-81ED-4DB2-BD59-A6C34878D82A}">
                    <a16:rowId xmlns:a16="http://schemas.microsoft.com/office/drawing/2014/main" val="411654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9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110-4C53-43D3-82F3-B01A79A3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Metacharacters:</a:t>
            </a:r>
            <a:br>
              <a:rPr lang="en-US" dirty="0"/>
            </a:br>
            <a:r>
              <a:rPr lang="en-US" sz="2800" dirty="0"/>
              <a:t>special characters that specify the string pattern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1D30F2-F1D5-41BE-AE61-6C713006D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107078"/>
              </p:ext>
            </p:extLst>
          </p:nvPr>
        </p:nvGraphicFramePr>
        <p:xfrm>
          <a:off x="639763" y="1371600"/>
          <a:ext cx="109823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938">
                  <a:extLst>
                    <a:ext uri="{9D8B030D-6E8A-4147-A177-3AD203B41FA5}">
                      <a16:colId xmlns:a16="http://schemas.microsoft.com/office/drawing/2014/main" val="4109052874"/>
                    </a:ext>
                  </a:extLst>
                </a:gridCol>
                <a:gridCol w="5243611">
                  <a:extLst>
                    <a:ext uri="{9D8B030D-6E8A-4147-A177-3AD203B41FA5}">
                      <a16:colId xmlns:a16="http://schemas.microsoft.com/office/drawing/2014/main" val="3715306064"/>
                    </a:ext>
                  </a:extLst>
                </a:gridCol>
                <a:gridCol w="3660775">
                  <a:extLst>
                    <a:ext uri="{9D8B030D-6E8A-4147-A177-3AD203B41FA5}">
                      <a16:colId xmlns:a16="http://schemas.microsoft.com/office/drawing/2014/main" val="277812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E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E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9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set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“[a-z]”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“\t”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(except \n)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he..o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1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“^Multi”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“help$”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3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“he.*o”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0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he.+o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one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he.?o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the specified number of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“he.{2}o”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6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“stay | go”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5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any character that’s not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“[^A-Z]”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1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3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82F6-A419-478B-BDA1-6C7F3ED7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68E3D7-9125-4EE7-AD49-ACDCEC9AD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511156"/>
              </p:ext>
            </p:extLst>
          </p:nvPr>
        </p:nvGraphicFramePr>
        <p:xfrm>
          <a:off x="639763" y="1371600"/>
          <a:ext cx="10982324" cy="46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4287">
                  <a:extLst>
                    <a:ext uri="{9D8B030D-6E8A-4147-A177-3AD203B41FA5}">
                      <a16:colId xmlns:a16="http://schemas.microsoft.com/office/drawing/2014/main" val="3523745490"/>
                    </a:ext>
                  </a:extLst>
                </a:gridCol>
                <a:gridCol w="6601106">
                  <a:extLst>
                    <a:ext uri="{9D8B030D-6E8A-4147-A177-3AD203B41FA5}">
                      <a16:colId xmlns:a16="http://schemas.microsoft.com/office/drawing/2014/main" val="3573754154"/>
                    </a:ext>
                  </a:extLst>
                </a:gridCol>
                <a:gridCol w="2366931">
                  <a:extLst>
                    <a:ext uri="{9D8B030D-6E8A-4147-A177-3AD203B41FA5}">
                      <a16:colId xmlns:a16="http://schemas.microsoft.com/office/drawing/2014/main" val="45553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E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 – Returns a match if..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E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69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chars are at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“\</a:t>
                      </a:r>
                      <a:r>
                        <a:rPr lang="en-US" dirty="0" err="1"/>
                        <a:t>Athe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9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chars are at beginning or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r“\</a:t>
                      </a:r>
                      <a:r>
                        <a:rPr lang="en-US" dirty="0" err="1"/>
                        <a:t>bain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 err="1"/>
                        <a:t>r”ain</a:t>
                      </a:r>
                      <a:r>
                        <a:rPr lang="en-US" dirty="0"/>
                        <a:t>\b”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8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chars are present but NOT at beginning or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r”\Bain”</a:t>
                      </a:r>
                    </a:p>
                    <a:p>
                      <a:r>
                        <a:rPr lang="en-US" dirty="0" err="1"/>
                        <a:t>r”ain</a:t>
                      </a:r>
                      <a:r>
                        <a:rPr lang="en-US" dirty="0"/>
                        <a:t>\B”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3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“\d”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8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contain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“\D”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7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“\s”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0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contain 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“\S”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8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chars (alphanumeric and underscore)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“\w”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5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word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“\W”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2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chars are at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“bye\Z”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8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6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5B4D-43C3-46FE-A40B-37C20D37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C21D-369E-4EA0-9978-4D8C7C67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cost to compiling a regular expression pattern.  </a:t>
            </a:r>
          </a:p>
          <a:p>
            <a:r>
              <a:rPr lang="en-US" dirty="0"/>
              <a:t>Use </a:t>
            </a:r>
            <a:r>
              <a:rPr lang="en-US" dirty="0" err="1"/>
              <a:t>re.compile</a:t>
            </a:r>
            <a:r>
              <a:rPr lang="en-US" dirty="0"/>
              <a:t>() if you are using a regular expression many times</a:t>
            </a:r>
          </a:p>
          <a:p>
            <a:pPr marL="0" indent="0">
              <a:buNone/>
            </a:pPr>
            <a:r>
              <a:rPr lang="en-US" dirty="0"/>
              <a:t>regex = </a:t>
            </a:r>
            <a:r>
              <a:rPr lang="en-US" dirty="0" err="1"/>
              <a:t>re.compile</a:t>
            </a:r>
            <a:r>
              <a:rPr lang="en-US" dirty="0"/>
              <a:t>(“\w+\@\w+\.\w+”)</a:t>
            </a:r>
          </a:p>
          <a:p>
            <a:pPr marL="0" indent="0">
              <a:buNone/>
            </a:pPr>
            <a:r>
              <a:rPr lang="en-US" dirty="0" err="1"/>
              <a:t>regex.search</a:t>
            </a:r>
            <a:r>
              <a:rPr lang="en-US" dirty="0"/>
              <a:t>(string) – searches for the regex pattern in string</a:t>
            </a:r>
          </a:p>
        </p:txBody>
      </p:sp>
    </p:spTree>
    <p:extLst>
      <p:ext uri="{BB962C8B-B14F-4D97-AF65-F5344CB8AC3E}">
        <p14:creationId xmlns:p14="http://schemas.microsoft.com/office/powerpoint/2010/main" val="178702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596-858B-0628-9C28-683F4708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092E-E942-38F0-B34D-4708039D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7" lvl="1" indent="0">
              <a:buNone/>
            </a:pPr>
            <a:r>
              <a:rPr lang="en-US" sz="2000" b="0" dirty="0"/>
              <a:t>Repositories of Existing Regular Expressions:</a:t>
            </a:r>
          </a:p>
          <a:p>
            <a:pPr marL="230187" lvl="1" indent="0">
              <a:buNone/>
            </a:pPr>
            <a:r>
              <a:rPr lang="en-US" dirty="0">
                <a:hlinkClick r:id="rId2"/>
              </a:rPr>
              <a:t>https://regex101.com</a:t>
            </a:r>
            <a:endParaRPr lang="en-US" dirty="0"/>
          </a:p>
          <a:p>
            <a:pPr marL="230187" lvl="1" indent="0">
              <a:buNone/>
            </a:pPr>
            <a:r>
              <a:rPr lang="en-US" sz="2000" b="0" dirty="0">
                <a:hlinkClick r:id="rId3"/>
              </a:rPr>
              <a:t>http://www.regexlib.com</a:t>
            </a:r>
            <a:endParaRPr lang="en-US" sz="2000" b="0" dirty="0"/>
          </a:p>
          <a:p>
            <a:pPr marL="230187" lvl="1" indent="0">
              <a:buNone/>
            </a:pPr>
            <a:r>
              <a:rPr lang="en-US" dirty="0">
                <a:hlinkClick r:id="rId4"/>
              </a:rPr>
              <a:t>https://www.regular-expressions.info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6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OFFICE THEME" val="KjLQ869W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490</Words>
  <Application>Microsoft Macintosh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Courier</vt:lpstr>
      <vt:lpstr>Office Theme</vt:lpstr>
      <vt:lpstr>REGULAR EXPRESSIONS </vt:lpstr>
      <vt:lpstr>INTRODUCTION TO REGULAR EXPRESSIONS</vt:lpstr>
      <vt:lpstr>Regular Expressions methods used to match a string pattern</vt:lpstr>
      <vt:lpstr>Metacharacters: special characters that specify the string pattern</vt:lpstr>
      <vt:lpstr>Special Sequences</vt:lpstr>
      <vt:lpstr>Compiling Regular Expressions</vt:lpstr>
      <vt:lpstr>Regex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Singh</dc:creator>
  <cp:lastModifiedBy>Nancy Binowski</cp:lastModifiedBy>
  <cp:revision>274</cp:revision>
  <dcterms:created xsi:type="dcterms:W3CDTF">2019-09-18T15:40:22Z</dcterms:created>
  <dcterms:modified xsi:type="dcterms:W3CDTF">2023-11-28T21:37:28Z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66668371-C06C-4750-B956-C07FE2B0F94E</vt:lpwstr>
  </property>
  <property fmtid="{D5CDD505-2E9C-101B-9397-08002B2CF9AE}" pid="3" name="ArticulatePath">
    <vt:lpwstr>Sample ppt Template_1</vt:lpwstr>
  </property>
</Properties>
</file>