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5"/>
  </p:notesMasterIdLst>
  <p:sldIdLst>
    <p:sldId id="256" r:id="rId3"/>
    <p:sldId id="257" r:id="rId4"/>
    <p:sldId id="269" r:id="rId5"/>
    <p:sldId id="291" r:id="rId6"/>
    <p:sldId id="292" r:id="rId7"/>
    <p:sldId id="297" r:id="rId8"/>
    <p:sldId id="299" r:id="rId9"/>
    <p:sldId id="294" r:id="rId10"/>
    <p:sldId id="295" r:id="rId11"/>
    <p:sldId id="296" r:id="rId12"/>
    <p:sldId id="275" r:id="rId13"/>
    <p:sldId id="259" r:id="rId1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76B1F-F805-4258-9972-2D5745092A37}" v="11" dt="2023-02-16T14:23:32.141"/>
    <p1510:client id="{49306F9C-6A97-4AD3-AAC8-4956646F1D1A}" v="108" dt="2023-02-16T14:35:42.664"/>
    <p1510:client id="{877B0B95-72AB-4C7C-B8EF-281FF526BAC9}" v="725" dt="2023-02-16T01:34:54.667"/>
    <p1510:client id="{A1CFA6AC-555E-4B31-B095-C0A6CF1FE046}" v="1805" dt="2023-02-16T03:11:31.690"/>
  </p1510:revLst>
</p1510:revInfo>
</file>

<file path=ppt/tableStyles.xml><?xml version="1.0" encoding="utf-8"?>
<a:tblStyleLst xmlns:a="http://schemas.openxmlformats.org/drawingml/2006/main" def="{A6381D61-7772-457F-B851-052CE9CF2F30}">
  <a:tblStyle styleId="{A6381D61-7772-457F-B851-052CE9CF2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29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" name="Google Shape;4259;g1c0816af25f_0_2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0" name="Google Shape;4260;g1c0816af25f_0_2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4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7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80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18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c0816af25f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c0816af25f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37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98" name="Google Shape;98;p6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PROJETO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1411021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Dificuldades</a:t>
            </a: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6609638" cy="1991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de </a:t>
            </a:r>
            <a:r>
              <a:rPr lang="en" dirty="0" err="1">
                <a:solidFill>
                  <a:schemeClr val="accent1"/>
                </a:solidFill>
              </a:rPr>
              <a:t>Gerenciamento</a:t>
            </a:r>
            <a:r>
              <a:rPr lang="en" dirty="0">
                <a:solidFill>
                  <a:schemeClr val="accent1"/>
                </a:solidFill>
              </a:rPr>
              <a:t> de </a:t>
            </a:r>
            <a:r>
              <a:rPr lang="en" dirty="0" err="1">
                <a:solidFill>
                  <a:schemeClr val="accent1"/>
                </a:solidFill>
              </a:rPr>
              <a:t>pedidos</a:t>
            </a:r>
            <a:r>
              <a:rPr lang="en" dirty="0">
                <a:solidFill>
                  <a:schemeClr val="accent1"/>
                </a:solidFill>
              </a:rPr>
              <a:t>, </a:t>
            </a:r>
            <a:r>
              <a:rPr lang="en" dirty="0" err="1">
                <a:solidFill>
                  <a:schemeClr val="accent1"/>
                </a:solidFill>
              </a:rPr>
              <a:t>produtos</a:t>
            </a:r>
            <a:r>
              <a:rPr lang="en" dirty="0">
                <a:solidFill>
                  <a:schemeClr val="accent1"/>
                </a:solidFill>
              </a:rPr>
              <a:t> e </a:t>
            </a:r>
            <a:r>
              <a:rPr lang="en" dirty="0" err="1">
                <a:solidFill>
                  <a:schemeClr val="accent1"/>
                </a:solidFill>
              </a:rPr>
              <a:t>clientes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 err="1">
                <a:solidFill>
                  <a:schemeClr val="accent1"/>
                </a:solidFill>
              </a:rPr>
              <a:t>usando</a:t>
            </a:r>
            <a:r>
              <a:rPr lang="en" dirty="0">
                <a:solidFill>
                  <a:schemeClr val="accent1"/>
                </a:solidFill>
              </a:rPr>
              <a:t> Estrutura de Dados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Estrutura de Dados</a:t>
            </a:r>
            <a:r>
              <a:rPr lang="en" dirty="0">
                <a:solidFill>
                  <a:schemeClr val="accent6"/>
                </a:solidFill>
              </a:rPr>
              <a:t>] </a:t>
            </a:r>
            <a:endParaRPr lang="pt-BR">
              <a:solidFill>
                <a:schemeClr val="accent6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4808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Introdução</a:t>
            </a: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Funções</a:t>
            </a:r>
            <a:endParaRPr lang="en" sz="1400" dirty="0" err="1">
              <a:solidFill>
                <a:schemeClr val="accent3"/>
              </a:solidFill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Algoritmos</a:t>
            </a: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951040" y="1258358"/>
            <a:ext cx="506100" cy="2956675"/>
            <a:chOff x="1413525" y="1247575"/>
            <a:chExt cx="506100" cy="2956675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E87C11-CC0E-BAF4-58EA-C1990487198B}"/>
              </a:ext>
            </a:extLst>
          </p:cNvPr>
          <p:cNvSpPr txBox="1"/>
          <p:nvPr/>
        </p:nvSpPr>
        <p:spPr>
          <a:xfrm>
            <a:off x="1410419" y="4057650"/>
            <a:ext cx="4134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Thiago, Isabela, Anderson e Gustavo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arquivos.h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abrir_arquivos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/01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14726"/>
            <a:ext cx="3792497" cy="3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fechar_arquivos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/02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48387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" name="Google Shape;4262;p37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Algoritmos</a:t>
            </a:r>
            <a:r>
              <a:rPr lang="en" dirty="0"/>
              <a:t> {</a:t>
            </a:r>
            <a:r>
              <a:rPr lang="en" dirty="0" err="1"/>
              <a:t>principais</a:t>
            </a:r>
            <a:r>
              <a:rPr lang="en" dirty="0"/>
              <a:t>}</a:t>
            </a:r>
            <a:endParaRPr dirty="0"/>
          </a:p>
        </p:txBody>
      </p:sp>
      <p:sp>
        <p:nvSpPr>
          <p:cNvPr id="4263" name="Google Shape;4263;p37"/>
          <p:cNvSpPr txBox="1"/>
          <p:nvPr/>
        </p:nvSpPr>
        <p:spPr>
          <a:xfrm>
            <a:off x="1382903" y="4701959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4264" name="Google Shape;4264;p37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4265" name="Google Shape;4265;p37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4266" name="Google Shape;4266;p37"/>
          <p:cNvSpPr txBox="1"/>
          <p:nvPr/>
        </p:nvSpPr>
        <p:spPr>
          <a:xfrm>
            <a:off x="1379725" y="2774201"/>
            <a:ext cx="2823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A fila dos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pedidos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entra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como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principal pois era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essêncial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para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manter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ordem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dos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pedidos</a:t>
            </a:r>
            <a:endParaRPr lang="en" dirty="0" err="1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67" name="Google Shape;4267;p37"/>
          <p:cNvSpPr txBox="1"/>
          <p:nvPr/>
        </p:nvSpPr>
        <p:spPr>
          <a:xfrm>
            <a:off x="1379725" y="2076137"/>
            <a:ext cx="2823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Lista de </a:t>
            </a: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Pedidos</a:t>
            </a:r>
            <a:endParaRPr sz="2000" dirty="0" err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8" name="Google Shape;4268;p37"/>
          <p:cNvSpPr txBox="1">
            <a:spLocks noGrp="1"/>
          </p:cNvSpPr>
          <p:nvPr>
            <p:ph type="title" idx="4294967295"/>
          </p:nvPr>
        </p:nvSpPr>
        <p:spPr>
          <a:xfrm flipH="1">
            <a:off x="1379725" y="1460947"/>
            <a:ext cx="282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269" name="Google Shape;4269;p37"/>
          <p:cNvSpPr txBox="1"/>
          <p:nvPr/>
        </p:nvSpPr>
        <p:spPr>
          <a:xfrm>
            <a:off x="4941275" y="2774201"/>
            <a:ext cx="28230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Já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busca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binária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é um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algoritmo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muito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eficiente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que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usamos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para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encontrarmos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os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clientes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melhor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forma</a:t>
            </a:r>
            <a:endParaRPr lang="en" dirty="0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70" name="Google Shape;4270;p37"/>
          <p:cNvSpPr txBox="1"/>
          <p:nvPr/>
        </p:nvSpPr>
        <p:spPr>
          <a:xfrm>
            <a:off x="4941275" y="2191884"/>
            <a:ext cx="2823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Busca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Binária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nos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clientes</a:t>
            </a:r>
            <a:endParaRPr sz="2000" dirty="0" err="1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1" name="Google Shape;4271;p37"/>
          <p:cNvSpPr txBox="1">
            <a:spLocks noGrp="1"/>
          </p:cNvSpPr>
          <p:nvPr>
            <p:ph type="title" idx="4294967295"/>
          </p:nvPr>
        </p:nvSpPr>
        <p:spPr>
          <a:xfrm flipH="1">
            <a:off x="4941275" y="1460947"/>
            <a:ext cx="282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272" name="Google Shape;4272;p37"/>
          <p:cNvSpPr/>
          <p:nvPr/>
        </p:nvSpPr>
        <p:spPr>
          <a:xfrm>
            <a:off x="5018825" y="4120902"/>
            <a:ext cx="2667900" cy="21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77" name="Google Shape;4277;p37"/>
          <p:cNvSpPr/>
          <p:nvPr/>
        </p:nvSpPr>
        <p:spPr>
          <a:xfrm>
            <a:off x="1457275" y="4120902"/>
            <a:ext cx="2667900" cy="21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" name="Google Shape;4265;p37">
            <a:extLst>
              <a:ext uri="{FF2B5EF4-FFF2-40B4-BE49-F238E27FC236}">
                <a16:creationId xmlns:a16="http://schemas.microsoft.com/office/drawing/2014/main" id="{D014822A-F33C-B8FA-FDF2-B094B2C3BAC4}"/>
              </a:ext>
            </a:extLst>
          </p:cNvPr>
          <p:cNvSpPr txBox="1"/>
          <p:nvPr/>
        </p:nvSpPr>
        <p:spPr>
          <a:xfrm>
            <a:off x="4571999" y="469969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Dificuldades</a:t>
            </a:r>
            <a:r>
              <a:rPr lang="en" dirty="0"/>
              <a:t> </a:t>
            </a:r>
            <a:r>
              <a:rPr lang="en" dirty="0" err="1"/>
              <a:t>encontradas</a:t>
            </a:r>
          </a:p>
        </p:txBody>
      </p:sp>
      <p:sp>
        <p:nvSpPr>
          <p:cNvPr id="1875" name="Google Shape;1875;p21"/>
          <p:cNvSpPr txBox="1"/>
          <p:nvPr/>
        </p:nvSpPr>
        <p:spPr>
          <a:xfrm>
            <a:off x="5699694" y="2088743"/>
            <a:ext cx="233261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Nunca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tinhamos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utilizado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arquivos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com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tanta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profundidade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como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dessa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vez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então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foi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preciso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uma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boa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revisão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6" name="Google Shape;1876;p21"/>
          <p:cNvSpPr txBox="1"/>
          <p:nvPr/>
        </p:nvSpPr>
        <p:spPr>
          <a:xfrm>
            <a:off x="5735860" y="1645747"/>
            <a:ext cx="2621984" cy="3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Arquivos</a:t>
            </a:r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650921" cy="82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Por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serem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muitas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funcionalidades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funções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testes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foram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bem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complicados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demoraram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bastante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tempo para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algumas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correções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relativamente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simples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lang="pt-BR" dirty="0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78" name="Google Shape;1878;p21"/>
          <p:cNvSpPr txBox="1"/>
          <p:nvPr/>
        </p:nvSpPr>
        <p:spPr>
          <a:xfrm>
            <a:off x="5735860" y="296270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Testes</a:t>
            </a:r>
          </a:p>
        </p:txBody>
      </p:sp>
      <p:grpSp>
        <p:nvGrpSpPr>
          <p:cNvPr id="1879" name="Google Shape;1879;p21"/>
          <p:cNvGrpSpPr/>
          <p:nvPr/>
        </p:nvGrpSpPr>
        <p:grpSpPr>
          <a:xfrm>
            <a:off x="3701100" y="1713527"/>
            <a:ext cx="578325" cy="487500"/>
            <a:chOff x="1665363" y="1706700"/>
            <a:chExt cx="578325" cy="487500"/>
          </a:xfrm>
        </p:grpSpPr>
        <p:sp>
          <p:nvSpPr>
            <p:cNvPr id="1880" name="Google Shape;1880;p2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21"/>
          <p:cNvGrpSpPr/>
          <p:nvPr/>
        </p:nvGrpSpPr>
        <p:grpSpPr>
          <a:xfrm>
            <a:off x="4864625" y="1713515"/>
            <a:ext cx="578325" cy="487500"/>
            <a:chOff x="4764875" y="1706700"/>
            <a:chExt cx="578325" cy="487500"/>
          </a:xfrm>
        </p:grpSpPr>
        <p:sp>
          <p:nvSpPr>
            <p:cNvPr id="1883" name="Google Shape;1883;p21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21"/>
          <p:cNvGrpSpPr/>
          <p:nvPr/>
        </p:nvGrpSpPr>
        <p:grpSpPr>
          <a:xfrm>
            <a:off x="4864637" y="3048458"/>
            <a:ext cx="578325" cy="487500"/>
            <a:chOff x="5198688" y="3289450"/>
            <a:chExt cx="578325" cy="487500"/>
          </a:xfrm>
        </p:grpSpPr>
        <p:sp>
          <p:nvSpPr>
            <p:cNvPr id="1886" name="Google Shape;1886;p21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1"/>
          <p:cNvGrpSpPr/>
          <p:nvPr/>
        </p:nvGrpSpPr>
        <p:grpSpPr>
          <a:xfrm>
            <a:off x="3701100" y="3048458"/>
            <a:ext cx="578325" cy="487500"/>
            <a:chOff x="2099175" y="3289450"/>
            <a:chExt cx="578325" cy="487500"/>
          </a:xfrm>
        </p:grpSpPr>
        <p:sp>
          <p:nvSpPr>
            <p:cNvPr id="1889" name="Google Shape;1889;p21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1" name="Google Shape;1891;p21"/>
          <p:cNvSpPr txBox="1"/>
          <p:nvPr/>
        </p:nvSpPr>
        <p:spPr>
          <a:xfrm>
            <a:off x="1227435" y="2016404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Ao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tentar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implementar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headers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lugares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diferentes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ocorreram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erros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dupla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definição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 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2" name="Google Shape;1892;p21"/>
          <p:cNvSpPr txBox="1"/>
          <p:nvPr/>
        </p:nvSpPr>
        <p:spPr>
          <a:xfrm>
            <a:off x="1227435" y="1638513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Headers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3" name="Google Shape;1893;p21"/>
          <p:cNvSpPr txBox="1"/>
          <p:nvPr/>
        </p:nvSpPr>
        <p:spPr>
          <a:xfrm>
            <a:off x="1227435" y="352867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Como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primeira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vez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usando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varias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funções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que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chamavam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outras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assim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por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diante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houve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dificuldade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em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saber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onde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dar</a:t>
            </a:r>
            <a:r>
              <a:rPr lang="en" sz="1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free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 &gt;</a:t>
            </a:r>
            <a:endParaRPr lang="pt-BR" dirty="0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94" name="Google Shape;1894;p21"/>
          <p:cNvSpPr txBox="1"/>
          <p:nvPr/>
        </p:nvSpPr>
        <p:spPr>
          <a:xfrm>
            <a:off x="1003176" y="2962698"/>
            <a:ext cx="240495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000" dirty="0" err="1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Várias</a:t>
            </a: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r>
              <a:rPr lang="en" sz="2000" dirty="0" err="1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funções</a:t>
            </a:r>
            <a:endParaRPr lang="en" sz="2000" dirty="0" err="1">
              <a:solidFill>
                <a:schemeClr val="lt2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1628865" y="4730896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1898" name="Google Shape;1898;p21"/>
          <p:cNvSpPr/>
          <p:nvPr/>
        </p:nvSpPr>
        <p:spPr>
          <a:xfrm>
            <a:off x="3701105" y="2300520"/>
            <a:ext cx="134400" cy="13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9" name="Google Shape;1899;p21"/>
          <p:cNvSpPr/>
          <p:nvPr/>
        </p:nvSpPr>
        <p:spPr>
          <a:xfrm>
            <a:off x="3923068" y="2300520"/>
            <a:ext cx="134400" cy="13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0" name="Google Shape;1900;p21"/>
          <p:cNvSpPr/>
          <p:nvPr/>
        </p:nvSpPr>
        <p:spPr>
          <a:xfrm>
            <a:off x="4145030" y="2300520"/>
            <a:ext cx="134400" cy="13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1" name="Google Shape;1901;p21"/>
          <p:cNvSpPr/>
          <p:nvPr/>
        </p:nvSpPr>
        <p:spPr>
          <a:xfrm>
            <a:off x="3701105" y="2477973"/>
            <a:ext cx="134400" cy="13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2" name="Google Shape;1902;p21"/>
          <p:cNvSpPr/>
          <p:nvPr/>
        </p:nvSpPr>
        <p:spPr>
          <a:xfrm>
            <a:off x="3923068" y="2477973"/>
            <a:ext cx="134400" cy="13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3" name="Google Shape;1903;p21"/>
          <p:cNvSpPr/>
          <p:nvPr/>
        </p:nvSpPr>
        <p:spPr>
          <a:xfrm>
            <a:off x="4145030" y="2477973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4" name="Google Shape;1904;p21"/>
          <p:cNvSpPr/>
          <p:nvPr/>
        </p:nvSpPr>
        <p:spPr>
          <a:xfrm>
            <a:off x="4864630" y="2300520"/>
            <a:ext cx="134400" cy="134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5" name="Google Shape;1905;p21"/>
          <p:cNvSpPr/>
          <p:nvPr/>
        </p:nvSpPr>
        <p:spPr>
          <a:xfrm>
            <a:off x="5086593" y="2300520"/>
            <a:ext cx="134400" cy="134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6" name="Google Shape;1906;p21"/>
          <p:cNvSpPr/>
          <p:nvPr/>
        </p:nvSpPr>
        <p:spPr>
          <a:xfrm>
            <a:off x="5308555" y="2300520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7" name="Google Shape;1907;p21"/>
          <p:cNvSpPr/>
          <p:nvPr/>
        </p:nvSpPr>
        <p:spPr>
          <a:xfrm>
            <a:off x="4864630" y="2477973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8" name="Google Shape;1908;p21"/>
          <p:cNvSpPr/>
          <p:nvPr/>
        </p:nvSpPr>
        <p:spPr>
          <a:xfrm>
            <a:off x="5086593" y="2477973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9" name="Google Shape;1909;p21"/>
          <p:cNvSpPr/>
          <p:nvPr/>
        </p:nvSpPr>
        <p:spPr>
          <a:xfrm>
            <a:off x="5308555" y="2477973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0" name="Google Shape;1910;p21"/>
          <p:cNvSpPr/>
          <p:nvPr/>
        </p:nvSpPr>
        <p:spPr>
          <a:xfrm>
            <a:off x="3701105" y="3674945"/>
            <a:ext cx="134400" cy="13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1" name="Google Shape;1911;p21"/>
          <p:cNvSpPr/>
          <p:nvPr/>
        </p:nvSpPr>
        <p:spPr>
          <a:xfrm>
            <a:off x="3923068" y="3674945"/>
            <a:ext cx="134400" cy="13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2" name="Google Shape;1912;p21"/>
          <p:cNvSpPr/>
          <p:nvPr/>
        </p:nvSpPr>
        <p:spPr>
          <a:xfrm>
            <a:off x="4145030" y="3674945"/>
            <a:ext cx="134400" cy="13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3" name="Google Shape;1913;p21"/>
          <p:cNvSpPr/>
          <p:nvPr/>
        </p:nvSpPr>
        <p:spPr>
          <a:xfrm>
            <a:off x="3701105" y="3852398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4" name="Google Shape;1914;p21"/>
          <p:cNvSpPr/>
          <p:nvPr/>
        </p:nvSpPr>
        <p:spPr>
          <a:xfrm>
            <a:off x="3923068" y="3852398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5" name="Google Shape;1915;p21"/>
          <p:cNvSpPr/>
          <p:nvPr/>
        </p:nvSpPr>
        <p:spPr>
          <a:xfrm>
            <a:off x="4145030" y="3852398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6" name="Google Shape;1916;p21"/>
          <p:cNvSpPr/>
          <p:nvPr/>
        </p:nvSpPr>
        <p:spPr>
          <a:xfrm>
            <a:off x="4864630" y="3674945"/>
            <a:ext cx="134400" cy="134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7" name="Google Shape;1917;p21"/>
          <p:cNvSpPr/>
          <p:nvPr/>
        </p:nvSpPr>
        <p:spPr>
          <a:xfrm>
            <a:off x="5086593" y="3674945"/>
            <a:ext cx="134400" cy="134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8" name="Google Shape;1918;p21"/>
          <p:cNvSpPr/>
          <p:nvPr/>
        </p:nvSpPr>
        <p:spPr>
          <a:xfrm>
            <a:off x="5308555" y="3674945"/>
            <a:ext cx="134400" cy="134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9" name="Google Shape;1919;p21"/>
          <p:cNvSpPr/>
          <p:nvPr/>
        </p:nvSpPr>
        <p:spPr>
          <a:xfrm>
            <a:off x="4864630" y="3852398"/>
            <a:ext cx="134400" cy="134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2" name="Google Shape;1922;p21"/>
          <p:cNvSpPr txBox="1">
            <a:spLocks noGrp="1"/>
          </p:cNvSpPr>
          <p:nvPr>
            <p:ph type="title" idx="4294967295"/>
          </p:nvPr>
        </p:nvSpPr>
        <p:spPr>
          <a:xfrm flipH="1">
            <a:off x="3701006" y="1778625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5/6</a:t>
            </a:r>
            <a:endParaRPr sz="1400"/>
          </a:p>
        </p:txBody>
      </p:sp>
      <p:sp>
        <p:nvSpPr>
          <p:cNvPr id="1923" name="Google Shape;1923;p21"/>
          <p:cNvSpPr txBox="1">
            <a:spLocks noGrp="1"/>
          </p:cNvSpPr>
          <p:nvPr>
            <p:ph type="title" idx="4294967295"/>
          </p:nvPr>
        </p:nvSpPr>
        <p:spPr>
          <a:xfrm flipH="1">
            <a:off x="4864594" y="1778625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2/6</a:t>
            </a:r>
            <a:endParaRPr sz="1400" dirty="0"/>
          </a:p>
        </p:txBody>
      </p:sp>
      <p:sp>
        <p:nvSpPr>
          <p:cNvPr id="1924" name="Google Shape;1924;p21"/>
          <p:cNvSpPr txBox="1">
            <a:spLocks noGrp="1"/>
          </p:cNvSpPr>
          <p:nvPr>
            <p:ph type="title" idx="4294967295"/>
          </p:nvPr>
        </p:nvSpPr>
        <p:spPr>
          <a:xfrm flipH="1">
            <a:off x="3701006" y="3113550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3/6</a:t>
            </a:r>
            <a:endParaRPr sz="1400"/>
          </a:p>
        </p:txBody>
      </p:sp>
      <p:sp>
        <p:nvSpPr>
          <p:cNvPr id="1925" name="Google Shape;1925;p21"/>
          <p:cNvSpPr txBox="1">
            <a:spLocks noGrp="1"/>
          </p:cNvSpPr>
          <p:nvPr>
            <p:ph type="title" idx="4294967295"/>
          </p:nvPr>
        </p:nvSpPr>
        <p:spPr>
          <a:xfrm flipH="1">
            <a:off x="4864594" y="3113550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4/6</a:t>
            </a:r>
            <a:endParaRPr sz="1400" dirty="0"/>
          </a:p>
        </p:txBody>
      </p:sp>
      <p:sp>
        <p:nvSpPr>
          <p:cNvPr id="7" name="Google Shape;1909;p21">
            <a:extLst>
              <a:ext uri="{FF2B5EF4-FFF2-40B4-BE49-F238E27FC236}">
                <a16:creationId xmlns:a16="http://schemas.microsoft.com/office/drawing/2014/main" id="{8BD63C4D-F588-8129-5DD5-D7324D60B557}"/>
              </a:ext>
            </a:extLst>
          </p:cNvPr>
          <p:cNvSpPr/>
          <p:nvPr/>
        </p:nvSpPr>
        <p:spPr>
          <a:xfrm>
            <a:off x="5091529" y="3852466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" name="Google Shape;1897;p21">
            <a:extLst>
              <a:ext uri="{FF2B5EF4-FFF2-40B4-BE49-F238E27FC236}">
                <a16:creationId xmlns:a16="http://schemas.microsoft.com/office/drawing/2014/main" id="{A94270AB-FEAF-7362-81A6-377EC6D04BA1}"/>
              </a:ext>
            </a:extLst>
          </p:cNvPr>
          <p:cNvSpPr txBox="1"/>
          <p:nvPr/>
        </p:nvSpPr>
        <p:spPr>
          <a:xfrm>
            <a:off x="4535829" y="472863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  <p:sp>
        <p:nvSpPr>
          <p:cNvPr id="9" name="Google Shape;1909;p21">
            <a:extLst>
              <a:ext uri="{FF2B5EF4-FFF2-40B4-BE49-F238E27FC236}">
                <a16:creationId xmlns:a16="http://schemas.microsoft.com/office/drawing/2014/main" id="{FF584070-1B31-ED40-5E83-32052EAF7C2C}"/>
              </a:ext>
            </a:extLst>
          </p:cNvPr>
          <p:cNvSpPr/>
          <p:nvPr/>
        </p:nvSpPr>
        <p:spPr>
          <a:xfrm>
            <a:off x="5308860" y="3852466"/>
            <a:ext cx="134400" cy="134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Introdução</a:t>
            </a:r>
            <a:r>
              <a:rPr lang="en" dirty="0"/>
              <a:t> </a:t>
            </a:r>
            <a:r>
              <a:rPr lang="en" dirty="0">
                <a:solidFill>
                  <a:schemeClr val="accent2"/>
                </a:solidFill>
              </a:rPr>
              <a:t>do </a:t>
            </a:r>
            <a:r>
              <a:rPr lang="en" dirty="0">
                <a:solidFill>
                  <a:schemeClr val="accent3"/>
                </a:solidFill>
              </a:rPr>
              <a:t>{</a:t>
            </a:r>
            <a:r>
              <a:rPr lang="en" dirty="0" err="1">
                <a:solidFill>
                  <a:schemeClr val="accent1"/>
                </a:solidFill>
              </a:rPr>
              <a:t>Projeto</a:t>
            </a:r>
            <a:r>
              <a:rPr lang="en" dirty="0">
                <a:solidFill>
                  <a:schemeClr val="accent3"/>
                </a:solidFill>
              </a:rPr>
              <a:t>}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1409048" y="135442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Neste </a:t>
            </a:r>
            <a:r>
              <a:rPr lang="en" dirty="0" err="1">
                <a:solidFill>
                  <a:schemeClr val="accent3"/>
                </a:solidFill>
              </a:rPr>
              <a:t>projeto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tínhamos</a:t>
            </a:r>
            <a:r>
              <a:rPr lang="en" dirty="0">
                <a:solidFill>
                  <a:schemeClr val="accent3"/>
                </a:solidFill>
              </a:rPr>
              <a:t> o </a:t>
            </a:r>
            <a:r>
              <a:rPr lang="en" dirty="0" err="1">
                <a:solidFill>
                  <a:schemeClr val="accent3"/>
                </a:solidFill>
              </a:rPr>
              <a:t>objetivo</a:t>
            </a:r>
            <a:r>
              <a:rPr lang="en" dirty="0">
                <a:solidFill>
                  <a:schemeClr val="accent3"/>
                </a:solidFill>
              </a:rPr>
              <a:t> de </a:t>
            </a:r>
            <a:r>
              <a:rPr lang="en" dirty="0" err="1">
                <a:solidFill>
                  <a:schemeClr val="accent3"/>
                </a:solidFill>
              </a:rPr>
              <a:t>fazer</a:t>
            </a:r>
            <a:r>
              <a:rPr lang="en" dirty="0">
                <a:solidFill>
                  <a:schemeClr val="accent3"/>
                </a:solidFill>
              </a:rPr>
              <a:t> um </a:t>
            </a:r>
            <a:r>
              <a:rPr lang="en" dirty="0" err="1">
                <a:solidFill>
                  <a:schemeClr val="accent3"/>
                </a:solidFill>
              </a:rPr>
              <a:t>sistema</a:t>
            </a:r>
            <a:r>
              <a:rPr lang="en" dirty="0">
                <a:solidFill>
                  <a:schemeClr val="accent3"/>
                </a:solidFill>
              </a:rPr>
              <a:t> que </a:t>
            </a:r>
            <a:r>
              <a:rPr lang="en" dirty="0" err="1">
                <a:solidFill>
                  <a:schemeClr val="accent3"/>
                </a:solidFill>
              </a:rPr>
              <a:t>auxilie</a:t>
            </a:r>
            <a:r>
              <a:rPr lang="en" dirty="0">
                <a:solidFill>
                  <a:schemeClr val="accent3"/>
                </a:solidFill>
              </a:rPr>
              <a:t> no </a:t>
            </a:r>
            <a:r>
              <a:rPr lang="en" dirty="0" err="1">
                <a:solidFill>
                  <a:schemeClr val="accent3"/>
                </a:solidFill>
              </a:rPr>
              <a:t>gerenciamento</a:t>
            </a:r>
            <a:r>
              <a:rPr lang="en" dirty="0">
                <a:solidFill>
                  <a:schemeClr val="accent3"/>
                </a:solidFill>
              </a:rPr>
              <a:t> de </a:t>
            </a:r>
            <a:r>
              <a:rPr lang="en" dirty="0" err="1">
                <a:solidFill>
                  <a:schemeClr val="accent3"/>
                </a:solidFill>
              </a:rPr>
              <a:t>uma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sorveteria</a:t>
            </a:r>
            <a:r>
              <a:rPr lang="en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Para </a:t>
            </a:r>
            <a:r>
              <a:rPr lang="en" dirty="0" err="1">
                <a:solidFill>
                  <a:schemeClr val="accent3"/>
                </a:solidFill>
              </a:rPr>
              <a:t>isso</a:t>
            </a:r>
            <a:r>
              <a:rPr lang="en" dirty="0">
                <a:solidFill>
                  <a:schemeClr val="accent3"/>
                </a:solidFill>
              </a:rPr>
              <a:t>, </a:t>
            </a:r>
            <a:r>
              <a:rPr lang="en" dirty="0" err="1">
                <a:solidFill>
                  <a:schemeClr val="accent3"/>
                </a:solidFill>
              </a:rPr>
              <a:t>simulamos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toda</a:t>
            </a:r>
            <a:r>
              <a:rPr lang="en" dirty="0">
                <a:solidFill>
                  <a:schemeClr val="accent3"/>
                </a:solidFill>
              </a:rPr>
              <a:t> a </a:t>
            </a:r>
            <a:r>
              <a:rPr lang="en" dirty="0" err="1">
                <a:solidFill>
                  <a:schemeClr val="accent3"/>
                </a:solidFill>
              </a:rPr>
              <a:t>situação</a:t>
            </a:r>
            <a:r>
              <a:rPr lang="en" dirty="0">
                <a:solidFill>
                  <a:schemeClr val="accent3"/>
                </a:solidFill>
              </a:rPr>
              <a:t>, </a:t>
            </a:r>
            <a:r>
              <a:rPr lang="en" dirty="0" err="1">
                <a:solidFill>
                  <a:schemeClr val="accent3"/>
                </a:solidFill>
              </a:rPr>
              <a:t>desde</a:t>
            </a:r>
            <a:r>
              <a:rPr lang="en" dirty="0">
                <a:solidFill>
                  <a:schemeClr val="accent3"/>
                </a:solidFill>
              </a:rPr>
              <a:t> a </a:t>
            </a:r>
            <a:r>
              <a:rPr lang="en" dirty="0" err="1">
                <a:solidFill>
                  <a:schemeClr val="accent3"/>
                </a:solidFill>
              </a:rPr>
              <a:t>criação</a:t>
            </a:r>
            <a:r>
              <a:rPr lang="en" dirty="0">
                <a:solidFill>
                  <a:schemeClr val="accent3"/>
                </a:solidFill>
              </a:rPr>
              <a:t> da </a:t>
            </a:r>
            <a:r>
              <a:rPr lang="en" dirty="0" err="1">
                <a:solidFill>
                  <a:schemeClr val="accent3"/>
                </a:solidFill>
              </a:rPr>
              <a:t>sorveteria</a:t>
            </a:r>
            <a:r>
              <a:rPr lang="en" dirty="0">
                <a:solidFill>
                  <a:schemeClr val="accent3"/>
                </a:solidFill>
              </a:rPr>
              <a:t> "Tio Bolas" e </a:t>
            </a:r>
            <a:r>
              <a:rPr lang="en" dirty="0" err="1">
                <a:solidFill>
                  <a:schemeClr val="accent3"/>
                </a:solidFill>
              </a:rPr>
              <a:t>seu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cardapio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até</a:t>
            </a:r>
            <a:r>
              <a:rPr lang="en" dirty="0">
                <a:solidFill>
                  <a:schemeClr val="accent3"/>
                </a:solidFill>
              </a:rPr>
              <a:t> a </a:t>
            </a:r>
            <a:r>
              <a:rPr lang="en" dirty="0" err="1">
                <a:solidFill>
                  <a:schemeClr val="accent3"/>
                </a:solidFill>
              </a:rPr>
              <a:t>implementação</a:t>
            </a:r>
            <a:r>
              <a:rPr lang="en" dirty="0">
                <a:solidFill>
                  <a:schemeClr val="accent3"/>
                </a:solidFill>
              </a:rPr>
              <a:t> do </a:t>
            </a:r>
            <a:r>
              <a:rPr lang="en" dirty="0" err="1">
                <a:solidFill>
                  <a:schemeClr val="accent3"/>
                </a:solidFill>
              </a:rPr>
              <a:t>seu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sistema</a:t>
            </a:r>
            <a:r>
              <a:rPr lang="en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Para o </a:t>
            </a:r>
            <a:r>
              <a:rPr lang="en" dirty="0" err="1">
                <a:solidFill>
                  <a:schemeClr val="accent3"/>
                </a:solidFill>
              </a:rPr>
              <a:t>sistema</a:t>
            </a:r>
            <a:r>
              <a:rPr lang="en" dirty="0">
                <a:solidFill>
                  <a:schemeClr val="accent3"/>
                </a:solidFill>
              </a:rPr>
              <a:t>, </a:t>
            </a:r>
            <a:r>
              <a:rPr lang="en" dirty="0" err="1">
                <a:solidFill>
                  <a:schemeClr val="accent3"/>
                </a:solidFill>
              </a:rPr>
              <a:t>utilizamos</a:t>
            </a:r>
            <a:r>
              <a:rPr lang="en" dirty="0">
                <a:solidFill>
                  <a:schemeClr val="accent3"/>
                </a:solidFill>
              </a:rPr>
              <a:t> as </a:t>
            </a:r>
            <a:r>
              <a:rPr lang="en" dirty="0" err="1">
                <a:solidFill>
                  <a:schemeClr val="accent3"/>
                </a:solidFill>
              </a:rPr>
              <a:t>listas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pensando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na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chegada</a:t>
            </a:r>
            <a:r>
              <a:rPr lang="en" dirty="0">
                <a:solidFill>
                  <a:schemeClr val="accent3"/>
                </a:solidFill>
              </a:rPr>
              <a:t> e </a:t>
            </a:r>
            <a:r>
              <a:rPr lang="en" dirty="0" err="1">
                <a:solidFill>
                  <a:schemeClr val="accent3"/>
                </a:solidFill>
              </a:rPr>
              <a:t>entrega</a:t>
            </a:r>
            <a:r>
              <a:rPr lang="en" dirty="0">
                <a:solidFill>
                  <a:schemeClr val="accent3"/>
                </a:solidFill>
              </a:rPr>
              <a:t> dos </a:t>
            </a:r>
            <a:r>
              <a:rPr lang="en" dirty="0" err="1">
                <a:solidFill>
                  <a:schemeClr val="accent3"/>
                </a:solidFill>
              </a:rPr>
              <a:t>pedidos</a:t>
            </a:r>
            <a:r>
              <a:rPr lang="en" dirty="0">
                <a:solidFill>
                  <a:schemeClr val="accent3"/>
                </a:solidFill>
              </a:rPr>
              <a:t>, </a:t>
            </a:r>
            <a:r>
              <a:rPr lang="en" dirty="0" err="1">
                <a:solidFill>
                  <a:schemeClr val="accent3"/>
                </a:solidFill>
              </a:rPr>
              <a:t>utilizamos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também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arquivos</a:t>
            </a:r>
            <a:r>
              <a:rPr lang="en" dirty="0">
                <a:solidFill>
                  <a:schemeClr val="accent3"/>
                </a:solidFill>
              </a:rPr>
              <a:t> para </a:t>
            </a:r>
            <a:r>
              <a:rPr lang="en" dirty="0" err="1">
                <a:solidFill>
                  <a:schemeClr val="accent3"/>
                </a:solidFill>
              </a:rPr>
              <a:t>guardar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informações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diversas</a:t>
            </a:r>
            <a:r>
              <a:rPr lang="en" dirty="0">
                <a:solidFill>
                  <a:schemeClr val="accent3"/>
                </a:solidFill>
              </a:rPr>
              <a:t> das </a:t>
            </a:r>
            <a:r>
              <a:rPr lang="en" dirty="0" err="1">
                <a:solidFill>
                  <a:schemeClr val="accent3"/>
                </a:solidFill>
              </a:rPr>
              <a:t>vendas</a:t>
            </a:r>
            <a:r>
              <a:rPr lang="en" dirty="0">
                <a:solidFill>
                  <a:schemeClr val="accent3"/>
                </a:solidFill>
              </a:rPr>
              <a:t>, </a:t>
            </a:r>
            <a:r>
              <a:rPr lang="en" dirty="0" err="1">
                <a:solidFill>
                  <a:schemeClr val="accent3"/>
                </a:solidFill>
              </a:rPr>
              <a:t>além</a:t>
            </a:r>
            <a:r>
              <a:rPr lang="en" dirty="0">
                <a:solidFill>
                  <a:schemeClr val="accent3"/>
                </a:solidFill>
              </a:rPr>
              <a:t> dos </a:t>
            </a:r>
            <a:r>
              <a:rPr lang="en" dirty="0" err="1">
                <a:solidFill>
                  <a:schemeClr val="accent3"/>
                </a:solidFill>
              </a:rPr>
              <a:t>algoritmos</a:t>
            </a:r>
            <a:r>
              <a:rPr lang="en" dirty="0">
                <a:solidFill>
                  <a:schemeClr val="accent3"/>
                </a:solidFill>
              </a:rPr>
              <a:t> de </a:t>
            </a:r>
            <a:r>
              <a:rPr lang="en" dirty="0" err="1">
                <a:solidFill>
                  <a:schemeClr val="accent3"/>
                </a:solidFill>
              </a:rPr>
              <a:t>busca</a:t>
            </a:r>
            <a:r>
              <a:rPr lang="en" dirty="0">
                <a:solidFill>
                  <a:schemeClr val="accent3"/>
                </a:solidFill>
              </a:rPr>
              <a:t> que </a:t>
            </a:r>
            <a:r>
              <a:rPr lang="en" dirty="0" err="1">
                <a:solidFill>
                  <a:schemeClr val="accent3"/>
                </a:solidFill>
              </a:rPr>
              <a:t>consequentemente</a:t>
            </a:r>
            <a:r>
              <a:rPr lang="en" dirty="0">
                <a:solidFill>
                  <a:schemeClr val="accent3"/>
                </a:solidFill>
              </a:rPr>
              <a:t> </a:t>
            </a:r>
            <a:r>
              <a:rPr lang="en" dirty="0" err="1">
                <a:solidFill>
                  <a:schemeClr val="accent3"/>
                </a:solidFill>
              </a:rPr>
              <a:t>utilizamos</a:t>
            </a:r>
            <a:r>
              <a:rPr lang="en" dirty="0">
                <a:solidFill>
                  <a:schemeClr val="accent3"/>
                </a:solidFill>
              </a:rPr>
              <a:t> para a </a:t>
            </a:r>
            <a:r>
              <a:rPr lang="en" dirty="0" err="1">
                <a:solidFill>
                  <a:schemeClr val="accent3"/>
                </a:solidFill>
              </a:rPr>
              <a:t>maior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organização</a:t>
            </a:r>
            <a:r>
              <a:rPr lang="en" dirty="0">
                <a:solidFill>
                  <a:schemeClr val="accent3"/>
                </a:solidFill>
              </a:rPr>
              <a:t> das </a:t>
            </a:r>
            <a:r>
              <a:rPr lang="en" dirty="0" err="1">
                <a:solidFill>
                  <a:schemeClr val="accent3"/>
                </a:solidFill>
              </a:rPr>
              <a:t>informações</a:t>
            </a:r>
            <a:r>
              <a:rPr lang="en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Para o </a:t>
            </a:r>
            <a:r>
              <a:rPr lang="en" dirty="0" err="1">
                <a:solidFill>
                  <a:schemeClr val="accent3"/>
                </a:solidFill>
              </a:rPr>
              <a:t>funcionamento</a:t>
            </a:r>
            <a:r>
              <a:rPr lang="en" dirty="0">
                <a:solidFill>
                  <a:schemeClr val="accent3"/>
                </a:solidFill>
              </a:rPr>
              <a:t> de </a:t>
            </a:r>
            <a:r>
              <a:rPr lang="en" dirty="0" err="1">
                <a:solidFill>
                  <a:schemeClr val="accent3"/>
                </a:solidFill>
              </a:rPr>
              <a:t>tudo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em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harmonia</a:t>
            </a:r>
            <a:r>
              <a:rPr lang="en" dirty="0">
                <a:solidFill>
                  <a:schemeClr val="accent3"/>
                </a:solidFill>
              </a:rPr>
              <a:t>, </a:t>
            </a:r>
            <a:r>
              <a:rPr lang="en" dirty="0" err="1">
                <a:solidFill>
                  <a:schemeClr val="accent3"/>
                </a:solidFill>
              </a:rPr>
              <a:t>pensamos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na</a:t>
            </a:r>
            <a:r>
              <a:rPr lang="en" dirty="0">
                <a:solidFill>
                  <a:schemeClr val="accent3"/>
                </a:solidFill>
              </a:rPr>
              <a:t> interface de 2 </a:t>
            </a:r>
            <a:r>
              <a:rPr lang="en" dirty="0" err="1">
                <a:solidFill>
                  <a:schemeClr val="accent3"/>
                </a:solidFill>
              </a:rPr>
              <a:t>perfis</a:t>
            </a:r>
            <a:r>
              <a:rPr lang="en" dirty="0">
                <a:solidFill>
                  <a:schemeClr val="accent3"/>
                </a:solidFill>
              </a:rPr>
              <a:t>: </a:t>
            </a:r>
            <a:r>
              <a:rPr lang="en" dirty="0" err="1">
                <a:solidFill>
                  <a:schemeClr val="accent3"/>
                </a:solidFill>
              </a:rPr>
              <a:t>gerente</a:t>
            </a:r>
            <a:r>
              <a:rPr lang="en" dirty="0">
                <a:solidFill>
                  <a:schemeClr val="accent3"/>
                </a:solidFill>
              </a:rPr>
              <a:t> e </a:t>
            </a:r>
            <a:r>
              <a:rPr lang="en" dirty="0" err="1">
                <a:solidFill>
                  <a:schemeClr val="accent3"/>
                </a:solidFill>
              </a:rPr>
              <a:t>funcionário</a:t>
            </a:r>
            <a:r>
              <a:rPr lang="en" dirty="0">
                <a:solidFill>
                  <a:schemeClr val="accent3"/>
                </a:solidFill>
              </a:rPr>
              <a:t>. Cada um </a:t>
            </a:r>
            <a:r>
              <a:rPr lang="en" dirty="0" err="1">
                <a:solidFill>
                  <a:schemeClr val="accent3"/>
                </a:solidFill>
              </a:rPr>
              <a:t>destes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apresenta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diferentes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 err="1">
                <a:solidFill>
                  <a:schemeClr val="accent3"/>
                </a:solidFill>
              </a:rPr>
              <a:t>funções</a:t>
            </a:r>
            <a:r>
              <a:rPr lang="en" dirty="0">
                <a:solidFill>
                  <a:schemeClr val="accent3"/>
                </a:solidFill>
              </a:rPr>
              <a:t> de </a:t>
            </a:r>
            <a:r>
              <a:rPr lang="en" dirty="0" err="1">
                <a:solidFill>
                  <a:schemeClr val="accent3"/>
                </a:solidFill>
              </a:rPr>
              <a:t>acordo</a:t>
            </a:r>
            <a:r>
              <a:rPr lang="en" dirty="0">
                <a:solidFill>
                  <a:schemeClr val="accent3"/>
                </a:solidFill>
              </a:rPr>
              <a:t> com as </a:t>
            </a:r>
            <a:r>
              <a:rPr lang="en" dirty="0" err="1">
                <a:solidFill>
                  <a:schemeClr val="accent3"/>
                </a:solidFill>
              </a:rPr>
              <a:t>necessidades</a:t>
            </a:r>
            <a:r>
              <a:rPr lang="en" dirty="0">
                <a:solidFill>
                  <a:schemeClr val="accent3"/>
                </a:solidFill>
              </a:rPr>
              <a:t> do </a:t>
            </a:r>
            <a:r>
              <a:rPr lang="en" dirty="0" err="1">
                <a:solidFill>
                  <a:schemeClr val="accent3"/>
                </a:solidFill>
              </a:rPr>
              <a:t>seu</a:t>
            </a:r>
            <a:r>
              <a:rPr lang="en" dirty="0">
                <a:solidFill>
                  <a:schemeClr val="accent3"/>
                </a:solidFill>
              </a:rPr>
              <a:t> cargo.</a:t>
            </a: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19"/>
          <p:cNvSpPr txBox="1"/>
          <p:nvPr/>
        </p:nvSpPr>
        <p:spPr>
          <a:xfrm>
            <a:off x="1353967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273" name="Google Shape;273;p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274" name="Google Shape;274;p1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275" name="Google Shape;275;p19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produto.h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load_cardapio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/01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25509"/>
            <a:ext cx="3371960" cy="37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save_cardapio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/02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8" name="Google Shape;3948;p31"/>
          <p:cNvSpPr txBox="1"/>
          <p:nvPr/>
        </p:nvSpPr>
        <p:spPr>
          <a:xfrm>
            <a:off x="2289713" y="2355839"/>
            <a:ext cx="4029724" cy="4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check_price</a:t>
            </a: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9" name="Google Shape;3949;p31"/>
          <p:cNvSpPr txBox="1"/>
          <p:nvPr/>
        </p:nvSpPr>
        <p:spPr>
          <a:xfrm>
            <a:off x="1405325" y="2388188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/03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1" name="Google Shape;3951;p31"/>
          <p:cNvSpPr txBox="1"/>
          <p:nvPr/>
        </p:nvSpPr>
        <p:spPr>
          <a:xfrm>
            <a:off x="2289713" y="2850868"/>
            <a:ext cx="4277733" cy="36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ver_cardapio</a:t>
            </a: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2" name="Google Shape;3952;p31"/>
          <p:cNvSpPr txBox="1"/>
          <p:nvPr/>
        </p:nvSpPr>
        <p:spPr>
          <a:xfrm>
            <a:off x="1405325" y="2861651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/04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4" name="Google Shape;3954;p31"/>
          <p:cNvSpPr txBox="1"/>
          <p:nvPr/>
        </p:nvSpPr>
        <p:spPr>
          <a:xfrm>
            <a:off x="2289713" y="3356679"/>
            <a:ext cx="4148337" cy="37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print_cardapio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5" name="Google Shape;3955;p31"/>
          <p:cNvSpPr txBox="1"/>
          <p:nvPr/>
        </p:nvSpPr>
        <p:spPr>
          <a:xfrm>
            <a:off x="1405325" y="333511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/05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7" name="Google Shape;3957;p31"/>
          <p:cNvSpPr txBox="1"/>
          <p:nvPr/>
        </p:nvSpPr>
        <p:spPr>
          <a:xfrm>
            <a:off x="2289713" y="3840925"/>
            <a:ext cx="3544488" cy="37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add_produto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8" name="Google Shape;3958;p31"/>
          <p:cNvSpPr txBox="1"/>
          <p:nvPr/>
        </p:nvSpPr>
        <p:spPr>
          <a:xfrm>
            <a:off x="1405325" y="380857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/06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1" name="Google Shape;3961;p31"/>
          <p:cNvSpPr/>
          <p:nvPr/>
        </p:nvSpPr>
        <p:spPr>
          <a:xfrm>
            <a:off x="840475" y="24426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4" name="Google Shape;3964;p31"/>
          <p:cNvSpPr/>
          <p:nvPr/>
        </p:nvSpPr>
        <p:spPr>
          <a:xfrm>
            <a:off x="840475" y="3863000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3961;p31">
            <a:extLst>
              <a:ext uri="{FF2B5EF4-FFF2-40B4-BE49-F238E27FC236}">
                <a16:creationId xmlns:a16="http://schemas.microsoft.com/office/drawing/2014/main" id="{5F317730-4397-041A-EF9F-F5B12CAE8C41}"/>
              </a:ext>
            </a:extLst>
          </p:cNvPr>
          <p:cNvSpPr/>
          <p:nvPr/>
        </p:nvSpPr>
        <p:spPr>
          <a:xfrm>
            <a:off x="840474" y="2909461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Google Shape;3961;p31">
            <a:extLst>
              <a:ext uri="{FF2B5EF4-FFF2-40B4-BE49-F238E27FC236}">
                <a16:creationId xmlns:a16="http://schemas.microsoft.com/office/drawing/2014/main" id="{D85DAF34-997C-A67F-C198-C7C203A35055}"/>
              </a:ext>
            </a:extLst>
          </p:cNvPr>
          <p:cNvSpPr/>
          <p:nvPr/>
        </p:nvSpPr>
        <p:spPr>
          <a:xfrm>
            <a:off x="840474" y="338436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produto.h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rem_produto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/07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850028"/>
            <a:ext cx="3878761" cy="46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teste_cardapio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/08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77489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pedido.h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pick_name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/01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14726"/>
            <a:ext cx="3792497" cy="3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inserir_pedido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/02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8" name="Google Shape;3948;p31"/>
          <p:cNvSpPr txBox="1"/>
          <p:nvPr/>
        </p:nvSpPr>
        <p:spPr>
          <a:xfrm>
            <a:off x="2289713" y="2355839"/>
            <a:ext cx="4029724" cy="4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concluir_pedido</a:t>
            </a: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9" name="Google Shape;3949;p31"/>
          <p:cNvSpPr txBox="1"/>
          <p:nvPr/>
        </p:nvSpPr>
        <p:spPr>
          <a:xfrm>
            <a:off x="1405325" y="2388188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/03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1" name="Google Shape;3951;p31"/>
          <p:cNvSpPr txBox="1"/>
          <p:nvPr/>
        </p:nvSpPr>
        <p:spPr>
          <a:xfrm>
            <a:off x="2289713" y="2850868"/>
            <a:ext cx="4277733" cy="36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excluir_pedido</a:t>
            </a: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2" name="Google Shape;3952;p31"/>
          <p:cNvSpPr txBox="1"/>
          <p:nvPr/>
        </p:nvSpPr>
        <p:spPr>
          <a:xfrm>
            <a:off x="1405325" y="2861651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/04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4" name="Google Shape;3954;p31"/>
          <p:cNvSpPr txBox="1"/>
          <p:nvPr/>
        </p:nvSpPr>
        <p:spPr>
          <a:xfrm>
            <a:off x="2289713" y="3356679"/>
            <a:ext cx="4148337" cy="37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escolher_cliente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5" name="Google Shape;3955;p31"/>
          <p:cNvSpPr txBox="1"/>
          <p:nvPr/>
        </p:nvSpPr>
        <p:spPr>
          <a:xfrm>
            <a:off x="1405325" y="333511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/05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7" name="Google Shape;3957;p31"/>
          <p:cNvSpPr txBox="1"/>
          <p:nvPr/>
        </p:nvSpPr>
        <p:spPr>
          <a:xfrm>
            <a:off x="2289713" y="3840925"/>
            <a:ext cx="3814063" cy="38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escolher_produtos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8" name="Google Shape;3958;p31"/>
          <p:cNvSpPr txBox="1"/>
          <p:nvPr/>
        </p:nvSpPr>
        <p:spPr>
          <a:xfrm>
            <a:off x="1405325" y="380857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/06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1" name="Google Shape;3961;p31"/>
          <p:cNvSpPr/>
          <p:nvPr/>
        </p:nvSpPr>
        <p:spPr>
          <a:xfrm>
            <a:off x="840475" y="24426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4" name="Google Shape;3964;p31"/>
          <p:cNvSpPr/>
          <p:nvPr/>
        </p:nvSpPr>
        <p:spPr>
          <a:xfrm>
            <a:off x="840475" y="3863000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3961;p31">
            <a:extLst>
              <a:ext uri="{FF2B5EF4-FFF2-40B4-BE49-F238E27FC236}">
                <a16:creationId xmlns:a16="http://schemas.microsoft.com/office/drawing/2014/main" id="{5F317730-4397-041A-EF9F-F5B12CAE8C41}"/>
              </a:ext>
            </a:extLst>
          </p:cNvPr>
          <p:cNvSpPr/>
          <p:nvPr/>
        </p:nvSpPr>
        <p:spPr>
          <a:xfrm>
            <a:off x="840474" y="2909461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Google Shape;3961;p31">
            <a:extLst>
              <a:ext uri="{FF2B5EF4-FFF2-40B4-BE49-F238E27FC236}">
                <a16:creationId xmlns:a16="http://schemas.microsoft.com/office/drawing/2014/main" id="{D85DAF34-997C-A67F-C198-C7C203A35055}"/>
              </a:ext>
            </a:extLst>
          </p:cNvPr>
          <p:cNvSpPr/>
          <p:nvPr/>
        </p:nvSpPr>
        <p:spPr>
          <a:xfrm>
            <a:off x="840474" y="338436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4933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pedido.h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print_pedido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/07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57858"/>
            <a:ext cx="4417912" cy="36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pedidos_andamento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/08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8" name="Google Shape;3948;p31"/>
          <p:cNvSpPr txBox="1"/>
          <p:nvPr/>
        </p:nvSpPr>
        <p:spPr>
          <a:xfrm>
            <a:off x="2289713" y="2355839"/>
            <a:ext cx="4029724" cy="4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cancelar_pedido</a:t>
            </a: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9" name="Google Shape;3949;p31"/>
          <p:cNvSpPr txBox="1"/>
          <p:nvPr/>
        </p:nvSpPr>
        <p:spPr>
          <a:xfrm>
            <a:off x="1405325" y="2388188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/09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1" name="Google Shape;3961;p31"/>
          <p:cNvSpPr/>
          <p:nvPr/>
        </p:nvSpPr>
        <p:spPr>
          <a:xfrm>
            <a:off x="840475" y="24426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35080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menu.h</a:t>
            </a:r>
            <a:r>
              <a:rPr lang="en" dirty="0"/>
              <a:t> &amp;&amp; </a:t>
            </a:r>
            <a:r>
              <a:rPr lang="en" dirty="0" err="1"/>
              <a:t>end.h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login_gerente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/01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14726"/>
            <a:ext cx="3792497" cy="3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end_program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/02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  <p:sp>
        <p:nvSpPr>
          <p:cNvPr id="3" name="Google Shape;3961;p31">
            <a:extLst>
              <a:ext uri="{FF2B5EF4-FFF2-40B4-BE49-F238E27FC236}">
                <a16:creationId xmlns:a16="http://schemas.microsoft.com/office/drawing/2014/main" id="{CFCFAC1A-8849-C4AF-FC92-71A5F2653686}"/>
              </a:ext>
            </a:extLst>
          </p:cNvPr>
          <p:cNvSpPr/>
          <p:nvPr/>
        </p:nvSpPr>
        <p:spPr>
          <a:xfrm>
            <a:off x="840475" y="2474495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Google Shape;3946;p31">
            <a:extLst>
              <a:ext uri="{FF2B5EF4-FFF2-40B4-BE49-F238E27FC236}">
                <a16:creationId xmlns:a16="http://schemas.microsoft.com/office/drawing/2014/main" id="{637DE361-5056-500B-23BD-6B8AC78BA7E4}"/>
              </a:ext>
            </a:extLst>
          </p:cNvPr>
          <p:cNvSpPr txBox="1"/>
          <p:nvPr/>
        </p:nvSpPr>
        <p:spPr>
          <a:xfrm>
            <a:off x="1405325" y="2421528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/03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Google Shape;3945;p31">
            <a:extLst>
              <a:ext uri="{FF2B5EF4-FFF2-40B4-BE49-F238E27FC236}">
                <a16:creationId xmlns:a16="http://schemas.microsoft.com/office/drawing/2014/main" id="{A21FDF1B-FA07-3D15-75F4-0C1B90E82E7A}"/>
              </a:ext>
            </a:extLst>
          </p:cNvPr>
          <p:cNvSpPr txBox="1"/>
          <p:nvPr/>
        </p:nvSpPr>
        <p:spPr>
          <a:xfrm>
            <a:off x="2300496" y="2421528"/>
            <a:ext cx="3792497" cy="3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bg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bg2"/>
                </a:solidFill>
                <a:latin typeface="Fira Code"/>
                <a:ea typeface="Fira Code"/>
                <a:cs typeface="Fira Code"/>
              </a:rPr>
              <a:t>clear_screen</a:t>
            </a:r>
            <a:r>
              <a:rPr lang="en" sz="2000" dirty="0">
                <a:solidFill>
                  <a:schemeClr val="bg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797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cliente.h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cadastrar_cliente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/01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14726"/>
            <a:ext cx="3792497" cy="3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busca_cliente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/02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8" name="Google Shape;3948;p31"/>
          <p:cNvSpPr txBox="1"/>
          <p:nvPr/>
        </p:nvSpPr>
        <p:spPr>
          <a:xfrm>
            <a:off x="2289713" y="2355839"/>
            <a:ext cx="4029724" cy="4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pick_date</a:t>
            </a: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9" name="Google Shape;3949;p31"/>
          <p:cNvSpPr txBox="1"/>
          <p:nvPr/>
        </p:nvSpPr>
        <p:spPr>
          <a:xfrm>
            <a:off x="1405325" y="2388188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/03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1" name="Google Shape;3951;p31"/>
          <p:cNvSpPr txBox="1"/>
          <p:nvPr/>
        </p:nvSpPr>
        <p:spPr>
          <a:xfrm>
            <a:off x="2289713" y="2850868"/>
            <a:ext cx="4277733" cy="36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pick_name</a:t>
            </a: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2" name="Google Shape;3952;p31"/>
          <p:cNvSpPr txBox="1"/>
          <p:nvPr/>
        </p:nvSpPr>
        <p:spPr>
          <a:xfrm>
            <a:off x="1405325" y="2861651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/04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4" name="Google Shape;3954;p31"/>
          <p:cNvSpPr txBox="1"/>
          <p:nvPr/>
        </p:nvSpPr>
        <p:spPr>
          <a:xfrm>
            <a:off x="2289713" y="3356679"/>
            <a:ext cx="4148337" cy="37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pick_email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5" name="Google Shape;3955;p31"/>
          <p:cNvSpPr txBox="1"/>
          <p:nvPr/>
        </p:nvSpPr>
        <p:spPr>
          <a:xfrm>
            <a:off x="1405325" y="333511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/05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7" name="Google Shape;3957;p31"/>
          <p:cNvSpPr txBox="1"/>
          <p:nvPr/>
        </p:nvSpPr>
        <p:spPr>
          <a:xfrm>
            <a:off x="2289713" y="3840925"/>
            <a:ext cx="3814063" cy="38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define_pos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8" name="Google Shape;3958;p31"/>
          <p:cNvSpPr txBox="1"/>
          <p:nvPr/>
        </p:nvSpPr>
        <p:spPr>
          <a:xfrm>
            <a:off x="1405325" y="380857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/06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1" name="Google Shape;3961;p31"/>
          <p:cNvSpPr/>
          <p:nvPr/>
        </p:nvSpPr>
        <p:spPr>
          <a:xfrm>
            <a:off x="840475" y="24426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4" name="Google Shape;3964;p31"/>
          <p:cNvSpPr/>
          <p:nvPr/>
        </p:nvSpPr>
        <p:spPr>
          <a:xfrm>
            <a:off x="840475" y="3863000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3961;p31">
            <a:extLst>
              <a:ext uri="{FF2B5EF4-FFF2-40B4-BE49-F238E27FC236}">
                <a16:creationId xmlns:a16="http://schemas.microsoft.com/office/drawing/2014/main" id="{5F317730-4397-041A-EF9F-F5B12CAE8C41}"/>
              </a:ext>
            </a:extLst>
          </p:cNvPr>
          <p:cNvSpPr/>
          <p:nvPr/>
        </p:nvSpPr>
        <p:spPr>
          <a:xfrm>
            <a:off x="840474" y="2909461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Google Shape;3961;p31">
            <a:extLst>
              <a:ext uri="{FF2B5EF4-FFF2-40B4-BE49-F238E27FC236}">
                <a16:creationId xmlns:a16="http://schemas.microsoft.com/office/drawing/2014/main" id="{D85DAF34-997C-A67F-C198-C7C203A35055}"/>
              </a:ext>
            </a:extLst>
          </p:cNvPr>
          <p:cNvSpPr/>
          <p:nvPr/>
        </p:nvSpPr>
        <p:spPr>
          <a:xfrm>
            <a:off x="840474" y="338436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30161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3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Funções</a:t>
            </a:r>
            <a:r>
              <a:rPr lang="en" dirty="0"/>
              <a:t> {</a:t>
            </a:r>
            <a:r>
              <a:rPr lang="en" dirty="0" err="1"/>
              <a:t>cliente.h</a:t>
            </a:r>
            <a:r>
              <a:rPr lang="en" dirty="0"/>
              <a:t>}</a:t>
            </a:r>
            <a:endParaRPr dirty="0"/>
          </a:p>
        </p:txBody>
      </p:sp>
      <p:sp>
        <p:nvSpPr>
          <p:cNvPr id="3938" name="Google Shape;3938;p31"/>
          <p:cNvSpPr txBox="1"/>
          <p:nvPr/>
        </p:nvSpPr>
        <p:spPr>
          <a:xfrm>
            <a:off x="1454153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Dificuldades</a:t>
            </a:r>
          </a:p>
        </p:txBody>
      </p:sp>
      <p:sp>
        <p:nvSpPr>
          <p:cNvPr id="3939" name="Google Shape;3939;p3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Introdução</a:t>
            </a:r>
          </a:p>
        </p:txBody>
      </p:sp>
      <p:sp>
        <p:nvSpPr>
          <p:cNvPr id="3940" name="Google Shape;3940;p3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Funções</a:t>
            </a:r>
          </a:p>
        </p:txBody>
      </p:sp>
      <p:sp>
        <p:nvSpPr>
          <p:cNvPr id="3942" name="Google Shape;3942;p31"/>
          <p:cNvSpPr txBox="1"/>
          <p:nvPr/>
        </p:nvSpPr>
        <p:spPr>
          <a:xfrm>
            <a:off x="2289713" y="1301084"/>
            <a:ext cx="4277733" cy="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 </a:t>
            </a:r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check_cli_name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() </a:t>
            </a:r>
          </a:p>
        </p:txBody>
      </p:sp>
      <p:sp>
        <p:nvSpPr>
          <p:cNvPr id="3943" name="Google Shape;3943;p31"/>
          <p:cNvSpPr txBox="1"/>
          <p:nvPr/>
        </p:nvSpPr>
        <p:spPr>
          <a:xfrm>
            <a:off x="1405325" y="1441263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/07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5" name="Google Shape;3945;p31"/>
          <p:cNvSpPr txBox="1"/>
          <p:nvPr/>
        </p:nvSpPr>
        <p:spPr>
          <a:xfrm>
            <a:off x="2289713" y="1914726"/>
            <a:ext cx="3792497" cy="3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save_clientes</a:t>
            </a: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6" name="Google Shape;3946;p31"/>
          <p:cNvSpPr txBox="1"/>
          <p:nvPr/>
        </p:nvSpPr>
        <p:spPr>
          <a:xfrm>
            <a:off x="1405325" y="1914726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/08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8" name="Google Shape;3948;p31"/>
          <p:cNvSpPr txBox="1"/>
          <p:nvPr/>
        </p:nvSpPr>
        <p:spPr>
          <a:xfrm>
            <a:off x="2289713" y="2355839"/>
            <a:ext cx="4029724" cy="4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load_clientes</a:t>
            </a: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49" name="Google Shape;3949;p31"/>
          <p:cNvSpPr txBox="1"/>
          <p:nvPr/>
        </p:nvSpPr>
        <p:spPr>
          <a:xfrm>
            <a:off x="1405325" y="2388188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/09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1" name="Google Shape;3951;p31"/>
          <p:cNvSpPr txBox="1"/>
          <p:nvPr/>
        </p:nvSpPr>
        <p:spPr>
          <a:xfrm>
            <a:off x="2289713" y="2850868"/>
            <a:ext cx="4277733" cy="36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print_clientes</a:t>
            </a: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  <p:sp>
        <p:nvSpPr>
          <p:cNvPr id="3952" name="Google Shape;3952;p31"/>
          <p:cNvSpPr txBox="1"/>
          <p:nvPr/>
        </p:nvSpPr>
        <p:spPr>
          <a:xfrm>
            <a:off x="1405325" y="2861651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/10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9" name="Google Shape;3959;p31"/>
          <p:cNvSpPr/>
          <p:nvPr/>
        </p:nvSpPr>
        <p:spPr>
          <a:xfrm>
            <a:off x="840475" y="14957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961" name="Google Shape;3961;p31"/>
          <p:cNvSpPr/>
          <p:nvPr/>
        </p:nvSpPr>
        <p:spPr>
          <a:xfrm>
            <a:off x="840475" y="2442602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3961;p31">
            <a:extLst>
              <a:ext uri="{FF2B5EF4-FFF2-40B4-BE49-F238E27FC236}">
                <a16:creationId xmlns:a16="http://schemas.microsoft.com/office/drawing/2014/main" id="{BD38AC00-4610-E297-63A3-F4101EF2278A}"/>
              </a:ext>
            </a:extLst>
          </p:cNvPr>
          <p:cNvSpPr/>
          <p:nvPr/>
        </p:nvSpPr>
        <p:spPr>
          <a:xfrm>
            <a:off x="840475" y="196769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3961;p31">
            <a:extLst>
              <a:ext uri="{FF2B5EF4-FFF2-40B4-BE49-F238E27FC236}">
                <a16:creationId xmlns:a16="http://schemas.microsoft.com/office/drawing/2014/main" id="{5F317730-4397-041A-EF9F-F5B12CAE8C41}"/>
              </a:ext>
            </a:extLst>
          </p:cNvPr>
          <p:cNvSpPr/>
          <p:nvPr/>
        </p:nvSpPr>
        <p:spPr>
          <a:xfrm>
            <a:off x="840474" y="2909461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3938;p31">
            <a:extLst>
              <a:ext uri="{FF2B5EF4-FFF2-40B4-BE49-F238E27FC236}">
                <a16:creationId xmlns:a16="http://schemas.microsoft.com/office/drawing/2014/main" id="{B13ECA65-83C3-42A1-C152-153BEC9D347C}"/>
              </a:ext>
            </a:extLst>
          </p:cNvPr>
          <p:cNvSpPr txBox="1"/>
          <p:nvPr/>
        </p:nvSpPr>
        <p:spPr>
          <a:xfrm>
            <a:off x="6090851" y="4716291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7E7E7"/>
                </a:solidFill>
                <a:latin typeface="Fira Code"/>
                <a:ea typeface="Fira Code"/>
                <a:cs typeface="Fira Code"/>
              </a:rPr>
              <a:t>Algoritmos</a:t>
            </a:r>
          </a:p>
        </p:txBody>
      </p:sp>
      <p:sp>
        <p:nvSpPr>
          <p:cNvPr id="4" name="Google Shape;3961;p31">
            <a:extLst>
              <a:ext uri="{FF2B5EF4-FFF2-40B4-BE49-F238E27FC236}">
                <a16:creationId xmlns:a16="http://schemas.microsoft.com/office/drawing/2014/main" id="{98245D3B-C075-CC35-29E5-26A6169AA290}"/>
              </a:ext>
            </a:extLst>
          </p:cNvPr>
          <p:cNvSpPr/>
          <p:nvPr/>
        </p:nvSpPr>
        <p:spPr>
          <a:xfrm>
            <a:off x="840474" y="343782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" name="Google Shape;3952;p31">
            <a:extLst>
              <a:ext uri="{FF2B5EF4-FFF2-40B4-BE49-F238E27FC236}">
                <a16:creationId xmlns:a16="http://schemas.microsoft.com/office/drawing/2014/main" id="{075C5971-CA83-B95A-6747-31861B7C0B1B}"/>
              </a:ext>
            </a:extLst>
          </p:cNvPr>
          <p:cNvSpPr txBox="1"/>
          <p:nvPr/>
        </p:nvSpPr>
        <p:spPr>
          <a:xfrm>
            <a:off x="1405325" y="3336104"/>
            <a:ext cx="88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/11</a:t>
            </a:r>
            <a:endParaRPr sz="2000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" name="Google Shape;3951;p31">
            <a:extLst>
              <a:ext uri="{FF2B5EF4-FFF2-40B4-BE49-F238E27FC236}">
                <a16:creationId xmlns:a16="http://schemas.microsoft.com/office/drawing/2014/main" id="{373C3C1C-B819-3454-1626-E9BDFDC1D835}"/>
              </a:ext>
            </a:extLst>
          </p:cNvPr>
          <p:cNvSpPr txBox="1"/>
          <p:nvPr/>
        </p:nvSpPr>
        <p:spPr>
          <a:xfrm>
            <a:off x="2289713" y="3336104"/>
            <a:ext cx="4277733" cy="36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void </a:t>
            </a:r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strupper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546011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Programming Language Workshop for Beginners by Slidesgo</vt:lpstr>
      <vt:lpstr>Slidesgo Final Pages</vt:lpstr>
      <vt:lpstr>PROJETO {</vt:lpstr>
      <vt:lpstr>Introdução do {Projeto}</vt:lpstr>
      <vt:lpstr>Funções {produto.h}</vt:lpstr>
      <vt:lpstr>Funções {produto.h}</vt:lpstr>
      <vt:lpstr>Funções {pedido.h}</vt:lpstr>
      <vt:lpstr>Funções {pedido.h}</vt:lpstr>
      <vt:lpstr>Funções {menu.h &amp;&amp; end.h}</vt:lpstr>
      <vt:lpstr>Funções {cliente.h}</vt:lpstr>
      <vt:lpstr>Funções {cliente.h}</vt:lpstr>
      <vt:lpstr>Funções {arquivos.h}</vt:lpstr>
      <vt:lpstr>Algoritmos {principais}</vt:lpstr>
      <vt:lpstr>Dificuldades encontradas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cp:revision>457</cp:revision>
  <dcterms:modified xsi:type="dcterms:W3CDTF">2023-02-16T14:36:19Z</dcterms:modified>
</cp:coreProperties>
</file>