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Ubuntu"/>
      <p:regular r:id="rId40"/>
      <p:bold r:id="rId41"/>
      <p:italic r:id="rId42"/>
      <p:boldItalic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Ubuntu-regular.fntdata"/><Relationship Id="rId20" Type="http://schemas.openxmlformats.org/officeDocument/2006/relationships/slide" Target="slides/slide16.xml"/><Relationship Id="rId42" Type="http://schemas.openxmlformats.org/officeDocument/2006/relationships/font" Target="fonts/Ubuntu-italic.fntdata"/><Relationship Id="rId41" Type="http://schemas.openxmlformats.org/officeDocument/2006/relationships/font" Target="fonts/Ubuntu-bold.fntdata"/><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font" Target="fonts/Ubuntu-boldItalic.fntdata"/><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1dc23e687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dc23e687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1dc23e687_4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dc23e687_4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1dc23e687_4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dc23e687_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1dc23e687_4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dc23e687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1dc23e687_4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dc23e687_4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dc23e687_4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dc23e687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1dc23e687_4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dc23e687_4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21dc23e687_4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dc23e687_4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21dc23e687_4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dc23e687_4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21dc23e687_4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dc23e687_4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21dc23e68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dc23e68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21dc23e687_4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dc23e687_4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21dc23e687_4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dc23e687_4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21dc6d1d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dc6d1d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21dc23e687_4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dc23e687_4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21dc23e687_4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dc23e687_4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21dc23e687_4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dc23e687_4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21dc23e687_4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dc23e687_4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1dc23e687_4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1dc23e687_4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21dc23e687_4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1dc23e687_4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21dc23e687_4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1dc23e687_4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1dc23e68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dc23e68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21dc23e687_4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1dc23e687_4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21dc23e687_4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dc23e687_4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21dc23e687_4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1dc23e687_4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21dc6d1d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1dc6d1d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21dc6d1d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1dc6d1d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21dc23e687_4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1dc23e687_4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1dc23e68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dc23e68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1dc23e687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dc23e687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1dc23e687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dc23e687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1dc23e687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dc23e687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1dc23e687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dc23e687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21dc23e687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dc23e687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ark.apache.org/" TargetMode="External"/><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25650"/>
            <a:ext cx="8520600" cy="942900"/>
          </a:xfrm>
          <a:prstGeom prst="rect">
            <a:avLst/>
          </a:prstGeom>
        </p:spPr>
        <p:txBody>
          <a:bodyPr anchorCtr="0" anchor="b" bIns="91425" lIns="91425" spcFirstLastPara="1" rIns="91425" wrap="square" tIns="91425">
            <a:noAutofit/>
          </a:bodyPr>
          <a:lstStyle/>
          <a:p>
            <a:pPr indent="-1168459" lvl="0" marL="1181159" rtl="0" algn="l">
              <a:spcBef>
                <a:spcPts val="0"/>
              </a:spcBef>
              <a:spcAft>
                <a:spcPts val="0"/>
              </a:spcAft>
              <a:buClr>
                <a:schemeClr val="dk1"/>
              </a:buClr>
              <a:buFont typeface="Arial"/>
              <a:buNone/>
            </a:pPr>
            <a:r>
              <a:rPr b="1" lang="pt-BR" sz="4800">
                <a:latin typeface="Ubuntu"/>
                <a:ea typeface="Ubuntu"/>
                <a:cs typeface="Ubuntu"/>
                <a:sym typeface="Ubuntu"/>
              </a:rPr>
              <a:t>Visão geral: </a:t>
            </a:r>
            <a:r>
              <a:rPr b="1" lang="pt-BR" sz="4800"/>
              <a:t>Scala e Spark</a:t>
            </a:r>
            <a:endParaRPr sz="4800">
              <a:latin typeface="Ubuntu"/>
              <a:ea typeface="Ubuntu"/>
              <a:cs typeface="Ubuntu"/>
              <a:sym typeface="Ubuntu"/>
            </a:endParaRPr>
          </a:p>
        </p:txBody>
      </p:sp>
      <p:pic>
        <p:nvPicPr>
          <p:cNvPr descr="ARiDa-Logo-new1.png" id="55" name="Google Shape;55;p13"/>
          <p:cNvPicPr preferRelativeResize="0"/>
          <p:nvPr/>
        </p:nvPicPr>
        <p:blipFill>
          <a:blip r:embed="rId3">
            <a:alphaModFix/>
          </a:blip>
          <a:stretch>
            <a:fillRect/>
          </a:stretch>
        </p:blipFill>
        <p:spPr>
          <a:xfrm>
            <a:off x="3894253" y="93625"/>
            <a:ext cx="1676198" cy="942899"/>
          </a:xfrm>
          <a:prstGeom prst="rect">
            <a:avLst/>
          </a:prstGeom>
          <a:noFill/>
          <a:ln>
            <a:noFill/>
          </a:ln>
        </p:spPr>
      </p:pic>
      <p:pic>
        <p:nvPicPr>
          <p:cNvPr descr="Logo-dep_de_computação.png" id="56" name="Google Shape;56;p13"/>
          <p:cNvPicPr preferRelativeResize="0"/>
          <p:nvPr/>
        </p:nvPicPr>
        <p:blipFill>
          <a:blip r:embed="rId4">
            <a:alphaModFix/>
          </a:blip>
          <a:stretch>
            <a:fillRect/>
          </a:stretch>
        </p:blipFill>
        <p:spPr>
          <a:xfrm>
            <a:off x="7243742" y="4412142"/>
            <a:ext cx="1900250" cy="731350"/>
          </a:xfrm>
          <a:prstGeom prst="rect">
            <a:avLst/>
          </a:prstGeom>
          <a:noFill/>
          <a:ln>
            <a:noFill/>
          </a:ln>
        </p:spPr>
      </p:pic>
      <p:pic>
        <p:nvPicPr>
          <p:cNvPr descr="brasao_UFC_horizontal_cor_300dpi.png" id="57" name="Google Shape;57;p13"/>
          <p:cNvPicPr preferRelativeResize="0"/>
          <p:nvPr/>
        </p:nvPicPr>
        <p:blipFill>
          <a:blip r:embed="rId5">
            <a:alphaModFix/>
          </a:blip>
          <a:stretch>
            <a:fillRect/>
          </a:stretch>
        </p:blipFill>
        <p:spPr>
          <a:xfrm>
            <a:off x="66875" y="4503950"/>
            <a:ext cx="2034075" cy="547750"/>
          </a:xfrm>
          <a:prstGeom prst="rect">
            <a:avLst/>
          </a:prstGeom>
          <a:noFill/>
          <a:ln>
            <a:noFill/>
          </a:ln>
        </p:spPr>
      </p:pic>
      <p:sp>
        <p:nvSpPr>
          <p:cNvPr id="58" name="Google Shape;58;p13"/>
          <p:cNvSpPr txBox="1"/>
          <p:nvPr/>
        </p:nvSpPr>
        <p:spPr>
          <a:xfrm>
            <a:off x="433050" y="2668550"/>
            <a:ext cx="5722800" cy="54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sz="1800">
                <a:solidFill>
                  <a:srgbClr val="999999"/>
                </a:solidFill>
              </a:rPr>
              <a:t>Thiago de Sousa Garcia, thiago.s.garcia@alu.ufc.br</a:t>
            </a:r>
            <a:endParaRPr sz="1800">
              <a:solidFill>
                <a:srgbClr val="999999"/>
              </a:solidFill>
            </a:endParaRPr>
          </a:p>
          <a:p>
            <a:pPr indent="0" lvl="0" marL="0">
              <a:spcBef>
                <a:spcPts val="0"/>
              </a:spcBef>
              <a:spcAft>
                <a:spcPts val="0"/>
              </a:spcAft>
              <a:buNone/>
            </a:pPr>
            <a:r>
              <a:rPr lang="pt-BR" sz="1800">
                <a:solidFill>
                  <a:srgbClr val="999999"/>
                </a:solidFill>
              </a:rPr>
              <a:t>Gabriel Gomes Melo, gabrielgomes@alu.ufc.br</a:t>
            </a:r>
            <a:endParaRPr sz="1800">
              <a:solidFill>
                <a:srgbClr val="999999"/>
              </a:solidFill>
            </a:endParaRPr>
          </a:p>
          <a:p>
            <a:pPr indent="0" lvl="0" marL="0">
              <a:spcBef>
                <a:spcPts val="0"/>
              </a:spcBef>
              <a:spcAft>
                <a:spcPts val="0"/>
              </a:spcAft>
              <a:buNone/>
            </a:pPr>
            <a:r>
              <a:rPr lang="pt-BR" sz="1800">
                <a:solidFill>
                  <a:srgbClr val="999999"/>
                </a:solidFill>
              </a:rPr>
              <a:t>Ricardo João Lima, rico2290@alu.ufc.br</a:t>
            </a:r>
            <a:endParaRPr sz="1800">
              <a:solidFill>
                <a:srgbClr val="999999"/>
              </a:solidFill>
            </a:endParaRPr>
          </a:p>
          <a:p>
            <a:pPr indent="0" lvl="0" marL="0">
              <a:spcBef>
                <a:spcPts val="0"/>
              </a:spcBef>
              <a:spcAft>
                <a:spcPts val="0"/>
              </a:spcAft>
              <a:buNone/>
            </a:pPr>
            <a:r>
              <a:t/>
            </a:r>
            <a:endParaRPr sz="18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Big Data </a:t>
            </a:r>
            <a:endParaRPr b="1" sz="2200">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170" name="Google Shape;17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As máquinas distribuídas também têm a vantagem de escalar facilmente, você pode simplesmente adicionar mais máquinas</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Eles também incluem tolerância a falhas, se uma máquina falhar, toda a rede ainda pode continuar.</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Vamos discutir o formato típico de uma arquitetura distribuída que usa o Hadoop</a:t>
            </a:r>
            <a:endParaRPr sz="2200">
              <a:solidFill>
                <a:srgbClr val="333333"/>
              </a:solidFill>
              <a:latin typeface="Roboto"/>
              <a:ea typeface="Roboto"/>
              <a:cs typeface="Roboto"/>
              <a:sym typeface="Roboto"/>
            </a:endParaRPr>
          </a:p>
          <a:p>
            <a:pPr indent="0" lvl="0" marL="457200" rtl="0">
              <a:lnSpc>
                <a:spcPct val="10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171" name="Google Shape;171;p22"/>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72" name="Google Shape;172;p22"/>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Hadoop</a:t>
            </a:r>
            <a:endParaRPr b="1" sz="2200">
              <a:latin typeface="Trebuchet MS"/>
              <a:ea typeface="Trebuchet MS"/>
              <a:cs typeface="Trebuchet MS"/>
              <a:sym typeface="Trebuchet MS"/>
            </a:endParaRPr>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Hadoop é uma maneira de distribuir arquivos muito grandes em várias máquinas.</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Ele usa o Sistema de Arquivos Distribuídos Hadoop (HDFS).</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HDFS permite que um usuário trabalhe com grandes conjuntos de dados.</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HDFS também duplica blocos de dados para tolerância a falhas.</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Ele também usa MapReduce.</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MapReduce permite cálculos nesses dados.</a:t>
            </a:r>
            <a:endParaRPr sz="2200">
              <a:solidFill>
                <a:schemeClr val="dk1"/>
              </a:solidFill>
              <a:latin typeface="Roboto"/>
              <a:ea typeface="Roboto"/>
              <a:cs typeface="Roboto"/>
              <a:sym typeface="Roboto"/>
            </a:endParaRPr>
          </a:p>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0" lvl="0" marL="457200" rtl="0">
              <a:lnSpc>
                <a:spcPct val="10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179" name="Google Shape;179;p23"/>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80" name="Google Shape;180;p23"/>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Armazenamento distribuído - HDFS</a:t>
            </a:r>
            <a:endParaRPr b="1" sz="2200">
              <a:latin typeface="Trebuchet MS"/>
              <a:ea typeface="Trebuchet MS"/>
              <a:cs typeface="Trebuchet MS"/>
              <a:sym typeface="Trebuchet MS"/>
            </a:endParaRPr>
          </a:p>
          <a:p>
            <a:pPr indent="-12599" lvl="0" marL="12599" rtl="0" algn="ctr">
              <a:spcBef>
                <a:spcPts val="0"/>
              </a:spcBef>
              <a:spcAft>
                <a:spcPts val="0"/>
              </a:spcAft>
              <a:buNone/>
            </a:pPr>
            <a:r>
              <a:t/>
            </a:r>
            <a:endParaRPr b="1" sz="2200">
              <a:solidFill>
                <a:srgbClr val="2A3890"/>
              </a:solidFill>
              <a:latin typeface="Trebuchet MS"/>
              <a:ea typeface="Trebuchet MS"/>
              <a:cs typeface="Trebuchet MS"/>
              <a:sym typeface="Trebuchet MS"/>
            </a:endParaRPr>
          </a:p>
        </p:txBody>
      </p:sp>
      <p:pic>
        <p:nvPicPr>
          <p:cNvPr descr="ARiDa-Logo-new1.png" id="186" name="Google Shape;186;p24"/>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87" name="Google Shape;187;p24"/>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188" name="Google Shape;188;p24"/>
          <p:cNvSpPr/>
          <p:nvPr/>
        </p:nvSpPr>
        <p:spPr>
          <a:xfrm>
            <a:off x="4590240" y="2540725"/>
            <a:ext cx="300" cy="374100"/>
          </a:xfrm>
          <a:custGeom>
            <a:rect b="b" l="l" r="r" t="t"/>
            <a:pathLst>
              <a:path extrusionOk="0" h="120000" w="120000">
                <a:moveTo>
                  <a:pt x="0" y="0"/>
                </a:moveTo>
                <a:lnTo>
                  <a:pt x="0" y="119912"/>
                </a:lnTo>
              </a:path>
            </a:pathLst>
          </a:custGeom>
          <a:noFill/>
          <a:ln cap="flat" cmpd="sng" w="38150">
            <a:solidFill>
              <a:srgbClr val="424242"/>
            </a:solidFill>
            <a:prstDash val="solid"/>
            <a:round/>
            <a:headEnd len="sm" w="sm" type="none"/>
            <a:tailEnd len="sm" w="sm" type="none"/>
          </a:ln>
        </p:spPr>
      </p:sp>
      <p:sp>
        <p:nvSpPr>
          <p:cNvPr id="189" name="Google Shape;189;p24"/>
          <p:cNvSpPr/>
          <p:nvPr/>
        </p:nvSpPr>
        <p:spPr>
          <a:xfrm>
            <a:off x="2355720" y="2915845"/>
            <a:ext cx="4473000" cy="300"/>
          </a:xfrm>
          <a:custGeom>
            <a:rect b="b" l="l" r="r" t="t"/>
            <a:pathLst>
              <a:path extrusionOk="0" h="120000" w="120000">
                <a:moveTo>
                  <a:pt x="0" y="0"/>
                </a:moveTo>
                <a:lnTo>
                  <a:pt x="119999" y="0"/>
                </a:lnTo>
              </a:path>
            </a:pathLst>
          </a:custGeom>
          <a:noFill/>
          <a:ln cap="flat" cmpd="sng" w="38150">
            <a:solidFill>
              <a:srgbClr val="424242"/>
            </a:solidFill>
            <a:prstDash val="solid"/>
            <a:round/>
            <a:headEnd len="sm" w="sm" type="none"/>
            <a:tailEnd len="sm" w="sm" type="none"/>
          </a:ln>
        </p:spPr>
      </p:sp>
      <p:sp>
        <p:nvSpPr>
          <p:cNvPr id="190" name="Google Shape;190;p24"/>
          <p:cNvSpPr/>
          <p:nvPr/>
        </p:nvSpPr>
        <p:spPr>
          <a:xfrm>
            <a:off x="2373360" y="291584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91" name="Google Shape;191;p24"/>
          <p:cNvSpPr/>
          <p:nvPr/>
        </p:nvSpPr>
        <p:spPr>
          <a:xfrm>
            <a:off x="4590240" y="291584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92" name="Google Shape;192;p24"/>
          <p:cNvSpPr/>
          <p:nvPr/>
        </p:nvSpPr>
        <p:spPr>
          <a:xfrm>
            <a:off x="6807480" y="291584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93" name="Google Shape;193;p24"/>
          <p:cNvSpPr/>
          <p:nvPr/>
        </p:nvSpPr>
        <p:spPr>
          <a:xfrm>
            <a:off x="1781880" y="3365125"/>
            <a:ext cx="1426200" cy="1528500"/>
          </a:xfrm>
          <a:custGeom>
            <a:rect b="b" l="l" r="r" t="t"/>
            <a:pathLst>
              <a:path extrusionOk="0" h="120000" w="120000">
                <a:moveTo>
                  <a:pt x="0" y="0"/>
                </a:moveTo>
                <a:lnTo>
                  <a:pt x="119993" y="0"/>
                </a:lnTo>
                <a:lnTo>
                  <a:pt x="119993" y="119975"/>
                </a:lnTo>
                <a:lnTo>
                  <a:pt x="0" y="119975"/>
                </a:lnTo>
                <a:lnTo>
                  <a:pt x="0" y="0"/>
                </a:lnTo>
                <a:close/>
              </a:path>
            </a:pathLst>
          </a:custGeom>
          <a:solidFill>
            <a:srgbClr val="3D85C6"/>
          </a:solidFill>
          <a:ln>
            <a:noFill/>
          </a:ln>
        </p:spPr>
      </p:sp>
      <p:sp>
        <p:nvSpPr>
          <p:cNvPr id="194" name="Google Shape;194;p24"/>
          <p:cNvSpPr/>
          <p:nvPr/>
        </p:nvSpPr>
        <p:spPr>
          <a:xfrm>
            <a:off x="3555240" y="1363885"/>
            <a:ext cx="2019000" cy="1107000"/>
          </a:xfrm>
          <a:custGeom>
            <a:rect b="b" l="l" r="r" t="t"/>
            <a:pathLst>
              <a:path extrusionOk="0" h="120000" w="120000">
                <a:moveTo>
                  <a:pt x="0" y="0"/>
                </a:moveTo>
                <a:lnTo>
                  <a:pt x="119979" y="0"/>
                </a:lnTo>
                <a:lnTo>
                  <a:pt x="119979" y="119948"/>
                </a:lnTo>
                <a:lnTo>
                  <a:pt x="0" y="119948"/>
                </a:lnTo>
                <a:lnTo>
                  <a:pt x="0" y="0"/>
                </a:lnTo>
                <a:close/>
              </a:path>
            </a:pathLst>
          </a:custGeom>
          <a:solidFill>
            <a:srgbClr val="3D85C6"/>
          </a:solidFill>
          <a:ln>
            <a:noFill/>
          </a:ln>
        </p:spPr>
      </p:sp>
      <p:sp>
        <p:nvSpPr>
          <p:cNvPr id="195" name="Google Shape;195;p24"/>
          <p:cNvSpPr/>
          <p:nvPr/>
        </p:nvSpPr>
        <p:spPr>
          <a:xfrm>
            <a:off x="3555240" y="1363885"/>
            <a:ext cx="2019000" cy="1107000"/>
          </a:xfrm>
          <a:custGeom>
            <a:rect b="b" l="l" r="r" t="t"/>
            <a:pathLst>
              <a:path extrusionOk="0" h="120000" w="120000">
                <a:moveTo>
                  <a:pt x="0" y="0"/>
                </a:moveTo>
                <a:lnTo>
                  <a:pt x="119979" y="0"/>
                </a:lnTo>
                <a:lnTo>
                  <a:pt x="119979" y="119948"/>
                </a:lnTo>
                <a:lnTo>
                  <a:pt x="0" y="119948"/>
                </a:lnTo>
                <a:lnTo>
                  <a:pt x="0" y="0"/>
                </a:lnTo>
                <a:close/>
              </a:path>
            </a:pathLst>
          </a:custGeom>
          <a:noFill/>
          <a:ln cap="flat" cmpd="sng" w="9525">
            <a:solidFill>
              <a:srgbClr val="424242"/>
            </a:solidFill>
            <a:prstDash val="solid"/>
            <a:round/>
            <a:headEnd len="sm" w="sm" type="none"/>
            <a:tailEnd len="sm" w="sm" type="none"/>
          </a:ln>
        </p:spPr>
      </p:sp>
      <p:sp>
        <p:nvSpPr>
          <p:cNvPr id="196" name="Google Shape;196;p24"/>
          <p:cNvSpPr/>
          <p:nvPr/>
        </p:nvSpPr>
        <p:spPr>
          <a:xfrm>
            <a:off x="3658200" y="1411405"/>
            <a:ext cx="1713600" cy="559800"/>
          </a:xfrm>
          <a:custGeom>
            <a:rect b="b" l="l" r="r" t="t"/>
            <a:pathLst>
              <a:path extrusionOk="0" h="120000" w="120000">
                <a:moveTo>
                  <a:pt x="0" y="19989"/>
                </a:moveTo>
                <a:lnTo>
                  <a:pt x="513" y="12208"/>
                </a:lnTo>
                <a:lnTo>
                  <a:pt x="1914" y="5854"/>
                </a:lnTo>
                <a:lnTo>
                  <a:pt x="3992" y="1570"/>
                </a:lnTo>
                <a:lnTo>
                  <a:pt x="6537" y="0"/>
                </a:lnTo>
                <a:lnTo>
                  <a:pt x="113462" y="0"/>
                </a:lnTo>
                <a:lnTo>
                  <a:pt x="117089" y="3358"/>
                </a:lnTo>
                <a:lnTo>
                  <a:pt x="119501" y="12339"/>
                </a:lnTo>
                <a:lnTo>
                  <a:pt x="119999" y="19989"/>
                </a:lnTo>
                <a:lnTo>
                  <a:pt x="119999" y="99944"/>
                </a:lnTo>
                <a:lnTo>
                  <a:pt x="119485" y="107725"/>
                </a:lnTo>
                <a:lnTo>
                  <a:pt x="118084" y="114079"/>
                </a:lnTo>
                <a:lnTo>
                  <a:pt x="116006" y="118363"/>
                </a:lnTo>
                <a:lnTo>
                  <a:pt x="113462" y="119934"/>
                </a:lnTo>
                <a:lnTo>
                  <a:pt x="6537" y="119934"/>
                </a:lnTo>
                <a:lnTo>
                  <a:pt x="3992" y="118363"/>
                </a:lnTo>
                <a:lnTo>
                  <a:pt x="1914" y="114079"/>
                </a:lnTo>
                <a:lnTo>
                  <a:pt x="513" y="107725"/>
                </a:lnTo>
                <a:lnTo>
                  <a:pt x="0" y="99944"/>
                </a:lnTo>
                <a:lnTo>
                  <a:pt x="0" y="19989"/>
                </a:lnTo>
                <a:close/>
              </a:path>
            </a:pathLst>
          </a:custGeom>
          <a:noFill/>
          <a:ln cap="flat" cmpd="sng" w="9525">
            <a:solidFill>
              <a:srgbClr val="424242"/>
            </a:solidFill>
            <a:prstDash val="solid"/>
            <a:round/>
            <a:headEnd len="sm" w="sm" type="none"/>
            <a:tailEnd len="sm" w="sm" type="none"/>
          </a:ln>
        </p:spPr>
      </p:sp>
      <p:sp>
        <p:nvSpPr>
          <p:cNvPr id="197" name="Google Shape;197;p24"/>
          <p:cNvSpPr/>
          <p:nvPr/>
        </p:nvSpPr>
        <p:spPr>
          <a:xfrm>
            <a:off x="4041300" y="1478750"/>
            <a:ext cx="1122900" cy="425100"/>
          </a:xfrm>
          <a:prstGeom prst="rect">
            <a:avLst/>
          </a:prstGeom>
          <a:noFill/>
          <a:ln>
            <a:noFill/>
          </a:ln>
        </p:spPr>
        <p:txBody>
          <a:bodyPr anchorCtr="0" anchor="t" bIns="0" lIns="0" spcFirstLastPara="1" rIns="0" wrap="square" tIns="0">
            <a:noAutofit/>
          </a:bodyPr>
          <a:lstStyle/>
          <a:p>
            <a:pPr indent="0" lvl="0" marL="0" marR="0" rtl="0" algn="l">
              <a:lnSpc>
                <a:spcPct val="5214"/>
              </a:lnSpc>
              <a:spcBef>
                <a:spcPts val="0"/>
              </a:spcBef>
              <a:spcAft>
                <a:spcPts val="0"/>
              </a:spcAft>
              <a:buNone/>
            </a:pPr>
            <a:r>
              <a:rPr lang="pt-BR">
                <a:solidFill>
                  <a:srgbClr val="EFEFEF"/>
                </a:solidFill>
              </a:rPr>
              <a:t>Name  Node</a:t>
            </a:r>
            <a:endParaRPr b="0" i="0" sz="1800" u="none" cap="none" strike="noStrike">
              <a:solidFill>
                <a:srgbClr val="000000"/>
              </a:solidFill>
              <a:latin typeface="Arial"/>
              <a:ea typeface="Arial"/>
              <a:cs typeface="Arial"/>
              <a:sym typeface="Arial"/>
            </a:endParaRPr>
          </a:p>
        </p:txBody>
      </p:sp>
      <p:sp>
        <p:nvSpPr>
          <p:cNvPr id="198" name="Google Shape;198;p24"/>
          <p:cNvSpPr/>
          <p:nvPr/>
        </p:nvSpPr>
        <p:spPr>
          <a:xfrm>
            <a:off x="1933800" y="3451525"/>
            <a:ext cx="1122900" cy="559800"/>
          </a:xfrm>
          <a:custGeom>
            <a:rect b="b" l="l" r="r" t="t"/>
            <a:pathLst>
              <a:path extrusionOk="0" h="120000" w="120000">
                <a:moveTo>
                  <a:pt x="0" y="19988"/>
                </a:moveTo>
                <a:lnTo>
                  <a:pt x="783" y="12209"/>
                </a:lnTo>
                <a:lnTo>
                  <a:pt x="2920" y="5855"/>
                </a:lnTo>
                <a:lnTo>
                  <a:pt x="6090" y="1571"/>
                </a:lnTo>
                <a:lnTo>
                  <a:pt x="9972" y="0"/>
                </a:lnTo>
                <a:lnTo>
                  <a:pt x="109979" y="0"/>
                </a:lnTo>
                <a:lnTo>
                  <a:pt x="115512" y="3358"/>
                </a:lnTo>
                <a:lnTo>
                  <a:pt x="119192" y="12339"/>
                </a:lnTo>
                <a:lnTo>
                  <a:pt x="119951" y="19988"/>
                </a:lnTo>
                <a:lnTo>
                  <a:pt x="119951" y="99945"/>
                </a:lnTo>
                <a:lnTo>
                  <a:pt x="119167" y="107725"/>
                </a:lnTo>
                <a:lnTo>
                  <a:pt x="117030" y="114079"/>
                </a:lnTo>
                <a:lnTo>
                  <a:pt x="113860" y="118363"/>
                </a:lnTo>
                <a:lnTo>
                  <a:pt x="109979" y="119934"/>
                </a:lnTo>
                <a:lnTo>
                  <a:pt x="9972" y="119934"/>
                </a:lnTo>
                <a:lnTo>
                  <a:pt x="6090" y="118363"/>
                </a:lnTo>
                <a:lnTo>
                  <a:pt x="2920" y="114079"/>
                </a:lnTo>
                <a:lnTo>
                  <a:pt x="783" y="107725"/>
                </a:lnTo>
                <a:lnTo>
                  <a:pt x="0" y="99945"/>
                </a:lnTo>
                <a:lnTo>
                  <a:pt x="0" y="19988"/>
                </a:lnTo>
                <a:close/>
              </a:path>
            </a:pathLst>
          </a:custGeom>
          <a:noFill/>
          <a:ln cap="flat" cmpd="sng" w="9525">
            <a:solidFill>
              <a:srgbClr val="424242"/>
            </a:solidFill>
            <a:prstDash val="solid"/>
            <a:round/>
            <a:headEnd len="sm" w="sm" type="none"/>
            <a:tailEnd len="sm" w="sm" type="none"/>
          </a:ln>
        </p:spPr>
      </p:sp>
      <p:sp>
        <p:nvSpPr>
          <p:cNvPr id="199" name="Google Shape;199;p24"/>
          <p:cNvSpPr/>
          <p:nvPr/>
        </p:nvSpPr>
        <p:spPr>
          <a:xfrm>
            <a:off x="1948200" y="4172605"/>
            <a:ext cx="488400" cy="559800"/>
          </a:xfrm>
          <a:custGeom>
            <a:rect b="b" l="l" r="r" t="t"/>
            <a:pathLst>
              <a:path extrusionOk="0" h="120000" w="120000">
                <a:moveTo>
                  <a:pt x="0" y="17442"/>
                </a:moveTo>
                <a:lnTo>
                  <a:pt x="1569" y="10653"/>
                </a:lnTo>
                <a:lnTo>
                  <a:pt x="5850" y="5109"/>
                </a:lnTo>
                <a:lnTo>
                  <a:pt x="12200" y="1370"/>
                </a:lnTo>
                <a:lnTo>
                  <a:pt x="19976" y="0"/>
                </a:lnTo>
                <a:lnTo>
                  <a:pt x="99879" y="0"/>
                </a:lnTo>
                <a:lnTo>
                  <a:pt x="110962" y="2929"/>
                </a:lnTo>
                <a:lnTo>
                  <a:pt x="118335" y="10766"/>
                </a:lnTo>
                <a:lnTo>
                  <a:pt x="119856" y="17442"/>
                </a:lnTo>
                <a:lnTo>
                  <a:pt x="119856" y="102492"/>
                </a:lnTo>
                <a:lnTo>
                  <a:pt x="118286" y="109280"/>
                </a:lnTo>
                <a:lnTo>
                  <a:pt x="114005" y="114824"/>
                </a:lnTo>
                <a:lnTo>
                  <a:pt x="107655" y="118563"/>
                </a:lnTo>
                <a:lnTo>
                  <a:pt x="99879" y="119934"/>
                </a:lnTo>
                <a:lnTo>
                  <a:pt x="19976" y="119934"/>
                </a:lnTo>
                <a:lnTo>
                  <a:pt x="12200" y="118563"/>
                </a:lnTo>
                <a:lnTo>
                  <a:pt x="5850" y="114824"/>
                </a:lnTo>
                <a:lnTo>
                  <a:pt x="1569"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00" name="Google Shape;200;p24"/>
          <p:cNvSpPr/>
          <p:nvPr/>
        </p:nvSpPr>
        <p:spPr>
          <a:xfrm>
            <a:off x="2554800" y="4172605"/>
            <a:ext cx="488400" cy="559800"/>
          </a:xfrm>
          <a:custGeom>
            <a:rect b="b" l="l" r="r" t="t"/>
            <a:pathLst>
              <a:path extrusionOk="0" h="120000" w="120000">
                <a:moveTo>
                  <a:pt x="0" y="17442"/>
                </a:moveTo>
                <a:lnTo>
                  <a:pt x="1570" y="10653"/>
                </a:lnTo>
                <a:lnTo>
                  <a:pt x="5851" y="5109"/>
                </a:lnTo>
                <a:lnTo>
                  <a:pt x="12201" y="1370"/>
                </a:lnTo>
                <a:lnTo>
                  <a:pt x="19975" y="0"/>
                </a:lnTo>
                <a:lnTo>
                  <a:pt x="99880" y="0"/>
                </a:lnTo>
                <a:lnTo>
                  <a:pt x="110963" y="2929"/>
                </a:lnTo>
                <a:lnTo>
                  <a:pt x="118336" y="10766"/>
                </a:lnTo>
                <a:lnTo>
                  <a:pt x="119856" y="17442"/>
                </a:lnTo>
                <a:lnTo>
                  <a:pt x="119856" y="102492"/>
                </a:lnTo>
                <a:lnTo>
                  <a:pt x="118285" y="109280"/>
                </a:lnTo>
                <a:lnTo>
                  <a:pt x="114004" y="114824"/>
                </a:lnTo>
                <a:lnTo>
                  <a:pt x="107654" y="118563"/>
                </a:lnTo>
                <a:lnTo>
                  <a:pt x="99880" y="119934"/>
                </a:lnTo>
                <a:lnTo>
                  <a:pt x="19975" y="119934"/>
                </a:lnTo>
                <a:lnTo>
                  <a:pt x="12201" y="118563"/>
                </a:lnTo>
                <a:lnTo>
                  <a:pt x="5851" y="114824"/>
                </a:lnTo>
                <a:lnTo>
                  <a:pt x="1570"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01" name="Google Shape;201;p24"/>
          <p:cNvSpPr/>
          <p:nvPr/>
        </p:nvSpPr>
        <p:spPr>
          <a:xfrm>
            <a:off x="1781875" y="3365125"/>
            <a:ext cx="1426200" cy="1528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6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a:solidFill>
                  <a:srgbClr val="EFEFEF"/>
                </a:solidFill>
              </a:rPr>
              <a:t>     </a:t>
            </a:r>
            <a:r>
              <a:rPr b="0" i="0" lang="pt-BR" sz="1000" u="none" cap="none" strike="noStrike">
                <a:solidFill>
                  <a:srgbClr val="EFEFEF"/>
                </a:solidFill>
                <a:latin typeface="Arial"/>
                <a:ea typeface="Arial"/>
                <a:cs typeface="Arial"/>
                <a:sym typeface="Arial"/>
              </a:rPr>
              <a:t>CPU</a:t>
            </a:r>
            <a:r>
              <a:rPr lang="pt-BR">
                <a:solidFill>
                  <a:srgbClr val="EFEFEF"/>
                </a:solidFill>
              </a:rPr>
              <a:t>       </a:t>
            </a:r>
            <a:r>
              <a:rPr b="0" i="0" lang="pt-BR" sz="1000" u="none" cap="none" strike="noStrike">
                <a:solidFill>
                  <a:srgbClr val="EFEFEF"/>
                </a:solidFill>
                <a:latin typeface="Arial"/>
                <a:ea typeface="Arial"/>
                <a:cs typeface="Arial"/>
                <a:sym typeface="Arial"/>
              </a:rPr>
              <a:t>RAM</a:t>
            </a:r>
            <a:endParaRPr b="0" i="0" sz="1000" u="none" cap="none" strike="noStrike">
              <a:solidFill>
                <a:srgbClr val="000000"/>
              </a:solidFill>
              <a:latin typeface="Arial"/>
              <a:ea typeface="Arial"/>
              <a:cs typeface="Arial"/>
              <a:sym typeface="Arial"/>
            </a:endParaRPr>
          </a:p>
        </p:txBody>
      </p:sp>
      <p:sp>
        <p:nvSpPr>
          <p:cNvPr id="202" name="Google Shape;202;p24"/>
          <p:cNvSpPr/>
          <p:nvPr/>
        </p:nvSpPr>
        <p:spPr>
          <a:xfrm>
            <a:off x="3858720" y="3365125"/>
            <a:ext cx="1426200" cy="1528500"/>
          </a:xfrm>
          <a:custGeom>
            <a:rect b="b" l="l" r="r" t="t"/>
            <a:pathLst>
              <a:path extrusionOk="0" h="120000" w="120000">
                <a:moveTo>
                  <a:pt x="0" y="0"/>
                </a:moveTo>
                <a:lnTo>
                  <a:pt x="119993" y="0"/>
                </a:lnTo>
                <a:lnTo>
                  <a:pt x="119993" y="119975"/>
                </a:lnTo>
                <a:lnTo>
                  <a:pt x="0" y="119975"/>
                </a:lnTo>
                <a:lnTo>
                  <a:pt x="0" y="0"/>
                </a:lnTo>
                <a:close/>
              </a:path>
            </a:pathLst>
          </a:custGeom>
          <a:solidFill>
            <a:srgbClr val="3D85C6"/>
          </a:solidFill>
          <a:ln>
            <a:noFill/>
          </a:ln>
        </p:spPr>
      </p:sp>
      <p:sp>
        <p:nvSpPr>
          <p:cNvPr id="203" name="Google Shape;203;p24"/>
          <p:cNvSpPr/>
          <p:nvPr/>
        </p:nvSpPr>
        <p:spPr>
          <a:xfrm>
            <a:off x="4010640" y="3451525"/>
            <a:ext cx="1122900" cy="559800"/>
          </a:xfrm>
          <a:custGeom>
            <a:rect b="b" l="l" r="r" t="t"/>
            <a:pathLst>
              <a:path extrusionOk="0" h="120000" w="120000">
                <a:moveTo>
                  <a:pt x="0" y="19988"/>
                </a:moveTo>
                <a:lnTo>
                  <a:pt x="783" y="12209"/>
                </a:lnTo>
                <a:lnTo>
                  <a:pt x="2921" y="5855"/>
                </a:lnTo>
                <a:lnTo>
                  <a:pt x="6090" y="1571"/>
                </a:lnTo>
                <a:lnTo>
                  <a:pt x="9971" y="0"/>
                </a:lnTo>
                <a:lnTo>
                  <a:pt x="109979" y="0"/>
                </a:lnTo>
                <a:lnTo>
                  <a:pt x="115512" y="3358"/>
                </a:lnTo>
                <a:lnTo>
                  <a:pt x="119192" y="12339"/>
                </a:lnTo>
                <a:lnTo>
                  <a:pt x="119951" y="19988"/>
                </a:lnTo>
                <a:lnTo>
                  <a:pt x="119951" y="99945"/>
                </a:lnTo>
                <a:lnTo>
                  <a:pt x="119167" y="107725"/>
                </a:lnTo>
                <a:lnTo>
                  <a:pt x="117030" y="114079"/>
                </a:lnTo>
                <a:lnTo>
                  <a:pt x="113860" y="118363"/>
                </a:lnTo>
                <a:lnTo>
                  <a:pt x="109979" y="119934"/>
                </a:lnTo>
                <a:lnTo>
                  <a:pt x="9971" y="119934"/>
                </a:lnTo>
                <a:lnTo>
                  <a:pt x="6090" y="118363"/>
                </a:lnTo>
                <a:lnTo>
                  <a:pt x="2921" y="114079"/>
                </a:lnTo>
                <a:lnTo>
                  <a:pt x="783" y="107725"/>
                </a:lnTo>
                <a:lnTo>
                  <a:pt x="0" y="99945"/>
                </a:lnTo>
                <a:lnTo>
                  <a:pt x="0" y="19988"/>
                </a:lnTo>
                <a:close/>
              </a:path>
            </a:pathLst>
          </a:custGeom>
          <a:noFill/>
          <a:ln cap="flat" cmpd="sng" w="9525">
            <a:solidFill>
              <a:srgbClr val="424242"/>
            </a:solidFill>
            <a:prstDash val="solid"/>
            <a:round/>
            <a:headEnd len="sm" w="sm" type="none"/>
            <a:tailEnd len="sm" w="sm" type="none"/>
          </a:ln>
        </p:spPr>
      </p:sp>
      <p:sp>
        <p:nvSpPr>
          <p:cNvPr id="204" name="Google Shape;204;p24"/>
          <p:cNvSpPr/>
          <p:nvPr/>
        </p:nvSpPr>
        <p:spPr>
          <a:xfrm>
            <a:off x="4025040" y="4172605"/>
            <a:ext cx="488400" cy="559800"/>
          </a:xfrm>
          <a:custGeom>
            <a:rect b="b" l="l" r="r" t="t"/>
            <a:pathLst>
              <a:path extrusionOk="0" h="120000" w="120000">
                <a:moveTo>
                  <a:pt x="0" y="17442"/>
                </a:moveTo>
                <a:lnTo>
                  <a:pt x="1570" y="10653"/>
                </a:lnTo>
                <a:lnTo>
                  <a:pt x="5851" y="5109"/>
                </a:lnTo>
                <a:lnTo>
                  <a:pt x="12201" y="1370"/>
                </a:lnTo>
                <a:lnTo>
                  <a:pt x="19975" y="0"/>
                </a:lnTo>
                <a:lnTo>
                  <a:pt x="99880" y="0"/>
                </a:lnTo>
                <a:lnTo>
                  <a:pt x="110963" y="2929"/>
                </a:lnTo>
                <a:lnTo>
                  <a:pt x="118336" y="10766"/>
                </a:lnTo>
                <a:lnTo>
                  <a:pt x="119856" y="17442"/>
                </a:lnTo>
                <a:lnTo>
                  <a:pt x="119856" y="102492"/>
                </a:lnTo>
                <a:lnTo>
                  <a:pt x="118285" y="109280"/>
                </a:lnTo>
                <a:lnTo>
                  <a:pt x="114004" y="114824"/>
                </a:lnTo>
                <a:lnTo>
                  <a:pt x="107654" y="118563"/>
                </a:lnTo>
                <a:lnTo>
                  <a:pt x="99880" y="119934"/>
                </a:lnTo>
                <a:lnTo>
                  <a:pt x="19975" y="119934"/>
                </a:lnTo>
                <a:lnTo>
                  <a:pt x="12201" y="118563"/>
                </a:lnTo>
                <a:lnTo>
                  <a:pt x="5851" y="114824"/>
                </a:lnTo>
                <a:lnTo>
                  <a:pt x="1570"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05" name="Google Shape;205;p24"/>
          <p:cNvSpPr/>
          <p:nvPr/>
        </p:nvSpPr>
        <p:spPr>
          <a:xfrm>
            <a:off x="4631640" y="4172605"/>
            <a:ext cx="488400" cy="559800"/>
          </a:xfrm>
          <a:custGeom>
            <a:rect b="b" l="l" r="r" t="t"/>
            <a:pathLst>
              <a:path extrusionOk="0" h="120000" w="120000">
                <a:moveTo>
                  <a:pt x="0" y="17442"/>
                </a:moveTo>
                <a:lnTo>
                  <a:pt x="1570" y="10653"/>
                </a:lnTo>
                <a:lnTo>
                  <a:pt x="5851" y="5109"/>
                </a:lnTo>
                <a:lnTo>
                  <a:pt x="12201" y="1370"/>
                </a:lnTo>
                <a:lnTo>
                  <a:pt x="19975" y="0"/>
                </a:lnTo>
                <a:lnTo>
                  <a:pt x="99880" y="0"/>
                </a:lnTo>
                <a:lnTo>
                  <a:pt x="110963" y="2929"/>
                </a:lnTo>
                <a:lnTo>
                  <a:pt x="118336" y="10766"/>
                </a:lnTo>
                <a:lnTo>
                  <a:pt x="119856" y="17442"/>
                </a:lnTo>
                <a:lnTo>
                  <a:pt x="119856" y="102492"/>
                </a:lnTo>
                <a:lnTo>
                  <a:pt x="118285" y="109280"/>
                </a:lnTo>
                <a:lnTo>
                  <a:pt x="114004" y="114824"/>
                </a:lnTo>
                <a:lnTo>
                  <a:pt x="107654" y="118563"/>
                </a:lnTo>
                <a:lnTo>
                  <a:pt x="99880" y="119934"/>
                </a:lnTo>
                <a:lnTo>
                  <a:pt x="19975" y="119934"/>
                </a:lnTo>
                <a:lnTo>
                  <a:pt x="12201" y="118563"/>
                </a:lnTo>
                <a:lnTo>
                  <a:pt x="5851" y="114824"/>
                </a:lnTo>
                <a:lnTo>
                  <a:pt x="1570"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06" name="Google Shape;206;p24"/>
          <p:cNvSpPr/>
          <p:nvPr/>
        </p:nvSpPr>
        <p:spPr>
          <a:xfrm>
            <a:off x="3858725" y="3365125"/>
            <a:ext cx="1426200" cy="1528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6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a:t>
            </a:r>
            <a:r>
              <a:rPr b="0" i="0" lang="pt-BR" sz="1400" u="none" cap="none" strike="noStrike">
                <a:solidFill>
                  <a:srgbClr val="EFEFEF"/>
                </a:solidFill>
                <a:latin typeface="Arial"/>
                <a:ea typeface="Arial"/>
                <a:cs typeface="Arial"/>
                <a:sym typeface="Arial"/>
              </a:rPr>
              <a:t>	   </a:t>
            </a:r>
            <a:r>
              <a:rPr b="0" i="0" lang="pt-BR" sz="1000" u="none" cap="none" strike="noStrike">
                <a:solidFill>
                  <a:srgbClr val="EFEFEF"/>
                </a:solidFill>
                <a:latin typeface="Arial"/>
                <a:ea typeface="Arial"/>
                <a:cs typeface="Arial"/>
                <a:sym typeface="Arial"/>
              </a:rPr>
              <a:t>RAM</a:t>
            </a:r>
            <a:endParaRPr b="0" i="0" sz="1000" u="none" cap="none" strike="noStrike">
              <a:solidFill>
                <a:srgbClr val="000000"/>
              </a:solidFill>
              <a:latin typeface="Arial"/>
              <a:ea typeface="Arial"/>
              <a:cs typeface="Arial"/>
              <a:sym typeface="Arial"/>
            </a:endParaRPr>
          </a:p>
        </p:txBody>
      </p:sp>
      <p:sp>
        <p:nvSpPr>
          <p:cNvPr id="207" name="Google Shape;207;p24"/>
          <p:cNvSpPr/>
          <p:nvPr/>
        </p:nvSpPr>
        <p:spPr>
          <a:xfrm>
            <a:off x="5935920" y="3365125"/>
            <a:ext cx="1426200" cy="1528500"/>
          </a:xfrm>
          <a:custGeom>
            <a:rect b="b" l="l" r="r" t="t"/>
            <a:pathLst>
              <a:path extrusionOk="0" h="120000" w="120000">
                <a:moveTo>
                  <a:pt x="0" y="0"/>
                </a:moveTo>
                <a:lnTo>
                  <a:pt x="119993" y="0"/>
                </a:lnTo>
                <a:lnTo>
                  <a:pt x="119993" y="119975"/>
                </a:lnTo>
                <a:lnTo>
                  <a:pt x="0" y="119975"/>
                </a:lnTo>
                <a:lnTo>
                  <a:pt x="0" y="0"/>
                </a:lnTo>
                <a:close/>
              </a:path>
            </a:pathLst>
          </a:custGeom>
          <a:solidFill>
            <a:srgbClr val="3D85C6"/>
          </a:solidFill>
          <a:ln>
            <a:noFill/>
          </a:ln>
        </p:spPr>
      </p:sp>
      <p:sp>
        <p:nvSpPr>
          <p:cNvPr id="208" name="Google Shape;208;p24"/>
          <p:cNvSpPr/>
          <p:nvPr/>
        </p:nvSpPr>
        <p:spPr>
          <a:xfrm>
            <a:off x="6087840" y="3451525"/>
            <a:ext cx="1122900" cy="559800"/>
          </a:xfrm>
          <a:custGeom>
            <a:rect b="b" l="l" r="r" t="t"/>
            <a:pathLst>
              <a:path extrusionOk="0" h="120000" w="120000">
                <a:moveTo>
                  <a:pt x="0" y="19988"/>
                </a:moveTo>
                <a:lnTo>
                  <a:pt x="783" y="12209"/>
                </a:lnTo>
                <a:lnTo>
                  <a:pt x="2921" y="5855"/>
                </a:lnTo>
                <a:lnTo>
                  <a:pt x="6090" y="1571"/>
                </a:lnTo>
                <a:lnTo>
                  <a:pt x="9971" y="0"/>
                </a:lnTo>
                <a:lnTo>
                  <a:pt x="109979" y="0"/>
                </a:lnTo>
                <a:lnTo>
                  <a:pt x="115512" y="3358"/>
                </a:lnTo>
                <a:lnTo>
                  <a:pt x="119192" y="12339"/>
                </a:lnTo>
                <a:lnTo>
                  <a:pt x="119951" y="19988"/>
                </a:lnTo>
                <a:lnTo>
                  <a:pt x="119951" y="99945"/>
                </a:lnTo>
                <a:lnTo>
                  <a:pt x="119167" y="107725"/>
                </a:lnTo>
                <a:lnTo>
                  <a:pt x="117030" y="114079"/>
                </a:lnTo>
                <a:lnTo>
                  <a:pt x="113860" y="118363"/>
                </a:lnTo>
                <a:lnTo>
                  <a:pt x="109979" y="119934"/>
                </a:lnTo>
                <a:lnTo>
                  <a:pt x="9971" y="119934"/>
                </a:lnTo>
                <a:lnTo>
                  <a:pt x="6090" y="118363"/>
                </a:lnTo>
                <a:lnTo>
                  <a:pt x="2921" y="114079"/>
                </a:lnTo>
                <a:lnTo>
                  <a:pt x="783" y="107725"/>
                </a:lnTo>
                <a:lnTo>
                  <a:pt x="0" y="99945"/>
                </a:lnTo>
                <a:lnTo>
                  <a:pt x="0" y="19988"/>
                </a:lnTo>
                <a:close/>
              </a:path>
            </a:pathLst>
          </a:custGeom>
          <a:noFill/>
          <a:ln cap="flat" cmpd="sng" w="9525">
            <a:solidFill>
              <a:srgbClr val="424242"/>
            </a:solidFill>
            <a:prstDash val="solid"/>
            <a:round/>
            <a:headEnd len="sm" w="sm" type="none"/>
            <a:tailEnd len="sm" w="sm" type="none"/>
          </a:ln>
        </p:spPr>
      </p:sp>
      <p:sp>
        <p:nvSpPr>
          <p:cNvPr id="209" name="Google Shape;209;p24"/>
          <p:cNvSpPr/>
          <p:nvPr/>
        </p:nvSpPr>
        <p:spPr>
          <a:xfrm>
            <a:off x="6102240" y="4172605"/>
            <a:ext cx="488400" cy="559800"/>
          </a:xfrm>
          <a:custGeom>
            <a:rect b="b" l="l" r="r" t="t"/>
            <a:pathLst>
              <a:path extrusionOk="0" h="120000" w="120000">
                <a:moveTo>
                  <a:pt x="0" y="17442"/>
                </a:moveTo>
                <a:lnTo>
                  <a:pt x="1570" y="10653"/>
                </a:lnTo>
                <a:lnTo>
                  <a:pt x="5851" y="5109"/>
                </a:lnTo>
                <a:lnTo>
                  <a:pt x="12201" y="1370"/>
                </a:lnTo>
                <a:lnTo>
                  <a:pt x="19975" y="0"/>
                </a:lnTo>
                <a:lnTo>
                  <a:pt x="99880" y="0"/>
                </a:lnTo>
                <a:lnTo>
                  <a:pt x="110963" y="2929"/>
                </a:lnTo>
                <a:lnTo>
                  <a:pt x="118336" y="10766"/>
                </a:lnTo>
                <a:lnTo>
                  <a:pt x="119856" y="17442"/>
                </a:lnTo>
                <a:lnTo>
                  <a:pt x="119856" y="102492"/>
                </a:lnTo>
                <a:lnTo>
                  <a:pt x="118286" y="109280"/>
                </a:lnTo>
                <a:lnTo>
                  <a:pt x="114004" y="114824"/>
                </a:lnTo>
                <a:lnTo>
                  <a:pt x="107654" y="118563"/>
                </a:lnTo>
                <a:lnTo>
                  <a:pt x="99880" y="119934"/>
                </a:lnTo>
                <a:lnTo>
                  <a:pt x="19975" y="119934"/>
                </a:lnTo>
                <a:lnTo>
                  <a:pt x="12201" y="118563"/>
                </a:lnTo>
                <a:lnTo>
                  <a:pt x="5851" y="114824"/>
                </a:lnTo>
                <a:lnTo>
                  <a:pt x="1570"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10" name="Google Shape;210;p24"/>
          <p:cNvSpPr/>
          <p:nvPr/>
        </p:nvSpPr>
        <p:spPr>
          <a:xfrm>
            <a:off x="6708840" y="4172605"/>
            <a:ext cx="488400" cy="559800"/>
          </a:xfrm>
          <a:custGeom>
            <a:rect b="b" l="l" r="r" t="t"/>
            <a:pathLst>
              <a:path extrusionOk="0" h="120000" w="120000">
                <a:moveTo>
                  <a:pt x="0" y="17442"/>
                </a:moveTo>
                <a:lnTo>
                  <a:pt x="1570" y="10653"/>
                </a:lnTo>
                <a:lnTo>
                  <a:pt x="5851" y="5109"/>
                </a:lnTo>
                <a:lnTo>
                  <a:pt x="12201" y="1370"/>
                </a:lnTo>
                <a:lnTo>
                  <a:pt x="19975" y="0"/>
                </a:lnTo>
                <a:lnTo>
                  <a:pt x="99880" y="0"/>
                </a:lnTo>
                <a:lnTo>
                  <a:pt x="110963" y="2929"/>
                </a:lnTo>
                <a:lnTo>
                  <a:pt x="118336" y="10766"/>
                </a:lnTo>
                <a:lnTo>
                  <a:pt x="119856" y="17442"/>
                </a:lnTo>
                <a:lnTo>
                  <a:pt x="119856" y="102492"/>
                </a:lnTo>
                <a:lnTo>
                  <a:pt x="118286" y="109280"/>
                </a:lnTo>
                <a:lnTo>
                  <a:pt x="114004" y="114824"/>
                </a:lnTo>
                <a:lnTo>
                  <a:pt x="107654" y="118563"/>
                </a:lnTo>
                <a:lnTo>
                  <a:pt x="99880" y="119934"/>
                </a:lnTo>
                <a:lnTo>
                  <a:pt x="19975" y="119934"/>
                </a:lnTo>
                <a:lnTo>
                  <a:pt x="12201" y="118563"/>
                </a:lnTo>
                <a:lnTo>
                  <a:pt x="5851" y="114824"/>
                </a:lnTo>
                <a:lnTo>
                  <a:pt x="1570" y="109280"/>
                </a:lnTo>
                <a:lnTo>
                  <a:pt x="0" y="102492"/>
                </a:lnTo>
                <a:lnTo>
                  <a:pt x="0" y="17442"/>
                </a:lnTo>
                <a:close/>
              </a:path>
            </a:pathLst>
          </a:custGeom>
          <a:noFill/>
          <a:ln cap="flat" cmpd="sng" w="9525">
            <a:solidFill>
              <a:srgbClr val="424242"/>
            </a:solidFill>
            <a:prstDash val="solid"/>
            <a:round/>
            <a:headEnd len="sm" w="sm" type="none"/>
            <a:tailEnd len="sm" w="sm" type="none"/>
          </a:ln>
        </p:spPr>
      </p:sp>
      <p:sp>
        <p:nvSpPr>
          <p:cNvPr id="211" name="Google Shape;211;p24"/>
          <p:cNvSpPr/>
          <p:nvPr/>
        </p:nvSpPr>
        <p:spPr>
          <a:xfrm>
            <a:off x="5935925" y="3365125"/>
            <a:ext cx="1426200" cy="1528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6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a:solidFill>
                  <a:srgbClr val="EFEFEF"/>
                </a:solidFill>
              </a:rPr>
              <a:t>     </a:t>
            </a:r>
            <a:r>
              <a:rPr b="0" i="0" lang="pt-BR" sz="1000" u="none" cap="none" strike="noStrike">
                <a:solidFill>
                  <a:srgbClr val="EFEFEF"/>
                </a:solidFill>
                <a:latin typeface="Arial"/>
                <a:ea typeface="Arial"/>
                <a:cs typeface="Arial"/>
                <a:sym typeface="Arial"/>
              </a:rPr>
              <a:t>CPU</a:t>
            </a:r>
            <a:r>
              <a:rPr b="0" i="0" lang="pt-BR" sz="1400" u="none" cap="none" strike="noStrike">
                <a:solidFill>
                  <a:srgbClr val="EFEFEF"/>
                </a:solidFill>
                <a:latin typeface="Arial"/>
                <a:ea typeface="Arial"/>
                <a:cs typeface="Arial"/>
                <a:sym typeface="Arial"/>
              </a:rPr>
              <a:t>	</a:t>
            </a:r>
            <a:r>
              <a:rPr b="0" i="0" lang="pt-BR" sz="1000" u="none" cap="none" strike="noStrike">
                <a:solidFill>
                  <a:srgbClr val="EFEFEF"/>
                </a:solidFill>
                <a:latin typeface="Arial"/>
                <a:ea typeface="Arial"/>
                <a:cs typeface="Arial"/>
                <a:sym typeface="Arial"/>
              </a:rPr>
              <a:t>RAM</a:t>
            </a:r>
            <a:endParaRPr b="0" i="0" sz="1000" u="none" cap="none" strike="noStrike">
              <a:solidFill>
                <a:srgbClr val="000000"/>
              </a:solidFill>
              <a:latin typeface="Arial"/>
              <a:ea typeface="Arial"/>
              <a:cs typeface="Arial"/>
              <a:sym typeface="Arial"/>
            </a:endParaRPr>
          </a:p>
        </p:txBody>
      </p:sp>
      <p:sp>
        <p:nvSpPr>
          <p:cNvPr id="212" name="Google Shape;212;p24"/>
          <p:cNvSpPr/>
          <p:nvPr/>
        </p:nvSpPr>
        <p:spPr>
          <a:xfrm>
            <a:off x="3935760" y="2005045"/>
            <a:ext cx="561000" cy="374100"/>
          </a:xfrm>
          <a:custGeom>
            <a:rect b="b" l="l" r="r" t="t"/>
            <a:pathLst>
              <a:path extrusionOk="0" h="120000" w="120000">
                <a:moveTo>
                  <a:pt x="0" y="19984"/>
                </a:moveTo>
                <a:lnTo>
                  <a:pt x="1049" y="12205"/>
                </a:lnTo>
                <a:lnTo>
                  <a:pt x="3910" y="5853"/>
                </a:lnTo>
                <a:lnTo>
                  <a:pt x="8154" y="1570"/>
                </a:lnTo>
                <a:lnTo>
                  <a:pt x="13350" y="0"/>
                </a:lnTo>
                <a:lnTo>
                  <a:pt x="106573" y="0"/>
                </a:lnTo>
                <a:lnTo>
                  <a:pt x="116011" y="5853"/>
                </a:lnTo>
                <a:lnTo>
                  <a:pt x="119919" y="19984"/>
                </a:lnTo>
                <a:lnTo>
                  <a:pt x="119919" y="99922"/>
                </a:lnTo>
                <a:lnTo>
                  <a:pt x="118871" y="107702"/>
                </a:lnTo>
                <a:lnTo>
                  <a:pt x="116011" y="114055"/>
                </a:lnTo>
                <a:lnTo>
                  <a:pt x="111769" y="118337"/>
                </a:lnTo>
                <a:lnTo>
                  <a:pt x="106573" y="119908"/>
                </a:lnTo>
                <a:lnTo>
                  <a:pt x="13350" y="119908"/>
                </a:lnTo>
                <a:lnTo>
                  <a:pt x="8154" y="118337"/>
                </a:lnTo>
                <a:lnTo>
                  <a:pt x="3910" y="114055"/>
                </a:lnTo>
                <a:lnTo>
                  <a:pt x="1049" y="107702"/>
                </a:lnTo>
                <a:lnTo>
                  <a:pt x="0" y="99922"/>
                </a:lnTo>
                <a:lnTo>
                  <a:pt x="0" y="19984"/>
                </a:lnTo>
                <a:close/>
              </a:path>
            </a:pathLst>
          </a:custGeom>
          <a:noFill/>
          <a:ln cap="flat" cmpd="sng" w="9525">
            <a:solidFill>
              <a:srgbClr val="424242"/>
            </a:solidFill>
            <a:prstDash val="solid"/>
            <a:round/>
            <a:headEnd len="sm" w="sm" type="none"/>
            <a:tailEnd len="sm" w="sm" type="none"/>
          </a:ln>
        </p:spPr>
      </p:sp>
      <p:sp>
        <p:nvSpPr>
          <p:cNvPr id="213" name="Google Shape;213;p24"/>
          <p:cNvSpPr/>
          <p:nvPr/>
        </p:nvSpPr>
        <p:spPr>
          <a:xfrm>
            <a:off x="3954127" y="2087850"/>
            <a:ext cx="488400" cy="425100"/>
          </a:xfrm>
          <a:prstGeom prst="rect">
            <a:avLst/>
          </a:prstGeom>
          <a:noFill/>
          <a:ln>
            <a:noFill/>
          </a:ln>
        </p:spPr>
        <p:txBody>
          <a:bodyPr anchorCtr="0" anchor="t" bIns="0" lIns="0" spcFirstLastPara="1" rIns="0" wrap="square" tIns="0">
            <a:noAutofit/>
          </a:bodyPr>
          <a:lstStyle/>
          <a:p>
            <a:pPr indent="0" lvl="0" marL="0" marR="0" rtl="0" algn="l">
              <a:lnSpc>
                <a:spcPct val="5214"/>
              </a:lnSpc>
              <a:spcBef>
                <a:spcPts val="0"/>
              </a:spcBef>
              <a:spcAft>
                <a:spcPts val="0"/>
              </a:spcAft>
              <a:buNone/>
            </a:pPr>
            <a:r>
              <a:rPr lang="pt-BR">
                <a:solidFill>
                  <a:srgbClr val="EFEFEF"/>
                </a:solidFill>
              </a:rPr>
              <a:t> </a:t>
            </a:r>
            <a:r>
              <a:rPr b="0" i="0" lang="pt-BR" sz="1400" u="none" cap="none" strike="noStrike">
                <a:solidFill>
                  <a:srgbClr val="EFEFEF"/>
                </a:solidFill>
                <a:latin typeface="Arial"/>
                <a:ea typeface="Arial"/>
                <a:cs typeface="Arial"/>
                <a:sym typeface="Arial"/>
              </a:rPr>
              <a:t>CPU</a:t>
            </a:r>
            <a:endParaRPr b="0" i="0" sz="1800" u="none" cap="none" strike="noStrike">
              <a:solidFill>
                <a:srgbClr val="000000"/>
              </a:solidFill>
              <a:latin typeface="Arial"/>
              <a:ea typeface="Arial"/>
              <a:cs typeface="Arial"/>
              <a:sym typeface="Arial"/>
            </a:endParaRPr>
          </a:p>
        </p:txBody>
      </p:sp>
      <p:sp>
        <p:nvSpPr>
          <p:cNvPr id="214" name="Google Shape;214;p24"/>
          <p:cNvSpPr/>
          <p:nvPr/>
        </p:nvSpPr>
        <p:spPr>
          <a:xfrm>
            <a:off x="4632360" y="2005045"/>
            <a:ext cx="561000" cy="374100"/>
          </a:xfrm>
          <a:custGeom>
            <a:rect b="b" l="l" r="r" t="t"/>
            <a:pathLst>
              <a:path extrusionOk="0" h="120000" w="120000">
                <a:moveTo>
                  <a:pt x="0" y="19984"/>
                </a:moveTo>
                <a:lnTo>
                  <a:pt x="1049" y="12205"/>
                </a:lnTo>
                <a:lnTo>
                  <a:pt x="3910" y="5853"/>
                </a:lnTo>
                <a:lnTo>
                  <a:pt x="8154" y="1570"/>
                </a:lnTo>
                <a:lnTo>
                  <a:pt x="13350" y="0"/>
                </a:lnTo>
                <a:lnTo>
                  <a:pt x="106573" y="0"/>
                </a:lnTo>
                <a:lnTo>
                  <a:pt x="116011" y="5853"/>
                </a:lnTo>
                <a:lnTo>
                  <a:pt x="119919" y="19984"/>
                </a:lnTo>
                <a:lnTo>
                  <a:pt x="119919" y="99922"/>
                </a:lnTo>
                <a:lnTo>
                  <a:pt x="118871" y="107702"/>
                </a:lnTo>
                <a:lnTo>
                  <a:pt x="116011" y="114055"/>
                </a:lnTo>
                <a:lnTo>
                  <a:pt x="111769" y="118337"/>
                </a:lnTo>
                <a:lnTo>
                  <a:pt x="106573" y="119908"/>
                </a:lnTo>
                <a:lnTo>
                  <a:pt x="13350" y="119908"/>
                </a:lnTo>
                <a:lnTo>
                  <a:pt x="8154" y="118337"/>
                </a:lnTo>
                <a:lnTo>
                  <a:pt x="3910" y="114055"/>
                </a:lnTo>
                <a:lnTo>
                  <a:pt x="1049" y="107702"/>
                </a:lnTo>
                <a:lnTo>
                  <a:pt x="0" y="99922"/>
                </a:lnTo>
                <a:lnTo>
                  <a:pt x="0" y="19984"/>
                </a:lnTo>
                <a:close/>
              </a:path>
            </a:pathLst>
          </a:custGeom>
          <a:noFill/>
          <a:ln cap="flat" cmpd="sng" w="9525">
            <a:solidFill>
              <a:srgbClr val="424242"/>
            </a:solidFill>
            <a:prstDash val="solid"/>
            <a:round/>
            <a:headEnd len="sm" w="sm" type="none"/>
            <a:tailEnd len="sm" w="sm" type="none"/>
          </a:ln>
        </p:spPr>
      </p:sp>
      <p:sp>
        <p:nvSpPr>
          <p:cNvPr id="215" name="Google Shape;215;p24"/>
          <p:cNvSpPr/>
          <p:nvPr/>
        </p:nvSpPr>
        <p:spPr>
          <a:xfrm>
            <a:off x="4650727" y="2087850"/>
            <a:ext cx="542400" cy="425100"/>
          </a:xfrm>
          <a:prstGeom prst="rect">
            <a:avLst/>
          </a:prstGeom>
          <a:noFill/>
          <a:ln>
            <a:noFill/>
          </a:ln>
        </p:spPr>
        <p:txBody>
          <a:bodyPr anchorCtr="0" anchor="t" bIns="0" lIns="0" spcFirstLastPara="1" rIns="0" wrap="square" tIns="0">
            <a:noAutofit/>
          </a:bodyPr>
          <a:lstStyle/>
          <a:p>
            <a:pPr indent="0" lvl="0" marL="0" marR="0" rtl="0" algn="l">
              <a:lnSpc>
                <a:spcPct val="5214"/>
              </a:lnSpc>
              <a:spcBef>
                <a:spcPts val="0"/>
              </a:spcBef>
              <a:spcAft>
                <a:spcPts val="0"/>
              </a:spcAft>
              <a:buNone/>
            </a:pPr>
            <a:r>
              <a:rPr lang="pt-BR">
                <a:solidFill>
                  <a:srgbClr val="EFEFEF"/>
                </a:solidFill>
              </a:rPr>
              <a:t> </a:t>
            </a:r>
            <a:r>
              <a:rPr b="0" i="0" lang="pt-BR" sz="1400" u="none" cap="none" strike="noStrike">
                <a:solidFill>
                  <a:srgbClr val="EFEFEF"/>
                </a:solidFill>
                <a:latin typeface="Arial"/>
                <a:ea typeface="Arial"/>
                <a:cs typeface="Arial"/>
                <a:sym typeface="Arial"/>
              </a:rPr>
              <a:t>RAM</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Clr>
                <a:schemeClr val="dk1"/>
              </a:buClr>
              <a:buFont typeface="Arial"/>
              <a:buNone/>
            </a:pPr>
            <a:r>
              <a:rPr b="1" lang="pt-BR" sz="2400">
                <a:solidFill>
                  <a:srgbClr val="2A3890"/>
                </a:solidFill>
              </a:rPr>
              <a:t>Armazenamento distribuído - HDFS</a:t>
            </a:r>
            <a:endParaRPr b="1" sz="2400"/>
          </a:p>
          <a:p>
            <a:pPr indent="0" lvl="0" marL="0">
              <a:spcBef>
                <a:spcPts val="0"/>
              </a:spcBef>
              <a:spcAft>
                <a:spcPts val="0"/>
              </a:spcAft>
              <a:buNone/>
            </a:pPr>
            <a:r>
              <a:t/>
            </a:r>
            <a:endParaRPr/>
          </a:p>
        </p:txBody>
      </p:sp>
      <p:sp>
        <p:nvSpPr>
          <p:cNvPr id="221" name="Google Shape;221;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Roboto"/>
              <a:buChar char="●"/>
            </a:pPr>
            <a:r>
              <a:rPr lang="pt-BR" sz="1800">
                <a:solidFill>
                  <a:schemeClr val="dk1"/>
                </a:solidFill>
                <a:latin typeface="Roboto"/>
                <a:ea typeface="Roboto"/>
                <a:cs typeface="Roboto"/>
                <a:sym typeface="Roboto"/>
              </a:rPr>
              <a:t>HDFS usa blocos de dados, com um tamanho de 128 MB por padrão.</a:t>
            </a:r>
            <a:endParaRPr sz="1800">
              <a:solidFill>
                <a:schemeClr val="dk1"/>
              </a:solidFill>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Roboto"/>
              <a:buChar char="●"/>
            </a:pPr>
            <a:r>
              <a:rPr lang="pt-BR" sz="1800">
                <a:solidFill>
                  <a:schemeClr val="dk1"/>
                </a:solidFill>
                <a:latin typeface="Roboto"/>
                <a:ea typeface="Roboto"/>
                <a:cs typeface="Roboto"/>
                <a:sym typeface="Roboto"/>
              </a:rPr>
              <a:t>Cada um destes blocos é replicado 3 vezes.</a:t>
            </a:r>
            <a:endParaRPr sz="1800">
              <a:solidFill>
                <a:schemeClr val="dk1"/>
              </a:solidFill>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Roboto"/>
              <a:buChar char="●"/>
            </a:pPr>
            <a:r>
              <a:rPr lang="pt-BR" sz="1800">
                <a:solidFill>
                  <a:schemeClr val="dk1"/>
                </a:solidFill>
                <a:latin typeface="Roboto"/>
                <a:ea typeface="Roboto"/>
                <a:cs typeface="Roboto"/>
                <a:sym typeface="Roboto"/>
              </a:rPr>
              <a:t>Os blocos são distribuídos de forma a suportar tolerância a falhas.</a:t>
            </a:r>
            <a:endParaRPr sz="1800">
              <a:latin typeface="Roboto"/>
              <a:ea typeface="Roboto"/>
              <a:cs typeface="Roboto"/>
              <a:sym typeface="Roboto"/>
            </a:endParaRPr>
          </a:p>
        </p:txBody>
      </p:sp>
      <p:sp>
        <p:nvSpPr>
          <p:cNvPr id="222" name="Google Shape;222;p25"/>
          <p:cNvSpPr/>
          <p:nvPr/>
        </p:nvSpPr>
        <p:spPr>
          <a:xfrm>
            <a:off x="6728687" y="2348815"/>
            <a:ext cx="300" cy="310800"/>
          </a:xfrm>
          <a:custGeom>
            <a:rect b="b" l="l" r="r" t="t"/>
            <a:pathLst>
              <a:path extrusionOk="0" h="120000" w="120000">
                <a:moveTo>
                  <a:pt x="0" y="0"/>
                </a:moveTo>
                <a:lnTo>
                  <a:pt x="0" y="119978"/>
                </a:lnTo>
              </a:path>
            </a:pathLst>
          </a:custGeom>
          <a:noFill/>
          <a:ln cap="flat" cmpd="sng" w="38150">
            <a:solidFill>
              <a:srgbClr val="424242"/>
            </a:solidFill>
            <a:prstDash val="solid"/>
            <a:round/>
            <a:headEnd len="sm" w="sm" type="none"/>
            <a:tailEnd len="sm" w="sm" type="none"/>
          </a:ln>
        </p:spPr>
      </p:sp>
      <p:sp>
        <p:nvSpPr>
          <p:cNvPr id="223" name="Google Shape;223;p25"/>
          <p:cNvSpPr/>
          <p:nvPr/>
        </p:nvSpPr>
        <p:spPr>
          <a:xfrm>
            <a:off x="4868595" y="2661196"/>
            <a:ext cx="3723300" cy="300"/>
          </a:xfrm>
          <a:custGeom>
            <a:rect b="b" l="l" r="r" t="t"/>
            <a:pathLst>
              <a:path extrusionOk="0" h="120000" w="120000">
                <a:moveTo>
                  <a:pt x="0" y="0"/>
                </a:moveTo>
                <a:lnTo>
                  <a:pt x="119992" y="0"/>
                </a:lnTo>
              </a:path>
            </a:pathLst>
          </a:custGeom>
          <a:noFill/>
          <a:ln cap="flat" cmpd="sng" w="38150">
            <a:solidFill>
              <a:srgbClr val="424242"/>
            </a:solidFill>
            <a:prstDash val="solid"/>
            <a:round/>
            <a:headEnd len="sm" w="sm" type="none"/>
            <a:tailEnd len="sm" w="sm" type="none"/>
          </a:ln>
        </p:spPr>
      </p:sp>
      <p:sp>
        <p:nvSpPr>
          <p:cNvPr id="224" name="Google Shape;224;p25"/>
          <p:cNvSpPr/>
          <p:nvPr/>
        </p:nvSpPr>
        <p:spPr>
          <a:xfrm>
            <a:off x="4883132"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25" name="Google Shape;225;p25"/>
          <p:cNvSpPr/>
          <p:nvPr/>
        </p:nvSpPr>
        <p:spPr>
          <a:xfrm>
            <a:off x="6728687"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26" name="Google Shape;226;p25"/>
          <p:cNvSpPr/>
          <p:nvPr/>
        </p:nvSpPr>
        <p:spPr>
          <a:xfrm>
            <a:off x="8574241"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27" name="Google Shape;227;p25"/>
          <p:cNvSpPr/>
          <p:nvPr/>
        </p:nvSpPr>
        <p:spPr>
          <a:xfrm>
            <a:off x="4390630"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28" name="Google Shape;228;p25"/>
          <p:cNvSpPr/>
          <p:nvPr/>
        </p:nvSpPr>
        <p:spPr>
          <a:xfrm>
            <a:off x="5866719" y="1369125"/>
            <a:ext cx="1680000" cy="920700"/>
          </a:xfrm>
          <a:custGeom>
            <a:rect b="b" l="l" r="r" t="t"/>
            <a:pathLst>
              <a:path extrusionOk="0" h="120000" w="120000">
                <a:moveTo>
                  <a:pt x="0" y="0"/>
                </a:moveTo>
                <a:lnTo>
                  <a:pt x="119987" y="0"/>
                </a:lnTo>
                <a:lnTo>
                  <a:pt x="119987" y="120001"/>
                </a:lnTo>
                <a:lnTo>
                  <a:pt x="0" y="120001"/>
                </a:lnTo>
                <a:lnTo>
                  <a:pt x="0" y="0"/>
                </a:lnTo>
                <a:close/>
              </a:path>
            </a:pathLst>
          </a:custGeom>
          <a:solidFill>
            <a:srgbClr val="3D85C6"/>
          </a:solidFill>
          <a:ln>
            <a:noFill/>
          </a:ln>
        </p:spPr>
      </p:sp>
      <p:sp>
        <p:nvSpPr>
          <p:cNvPr id="229" name="Google Shape;229;p25"/>
          <p:cNvSpPr/>
          <p:nvPr/>
        </p:nvSpPr>
        <p:spPr>
          <a:xfrm>
            <a:off x="5952521" y="1369125"/>
            <a:ext cx="1425900" cy="505200"/>
          </a:xfrm>
          <a:custGeom>
            <a:rect b="b" l="l" r="r" t="t"/>
            <a:pathLst>
              <a:path extrusionOk="0" h="120000" w="120000">
                <a:moveTo>
                  <a:pt x="0" y="19987"/>
                </a:moveTo>
                <a:lnTo>
                  <a:pt x="513" y="12207"/>
                </a:lnTo>
                <a:lnTo>
                  <a:pt x="1913" y="5853"/>
                </a:lnTo>
                <a:lnTo>
                  <a:pt x="3990" y="1570"/>
                </a:lnTo>
                <a:lnTo>
                  <a:pt x="6533" y="0"/>
                </a:lnTo>
                <a:lnTo>
                  <a:pt x="113460" y="0"/>
                </a:lnTo>
                <a:lnTo>
                  <a:pt x="117085" y="3358"/>
                </a:lnTo>
                <a:lnTo>
                  <a:pt x="119497" y="12338"/>
                </a:lnTo>
                <a:lnTo>
                  <a:pt x="119993" y="19987"/>
                </a:lnTo>
                <a:lnTo>
                  <a:pt x="119993" y="99934"/>
                </a:lnTo>
                <a:lnTo>
                  <a:pt x="119480" y="107714"/>
                </a:lnTo>
                <a:lnTo>
                  <a:pt x="118080" y="114067"/>
                </a:lnTo>
                <a:lnTo>
                  <a:pt x="116003" y="118350"/>
                </a:lnTo>
                <a:lnTo>
                  <a:pt x="113460" y="119921"/>
                </a:lnTo>
                <a:lnTo>
                  <a:pt x="6533" y="119921"/>
                </a:lnTo>
                <a:lnTo>
                  <a:pt x="3990" y="118350"/>
                </a:lnTo>
                <a:lnTo>
                  <a:pt x="1913" y="114067"/>
                </a:lnTo>
                <a:lnTo>
                  <a:pt x="513" y="107714"/>
                </a:lnTo>
                <a:lnTo>
                  <a:pt x="0" y="99934"/>
                </a:lnTo>
                <a:lnTo>
                  <a:pt x="0" y="19987"/>
                </a:lnTo>
                <a:close/>
              </a:path>
            </a:pathLst>
          </a:custGeom>
          <a:noFill/>
          <a:ln cap="flat" cmpd="sng" w="9525">
            <a:solidFill>
              <a:srgbClr val="424242"/>
            </a:solidFill>
            <a:prstDash val="solid"/>
            <a:round/>
            <a:headEnd len="sm" w="sm" type="none"/>
            <a:tailEnd len="sm" w="sm" type="none"/>
          </a:ln>
        </p:spPr>
      </p:sp>
      <p:sp>
        <p:nvSpPr>
          <p:cNvPr id="230" name="Google Shape;230;p25"/>
          <p:cNvSpPr/>
          <p:nvPr/>
        </p:nvSpPr>
        <p:spPr>
          <a:xfrm>
            <a:off x="4517213" y="3106896"/>
            <a:ext cx="934500" cy="465600"/>
          </a:xfrm>
          <a:custGeom>
            <a:rect b="b" l="l" r="r" t="t"/>
            <a:pathLst>
              <a:path extrusionOk="0" h="120000" w="120000">
                <a:moveTo>
                  <a:pt x="0" y="19992"/>
                </a:moveTo>
                <a:lnTo>
                  <a:pt x="783" y="12209"/>
                </a:lnTo>
                <a:lnTo>
                  <a:pt x="2919" y="5854"/>
                </a:lnTo>
                <a:lnTo>
                  <a:pt x="6087" y="1570"/>
                </a:lnTo>
                <a:lnTo>
                  <a:pt x="9966" y="0"/>
                </a:lnTo>
                <a:lnTo>
                  <a:pt x="109974" y="0"/>
                </a:lnTo>
                <a:lnTo>
                  <a:pt x="115505" y="3360"/>
                </a:lnTo>
                <a:lnTo>
                  <a:pt x="119182" y="12341"/>
                </a:lnTo>
                <a:lnTo>
                  <a:pt x="119941" y="19992"/>
                </a:lnTo>
                <a:lnTo>
                  <a:pt x="119941" y="99934"/>
                </a:lnTo>
                <a:lnTo>
                  <a:pt x="119158" y="107714"/>
                </a:lnTo>
                <a:lnTo>
                  <a:pt x="117022" y="114067"/>
                </a:lnTo>
                <a:lnTo>
                  <a:pt x="113854" y="118350"/>
                </a:lnTo>
                <a:lnTo>
                  <a:pt x="109974"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31" name="Google Shape;231;p25"/>
          <p:cNvSpPr/>
          <p:nvPr/>
        </p:nvSpPr>
        <p:spPr>
          <a:xfrm>
            <a:off x="45292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32" name="Google Shape;232;p25"/>
          <p:cNvSpPr/>
          <p:nvPr/>
        </p:nvSpPr>
        <p:spPr>
          <a:xfrm>
            <a:off x="5034181"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33" name="Google Shape;233;p25"/>
          <p:cNvSpPr/>
          <p:nvPr/>
        </p:nvSpPr>
        <p:spPr>
          <a:xfrm>
            <a:off x="4390625" y="3034911"/>
            <a:ext cx="1187700" cy="1237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34" name="Google Shape;234;p25"/>
          <p:cNvSpPr/>
          <p:nvPr/>
        </p:nvSpPr>
        <p:spPr>
          <a:xfrm>
            <a:off x="61195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35" name="Google Shape;235;p25"/>
          <p:cNvSpPr/>
          <p:nvPr/>
        </p:nvSpPr>
        <p:spPr>
          <a:xfrm>
            <a:off x="62461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5" y="3360"/>
                </a:lnTo>
                <a:lnTo>
                  <a:pt x="119183"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36" name="Google Shape;236;p25"/>
          <p:cNvSpPr/>
          <p:nvPr/>
        </p:nvSpPr>
        <p:spPr>
          <a:xfrm>
            <a:off x="62581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4" y="2930"/>
                </a:lnTo>
                <a:lnTo>
                  <a:pt x="118392"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37" name="Google Shape;237;p25"/>
          <p:cNvSpPr/>
          <p:nvPr/>
        </p:nvSpPr>
        <p:spPr>
          <a:xfrm>
            <a:off x="6763080" y="3707191"/>
            <a:ext cx="405900" cy="465600"/>
          </a:xfrm>
          <a:custGeom>
            <a:rect b="b" l="l" r="r" t="t"/>
            <a:pathLst>
              <a:path extrusionOk="0" h="120000" w="120000">
                <a:moveTo>
                  <a:pt x="0" y="17440"/>
                </a:moveTo>
                <a:lnTo>
                  <a:pt x="1571" y="10652"/>
                </a:lnTo>
                <a:lnTo>
                  <a:pt x="5857" y="5108"/>
                </a:lnTo>
                <a:lnTo>
                  <a:pt x="12212" y="1370"/>
                </a:lnTo>
                <a:lnTo>
                  <a:pt x="19993" y="0"/>
                </a:lnTo>
                <a:lnTo>
                  <a:pt x="99931" y="0"/>
                </a:lnTo>
                <a:lnTo>
                  <a:pt x="111022" y="2930"/>
                </a:lnTo>
                <a:lnTo>
                  <a:pt x="118396" y="10767"/>
                </a:lnTo>
                <a:lnTo>
                  <a:pt x="119917" y="17440"/>
                </a:lnTo>
                <a:lnTo>
                  <a:pt x="119917" y="102480"/>
                </a:lnTo>
                <a:lnTo>
                  <a:pt x="118346" y="109268"/>
                </a:lnTo>
                <a:lnTo>
                  <a:pt x="114063" y="114812"/>
                </a:lnTo>
                <a:lnTo>
                  <a:pt x="107710" y="118550"/>
                </a:lnTo>
                <a:lnTo>
                  <a:pt x="99931" y="119921"/>
                </a:lnTo>
                <a:lnTo>
                  <a:pt x="19993" y="119921"/>
                </a:lnTo>
                <a:lnTo>
                  <a:pt x="12212" y="118550"/>
                </a:lnTo>
                <a:lnTo>
                  <a:pt x="5857" y="114812"/>
                </a:lnTo>
                <a:lnTo>
                  <a:pt x="1571"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38" name="Google Shape;238;p25"/>
          <p:cNvSpPr/>
          <p:nvPr/>
        </p:nvSpPr>
        <p:spPr>
          <a:xfrm>
            <a:off x="611953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39" name="Google Shape;239;p25"/>
          <p:cNvSpPr/>
          <p:nvPr/>
        </p:nvSpPr>
        <p:spPr>
          <a:xfrm>
            <a:off x="78484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40" name="Google Shape;240;p25"/>
          <p:cNvSpPr/>
          <p:nvPr/>
        </p:nvSpPr>
        <p:spPr>
          <a:xfrm>
            <a:off x="79750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3" y="3360"/>
                </a:lnTo>
                <a:lnTo>
                  <a:pt x="119182"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41" name="Google Shape;241;p25"/>
          <p:cNvSpPr/>
          <p:nvPr/>
        </p:nvSpPr>
        <p:spPr>
          <a:xfrm>
            <a:off x="7987068"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42" name="Google Shape;242;p25"/>
          <p:cNvSpPr/>
          <p:nvPr/>
        </p:nvSpPr>
        <p:spPr>
          <a:xfrm>
            <a:off x="8491980"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43" name="Google Shape;243;p25"/>
          <p:cNvSpPr/>
          <p:nvPr/>
        </p:nvSpPr>
        <p:spPr>
          <a:xfrm>
            <a:off x="784842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44" name="Google Shape;244;p25"/>
          <p:cNvSpPr/>
          <p:nvPr/>
        </p:nvSpPr>
        <p:spPr>
          <a:xfrm>
            <a:off x="6183707" y="1903115"/>
            <a:ext cx="466500" cy="310800"/>
          </a:xfrm>
          <a:custGeom>
            <a:rect b="b" l="l" r="r" t="t"/>
            <a:pathLst>
              <a:path extrusionOk="0" h="120000" w="120000">
                <a:moveTo>
                  <a:pt x="0" y="19995"/>
                </a:moveTo>
                <a:lnTo>
                  <a:pt x="1047" y="12212"/>
                </a:lnTo>
                <a:lnTo>
                  <a:pt x="3905" y="5856"/>
                </a:lnTo>
                <a:lnTo>
                  <a:pt x="8145" y="1571"/>
                </a:lnTo>
                <a:lnTo>
                  <a:pt x="13339" y="0"/>
                </a:lnTo>
                <a:lnTo>
                  <a:pt x="106564" y="0"/>
                </a:lnTo>
                <a:lnTo>
                  <a:pt x="115994" y="5856"/>
                </a:lnTo>
                <a:lnTo>
                  <a:pt x="119903" y="19995"/>
                </a:lnTo>
                <a:lnTo>
                  <a:pt x="119903" y="99978"/>
                </a:lnTo>
                <a:lnTo>
                  <a:pt x="118855" y="107762"/>
                </a:lnTo>
                <a:lnTo>
                  <a:pt x="115995" y="114118"/>
                </a:lnTo>
                <a:lnTo>
                  <a:pt x="111755" y="118403"/>
                </a:lnTo>
                <a:lnTo>
                  <a:pt x="106564" y="119975"/>
                </a:lnTo>
                <a:lnTo>
                  <a:pt x="13339" y="119975"/>
                </a:lnTo>
                <a:lnTo>
                  <a:pt x="8145" y="118403"/>
                </a:lnTo>
                <a:lnTo>
                  <a:pt x="3905" y="114118"/>
                </a:lnTo>
                <a:lnTo>
                  <a:pt x="1047"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245" name="Google Shape;245;p25"/>
          <p:cNvSpPr/>
          <p:nvPr/>
        </p:nvSpPr>
        <p:spPr>
          <a:xfrm>
            <a:off x="6763790" y="1903115"/>
            <a:ext cx="466500" cy="310800"/>
          </a:xfrm>
          <a:custGeom>
            <a:rect b="b" l="l" r="r" t="t"/>
            <a:pathLst>
              <a:path extrusionOk="0" h="120000" w="120000">
                <a:moveTo>
                  <a:pt x="0" y="19995"/>
                </a:moveTo>
                <a:lnTo>
                  <a:pt x="1048" y="12212"/>
                </a:lnTo>
                <a:lnTo>
                  <a:pt x="3907" y="5856"/>
                </a:lnTo>
                <a:lnTo>
                  <a:pt x="8148" y="1571"/>
                </a:lnTo>
                <a:lnTo>
                  <a:pt x="13339" y="0"/>
                </a:lnTo>
                <a:lnTo>
                  <a:pt x="106564" y="0"/>
                </a:lnTo>
                <a:lnTo>
                  <a:pt x="116000" y="5856"/>
                </a:lnTo>
                <a:lnTo>
                  <a:pt x="119903" y="19995"/>
                </a:lnTo>
                <a:lnTo>
                  <a:pt x="119903" y="99978"/>
                </a:lnTo>
                <a:lnTo>
                  <a:pt x="118856" y="107762"/>
                </a:lnTo>
                <a:lnTo>
                  <a:pt x="115998" y="114118"/>
                </a:lnTo>
                <a:lnTo>
                  <a:pt x="111758" y="118403"/>
                </a:lnTo>
                <a:lnTo>
                  <a:pt x="106564" y="119975"/>
                </a:lnTo>
                <a:lnTo>
                  <a:pt x="13339" y="119975"/>
                </a:lnTo>
                <a:lnTo>
                  <a:pt x="8148" y="118403"/>
                </a:lnTo>
                <a:lnTo>
                  <a:pt x="3907" y="114118"/>
                </a:lnTo>
                <a:lnTo>
                  <a:pt x="1048"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246" name="Google Shape;246;p25"/>
          <p:cNvSpPr/>
          <p:nvPr/>
        </p:nvSpPr>
        <p:spPr>
          <a:xfrm>
            <a:off x="5866700" y="1369125"/>
            <a:ext cx="1680000" cy="9207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34200">
            <a:noAutofit/>
          </a:bodyPr>
          <a:lstStyle/>
          <a:p>
            <a:pPr indent="60799" lvl="0" marL="345600" marR="0" rtl="0" algn="l">
              <a:lnSpc>
                <a:spcPct val="10071"/>
              </a:lnSpc>
              <a:spcBef>
                <a:spcPts val="0"/>
              </a:spcBef>
              <a:spcAft>
                <a:spcPts val="0"/>
              </a:spcAft>
              <a:buNone/>
            </a:pPr>
            <a:r>
              <a:rPr b="0" i="0" lang="pt-BR" sz="1400" u="none" cap="none" strike="noStrike">
                <a:solidFill>
                  <a:srgbClr val="EFEFEF"/>
                </a:solidFill>
                <a:latin typeface="Arial"/>
                <a:ea typeface="Arial"/>
                <a:cs typeface="Arial"/>
                <a:sym typeface="Arial"/>
              </a:rPr>
              <a:t>Name Node  </a:t>
            </a:r>
            <a:endParaRPr b="0" i="0" sz="1400" u="none" cap="none" strike="noStrike">
              <a:solidFill>
                <a:srgbClr val="EFEFEF"/>
              </a:solidFill>
              <a:latin typeface="Arial"/>
              <a:ea typeface="Arial"/>
              <a:cs typeface="Arial"/>
              <a:sym typeface="Arial"/>
            </a:endParaRPr>
          </a:p>
          <a:p>
            <a:pPr indent="60799" lvl="0" marL="34560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247" name="Google Shape;247;p25"/>
          <p:cNvSpPr txBox="1"/>
          <p:nvPr/>
        </p:nvSpPr>
        <p:spPr>
          <a:xfrm>
            <a:off x="6113800" y="1877363"/>
            <a:ext cx="6063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solidFill>
                  <a:srgbClr val="EFEFEF"/>
                </a:solidFill>
              </a:rPr>
              <a:t>CPU</a:t>
            </a:r>
            <a:endParaRPr>
              <a:solidFill>
                <a:srgbClr val="EFEFEF"/>
              </a:solidFill>
            </a:endParaRPr>
          </a:p>
        </p:txBody>
      </p:sp>
      <p:sp>
        <p:nvSpPr>
          <p:cNvPr id="248" name="Google Shape;248;p25"/>
          <p:cNvSpPr txBox="1"/>
          <p:nvPr/>
        </p:nvSpPr>
        <p:spPr>
          <a:xfrm>
            <a:off x="6693900" y="1877350"/>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RAM</a:t>
            </a:r>
            <a:endParaRPr>
              <a:solidFill>
                <a:srgbClr val="EFEFEF"/>
              </a:solidFill>
            </a:endParaRPr>
          </a:p>
        </p:txBody>
      </p:sp>
      <p:pic>
        <p:nvPicPr>
          <p:cNvPr descr="ARiDa-Logo-new1.png" id="249" name="Google Shape;249;p25"/>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250" name="Google Shape;250;p25"/>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400">
                <a:solidFill>
                  <a:srgbClr val="2A3890"/>
                </a:solidFill>
              </a:rPr>
              <a:t>Armazenamento distribuído - HDFS</a:t>
            </a:r>
            <a:endParaRPr b="1" sz="2400"/>
          </a:p>
          <a:p>
            <a:pPr indent="0" lvl="0" marL="0" rtl="0">
              <a:spcBef>
                <a:spcPts val="0"/>
              </a:spcBef>
              <a:spcAft>
                <a:spcPts val="0"/>
              </a:spcAft>
              <a:buNone/>
            </a:pPr>
            <a:r>
              <a:t/>
            </a:r>
            <a:endParaRPr/>
          </a:p>
        </p:txBody>
      </p:sp>
      <p:sp>
        <p:nvSpPr>
          <p:cNvPr id="256" name="Google Shape;25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Os blocos menores proporcionam mais paralelização durante o processamento</a:t>
            </a:r>
            <a:endParaRPr sz="2200">
              <a:solidFill>
                <a:schemeClr val="dk1"/>
              </a:solidFill>
              <a:latin typeface="Roboto"/>
              <a:ea typeface="Roboto"/>
              <a:cs typeface="Roboto"/>
              <a:sym typeface="Roboto"/>
            </a:endParaRPr>
          </a:p>
          <a:p>
            <a:pPr indent="0" lvl="0" marL="0" rtl="0">
              <a:lnSpc>
                <a:spcPct val="115000"/>
              </a:lnSpc>
              <a:spcBef>
                <a:spcPts val="0"/>
              </a:spcBef>
              <a:spcAft>
                <a:spcPts val="0"/>
              </a:spcAft>
              <a:buNone/>
            </a:pPr>
            <a:r>
              <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Múltiplas cópias de um bloco impedem a perda de dados devido a uma falha de um nó</a:t>
            </a:r>
            <a:endParaRPr sz="18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
        <p:nvSpPr>
          <p:cNvPr id="257" name="Google Shape;257;p26"/>
          <p:cNvSpPr/>
          <p:nvPr/>
        </p:nvSpPr>
        <p:spPr>
          <a:xfrm>
            <a:off x="6728687" y="2348815"/>
            <a:ext cx="300" cy="310800"/>
          </a:xfrm>
          <a:custGeom>
            <a:rect b="b" l="l" r="r" t="t"/>
            <a:pathLst>
              <a:path extrusionOk="0" h="120000" w="120000">
                <a:moveTo>
                  <a:pt x="0" y="0"/>
                </a:moveTo>
                <a:lnTo>
                  <a:pt x="0" y="119978"/>
                </a:lnTo>
              </a:path>
            </a:pathLst>
          </a:custGeom>
          <a:noFill/>
          <a:ln cap="flat" cmpd="sng" w="38150">
            <a:solidFill>
              <a:srgbClr val="424242"/>
            </a:solidFill>
            <a:prstDash val="solid"/>
            <a:round/>
            <a:headEnd len="sm" w="sm" type="none"/>
            <a:tailEnd len="sm" w="sm" type="none"/>
          </a:ln>
        </p:spPr>
      </p:sp>
      <p:sp>
        <p:nvSpPr>
          <p:cNvPr id="258" name="Google Shape;258;p26"/>
          <p:cNvSpPr/>
          <p:nvPr/>
        </p:nvSpPr>
        <p:spPr>
          <a:xfrm>
            <a:off x="4868595" y="2661196"/>
            <a:ext cx="3723300" cy="300"/>
          </a:xfrm>
          <a:custGeom>
            <a:rect b="b" l="l" r="r" t="t"/>
            <a:pathLst>
              <a:path extrusionOk="0" h="120000" w="120000">
                <a:moveTo>
                  <a:pt x="0" y="0"/>
                </a:moveTo>
                <a:lnTo>
                  <a:pt x="119992" y="0"/>
                </a:lnTo>
              </a:path>
            </a:pathLst>
          </a:custGeom>
          <a:noFill/>
          <a:ln cap="flat" cmpd="sng" w="38150">
            <a:solidFill>
              <a:srgbClr val="424242"/>
            </a:solidFill>
            <a:prstDash val="solid"/>
            <a:round/>
            <a:headEnd len="sm" w="sm" type="none"/>
            <a:tailEnd len="sm" w="sm" type="none"/>
          </a:ln>
        </p:spPr>
      </p:sp>
      <p:sp>
        <p:nvSpPr>
          <p:cNvPr id="259" name="Google Shape;259;p26"/>
          <p:cNvSpPr/>
          <p:nvPr/>
        </p:nvSpPr>
        <p:spPr>
          <a:xfrm>
            <a:off x="4883132"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60" name="Google Shape;260;p26"/>
          <p:cNvSpPr/>
          <p:nvPr/>
        </p:nvSpPr>
        <p:spPr>
          <a:xfrm>
            <a:off x="6728687"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61" name="Google Shape;261;p26"/>
          <p:cNvSpPr/>
          <p:nvPr/>
        </p:nvSpPr>
        <p:spPr>
          <a:xfrm>
            <a:off x="8574241"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62" name="Google Shape;262;p26"/>
          <p:cNvSpPr/>
          <p:nvPr/>
        </p:nvSpPr>
        <p:spPr>
          <a:xfrm>
            <a:off x="4390630"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63" name="Google Shape;263;p26"/>
          <p:cNvSpPr/>
          <p:nvPr/>
        </p:nvSpPr>
        <p:spPr>
          <a:xfrm>
            <a:off x="5866719" y="1369125"/>
            <a:ext cx="1680000" cy="920700"/>
          </a:xfrm>
          <a:custGeom>
            <a:rect b="b" l="l" r="r" t="t"/>
            <a:pathLst>
              <a:path extrusionOk="0" h="120000" w="120000">
                <a:moveTo>
                  <a:pt x="0" y="0"/>
                </a:moveTo>
                <a:lnTo>
                  <a:pt x="119987" y="0"/>
                </a:lnTo>
                <a:lnTo>
                  <a:pt x="119987" y="120001"/>
                </a:lnTo>
                <a:lnTo>
                  <a:pt x="0" y="120001"/>
                </a:lnTo>
                <a:lnTo>
                  <a:pt x="0" y="0"/>
                </a:lnTo>
                <a:close/>
              </a:path>
            </a:pathLst>
          </a:custGeom>
          <a:solidFill>
            <a:srgbClr val="3D85C6"/>
          </a:solidFill>
          <a:ln>
            <a:noFill/>
          </a:ln>
        </p:spPr>
      </p:sp>
      <p:sp>
        <p:nvSpPr>
          <p:cNvPr id="264" name="Google Shape;264;p26"/>
          <p:cNvSpPr/>
          <p:nvPr/>
        </p:nvSpPr>
        <p:spPr>
          <a:xfrm>
            <a:off x="5952521" y="1369125"/>
            <a:ext cx="1425900" cy="505200"/>
          </a:xfrm>
          <a:custGeom>
            <a:rect b="b" l="l" r="r" t="t"/>
            <a:pathLst>
              <a:path extrusionOk="0" h="120000" w="120000">
                <a:moveTo>
                  <a:pt x="0" y="19987"/>
                </a:moveTo>
                <a:lnTo>
                  <a:pt x="513" y="12207"/>
                </a:lnTo>
                <a:lnTo>
                  <a:pt x="1913" y="5853"/>
                </a:lnTo>
                <a:lnTo>
                  <a:pt x="3990" y="1570"/>
                </a:lnTo>
                <a:lnTo>
                  <a:pt x="6533" y="0"/>
                </a:lnTo>
                <a:lnTo>
                  <a:pt x="113460" y="0"/>
                </a:lnTo>
                <a:lnTo>
                  <a:pt x="117085" y="3358"/>
                </a:lnTo>
                <a:lnTo>
                  <a:pt x="119497" y="12338"/>
                </a:lnTo>
                <a:lnTo>
                  <a:pt x="119993" y="19987"/>
                </a:lnTo>
                <a:lnTo>
                  <a:pt x="119993" y="99934"/>
                </a:lnTo>
                <a:lnTo>
                  <a:pt x="119480" y="107714"/>
                </a:lnTo>
                <a:lnTo>
                  <a:pt x="118080" y="114067"/>
                </a:lnTo>
                <a:lnTo>
                  <a:pt x="116003" y="118350"/>
                </a:lnTo>
                <a:lnTo>
                  <a:pt x="113460" y="119921"/>
                </a:lnTo>
                <a:lnTo>
                  <a:pt x="6533" y="119921"/>
                </a:lnTo>
                <a:lnTo>
                  <a:pt x="3990" y="118350"/>
                </a:lnTo>
                <a:lnTo>
                  <a:pt x="1913" y="114067"/>
                </a:lnTo>
                <a:lnTo>
                  <a:pt x="513" y="107714"/>
                </a:lnTo>
                <a:lnTo>
                  <a:pt x="0" y="99934"/>
                </a:lnTo>
                <a:lnTo>
                  <a:pt x="0" y="19987"/>
                </a:lnTo>
                <a:close/>
              </a:path>
            </a:pathLst>
          </a:custGeom>
          <a:noFill/>
          <a:ln cap="flat" cmpd="sng" w="9525">
            <a:solidFill>
              <a:srgbClr val="424242"/>
            </a:solidFill>
            <a:prstDash val="solid"/>
            <a:round/>
            <a:headEnd len="sm" w="sm" type="none"/>
            <a:tailEnd len="sm" w="sm" type="none"/>
          </a:ln>
        </p:spPr>
      </p:sp>
      <p:sp>
        <p:nvSpPr>
          <p:cNvPr id="265" name="Google Shape;265;p26"/>
          <p:cNvSpPr/>
          <p:nvPr/>
        </p:nvSpPr>
        <p:spPr>
          <a:xfrm>
            <a:off x="4517213" y="3106896"/>
            <a:ext cx="934500" cy="465600"/>
          </a:xfrm>
          <a:custGeom>
            <a:rect b="b" l="l" r="r" t="t"/>
            <a:pathLst>
              <a:path extrusionOk="0" h="120000" w="120000">
                <a:moveTo>
                  <a:pt x="0" y="19992"/>
                </a:moveTo>
                <a:lnTo>
                  <a:pt x="783" y="12209"/>
                </a:lnTo>
                <a:lnTo>
                  <a:pt x="2919" y="5854"/>
                </a:lnTo>
                <a:lnTo>
                  <a:pt x="6087" y="1570"/>
                </a:lnTo>
                <a:lnTo>
                  <a:pt x="9966" y="0"/>
                </a:lnTo>
                <a:lnTo>
                  <a:pt x="109974" y="0"/>
                </a:lnTo>
                <a:lnTo>
                  <a:pt x="115505" y="3360"/>
                </a:lnTo>
                <a:lnTo>
                  <a:pt x="119182" y="12341"/>
                </a:lnTo>
                <a:lnTo>
                  <a:pt x="119941" y="19992"/>
                </a:lnTo>
                <a:lnTo>
                  <a:pt x="119941" y="99934"/>
                </a:lnTo>
                <a:lnTo>
                  <a:pt x="119158" y="107714"/>
                </a:lnTo>
                <a:lnTo>
                  <a:pt x="117022" y="114067"/>
                </a:lnTo>
                <a:lnTo>
                  <a:pt x="113854" y="118350"/>
                </a:lnTo>
                <a:lnTo>
                  <a:pt x="109974"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66" name="Google Shape;266;p26"/>
          <p:cNvSpPr/>
          <p:nvPr/>
        </p:nvSpPr>
        <p:spPr>
          <a:xfrm>
            <a:off x="45292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67" name="Google Shape;267;p26"/>
          <p:cNvSpPr/>
          <p:nvPr/>
        </p:nvSpPr>
        <p:spPr>
          <a:xfrm>
            <a:off x="5034181"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68" name="Google Shape;268;p26"/>
          <p:cNvSpPr/>
          <p:nvPr/>
        </p:nvSpPr>
        <p:spPr>
          <a:xfrm>
            <a:off x="4390625" y="3034911"/>
            <a:ext cx="1187700" cy="1237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69" name="Google Shape;269;p26"/>
          <p:cNvSpPr/>
          <p:nvPr/>
        </p:nvSpPr>
        <p:spPr>
          <a:xfrm>
            <a:off x="61195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70" name="Google Shape;270;p26"/>
          <p:cNvSpPr/>
          <p:nvPr/>
        </p:nvSpPr>
        <p:spPr>
          <a:xfrm>
            <a:off x="62461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5" y="3360"/>
                </a:lnTo>
                <a:lnTo>
                  <a:pt x="119183"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71" name="Google Shape;271;p26"/>
          <p:cNvSpPr/>
          <p:nvPr/>
        </p:nvSpPr>
        <p:spPr>
          <a:xfrm>
            <a:off x="62581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4" y="2930"/>
                </a:lnTo>
                <a:lnTo>
                  <a:pt x="118392"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72" name="Google Shape;272;p26"/>
          <p:cNvSpPr/>
          <p:nvPr/>
        </p:nvSpPr>
        <p:spPr>
          <a:xfrm>
            <a:off x="6763080" y="3707191"/>
            <a:ext cx="405900" cy="465600"/>
          </a:xfrm>
          <a:custGeom>
            <a:rect b="b" l="l" r="r" t="t"/>
            <a:pathLst>
              <a:path extrusionOk="0" h="120000" w="120000">
                <a:moveTo>
                  <a:pt x="0" y="17440"/>
                </a:moveTo>
                <a:lnTo>
                  <a:pt x="1571" y="10652"/>
                </a:lnTo>
                <a:lnTo>
                  <a:pt x="5857" y="5108"/>
                </a:lnTo>
                <a:lnTo>
                  <a:pt x="12212" y="1370"/>
                </a:lnTo>
                <a:lnTo>
                  <a:pt x="19993" y="0"/>
                </a:lnTo>
                <a:lnTo>
                  <a:pt x="99931" y="0"/>
                </a:lnTo>
                <a:lnTo>
                  <a:pt x="111022" y="2930"/>
                </a:lnTo>
                <a:lnTo>
                  <a:pt x="118396" y="10767"/>
                </a:lnTo>
                <a:lnTo>
                  <a:pt x="119917" y="17440"/>
                </a:lnTo>
                <a:lnTo>
                  <a:pt x="119917" y="102480"/>
                </a:lnTo>
                <a:lnTo>
                  <a:pt x="118346" y="109268"/>
                </a:lnTo>
                <a:lnTo>
                  <a:pt x="114063" y="114812"/>
                </a:lnTo>
                <a:lnTo>
                  <a:pt x="107710" y="118550"/>
                </a:lnTo>
                <a:lnTo>
                  <a:pt x="99931" y="119921"/>
                </a:lnTo>
                <a:lnTo>
                  <a:pt x="19993" y="119921"/>
                </a:lnTo>
                <a:lnTo>
                  <a:pt x="12212" y="118550"/>
                </a:lnTo>
                <a:lnTo>
                  <a:pt x="5857" y="114812"/>
                </a:lnTo>
                <a:lnTo>
                  <a:pt x="1571"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73" name="Google Shape;273;p26"/>
          <p:cNvSpPr/>
          <p:nvPr/>
        </p:nvSpPr>
        <p:spPr>
          <a:xfrm>
            <a:off x="611953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74" name="Google Shape;274;p26"/>
          <p:cNvSpPr/>
          <p:nvPr/>
        </p:nvSpPr>
        <p:spPr>
          <a:xfrm>
            <a:off x="78484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75" name="Google Shape;275;p26"/>
          <p:cNvSpPr/>
          <p:nvPr/>
        </p:nvSpPr>
        <p:spPr>
          <a:xfrm>
            <a:off x="79750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3" y="3360"/>
                </a:lnTo>
                <a:lnTo>
                  <a:pt x="119182"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276" name="Google Shape;276;p26"/>
          <p:cNvSpPr/>
          <p:nvPr/>
        </p:nvSpPr>
        <p:spPr>
          <a:xfrm>
            <a:off x="7987068"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77" name="Google Shape;277;p26"/>
          <p:cNvSpPr/>
          <p:nvPr/>
        </p:nvSpPr>
        <p:spPr>
          <a:xfrm>
            <a:off x="8491980"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278" name="Google Shape;278;p26"/>
          <p:cNvSpPr/>
          <p:nvPr/>
        </p:nvSpPr>
        <p:spPr>
          <a:xfrm>
            <a:off x="784842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gn="l">
              <a:lnSpc>
                <a:spcPct val="100000"/>
              </a:lnSpc>
              <a:spcBef>
                <a:spcPts val="0"/>
              </a:spcBef>
              <a:spcAft>
                <a:spcPts val="0"/>
              </a:spcAft>
              <a:buNone/>
            </a:pPr>
            <a:r>
              <a:rPr b="0" i="0" lang="pt-BR" sz="1400" u="none" cap="none" strike="noStrike">
                <a:solidFill>
                  <a:srgbClr val="EFEFEF"/>
                </a:solidFill>
                <a:latin typeface="Arial"/>
                <a:ea typeface="Arial"/>
                <a:cs typeface="Arial"/>
                <a:sym typeface="Arial"/>
              </a:rPr>
              <a:t>Data Node</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5079" lvl="0" marL="1828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279" name="Google Shape;279;p26"/>
          <p:cNvSpPr/>
          <p:nvPr/>
        </p:nvSpPr>
        <p:spPr>
          <a:xfrm>
            <a:off x="6183707" y="1903115"/>
            <a:ext cx="466500" cy="310800"/>
          </a:xfrm>
          <a:custGeom>
            <a:rect b="b" l="l" r="r" t="t"/>
            <a:pathLst>
              <a:path extrusionOk="0" h="120000" w="120000">
                <a:moveTo>
                  <a:pt x="0" y="19995"/>
                </a:moveTo>
                <a:lnTo>
                  <a:pt x="1047" y="12212"/>
                </a:lnTo>
                <a:lnTo>
                  <a:pt x="3905" y="5856"/>
                </a:lnTo>
                <a:lnTo>
                  <a:pt x="8145" y="1571"/>
                </a:lnTo>
                <a:lnTo>
                  <a:pt x="13339" y="0"/>
                </a:lnTo>
                <a:lnTo>
                  <a:pt x="106564" y="0"/>
                </a:lnTo>
                <a:lnTo>
                  <a:pt x="115994" y="5856"/>
                </a:lnTo>
                <a:lnTo>
                  <a:pt x="119903" y="19995"/>
                </a:lnTo>
                <a:lnTo>
                  <a:pt x="119903" y="99978"/>
                </a:lnTo>
                <a:lnTo>
                  <a:pt x="118855" y="107762"/>
                </a:lnTo>
                <a:lnTo>
                  <a:pt x="115995" y="114118"/>
                </a:lnTo>
                <a:lnTo>
                  <a:pt x="111755" y="118403"/>
                </a:lnTo>
                <a:lnTo>
                  <a:pt x="106564" y="119975"/>
                </a:lnTo>
                <a:lnTo>
                  <a:pt x="13339" y="119975"/>
                </a:lnTo>
                <a:lnTo>
                  <a:pt x="8145" y="118403"/>
                </a:lnTo>
                <a:lnTo>
                  <a:pt x="3905" y="114118"/>
                </a:lnTo>
                <a:lnTo>
                  <a:pt x="1047"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280" name="Google Shape;280;p26"/>
          <p:cNvSpPr/>
          <p:nvPr/>
        </p:nvSpPr>
        <p:spPr>
          <a:xfrm>
            <a:off x="6763790" y="1903115"/>
            <a:ext cx="466500" cy="310800"/>
          </a:xfrm>
          <a:custGeom>
            <a:rect b="b" l="l" r="r" t="t"/>
            <a:pathLst>
              <a:path extrusionOk="0" h="120000" w="120000">
                <a:moveTo>
                  <a:pt x="0" y="19995"/>
                </a:moveTo>
                <a:lnTo>
                  <a:pt x="1048" y="12212"/>
                </a:lnTo>
                <a:lnTo>
                  <a:pt x="3907" y="5856"/>
                </a:lnTo>
                <a:lnTo>
                  <a:pt x="8148" y="1571"/>
                </a:lnTo>
                <a:lnTo>
                  <a:pt x="13339" y="0"/>
                </a:lnTo>
                <a:lnTo>
                  <a:pt x="106564" y="0"/>
                </a:lnTo>
                <a:lnTo>
                  <a:pt x="116000" y="5856"/>
                </a:lnTo>
                <a:lnTo>
                  <a:pt x="119903" y="19995"/>
                </a:lnTo>
                <a:lnTo>
                  <a:pt x="119903" y="99978"/>
                </a:lnTo>
                <a:lnTo>
                  <a:pt x="118856" y="107762"/>
                </a:lnTo>
                <a:lnTo>
                  <a:pt x="115998" y="114118"/>
                </a:lnTo>
                <a:lnTo>
                  <a:pt x="111758" y="118403"/>
                </a:lnTo>
                <a:lnTo>
                  <a:pt x="106564" y="119975"/>
                </a:lnTo>
                <a:lnTo>
                  <a:pt x="13339" y="119975"/>
                </a:lnTo>
                <a:lnTo>
                  <a:pt x="8148" y="118403"/>
                </a:lnTo>
                <a:lnTo>
                  <a:pt x="3907" y="114118"/>
                </a:lnTo>
                <a:lnTo>
                  <a:pt x="1048"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281" name="Google Shape;281;p26"/>
          <p:cNvSpPr/>
          <p:nvPr/>
        </p:nvSpPr>
        <p:spPr>
          <a:xfrm>
            <a:off x="5866700" y="1369125"/>
            <a:ext cx="1680000" cy="9207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34200">
            <a:noAutofit/>
          </a:bodyPr>
          <a:lstStyle/>
          <a:p>
            <a:pPr indent="60799" lvl="0" marL="345600" marR="0" rtl="0" algn="l">
              <a:lnSpc>
                <a:spcPct val="10071"/>
              </a:lnSpc>
              <a:spcBef>
                <a:spcPts val="0"/>
              </a:spcBef>
              <a:spcAft>
                <a:spcPts val="0"/>
              </a:spcAft>
              <a:buNone/>
            </a:pPr>
            <a:r>
              <a:rPr b="0" i="0" lang="pt-BR" sz="1400" u="none" cap="none" strike="noStrike">
                <a:solidFill>
                  <a:srgbClr val="EFEFEF"/>
                </a:solidFill>
                <a:latin typeface="Arial"/>
                <a:ea typeface="Arial"/>
                <a:cs typeface="Arial"/>
                <a:sym typeface="Arial"/>
              </a:rPr>
              <a:t>Name Node  </a:t>
            </a:r>
            <a:endParaRPr b="0" i="0" sz="1400" u="none" cap="none" strike="noStrike">
              <a:solidFill>
                <a:srgbClr val="EFEFEF"/>
              </a:solidFill>
              <a:latin typeface="Arial"/>
              <a:ea typeface="Arial"/>
              <a:cs typeface="Arial"/>
              <a:sym typeface="Arial"/>
            </a:endParaRPr>
          </a:p>
          <a:p>
            <a:pPr indent="60799" lvl="0" marL="34560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282" name="Google Shape;282;p26"/>
          <p:cNvSpPr txBox="1"/>
          <p:nvPr/>
        </p:nvSpPr>
        <p:spPr>
          <a:xfrm>
            <a:off x="6113800" y="1877363"/>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CPU</a:t>
            </a:r>
            <a:endParaRPr>
              <a:solidFill>
                <a:srgbClr val="EFEFEF"/>
              </a:solidFill>
            </a:endParaRPr>
          </a:p>
        </p:txBody>
      </p:sp>
      <p:sp>
        <p:nvSpPr>
          <p:cNvPr id="283" name="Google Shape;283;p26"/>
          <p:cNvSpPr txBox="1"/>
          <p:nvPr/>
        </p:nvSpPr>
        <p:spPr>
          <a:xfrm>
            <a:off x="6693900" y="1877350"/>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RAM</a:t>
            </a:r>
            <a:endParaRPr>
              <a:solidFill>
                <a:srgbClr val="EFEFEF"/>
              </a:solidFill>
            </a:endParaRPr>
          </a:p>
        </p:txBody>
      </p:sp>
      <p:pic>
        <p:nvPicPr>
          <p:cNvPr descr="ARiDa-Logo-new1.png" id="284" name="Google Shape;284;p26"/>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285" name="Google Shape;285;p26"/>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400">
                <a:solidFill>
                  <a:srgbClr val="2A3890"/>
                </a:solidFill>
              </a:rPr>
              <a:t>MapReduce</a:t>
            </a:r>
            <a:endParaRPr b="1" sz="2400"/>
          </a:p>
          <a:p>
            <a:pPr indent="0" lvl="0" marL="0" rtl="0">
              <a:spcBef>
                <a:spcPts val="0"/>
              </a:spcBef>
              <a:spcAft>
                <a:spcPts val="0"/>
              </a:spcAft>
              <a:buNone/>
            </a:pPr>
            <a:r>
              <a:t/>
            </a:r>
            <a:endParaRPr/>
          </a:p>
        </p:txBody>
      </p:sp>
      <p:sp>
        <p:nvSpPr>
          <p:cNvPr id="291" name="Google Shape;291;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MapReduce é uma maneira de dividir uma tarefa de computação em um conjunto distribuído de arquivos (como HDFS).</a:t>
            </a:r>
            <a:endParaRPr sz="2200">
              <a:solidFill>
                <a:schemeClr val="dk1"/>
              </a:solidFill>
              <a:latin typeface="Roboto"/>
              <a:ea typeface="Roboto"/>
              <a:cs typeface="Roboto"/>
              <a:sym typeface="Roboto"/>
            </a:endParaRPr>
          </a:p>
          <a:p>
            <a:pPr indent="0" lvl="0" marL="0" rtl="0">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Consiste em um JobTracker e vários TaskTrackers</a:t>
            </a:r>
            <a:r>
              <a:rPr lang="pt-BR" sz="1800">
                <a:solidFill>
                  <a:schemeClr val="dk1"/>
                </a:solidFill>
                <a:latin typeface="Roboto"/>
                <a:ea typeface="Roboto"/>
                <a:cs typeface="Roboto"/>
                <a:sym typeface="Roboto"/>
              </a:rPr>
              <a:t>.</a:t>
            </a:r>
            <a:endParaRPr sz="22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
        <p:nvSpPr>
          <p:cNvPr id="292" name="Google Shape;292;p27"/>
          <p:cNvSpPr/>
          <p:nvPr/>
        </p:nvSpPr>
        <p:spPr>
          <a:xfrm>
            <a:off x="6728687" y="2348815"/>
            <a:ext cx="300" cy="310800"/>
          </a:xfrm>
          <a:custGeom>
            <a:rect b="b" l="l" r="r" t="t"/>
            <a:pathLst>
              <a:path extrusionOk="0" h="120000" w="120000">
                <a:moveTo>
                  <a:pt x="0" y="0"/>
                </a:moveTo>
                <a:lnTo>
                  <a:pt x="0" y="119978"/>
                </a:lnTo>
              </a:path>
            </a:pathLst>
          </a:custGeom>
          <a:noFill/>
          <a:ln cap="flat" cmpd="sng" w="38150">
            <a:solidFill>
              <a:srgbClr val="424242"/>
            </a:solidFill>
            <a:prstDash val="solid"/>
            <a:round/>
            <a:headEnd len="sm" w="sm" type="none"/>
            <a:tailEnd len="sm" w="sm" type="none"/>
          </a:ln>
        </p:spPr>
      </p:sp>
      <p:sp>
        <p:nvSpPr>
          <p:cNvPr id="293" name="Google Shape;293;p27"/>
          <p:cNvSpPr/>
          <p:nvPr/>
        </p:nvSpPr>
        <p:spPr>
          <a:xfrm>
            <a:off x="4868595" y="2661196"/>
            <a:ext cx="3723300" cy="300"/>
          </a:xfrm>
          <a:custGeom>
            <a:rect b="b" l="l" r="r" t="t"/>
            <a:pathLst>
              <a:path extrusionOk="0" h="120000" w="120000">
                <a:moveTo>
                  <a:pt x="0" y="0"/>
                </a:moveTo>
                <a:lnTo>
                  <a:pt x="119992" y="0"/>
                </a:lnTo>
              </a:path>
            </a:pathLst>
          </a:custGeom>
          <a:noFill/>
          <a:ln cap="flat" cmpd="sng" w="38150">
            <a:solidFill>
              <a:srgbClr val="424242"/>
            </a:solidFill>
            <a:prstDash val="solid"/>
            <a:round/>
            <a:headEnd len="sm" w="sm" type="none"/>
            <a:tailEnd len="sm" w="sm" type="none"/>
          </a:ln>
        </p:spPr>
      </p:sp>
      <p:sp>
        <p:nvSpPr>
          <p:cNvPr id="294" name="Google Shape;294;p27"/>
          <p:cNvSpPr/>
          <p:nvPr/>
        </p:nvSpPr>
        <p:spPr>
          <a:xfrm>
            <a:off x="4883132"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95" name="Google Shape;295;p27"/>
          <p:cNvSpPr/>
          <p:nvPr/>
        </p:nvSpPr>
        <p:spPr>
          <a:xfrm>
            <a:off x="6728687"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96" name="Google Shape;296;p27"/>
          <p:cNvSpPr/>
          <p:nvPr/>
        </p:nvSpPr>
        <p:spPr>
          <a:xfrm>
            <a:off x="8574241"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297" name="Google Shape;297;p27"/>
          <p:cNvSpPr/>
          <p:nvPr/>
        </p:nvSpPr>
        <p:spPr>
          <a:xfrm>
            <a:off x="4390630"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298" name="Google Shape;298;p27"/>
          <p:cNvSpPr/>
          <p:nvPr/>
        </p:nvSpPr>
        <p:spPr>
          <a:xfrm>
            <a:off x="5866719" y="1369125"/>
            <a:ext cx="1680000" cy="920700"/>
          </a:xfrm>
          <a:custGeom>
            <a:rect b="b" l="l" r="r" t="t"/>
            <a:pathLst>
              <a:path extrusionOk="0" h="120000" w="120000">
                <a:moveTo>
                  <a:pt x="0" y="0"/>
                </a:moveTo>
                <a:lnTo>
                  <a:pt x="119987" y="0"/>
                </a:lnTo>
                <a:lnTo>
                  <a:pt x="119987" y="120001"/>
                </a:lnTo>
                <a:lnTo>
                  <a:pt x="0" y="120001"/>
                </a:lnTo>
                <a:lnTo>
                  <a:pt x="0" y="0"/>
                </a:lnTo>
                <a:close/>
              </a:path>
            </a:pathLst>
          </a:custGeom>
          <a:solidFill>
            <a:srgbClr val="3D85C6"/>
          </a:solidFill>
          <a:ln>
            <a:noFill/>
          </a:ln>
        </p:spPr>
      </p:sp>
      <p:sp>
        <p:nvSpPr>
          <p:cNvPr id="299" name="Google Shape;299;p27"/>
          <p:cNvSpPr/>
          <p:nvPr/>
        </p:nvSpPr>
        <p:spPr>
          <a:xfrm>
            <a:off x="5952521" y="1369125"/>
            <a:ext cx="1425900" cy="505200"/>
          </a:xfrm>
          <a:custGeom>
            <a:rect b="b" l="l" r="r" t="t"/>
            <a:pathLst>
              <a:path extrusionOk="0" h="120000" w="120000">
                <a:moveTo>
                  <a:pt x="0" y="19987"/>
                </a:moveTo>
                <a:lnTo>
                  <a:pt x="513" y="12207"/>
                </a:lnTo>
                <a:lnTo>
                  <a:pt x="1913" y="5853"/>
                </a:lnTo>
                <a:lnTo>
                  <a:pt x="3990" y="1570"/>
                </a:lnTo>
                <a:lnTo>
                  <a:pt x="6533" y="0"/>
                </a:lnTo>
                <a:lnTo>
                  <a:pt x="113460" y="0"/>
                </a:lnTo>
                <a:lnTo>
                  <a:pt x="117085" y="3358"/>
                </a:lnTo>
                <a:lnTo>
                  <a:pt x="119497" y="12338"/>
                </a:lnTo>
                <a:lnTo>
                  <a:pt x="119993" y="19987"/>
                </a:lnTo>
                <a:lnTo>
                  <a:pt x="119993" y="99934"/>
                </a:lnTo>
                <a:lnTo>
                  <a:pt x="119480" y="107714"/>
                </a:lnTo>
                <a:lnTo>
                  <a:pt x="118080" y="114067"/>
                </a:lnTo>
                <a:lnTo>
                  <a:pt x="116003" y="118350"/>
                </a:lnTo>
                <a:lnTo>
                  <a:pt x="113460" y="119921"/>
                </a:lnTo>
                <a:lnTo>
                  <a:pt x="6533" y="119921"/>
                </a:lnTo>
                <a:lnTo>
                  <a:pt x="3990" y="118350"/>
                </a:lnTo>
                <a:lnTo>
                  <a:pt x="1913" y="114067"/>
                </a:lnTo>
                <a:lnTo>
                  <a:pt x="513" y="107714"/>
                </a:lnTo>
                <a:lnTo>
                  <a:pt x="0" y="99934"/>
                </a:lnTo>
                <a:lnTo>
                  <a:pt x="0" y="19987"/>
                </a:lnTo>
                <a:close/>
              </a:path>
            </a:pathLst>
          </a:custGeom>
          <a:noFill/>
          <a:ln cap="flat" cmpd="sng" w="9525">
            <a:solidFill>
              <a:srgbClr val="424242"/>
            </a:solidFill>
            <a:prstDash val="solid"/>
            <a:round/>
            <a:headEnd len="sm" w="sm" type="none"/>
            <a:tailEnd len="sm" w="sm" type="none"/>
          </a:ln>
        </p:spPr>
      </p:sp>
      <p:sp>
        <p:nvSpPr>
          <p:cNvPr id="300" name="Google Shape;300;p27"/>
          <p:cNvSpPr/>
          <p:nvPr/>
        </p:nvSpPr>
        <p:spPr>
          <a:xfrm>
            <a:off x="4517213" y="3106896"/>
            <a:ext cx="934500" cy="465600"/>
          </a:xfrm>
          <a:custGeom>
            <a:rect b="b" l="l" r="r" t="t"/>
            <a:pathLst>
              <a:path extrusionOk="0" h="120000" w="120000">
                <a:moveTo>
                  <a:pt x="0" y="19992"/>
                </a:moveTo>
                <a:lnTo>
                  <a:pt x="783" y="12209"/>
                </a:lnTo>
                <a:lnTo>
                  <a:pt x="2919" y="5854"/>
                </a:lnTo>
                <a:lnTo>
                  <a:pt x="6087" y="1570"/>
                </a:lnTo>
                <a:lnTo>
                  <a:pt x="9966" y="0"/>
                </a:lnTo>
                <a:lnTo>
                  <a:pt x="109974" y="0"/>
                </a:lnTo>
                <a:lnTo>
                  <a:pt x="115505" y="3360"/>
                </a:lnTo>
                <a:lnTo>
                  <a:pt x="119182" y="12341"/>
                </a:lnTo>
                <a:lnTo>
                  <a:pt x="119941" y="19992"/>
                </a:lnTo>
                <a:lnTo>
                  <a:pt x="119941" y="99934"/>
                </a:lnTo>
                <a:lnTo>
                  <a:pt x="119158" y="107714"/>
                </a:lnTo>
                <a:lnTo>
                  <a:pt x="117022" y="114067"/>
                </a:lnTo>
                <a:lnTo>
                  <a:pt x="113854" y="118350"/>
                </a:lnTo>
                <a:lnTo>
                  <a:pt x="109974"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01" name="Google Shape;301;p27"/>
          <p:cNvSpPr/>
          <p:nvPr/>
        </p:nvSpPr>
        <p:spPr>
          <a:xfrm>
            <a:off x="45292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02" name="Google Shape;302;p27"/>
          <p:cNvSpPr/>
          <p:nvPr/>
        </p:nvSpPr>
        <p:spPr>
          <a:xfrm>
            <a:off x="5034181"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03" name="Google Shape;303;p27"/>
          <p:cNvSpPr/>
          <p:nvPr/>
        </p:nvSpPr>
        <p:spPr>
          <a:xfrm>
            <a:off x="4390625" y="3034911"/>
            <a:ext cx="1187700" cy="1237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nSpc>
                <a:spcPct val="100000"/>
              </a:lnSpc>
              <a:spcBef>
                <a:spcPts val="0"/>
              </a:spcBef>
              <a:spcAft>
                <a:spcPts val="0"/>
              </a:spcAft>
              <a:buNone/>
            </a:pPr>
            <a:r>
              <a:rPr lang="pt-BR" sz="1200">
                <a:solidFill>
                  <a:srgbClr val="EFEFEF"/>
                </a:solidFill>
              </a:rPr>
              <a:t>Task Tracker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04" name="Google Shape;304;p27"/>
          <p:cNvSpPr/>
          <p:nvPr/>
        </p:nvSpPr>
        <p:spPr>
          <a:xfrm>
            <a:off x="61195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305" name="Google Shape;305;p27"/>
          <p:cNvSpPr/>
          <p:nvPr/>
        </p:nvSpPr>
        <p:spPr>
          <a:xfrm>
            <a:off x="62461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5" y="3360"/>
                </a:lnTo>
                <a:lnTo>
                  <a:pt x="119183"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06" name="Google Shape;306;p27"/>
          <p:cNvSpPr/>
          <p:nvPr/>
        </p:nvSpPr>
        <p:spPr>
          <a:xfrm>
            <a:off x="62581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4" y="2930"/>
                </a:lnTo>
                <a:lnTo>
                  <a:pt x="118392"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07" name="Google Shape;307;p27"/>
          <p:cNvSpPr/>
          <p:nvPr/>
        </p:nvSpPr>
        <p:spPr>
          <a:xfrm>
            <a:off x="6763080" y="3707191"/>
            <a:ext cx="405900" cy="465600"/>
          </a:xfrm>
          <a:custGeom>
            <a:rect b="b" l="l" r="r" t="t"/>
            <a:pathLst>
              <a:path extrusionOk="0" h="120000" w="120000">
                <a:moveTo>
                  <a:pt x="0" y="17440"/>
                </a:moveTo>
                <a:lnTo>
                  <a:pt x="1571" y="10652"/>
                </a:lnTo>
                <a:lnTo>
                  <a:pt x="5857" y="5108"/>
                </a:lnTo>
                <a:lnTo>
                  <a:pt x="12212" y="1370"/>
                </a:lnTo>
                <a:lnTo>
                  <a:pt x="19993" y="0"/>
                </a:lnTo>
                <a:lnTo>
                  <a:pt x="99931" y="0"/>
                </a:lnTo>
                <a:lnTo>
                  <a:pt x="111022" y="2930"/>
                </a:lnTo>
                <a:lnTo>
                  <a:pt x="118396" y="10767"/>
                </a:lnTo>
                <a:lnTo>
                  <a:pt x="119917" y="17440"/>
                </a:lnTo>
                <a:lnTo>
                  <a:pt x="119917" y="102480"/>
                </a:lnTo>
                <a:lnTo>
                  <a:pt x="118346" y="109268"/>
                </a:lnTo>
                <a:lnTo>
                  <a:pt x="114063" y="114812"/>
                </a:lnTo>
                <a:lnTo>
                  <a:pt x="107710" y="118550"/>
                </a:lnTo>
                <a:lnTo>
                  <a:pt x="99931" y="119921"/>
                </a:lnTo>
                <a:lnTo>
                  <a:pt x="19993" y="119921"/>
                </a:lnTo>
                <a:lnTo>
                  <a:pt x="12212" y="118550"/>
                </a:lnTo>
                <a:lnTo>
                  <a:pt x="5857" y="114812"/>
                </a:lnTo>
                <a:lnTo>
                  <a:pt x="1571"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08" name="Google Shape;308;p27"/>
          <p:cNvSpPr/>
          <p:nvPr/>
        </p:nvSpPr>
        <p:spPr>
          <a:xfrm>
            <a:off x="611953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rtl="0">
              <a:spcBef>
                <a:spcPts val="0"/>
              </a:spcBef>
              <a:spcAft>
                <a:spcPts val="0"/>
              </a:spcAft>
              <a:buClr>
                <a:schemeClr val="dk1"/>
              </a:buClr>
              <a:buFont typeface="Arial"/>
              <a:buNone/>
            </a:pPr>
            <a:r>
              <a:rPr lang="pt-BR" sz="1200">
                <a:solidFill>
                  <a:srgbClr val="EFEFEF"/>
                </a:solidFill>
              </a:rPr>
              <a:t>Task Tracker</a:t>
            </a:r>
            <a:endParaRPr sz="1200">
              <a:solidFill>
                <a:schemeClr val="dk1"/>
              </a:solidFill>
            </a:endParaRPr>
          </a:p>
          <a:p>
            <a:pPr indent="-5079" lvl="0" marL="182880" marR="0" rtl="0" algn="l">
              <a:lnSpc>
                <a:spcPct val="100000"/>
              </a:lnSpc>
              <a:spcBef>
                <a:spcPts val="0"/>
              </a:spcBef>
              <a:spcAft>
                <a:spcPts val="0"/>
              </a:spcAft>
              <a:buNone/>
            </a:pPr>
            <a:r>
              <a:t/>
            </a:r>
            <a:endParaRPr>
              <a:solidFill>
                <a:srgbClr val="EFEFEF"/>
              </a:solidFil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09" name="Google Shape;309;p27"/>
          <p:cNvSpPr/>
          <p:nvPr/>
        </p:nvSpPr>
        <p:spPr>
          <a:xfrm>
            <a:off x="78484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310" name="Google Shape;310;p27"/>
          <p:cNvSpPr/>
          <p:nvPr/>
        </p:nvSpPr>
        <p:spPr>
          <a:xfrm>
            <a:off x="79750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3" y="3360"/>
                </a:lnTo>
                <a:lnTo>
                  <a:pt x="119182"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11" name="Google Shape;311;p27"/>
          <p:cNvSpPr/>
          <p:nvPr/>
        </p:nvSpPr>
        <p:spPr>
          <a:xfrm>
            <a:off x="7987068"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12" name="Google Shape;312;p27"/>
          <p:cNvSpPr/>
          <p:nvPr/>
        </p:nvSpPr>
        <p:spPr>
          <a:xfrm>
            <a:off x="8491980"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13" name="Google Shape;313;p27"/>
          <p:cNvSpPr/>
          <p:nvPr/>
        </p:nvSpPr>
        <p:spPr>
          <a:xfrm>
            <a:off x="784842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rtl="0">
              <a:spcBef>
                <a:spcPts val="0"/>
              </a:spcBef>
              <a:spcAft>
                <a:spcPts val="0"/>
              </a:spcAft>
              <a:buClr>
                <a:schemeClr val="dk1"/>
              </a:buClr>
              <a:buFont typeface="Arial"/>
              <a:buNone/>
            </a:pPr>
            <a:r>
              <a:rPr lang="pt-BR" sz="1200">
                <a:solidFill>
                  <a:srgbClr val="EFEFEF"/>
                </a:solidFill>
              </a:rPr>
              <a:t>Task Tracker</a:t>
            </a:r>
            <a:endParaRPr sz="1200">
              <a:solidFill>
                <a:schemeClr val="dk1"/>
              </a:solidFill>
            </a:endParaRPr>
          </a:p>
          <a:p>
            <a:pPr indent="-5079" lvl="0" marL="182880" marR="0" rtl="0" algn="l">
              <a:lnSpc>
                <a:spcPct val="100000"/>
              </a:lnSpc>
              <a:spcBef>
                <a:spcPts val="0"/>
              </a:spcBef>
              <a:spcAft>
                <a:spcPts val="0"/>
              </a:spcAft>
              <a:buNone/>
            </a:pPr>
            <a:r>
              <a:t/>
            </a:r>
            <a:endParaRPr>
              <a:solidFill>
                <a:srgbClr val="EFEFEF"/>
              </a:solidFil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14" name="Google Shape;314;p27"/>
          <p:cNvSpPr/>
          <p:nvPr/>
        </p:nvSpPr>
        <p:spPr>
          <a:xfrm>
            <a:off x="6183707" y="1903115"/>
            <a:ext cx="466500" cy="310800"/>
          </a:xfrm>
          <a:custGeom>
            <a:rect b="b" l="l" r="r" t="t"/>
            <a:pathLst>
              <a:path extrusionOk="0" h="120000" w="120000">
                <a:moveTo>
                  <a:pt x="0" y="19995"/>
                </a:moveTo>
                <a:lnTo>
                  <a:pt x="1047" y="12212"/>
                </a:lnTo>
                <a:lnTo>
                  <a:pt x="3905" y="5856"/>
                </a:lnTo>
                <a:lnTo>
                  <a:pt x="8145" y="1571"/>
                </a:lnTo>
                <a:lnTo>
                  <a:pt x="13339" y="0"/>
                </a:lnTo>
                <a:lnTo>
                  <a:pt x="106564" y="0"/>
                </a:lnTo>
                <a:lnTo>
                  <a:pt x="115994" y="5856"/>
                </a:lnTo>
                <a:lnTo>
                  <a:pt x="119903" y="19995"/>
                </a:lnTo>
                <a:lnTo>
                  <a:pt x="119903" y="99978"/>
                </a:lnTo>
                <a:lnTo>
                  <a:pt x="118855" y="107762"/>
                </a:lnTo>
                <a:lnTo>
                  <a:pt x="115995" y="114118"/>
                </a:lnTo>
                <a:lnTo>
                  <a:pt x="111755" y="118403"/>
                </a:lnTo>
                <a:lnTo>
                  <a:pt x="106564" y="119975"/>
                </a:lnTo>
                <a:lnTo>
                  <a:pt x="13339" y="119975"/>
                </a:lnTo>
                <a:lnTo>
                  <a:pt x="8145" y="118403"/>
                </a:lnTo>
                <a:lnTo>
                  <a:pt x="3905" y="114118"/>
                </a:lnTo>
                <a:lnTo>
                  <a:pt x="1047"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315" name="Google Shape;315;p27"/>
          <p:cNvSpPr/>
          <p:nvPr/>
        </p:nvSpPr>
        <p:spPr>
          <a:xfrm>
            <a:off x="6763790" y="1903115"/>
            <a:ext cx="466500" cy="310800"/>
          </a:xfrm>
          <a:custGeom>
            <a:rect b="b" l="l" r="r" t="t"/>
            <a:pathLst>
              <a:path extrusionOk="0" h="120000" w="120000">
                <a:moveTo>
                  <a:pt x="0" y="19995"/>
                </a:moveTo>
                <a:lnTo>
                  <a:pt x="1048" y="12212"/>
                </a:lnTo>
                <a:lnTo>
                  <a:pt x="3907" y="5856"/>
                </a:lnTo>
                <a:lnTo>
                  <a:pt x="8148" y="1571"/>
                </a:lnTo>
                <a:lnTo>
                  <a:pt x="13339" y="0"/>
                </a:lnTo>
                <a:lnTo>
                  <a:pt x="106564" y="0"/>
                </a:lnTo>
                <a:lnTo>
                  <a:pt x="116000" y="5856"/>
                </a:lnTo>
                <a:lnTo>
                  <a:pt x="119903" y="19995"/>
                </a:lnTo>
                <a:lnTo>
                  <a:pt x="119903" y="99978"/>
                </a:lnTo>
                <a:lnTo>
                  <a:pt x="118856" y="107762"/>
                </a:lnTo>
                <a:lnTo>
                  <a:pt x="115998" y="114118"/>
                </a:lnTo>
                <a:lnTo>
                  <a:pt x="111758" y="118403"/>
                </a:lnTo>
                <a:lnTo>
                  <a:pt x="106564" y="119975"/>
                </a:lnTo>
                <a:lnTo>
                  <a:pt x="13339" y="119975"/>
                </a:lnTo>
                <a:lnTo>
                  <a:pt x="8148" y="118403"/>
                </a:lnTo>
                <a:lnTo>
                  <a:pt x="3907" y="114118"/>
                </a:lnTo>
                <a:lnTo>
                  <a:pt x="1048"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316" name="Google Shape;316;p27"/>
          <p:cNvSpPr/>
          <p:nvPr/>
        </p:nvSpPr>
        <p:spPr>
          <a:xfrm>
            <a:off x="5866700" y="1369125"/>
            <a:ext cx="1680000" cy="9207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34200">
            <a:noAutofit/>
          </a:bodyPr>
          <a:lstStyle/>
          <a:p>
            <a:pPr indent="60799" lvl="0" marL="345600" marR="0" rtl="0" algn="l">
              <a:lnSpc>
                <a:spcPct val="10071"/>
              </a:lnSpc>
              <a:spcBef>
                <a:spcPts val="0"/>
              </a:spcBef>
              <a:spcAft>
                <a:spcPts val="0"/>
              </a:spcAft>
              <a:buNone/>
            </a:pPr>
            <a:r>
              <a:rPr lang="pt-BR">
                <a:solidFill>
                  <a:srgbClr val="EFEFEF"/>
                </a:solidFill>
              </a:rPr>
              <a:t>Job Tracker</a:t>
            </a:r>
            <a:endParaRPr b="0" i="0" sz="1400" u="none" cap="none" strike="noStrike">
              <a:solidFill>
                <a:srgbClr val="EFEFEF"/>
              </a:solidFill>
              <a:latin typeface="Arial"/>
              <a:ea typeface="Arial"/>
              <a:cs typeface="Arial"/>
              <a:sym typeface="Arial"/>
            </a:endParaRPr>
          </a:p>
          <a:p>
            <a:pPr indent="60799" lvl="0" marL="34560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317" name="Google Shape;317;p27"/>
          <p:cNvSpPr txBox="1"/>
          <p:nvPr/>
        </p:nvSpPr>
        <p:spPr>
          <a:xfrm>
            <a:off x="6113800" y="1877363"/>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CPU</a:t>
            </a:r>
            <a:endParaRPr>
              <a:solidFill>
                <a:srgbClr val="EFEFEF"/>
              </a:solidFill>
            </a:endParaRPr>
          </a:p>
        </p:txBody>
      </p:sp>
      <p:sp>
        <p:nvSpPr>
          <p:cNvPr id="318" name="Google Shape;318;p27"/>
          <p:cNvSpPr txBox="1"/>
          <p:nvPr/>
        </p:nvSpPr>
        <p:spPr>
          <a:xfrm>
            <a:off x="6693900" y="1877350"/>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RAM</a:t>
            </a:r>
            <a:endParaRPr>
              <a:solidFill>
                <a:srgbClr val="EFEFEF"/>
              </a:solidFill>
            </a:endParaRPr>
          </a:p>
        </p:txBody>
      </p:sp>
      <p:pic>
        <p:nvPicPr>
          <p:cNvPr descr="ARiDa-Logo-new1.png" id="319" name="Google Shape;319;p27"/>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20" name="Google Shape;320;p27"/>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400">
                <a:solidFill>
                  <a:srgbClr val="2A3890"/>
                </a:solidFill>
              </a:rPr>
              <a:t>MapReduce</a:t>
            </a:r>
            <a:endParaRPr b="1" sz="2400"/>
          </a:p>
          <a:p>
            <a:pPr indent="0" lvl="0" marL="0" rtl="0">
              <a:spcBef>
                <a:spcPts val="0"/>
              </a:spcBef>
              <a:spcAft>
                <a:spcPts val="0"/>
              </a:spcAft>
              <a:buNone/>
            </a:pPr>
            <a:r>
              <a:t/>
            </a:r>
            <a:endParaRPr/>
          </a:p>
        </p:txBody>
      </p:sp>
      <p:sp>
        <p:nvSpPr>
          <p:cNvPr id="326" name="Google Shape;326;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O Job Tracker envia o código para ser executado no TaskTrackers</a:t>
            </a:r>
            <a:endParaRPr sz="2200">
              <a:solidFill>
                <a:schemeClr val="dk1"/>
              </a:solidFill>
              <a:latin typeface="Roboto"/>
              <a:ea typeface="Roboto"/>
              <a:cs typeface="Roboto"/>
              <a:sym typeface="Roboto"/>
            </a:endParaRPr>
          </a:p>
          <a:p>
            <a:pPr indent="0" lvl="0" marL="0" rtl="0">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Os rastreadores de tarefas alocam CPU e Memória para as tarefas e monitorar as tarefas nos nós de trabalho</a:t>
            </a:r>
            <a:endParaRPr sz="22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2200">
              <a:solidFill>
                <a:schemeClr val="dk1"/>
              </a:solidFill>
              <a:latin typeface="Roboto"/>
              <a:ea typeface="Roboto"/>
              <a:cs typeface="Roboto"/>
              <a:sym typeface="Roboto"/>
            </a:endParaRPr>
          </a:p>
        </p:txBody>
      </p:sp>
      <p:sp>
        <p:nvSpPr>
          <p:cNvPr id="327" name="Google Shape;327;p28"/>
          <p:cNvSpPr/>
          <p:nvPr/>
        </p:nvSpPr>
        <p:spPr>
          <a:xfrm>
            <a:off x="6728687" y="2348815"/>
            <a:ext cx="300" cy="310800"/>
          </a:xfrm>
          <a:custGeom>
            <a:rect b="b" l="l" r="r" t="t"/>
            <a:pathLst>
              <a:path extrusionOk="0" h="120000" w="120000">
                <a:moveTo>
                  <a:pt x="0" y="0"/>
                </a:moveTo>
                <a:lnTo>
                  <a:pt x="0" y="119978"/>
                </a:lnTo>
              </a:path>
            </a:pathLst>
          </a:custGeom>
          <a:noFill/>
          <a:ln cap="flat" cmpd="sng" w="38150">
            <a:solidFill>
              <a:srgbClr val="424242"/>
            </a:solidFill>
            <a:prstDash val="solid"/>
            <a:round/>
            <a:headEnd len="sm" w="sm" type="none"/>
            <a:tailEnd len="sm" w="sm" type="none"/>
          </a:ln>
        </p:spPr>
      </p:sp>
      <p:sp>
        <p:nvSpPr>
          <p:cNvPr id="328" name="Google Shape;328;p28"/>
          <p:cNvSpPr/>
          <p:nvPr/>
        </p:nvSpPr>
        <p:spPr>
          <a:xfrm>
            <a:off x="4868595" y="2661196"/>
            <a:ext cx="3723300" cy="300"/>
          </a:xfrm>
          <a:custGeom>
            <a:rect b="b" l="l" r="r" t="t"/>
            <a:pathLst>
              <a:path extrusionOk="0" h="120000" w="120000">
                <a:moveTo>
                  <a:pt x="0" y="0"/>
                </a:moveTo>
                <a:lnTo>
                  <a:pt x="119992" y="0"/>
                </a:lnTo>
              </a:path>
            </a:pathLst>
          </a:custGeom>
          <a:noFill/>
          <a:ln cap="flat" cmpd="sng" w="38150">
            <a:solidFill>
              <a:srgbClr val="424242"/>
            </a:solidFill>
            <a:prstDash val="solid"/>
            <a:round/>
            <a:headEnd len="sm" w="sm" type="none"/>
            <a:tailEnd len="sm" w="sm" type="none"/>
          </a:ln>
        </p:spPr>
      </p:sp>
      <p:sp>
        <p:nvSpPr>
          <p:cNvPr id="329" name="Google Shape;329;p28"/>
          <p:cNvSpPr/>
          <p:nvPr/>
        </p:nvSpPr>
        <p:spPr>
          <a:xfrm>
            <a:off x="4883132"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330" name="Google Shape;330;p28"/>
          <p:cNvSpPr/>
          <p:nvPr/>
        </p:nvSpPr>
        <p:spPr>
          <a:xfrm>
            <a:off x="6728687"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331" name="Google Shape;331;p28"/>
          <p:cNvSpPr/>
          <p:nvPr/>
        </p:nvSpPr>
        <p:spPr>
          <a:xfrm>
            <a:off x="8574241" y="2661196"/>
            <a:ext cx="300" cy="310800"/>
          </a:xfrm>
          <a:custGeom>
            <a:rect b="b" l="l" r="r" t="t"/>
            <a:pathLst>
              <a:path extrusionOk="0" h="120000" w="120000">
                <a:moveTo>
                  <a:pt x="0" y="0"/>
                </a:moveTo>
                <a:lnTo>
                  <a:pt x="0" y="119975"/>
                </a:lnTo>
              </a:path>
            </a:pathLst>
          </a:custGeom>
          <a:noFill/>
          <a:ln cap="flat" cmpd="sng" w="38150">
            <a:solidFill>
              <a:srgbClr val="424242"/>
            </a:solidFill>
            <a:prstDash val="solid"/>
            <a:round/>
            <a:headEnd len="sm" w="sm" type="none"/>
            <a:tailEnd len="sm" w="sm" type="none"/>
          </a:ln>
        </p:spPr>
      </p:sp>
      <p:sp>
        <p:nvSpPr>
          <p:cNvPr id="332" name="Google Shape;332;p28"/>
          <p:cNvSpPr/>
          <p:nvPr/>
        </p:nvSpPr>
        <p:spPr>
          <a:xfrm>
            <a:off x="4390630"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333" name="Google Shape;333;p28"/>
          <p:cNvSpPr/>
          <p:nvPr/>
        </p:nvSpPr>
        <p:spPr>
          <a:xfrm>
            <a:off x="5866719" y="1369125"/>
            <a:ext cx="1680000" cy="920700"/>
          </a:xfrm>
          <a:custGeom>
            <a:rect b="b" l="l" r="r" t="t"/>
            <a:pathLst>
              <a:path extrusionOk="0" h="120000" w="120000">
                <a:moveTo>
                  <a:pt x="0" y="0"/>
                </a:moveTo>
                <a:lnTo>
                  <a:pt x="119987" y="0"/>
                </a:lnTo>
                <a:lnTo>
                  <a:pt x="119987" y="120001"/>
                </a:lnTo>
                <a:lnTo>
                  <a:pt x="0" y="120001"/>
                </a:lnTo>
                <a:lnTo>
                  <a:pt x="0" y="0"/>
                </a:lnTo>
                <a:close/>
              </a:path>
            </a:pathLst>
          </a:custGeom>
          <a:solidFill>
            <a:srgbClr val="3D85C6"/>
          </a:solidFill>
          <a:ln>
            <a:noFill/>
          </a:ln>
        </p:spPr>
      </p:sp>
      <p:sp>
        <p:nvSpPr>
          <p:cNvPr id="334" name="Google Shape;334;p28"/>
          <p:cNvSpPr/>
          <p:nvPr/>
        </p:nvSpPr>
        <p:spPr>
          <a:xfrm>
            <a:off x="5952521" y="1369125"/>
            <a:ext cx="1425900" cy="505200"/>
          </a:xfrm>
          <a:custGeom>
            <a:rect b="b" l="l" r="r" t="t"/>
            <a:pathLst>
              <a:path extrusionOk="0" h="120000" w="120000">
                <a:moveTo>
                  <a:pt x="0" y="19987"/>
                </a:moveTo>
                <a:lnTo>
                  <a:pt x="513" y="12207"/>
                </a:lnTo>
                <a:lnTo>
                  <a:pt x="1913" y="5853"/>
                </a:lnTo>
                <a:lnTo>
                  <a:pt x="3990" y="1570"/>
                </a:lnTo>
                <a:lnTo>
                  <a:pt x="6533" y="0"/>
                </a:lnTo>
                <a:lnTo>
                  <a:pt x="113460" y="0"/>
                </a:lnTo>
                <a:lnTo>
                  <a:pt x="117085" y="3358"/>
                </a:lnTo>
                <a:lnTo>
                  <a:pt x="119497" y="12338"/>
                </a:lnTo>
                <a:lnTo>
                  <a:pt x="119993" y="19987"/>
                </a:lnTo>
                <a:lnTo>
                  <a:pt x="119993" y="99934"/>
                </a:lnTo>
                <a:lnTo>
                  <a:pt x="119480" y="107714"/>
                </a:lnTo>
                <a:lnTo>
                  <a:pt x="118080" y="114067"/>
                </a:lnTo>
                <a:lnTo>
                  <a:pt x="116003" y="118350"/>
                </a:lnTo>
                <a:lnTo>
                  <a:pt x="113460" y="119921"/>
                </a:lnTo>
                <a:lnTo>
                  <a:pt x="6533" y="119921"/>
                </a:lnTo>
                <a:lnTo>
                  <a:pt x="3990" y="118350"/>
                </a:lnTo>
                <a:lnTo>
                  <a:pt x="1913" y="114067"/>
                </a:lnTo>
                <a:lnTo>
                  <a:pt x="513" y="107714"/>
                </a:lnTo>
                <a:lnTo>
                  <a:pt x="0" y="99934"/>
                </a:lnTo>
                <a:lnTo>
                  <a:pt x="0" y="19987"/>
                </a:lnTo>
                <a:close/>
              </a:path>
            </a:pathLst>
          </a:custGeom>
          <a:noFill/>
          <a:ln cap="flat" cmpd="sng" w="9525">
            <a:solidFill>
              <a:srgbClr val="424242"/>
            </a:solidFill>
            <a:prstDash val="solid"/>
            <a:round/>
            <a:headEnd len="sm" w="sm" type="none"/>
            <a:tailEnd len="sm" w="sm" type="none"/>
          </a:ln>
        </p:spPr>
      </p:sp>
      <p:sp>
        <p:nvSpPr>
          <p:cNvPr id="335" name="Google Shape;335;p28"/>
          <p:cNvSpPr/>
          <p:nvPr/>
        </p:nvSpPr>
        <p:spPr>
          <a:xfrm>
            <a:off x="4517213" y="3106896"/>
            <a:ext cx="934500" cy="465600"/>
          </a:xfrm>
          <a:custGeom>
            <a:rect b="b" l="l" r="r" t="t"/>
            <a:pathLst>
              <a:path extrusionOk="0" h="120000" w="120000">
                <a:moveTo>
                  <a:pt x="0" y="19992"/>
                </a:moveTo>
                <a:lnTo>
                  <a:pt x="783" y="12209"/>
                </a:lnTo>
                <a:lnTo>
                  <a:pt x="2919" y="5854"/>
                </a:lnTo>
                <a:lnTo>
                  <a:pt x="6087" y="1570"/>
                </a:lnTo>
                <a:lnTo>
                  <a:pt x="9966" y="0"/>
                </a:lnTo>
                <a:lnTo>
                  <a:pt x="109974" y="0"/>
                </a:lnTo>
                <a:lnTo>
                  <a:pt x="115505" y="3360"/>
                </a:lnTo>
                <a:lnTo>
                  <a:pt x="119182" y="12341"/>
                </a:lnTo>
                <a:lnTo>
                  <a:pt x="119941" y="19992"/>
                </a:lnTo>
                <a:lnTo>
                  <a:pt x="119941" y="99934"/>
                </a:lnTo>
                <a:lnTo>
                  <a:pt x="119158" y="107714"/>
                </a:lnTo>
                <a:lnTo>
                  <a:pt x="117022" y="114067"/>
                </a:lnTo>
                <a:lnTo>
                  <a:pt x="113854" y="118350"/>
                </a:lnTo>
                <a:lnTo>
                  <a:pt x="109974"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36" name="Google Shape;336;p28"/>
          <p:cNvSpPr/>
          <p:nvPr/>
        </p:nvSpPr>
        <p:spPr>
          <a:xfrm>
            <a:off x="45292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37" name="Google Shape;337;p28"/>
          <p:cNvSpPr/>
          <p:nvPr/>
        </p:nvSpPr>
        <p:spPr>
          <a:xfrm>
            <a:off x="5034181"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7" y="2930"/>
                </a:lnTo>
                <a:lnTo>
                  <a:pt x="118395"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38" name="Google Shape;338;p28"/>
          <p:cNvSpPr/>
          <p:nvPr/>
        </p:nvSpPr>
        <p:spPr>
          <a:xfrm>
            <a:off x="4390625" y="3034911"/>
            <a:ext cx="1187700" cy="12375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marR="0" rtl="0">
              <a:lnSpc>
                <a:spcPct val="100000"/>
              </a:lnSpc>
              <a:spcBef>
                <a:spcPts val="0"/>
              </a:spcBef>
              <a:spcAft>
                <a:spcPts val="0"/>
              </a:spcAft>
              <a:buNone/>
            </a:pPr>
            <a:r>
              <a:rPr lang="pt-BR" sz="1200">
                <a:solidFill>
                  <a:srgbClr val="EFEFEF"/>
                </a:solidFill>
              </a:rPr>
              <a:t>Task Tracker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39" name="Google Shape;339;p28"/>
          <p:cNvSpPr/>
          <p:nvPr/>
        </p:nvSpPr>
        <p:spPr>
          <a:xfrm>
            <a:off x="61195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340" name="Google Shape;340;p28"/>
          <p:cNvSpPr/>
          <p:nvPr/>
        </p:nvSpPr>
        <p:spPr>
          <a:xfrm>
            <a:off x="62461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5" y="3360"/>
                </a:lnTo>
                <a:lnTo>
                  <a:pt x="119183"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41" name="Google Shape;341;p28"/>
          <p:cNvSpPr/>
          <p:nvPr/>
        </p:nvSpPr>
        <p:spPr>
          <a:xfrm>
            <a:off x="6258168" y="3707191"/>
            <a:ext cx="405900" cy="465600"/>
          </a:xfrm>
          <a:custGeom>
            <a:rect b="b" l="l" r="r" t="t"/>
            <a:pathLst>
              <a:path extrusionOk="0" h="120000" w="120000">
                <a:moveTo>
                  <a:pt x="0" y="17440"/>
                </a:moveTo>
                <a:lnTo>
                  <a:pt x="1570" y="10652"/>
                </a:lnTo>
                <a:lnTo>
                  <a:pt x="5853" y="5108"/>
                </a:lnTo>
                <a:lnTo>
                  <a:pt x="12206" y="1370"/>
                </a:lnTo>
                <a:lnTo>
                  <a:pt x="19985" y="0"/>
                </a:lnTo>
                <a:lnTo>
                  <a:pt x="99930" y="0"/>
                </a:lnTo>
                <a:lnTo>
                  <a:pt x="111014" y="2930"/>
                </a:lnTo>
                <a:lnTo>
                  <a:pt x="118392" y="10767"/>
                </a:lnTo>
                <a:lnTo>
                  <a:pt x="119916" y="17440"/>
                </a:lnTo>
                <a:lnTo>
                  <a:pt x="119916" y="102480"/>
                </a:lnTo>
                <a:lnTo>
                  <a:pt x="118346" y="109268"/>
                </a:lnTo>
                <a:lnTo>
                  <a:pt x="114063" y="114812"/>
                </a:lnTo>
                <a:lnTo>
                  <a:pt x="107710" y="118550"/>
                </a:lnTo>
                <a:lnTo>
                  <a:pt x="99930"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42" name="Google Shape;342;p28"/>
          <p:cNvSpPr/>
          <p:nvPr/>
        </p:nvSpPr>
        <p:spPr>
          <a:xfrm>
            <a:off x="6763080" y="3707191"/>
            <a:ext cx="405900" cy="465600"/>
          </a:xfrm>
          <a:custGeom>
            <a:rect b="b" l="l" r="r" t="t"/>
            <a:pathLst>
              <a:path extrusionOk="0" h="120000" w="120000">
                <a:moveTo>
                  <a:pt x="0" y="17440"/>
                </a:moveTo>
                <a:lnTo>
                  <a:pt x="1571" y="10652"/>
                </a:lnTo>
                <a:lnTo>
                  <a:pt x="5857" y="5108"/>
                </a:lnTo>
                <a:lnTo>
                  <a:pt x="12212" y="1370"/>
                </a:lnTo>
                <a:lnTo>
                  <a:pt x="19993" y="0"/>
                </a:lnTo>
                <a:lnTo>
                  <a:pt x="99931" y="0"/>
                </a:lnTo>
                <a:lnTo>
                  <a:pt x="111022" y="2930"/>
                </a:lnTo>
                <a:lnTo>
                  <a:pt x="118396" y="10767"/>
                </a:lnTo>
                <a:lnTo>
                  <a:pt x="119917" y="17440"/>
                </a:lnTo>
                <a:lnTo>
                  <a:pt x="119917" y="102480"/>
                </a:lnTo>
                <a:lnTo>
                  <a:pt x="118346" y="109268"/>
                </a:lnTo>
                <a:lnTo>
                  <a:pt x="114063" y="114812"/>
                </a:lnTo>
                <a:lnTo>
                  <a:pt x="107710" y="118550"/>
                </a:lnTo>
                <a:lnTo>
                  <a:pt x="99931" y="119921"/>
                </a:lnTo>
                <a:lnTo>
                  <a:pt x="19993" y="119921"/>
                </a:lnTo>
                <a:lnTo>
                  <a:pt x="12212" y="118550"/>
                </a:lnTo>
                <a:lnTo>
                  <a:pt x="5857" y="114812"/>
                </a:lnTo>
                <a:lnTo>
                  <a:pt x="1571"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43" name="Google Shape;343;p28"/>
          <p:cNvSpPr/>
          <p:nvPr/>
        </p:nvSpPr>
        <p:spPr>
          <a:xfrm>
            <a:off x="611953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rtl="0">
              <a:spcBef>
                <a:spcPts val="0"/>
              </a:spcBef>
              <a:spcAft>
                <a:spcPts val="0"/>
              </a:spcAft>
              <a:buNone/>
            </a:pPr>
            <a:r>
              <a:rPr lang="pt-BR" sz="1200">
                <a:solidFill>
                  <a:srgbClr val="EFEFEF"/>
                </a:solidFill>
              </a:rPr>
              <a:t>Task Tracker</a:t>
            </a:r>
            <a:endParaRPr sz="1200">
              <a:solidFill>
                <a:schemeClr val="dk1"/>
              </a:solidFill>
            </a:endParaRPr>
          </a:p>
          <a:p>
            <a:pPr indent="-5079" lvl="0" marL="182880" marR="0" rtl="0" algn="l">
              <a:lnSpc>
                <a:spcPct val="100000"/>
              </a:lnSpc>
              <a:spcBef>
                <a:spcPts val="0"/>
              </a:spcBef>
              <a:spcAft>
                <a:spcPts val="0"/>
              </a:spcAft>
              <a:buNone/>
            </a:pPr>
            <a:r>
              <a:t/>
            </a:r>
            <a:endParaRPr>
              <a:solidFill>
                <a:srgbClr val="EFEFEF"/>
              </a:solidFil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44" name="Google Shape;344;p28"/>
          <p:cNvSpPr/>
          <p:nvPr/>
        </p:nvSpPr>
        <p:spPr>
          <a:xfrm>
            <a:off x="7848429" y="3034918"/>
            <a:ext cx="1187700" cy="1272300"/>
          </a:xfrm>
          <a:custGeom>
            <a:rect b="b" l="l" r="r" t="t"/>
            <a:pathLst>
              <a:path extrusionOk="0" h="120000" w="120000">
                <a:moveTo>
                  <a:pt x="0" y="0"/>
                </a:moveTo>
                <a:lnTo>
                  <a:pt x="119946" y="0"/>
                </a:lnTo>
                <a:lnTo>
                  <a:pt x="119946" y="119957"/>
                </a:lnTo>
                <a:lnTo>
                  <a:pt x="0" y="119957"/>
                </a:lnTo>
                <a:lnTo>
                  <a:pt x="0" y="0"/>
                </a:lnTo>
                <a:close/>
              </a:path>
            </a:pathLst>
          </a:custGeom>
          <a:solidFill>
            <a:srgbClr val="3D85C6"/>
          </a:solidFill>
          <a:ln>
            <a:noFill/>
          </a:ln>
        </p:spPr>
      </p:sp>
      <p:sp>
        <p:nvSpPr>
          <p:cNvPr id="345" name="Google Shape;345;p28"/>
          <p:cNvSpPr/>
          <p:nvPr/>
        </p:nvSpPr>
        <p:spPr>
          <a:xfrm>
            <a:off x="7975012" y="3106896"/>
            <a:ext cx="934500" cy="465600"/>
          </a:xfrm>
          <a:custGeom>
            <a:rect b="b" l="l" r="r" t="t"/>
            <a:pathLst>
              <a:path extrusionOk="0" h="120000" w="120000">
                <a:moveTo>
                  <a:pt x="0" y="19992"/>
                </a:moveTo>
                <a:lnTo>
                  <a:pt x="783" y="12209"/>
                </a:lnTo>
                <a:lnTo>
                  <a:pt x="2919" y="5854"/>
                </a:lnTo>
                <a:lnTo>
                  <a:pt x="6087" y="1570"/>
                </a:lnTo>
                <a:lnTo>
                  <a:pt x="9966" y="0"/>
                </a:lnTo>
                <a:lnTo>
                  <a:pt x="109975" y="0"/>
                </a:lnTo>
                <a:lnTo>
                  <a:pt x="115503" y="3360"/>
                </a:lnTo>
                <a:lnTo>
                  <a:pt x="119182" y="12341"/>
                </a:lnTo>
                <a:lnTo>
                  <a:pt x="119941" y="19992"/>
                </a:lnTo>
                <a:lnTo>
                  <a:pt x="119941" y="99934"/>
                </a:lnTo>
                <a:lnTo>
                  <a:pt x="119158" y="107714"/>
                </a:lnTo>
                <a:lnTo>
                  <a:pt x="117022" y="114067"/>
                </a:lnTo>
                <a:lnTo>
                  <a:pt x="113854" y="118350"/>
                </a:lnTo>
                <a:lnTo>
                  <a:pt x="109975" y="119921"/>
                </a:lnTo>
                <a:lnTo>
                  <a:pt x="9966" y="119921"/>
                </a:lnTo>
                <a:lnTo>
                  <a:pt x="6087" y="118350"/>
                </a:lnTo>
                <a:lnTo>
                  <a:pt x="2919" y="114067"/>
                </a:lnTo>
                <a:lnTo>
                  <a:pt x="783" y="107714"/>
                </a:lnTo>
                <a:lnTo>
                  <a:pt x="0" y="99934"/>
                </a:lnTo>
                <a:lnTo>
                  <a:pt x="0" y="19992"/>
                </a:lnTo>
                <a:close/>
              </a:path>
            </a:pathLst>
          </a:custGeom>
          <a:noFill/>
          <a:ln cap="flat" cmpd="sng" w="9525">
            <a:solidFill>
              <a:srgbClr val="424242"/>
            </a:solidFill>
            <a:prstDash val="solid"/>
            <a:round/>
            <a:headEnd len="sm" w="sm" type="none"/>
            <a:tailEnd len="sm" w="sm" type="none"/>
          </a:ln>
        </p:spPr>
      </p:sp>
      <p:sp>
        <p:nvSpPr>
          <p:cNvPr id="346" name="Google Shape;346;p28"/>
          <p:cNvSpPr/>
          <p:nvPr/>
        </p:nvSpPr>
        <p:spPr>
          <a:xfrm>
            <a:off x="7987068"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47" name="Google Shape;347;p28"/>
          <p:cNvSpPr/>
          <p:nvPr/>
        </p:nvSpPr>
        <p:spPr>
          <a:xfrm>
            <a:off x="8491980" y="3707191"/>
            <a:ext cx="405900" cy="465600"/>
          </a:xfrm>
          <a:custGeom>
            <a:rect b="b" l="l" r="r" t="t"/>
            <a:pathLst>
              <a:path extrusionOk="0" h="120000" w="120000">
                <a:moveTo>
                  <a:pt x="0" y="17440"/>
                </a:moveTo>
                <a:lnTo>
                  <a:pt x="1570" y="10652"/>
                </a:lnTo>
                <a:lnTo>
                  <a:pt x="5853" y="5108"/>
                </a:lnTo>
                <a:lnTo>
                  <a:pt x="12206" y="1370"/>
                </a:lnTo>
                <a:lnTo>
                  <a:pt x="19985" y="0"/>
                </a:lnTo>
                <a:lnTo>
                  <a:pt x="99931" y="0"/>
                </a:lnTo>
                <a:lnTo>
                  <a:pt x="111017" y="2930"/>
                </a:lnTo>
                <a:lnTo>
                  <a:pt x="118395" y="10767"/>
                </a:lnTo>
                <a:lnTo>
                  <a:pt x="119917" y="17440"/>
                </a:lnTo>
                <a:lnTo>
                  <a:pt x="119917" y="102480"/>
                </a:lnTo>
                <a:lnTo>
                  <a:pt x="118346" y="109268"/>
                </a:lnTo>
                <a:lnTo>
                  <a:pt x="114063" y="114812"/>
                </a:lnTo>
                <a:lnTo>
                  <a:pt x="107710" y="118550"/>
                </a:lnTo>
                <a:lnTo>
                  <a:pt x="99931" y="119921"/>
                </a:lnTo>
                <a:lnTo>
                  <a:pt x="19985" y="119921"/>
                </a:lnTo>
                <a:lnTo>
                  <a:pt x="12206" y="118550"/>
                </a:lnTo>
                <a:lnTo>
                  <a:pt x="5853" y="114812"/>
                </a:lnTo>
                <a:lnTo>
                  <a:pt x="1570" y="109268"/>
                </a:lnTo>
                <a:lnTo>
                  <a:pt x="0" y="102480"/>
                </a:lnTo>
                <a:lnTo>
                  <a:pt x="0" y="17440"/>
                </a:lnTo>
                <a:close/>
              </a:path>
            </a:pathLst>
          </a:custGeom>
          <a:noFill/>
          <a:ln cap="flat" cmpd="sng" w="9525">
            <a:solidFill>
              <a:srgbClr val="424242"/>
            </a:solidFill>
            <a:prstDash val="solid"/>
            <a:round/>
            <a:headEnd len="sm" w="sm" type="none"/>
            <a:tailEnd len="sm" w="sm" type="none"/>
          </a:ln>
        </p:spPr>
      </p:sp>
      <p:sp>
        <p:nvSpPr>
          <p:cNvPr id="348" name="Google Shape;348;p28"/>
          <p:cNvSpPr/>
          <p:nvPr/>
        </p:nvSpPr>
        <p:spPr>
          <a:xfrm>
            <a:off x="7848429" y="3034911"/>
            <a:ext cx="1187700" cy="1272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146500">
            <a:noAutofit/>
          </a:bodyPr>
          <a:lstStyle/>
          <a:p>
            <a:pPr indent="-5079" lvl="0" marL="182880" rtl="0">
              <a:spcBef>
                <a:spcPts val="0"/>
              </a:spcBef>
              <a:spcAft>
                <a:spcPts val="0"/>
              </a:spcAft>
              <a:buNone/>
            </a:pPr>
            <a:r>
              <a:rPr lang="pt-BR" sz="1200">
                <a:solidFill>
                  <a:srgbClr val="EFEFEF"/>
                </a:solidFill>
              </a:rPr>
              <a:t>Task Tracker</a:t>
            </a:r>
            <a:endParaRPr sz="1200">
              <a:solidFill>
                <a:schemeClr val="dk1"/>
              </a:solidFill>
            </a:endParaRPr>
          </a:p>
          <a:p>
            <a:pPr indent="-5079" lvl="0" marL="182880" marR="0" rtl="0" algn="l">
              <a:lnSpc>
                <a:spcPct val="100000"/>
              </a:lnSpc>
              <a:spcBef>
                <a:spcPts val="0"/>
              </a:spcBef>
              <a:spcAft>
                <a:spcPts val="0"/>
              </a:spcAft>
              <a:buNone/>
            </a:pPr>
            <a:r>
              <a:t/>
            </a:r>
            <a:endParaRPr>
              <a:solidFill>
                <a:srgbClr val="EFEFEF"/>
              </a:solidFil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6259" lvl="0" marL="171359" marR="0" rtl="0" algn="l">
              <a:lnSpc>
                <a:spcPct val="100000"/>
              </a:lnSpc>
              <a:spcBef>
                <a:spcPts val="0"/>
              </a:spcBef>
              <a:spcAft>
                <a:spcPts val="0"/>
              </a:spcAft>
              <a:buNone/>
            </a:pPr>
            <a:r>
              <a:rPr b="0" i="0" lang="pt-BR" sz="1000" u="none" cap="none" strike="noStrike">
                <a:solidFill>
                  <a:srgbClr val="EFEFEF"/>
                </a:solidFill>
                <a:latin typeface="Arial"/>
                <a:ea typeface="Arial"/>
                <a:cs typeface="Arial"/>
                <a:sym typeface="Arial"/>
              </a:rPr>
              <a:t>CPU	       RAM</a:t>
            </a:r>
            <a:endParaRPr b="0" i="0" sz="1800" u="none" cap="none" strike="noStrike">
              <a:solidFill>
                <a:srgbClr val="000000"/>
              </a:solidFill>
              <a:latin typeface="Arial"/>
              <a:ea typeface="Arial"/>
              <a:cs typeface="Arial"/>
              <a:sym typeface="Arial"/>
            </a:endParaRPr>
          </a:p>
        </p:txBody>
      </p:sp>
      <p:sp>
        <p:nvSpPr>
          <p:cNvPr id="349" name="Google Shape;349;p28"/>
          <p:cNvSpPr/>
          <p:nvPr/>
        </p:nvSpPr>
        <p:spPr>
          <a:xfrm>
            <a:off x="6183707" y="1903115"/>
            <a:ext cx="466500" cy="310800"/>
          </a:xfrm>
          <a:custGeom>
            <a:rect b="b" l="l" r="r" t="t"/>
            <a:pathLst>
              <a:path extrusionOk="0" h="120000" w="120000">
                <a:moveTo>
                  <a:pt x="0" y="19995"/>
                </a:moveTo>
                <a:lnTo>
                  <a:pt x="1047" y="12212"/>
                </a:lnTo>
                <a:lnTo>
                  <a:pt x="3905" y="5856"/>
                </a:lnTo>
                <a:lnTo>
                  <a:pt x="8145" y="1571"/>
                </a:lnTo>
                <a:lnTo>
                  <a:pt x="13339" y="0"/>
                </a:lnTo>
                <a:lnTo>
                  <a:pt x="106564" y="0"/>
                </a:lnTo>
                <a:lnTo>
                  <a:pt x="115994" y="5856"/>
                </a:lnTo>
                <a:lnTo>
                  <a:pt x="119903" y="19995"/>
                </a:lnTo>
                <a:lnTo>
                  <a:pt x="119903" y="99978"/>
                </a:lnTo>
                <a:lnTo>
                  <a:pt x="118855" y="107762"/>
                </a:lnTo>
                <a:lnTo>
                  <a:pt x="115995" y="114118"/>
                </a:lnTo>
                <a:lnTo>
                  <a:pt x="111755" y="118403"/>
                </a:lnTo>
                <a:lnTo>
                  <a:pt x="106564" y="119975"/>
                </a:lnTo>
                <a:lnTo>
                  <a:pt x="13339" y="119975"/>
                </a:lnTo>
                <a:lnTo>
                  <a:pt x="8145" y="118403"/>
                </a:lnTo>
                <a:lnTo>
                  <a:pt x="3905" y="114118"/>
                </a:lnTo>
                <a:lnTo>
                  <a:pt x="1047"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350" name="Google Shape;350;p28"/>
          <p:cNvSpPr/>
          <p:nvPr/>
        </p:nvSpPr>
        <p:spPr>
          <a:xfrm>
            <a:off x="6763790" y="1903115"/>
            <a:ext cx="466500" cy="310800"/>
          </a:xfrm>
          <a:custGeom>
            <a:rect b="b" l="l" r="r" t="t"/>
            <a:pathLst>
              <a:path extrusionOk="0" h="120000" w="120000">
                <a:moveTo>
                  <a:pt x="0" y="19995"/>
                </a:moveTo>
                <a:lnTo>
                  <a:pt x="1048" y="12212"/>
                </a:lnTo>
                <a:lnTo>
                  <a:pt x="3907" y="5856"/>
                </a:lnTo>
                <a:lnTo>
                  <a:pt x="8148" y="1571"/>
                </a:lnTo>
                <a:lnTo>
                  <a:pt x="13339" y="0"/>
                </a:lnTo>
                <a:lnTo>
                  <a:pt x="106564" y="0"/>
                </a:lnTo>
                <a:lnTo>
                  <a:pt x="116000" y="5856"/>
                </a:lnTo>
                <a:lnTo>
                  <a:pt x="119903" y="19995"/>
                </a:lnTo>
                <a:lnTo>
                  <a:pt x="119903" y="99978"/>
                </a:lnTo>
                <a:lnTo>
                  <a:pt x="118856" y="107762"/>
                </a:lnTo>
                <a:lnTo>
                  <a:pt x="115998" y="114118"/>
                </a:lnTo>
                <a:lnTo>
                  <a:pt x="111758" y="118403"/>
                </a:lnTo>
                <a:lnTo>
                  <a:pt x="106564" y="119975"/>
                </a:lnTo>
                <a:lnTo>
                  <a:pt x="13339" y="119975"/>
                </a:lnTo>
                <a:lnTo>
                  <a:pt x="8148" y="118403"/>
                </a:lnTo>
                <a:lnTo>
                  <a:pt x="3907" y="114118"/>
                </a:lnTo>
                <a:lnTo>
                  <a:pt x="1048" y="107762"/>
                </a:lnTo>
                <a:lnTo>
                  <a:pt x="0" y="99978"/>
                </a:lnTo>
                <a:lnTo>
                  <a:pt x="0" y="19995"/>
                </a:lnTo>
                <a:close/>
              </a:path>
            </a:pathLst>
          </a:custGeom>
          <a:noFill/>
          <a:ln cap="flat" cmpd="sng" w="9525">
            <a:solidFill>
              <a:srgbClr val="424242"/>
            </a:solidFill>
            <a:prstDash val="solid"/>
            <a:round/>
            <a:headEnd len="sm" w="sm" type="none"/>
            <a:tailEnd len="sm" w="sm" type="none"/>
          </a:ln>
        </p:spPr>
      </p:sp>
      <p:sp>
        <p:nvSpPr>
          <p:cNvPr id="351" name="Google Shape;351;p28"/>
          <p:cNvSpPr/>
          <p:nvPr/>
        </p:nvSpPr>
        <p:spPr>
          <a:xfrm>
            <a:off x="5866700" y="1369125"/>
            <a:ext cx="1680000" cy="9207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34200">
            <a:noAutofit/>
          </a:bodyPr>
          <a:lstStyle/>
          <a:p>
            <a:pPr indent="60799" lvl="0" marL="345600" marR="0" rtl="0" algn="l">
              <a:lnSpc>
                <a:spcPct val="10071"/>
              </a:lnSpc>
              <a:spcBef>
                <a:spcPts val="0"/>
              </a:spcBef>
              <a:spcAft>
                <a:spcPts val="0"/>
              </a:spcAft>
              <a:buNone/>
            </a:pPr>
            <a:r>
              <a:rPr lang="pt-BR">
                <a:solidFill>
                  <a:srgbClr val="EFEFEF"/>
                </a:solidFill>
              </a:rPr>
              <a:t>Job Tracker</a:t>
            </a:r>
            <a:endParaRPr b="0" i="0" sz="1400" u="none" cap="none" strike="noStrike">
              <a:solidFill>
                <a:srgbClr val="EFEFEF"/>
              </a:solidFill>
              <a:latin typeface="Arial"/>
              <a:ea typeface="Arial"/>
              <a:cs typeface="Arial"/>
              <a:sym typeface="Arial"/>
            </a:endParaRPr>
          </a:p>
          <a:p>
            <a:pPr indent="60799" lvl="0" marL="34560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a:solidFill>
                <a:srgbClr val="EFEFEF"/>
              </a:solidFill>
            </a:endParaRPr>
          </a:p>
          <a:p>
            <a:pPr indent="457200" lvl="0" marL="0" marR="0" rtl="0" algn="l">
              <a:lnSpc>
                <a:spcPct val="10071"/>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352" name="Google Shape;352;p28"/>
          <p:cNvSpPr txBox="1"/>
          <p:nvPr/>
        </p:nvSpPr>
        <p:spPr>
          <a:xfrm>
            <a:off x="6113800" y="1877363"/>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CPU</a:t>
            </a:r>
            <a:endParaRPr>
              <a:solidFill>
                <a:srgbClr val="EFEFEF"/>
              </a:solidFill>
            </a:endParaRPr>
          </a:p>
        </p:txBody>
      </p:sp>
      <p:sp>
        <p:nvSpPr>
          <p:cNvPr id="353" name="Google Shape;353;p28"/>
          <p:cNvSpPr txBox="1"/>
          <p:nvPr/>
        </p:nvSpPr>
        <p:spPr>
          <a:xfrm>
            <a:off x="6693900" y="1877350"/>
            <a:ext cx="6063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EFEFEF"/>
                </a:solidFill>
              </a:rPr>
              <a:t>RAM</a:t>
            </a:r>
            <a:endParaRPr>
              <a:solidFill>
                <a:srgbClr val="EFEFEF"/>
              </a:solidFill>
            </a:endParaRPr>
          </a:p>
        </p:txBody>
      </p:sp>
      <p:pic>
        <p:nvPicPr>
          <p:cNvPr descr="ARiDa-Logo-new1.png" id="354" name="Google Shape;354;p28"/>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55" name="Google Shape;355;p28"/>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Big Data </a:t>
            </a:r>
            <a:endParaRPr b="1" sz="2200">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361" name="Google Shape;3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O que abordamos pode ser pensado em duas partes distintas: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Usamos HDFS para distribuir grandes conjuntos de dados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Usamos MapReduce para distribuir uma tarefa computacional para um conjunto de dados distribuídos</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Em seguida, vamos aprender sobre a mais recente tecnologia neste espaço conhecido como Spark.</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 Spark melhora os conceitos de utilização da distribuição</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362" name="Google Shape;362;p29"/>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63" name="Google Shape;363;p29"/>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a:t>
            </a:r>
            <a:endParaRPr b="1" sz="2200">
              <a:solidFill>
                <a:srgbClr val="2A3890"/>
              </a:solidFill>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369" name="Google Shape;3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rPr>
              <a:t>Esta será uma visão geral abstrata, vamos discutir sobre:</a:t>
            </a:r>
            <a:endParaRPr sz="2200">
              <a:solidFill>
                <a:schemeClr val="dk1"/>
              </a:solidFill>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rPr>
              <a:t>Spark</a:t>
            </a:r>
            <a:endParaRPr sz="2200">
              <a:solidFill>
                <a:schemeClr val="dk1"/>
              </a:solidFill>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rPr>
              <a:t>Spark vs MapReduce</a:t>
            </a:r>
            <a:endParaRPr sz="2200">
              <a:solidFill>
                <a:schemeClr val="dk1"/>
              </a:solidFill>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rPr>
              <a:t>Spark RDDs</a:t>
            </a:r>
            <a:endParaRPr sz="2200">
              <a:solidFill>
                <a:schemeClr val="dk1"/>
              </a:solidFill>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rPr>
              <a:t>Spark DataFrames</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370" name="Google Shape;370;p30"/>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71" name="Google Shape;371;p30"/>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a:t>
            </a:r>
            <a:endParaRPr b="1" sz="2200">
              <a:solidFill>
                <a:srgbClr val="2A3890"/>
              </a:solidFill>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377" name="Google Shape;3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 Spark é uma das tecnologias mais recentes utilizadas para manipular rápida e facilmente Big Data.</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É um projeto open source no Apache.</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Foi lançado pela primeira vez em fevereiro de 2013 e tem explodido em popularidade devido à sua facilidade de uso e velocidade.</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Foi criado na AMPLab na UC Berkeley.</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378" name="Google Shape;378;p31"/>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79" name="Google Shape;379;p31"/>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0080" lvl="0" marL="467280" rtl="0" algn="ctr">
              <a:spcBef>
                <a:spcPts val="0"/>
              </a:spcBef>
              <a:spcAft>
                <a:spcPts val="0"/>
              </a:spcAft>
              <a:buClr>
                <a:schemeClr val="dk1"/>
              </a:buClr>
              <a:buFont typeface="Arial"/>
              <a:buNone/>
            </a:pPr>
            <a:r>
              <a:rPr b="1" lang="pt-BR" sz="2200">
                <a:solidFill>
                  <a:srgbClr val="2A3890"/>
                </a:solidFill>
                <a:latin typeface="Trebuchet MS"/>
                <a:ea typeface="Trebuchet MS"/>
                <a:cs typeface="Trebuchet MS"/>
                <a:sym typeface="Trebuchet MS"/>
              </a:rPr>
              <a:t>Scala e Spark</a:t>
            </a:r>
            <a:endParaRPr b="1" sz="2200">
              <a:solidFill>
                <a:srgbClr val="2A3890"/>
              </a:solidFill>
            </a:endParaRPr>
          </a:p>
          <a:p>
            <a:pPr indent="0" lvl="0" marL="0">
              <a:spcBef>
                <a:spcPts val="0"/>
              </a:spcBef>
              <a:spcAft>
                <a:spcPts val="0"/>
              </a:spcAft>
              <a:buNone/>
            </a:pPr>
            <a:r>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0080" lvl="0" marL="467280" rtl="0">
              <a:lnSpc>
                <a:spcPct val="100000"/>
              </a:lnSpc>
              <a:spcBef>
                <a:spcPts val="0"/>
              </a:spcBef>
              <a:spcAft>
                <a:spcPts val="0"/>
              </a:spcAft>
              <a:buNone/>
            </a:pPr>
            <a:r>
              <a:t/>
            </a:r>
            <a:endParaRPr sz="2200">
              <a:solidFill>
                <a:schemeClr val="dk1"/>
              </a:solidFill>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Nesta apresentação daremos uma visão geral da linguagem de programação Scala.</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Depois discutiremos os dados gerais do Ecossistema Big Data.</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Depois, mostraremos como o Apache Spark se encaixa em tudo isso.</a:t>
            </a:r>
            <a:endParaRPr sz="2200">
              <a:solidFill>
                <a:schemeClr val="dk1"/>
              </a:solidFill>
              <a:latin typeface="Roboto"/>
              <a:ea typeface="Roboto"/>
              <a:cs typeface="Roboto"/>
              <a:sym typeface="Roboto"/>
            </a:endParaRPr>
          </a:p>
          <a:p>
            <a:pPr indent="0" lvl="0" marL="0">
              <a:spcBef>
                <a:spcPts val="0"/>
              </a:spcBef>
              <a:spcAft>
                <a:spcPts val="1600"/>
              </a:spcAft>
              <a:buNone/>
            </a:pPr>
            <a:r>
              <a:t/>
            </a:r>
            <a:endParaRPr/>
          </a:p>
        </p:txBody>
      </p:sp>
      <p:pic>
        <p:nvPicPr>
          <p:cNvPr descr="ARiDa-Logo-new1.png" id="65" name="Google Shape;65;p14"/>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66" name="Google Shape;66;p14"/>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a:t>
            </a:r>
            <a:endParaRPr b="1" sz="2200">
              <a:solidFill>
                <a:srgbClr val="2A3890"/>
              </a:solidFill>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385" name="Google Shape;3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pt-BR" sz="2400">
                <a:solidFill>
                  <a:srgbClr val="333333"/>
                </a:solidFill>
                <a:latin typeface="Roboto"/>
                <a:ea typeface="Roboto"/>
                <a:cs typeface="Roboto"/>
                <a:sym typeface="Roboto"/>
              </a:rPr>
              <a:t>Você pode pensar em Spark como uma alternativa flexível ao MapReduce.</a:t>
            </a:r>
            <a:endParaRPr sz="2400">
              <a:solidFill>
                <a:srgbClr val="333333"/>
              </a:solidFill>
              <a:latin typeface="Roboto"/>
              <a:ea typeface="Roboto"/>
              <a:cs typeface="Roboto"/>
              <a:sym typeface="Roboto"/>
            </a:endParaRPr>
          </a:p>
          <a:p>
            <a:pPr indent="0" lvl="0" marL="0" rtl="0">
              <a:lnSpc>
                <a:spcPct val="115000"/>
              </a:lnSpc>
              <a:spcBef>
                <a:spcPts val="0"/>
              </a:spcBef>
              <a:spcAft>
                <a:spcPts val="0"/>
              </a:spcAft>
              <a:buNone/>
            </a:pPr>
            <a:r>
              <a:t/>
            </a:r>
            <a:endParaRPr sz="1400">
              <a:solidFill>
                <a:srgbClr val="333333"/>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400">
                <a:solidFill>
                  <a:srgbClr val="333333"/>
                </a:solidFill>
                <a:latin typeface="Roboto"/>
                <a:ea typeface="Roboto"/>
                <a:cs typeface="Roboto"/>
                <a:sym typeface="Roboto"/>
              </a:rPr>
              <a:t>A Spark pode usar dados armazenados em uma variedade de formatos:</a:t>
            </a:r>
            <a:endParaRPr>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pt-BR" sz="2400">
                <a:solidFill>
                  <a:srgbClr val="333333"/>
                </a:solidFill>
                <a:latin typeface="Roboto"/>
                <a:ea typeface="Roboto"/>
                <a:cs typeface="Roboto"/>
                <a:sym typeface="Roboto"/>
              </a:rPr>
              <a:t>Cassandra.</a:t>
            </a:r>
            <a:endParaRPr>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pt-BR" sz="2400">
                <a:solidFill>
                  <a:srgbClr val="333333"/>
                </a:solidFill>
                <a:latin typeface="Roboto"/>
                <a:ea typeface="Roboto"/>
                <a:cs typeface="Roboto"/>
                <a:sym typeface="Roboto"/>
              </a:rPr>
              <a:t>AWS S3.</a:t>
            </a:r>
            <a:endParaRPr>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pt-BR" sz="2400">
                <a:solidFill>
                  <a:srgbClr val="333333"/>
                </a:solidFill>
                <a:latin typeface="Roboto"/>
                <a:ea typeface="Roboto"/>
                <a:cs typeface="Roboto"/>
                <a:sym typeface="Roboto"/>
              </a:rPr>
              <a:t>HDFS.</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386" name="Google Shape;386;p32"/>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87" name="Google Shape;387;p32"/>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x MapReduce</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393" name="Google Shape;3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MapReduce requer que arquivos sejam armazenados em HDFS, Spark não!</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O Spark também pode executar operações até 100x</a:t>
            </a:r>
            <a:r>
              <a:rPr lang="pt-BR" sz="2200">
                <a:solidFill>
                  <a:schemeClr val="dk1"/>
                </a:solidFill>
                <a:latin typeface="Roboto"/>
                <a:ea typeface="Roboto"/>
                <a:cs typeface="Roboto"/>
                <a:sym typeface="Roboto"/>
              </a:rPr>
              <a:t> </a:t>
            </a:r>
            <a:r>
              <a:rPr lang="pt-BR" sz="2200">
                <a:solidFill>
                  <a:srgbClr val="333333"/>
                </a:solidFill>
                <a:latin typeface="Roboto"/>
                <a:ea typeface="Roboto"/>
                <a:cs typeface="Roboto"/>
                <a:sym typeface="Roboto"/>
              </a:rPr>
              <a:t>mais rápido que o MapReduce.</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Então, como ele consegue essa velocidade?</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394" name="Google Shape;394;p33"/>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395" name="Google Shape;395;p33"/>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x MapReduce</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01" name="Google Shape;4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MapReduce escreve a maioria de dados no disco após cada operação map e reduce.</a:t>
            </a:r>
            <a:endParaRPr sz="2200">
              <a:solidFill>
                <a:srgbClr val="333333"/>
              </a:solidFill>
              <a:latin typeface="Roboto"/>
              <a:ea typeface="Roboto"/>
              <a:cs typeface="Roboto"/>
              <a:sym typeface="Roboto"/>
            </a:endParaRPr>
          </a:p>
          <a:p>
            <a:pPr indent="-317500" lvl="0" marL="457200" rtl="0">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 Spark mantém a maior parte dos dados na memória após cada transformação.</a:t>
            </a:r>
            <a:endParaRPr sz="2200">
              <a:solidFill>
                <a:srgbClr val="333333"/>
              </a:solidFill>
              <a:latin typeface="Roboto"/>
              <a:ea typeface="Roboto"/>
              <a:cs typeface="Roboto"/>
              <a:sym typeface="Roboto"/>
            </a:endParaRPr>
          </a:p>
          <a:p>
            <a:pPr indent="-317500" lvl="0" marL="457200" rtl="0">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Spark pode transferir os dados para o disco se a memória estiver cheia. </a:t>
            </a:r>
            <a:endParaRPr sz="2200">
              <a:solidFill>
                <a:srgbClr val="333333"/>
              </a:solidFill>
              <a:latin typeface="Roboto"/>
              <a:ea typeface="Roboto"/>
              <a:cs typeface="Roboto"/>
              <a:sym typeface="Roboto"/>
            </a:endParaRPr>
          </a:p>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402" name="Google Shape;402;p34"/>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03" name="Google Shape;403;p34"/>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09" name="Google Shape;40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No centro do Spark está a idéia de um Resilient Distributed Dataset (RDD).</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Resilient Distributed Dataset (RDD) tem 4 recursos principais: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Coleta Distribuída de Dados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Tolerante a falhas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Operação paralela - particionada</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Capacidade de usar muitas fontes de dados</a:t>
            </a:r>
            <a:endParaRPr sz="2200">
              <a:solidFill>
                <a:schemeClr val="dk1"/>
              </a:solidFill>
            </a:endParaRPr>
          </a:p>
          <a:p>
            <a:pPr indent="0" lvl="0" marL="0" rtl="0">
              <a:spcBef>
                <a:spcPts val="0"/>
              </a:spcBef>
              <a:spcAft>
                <a:spcPts val="1600"/>
              </a:spcAft>
              <a:buNone/>
            </a:pPr>
            <a:r>
              <a:t/>
            </a:r>
            <a:endParaRPr/>
          </a:p>
        </p:txBody>
      </p:sp>
      <p:pic>
        <p:nvPicPr>
          <p:cNvPr descr="ARiDa-Logo-new1.png" id="410" name="Google Shape;410;p35"/>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11" name="Google Shape;411;p35"/>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pic>
        <p:nvPicPr>
          <p:cNvPr descr="ARiDa-Logo-new1.png" id="417" name="Google Shape;417;p36"/>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18" name="Google Shape;418;p36"/>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419" name="Google Shape;419;p36"/>
          <p:cNvSpPr/>
          <p:nvPr/>
        </p:nvSpPr>
        <p:spPr>
          <a:xfrm>
            <a:off x="1900945" y="1017730"/>
            <a:ext cx="5342100" cy="3751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25" name="Google Shape;42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Os RDDs são imutáveis, lazy evaluated e armazenáveis ​​em cache.</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Existem dois tipos de operações RDD:</a:t>
            </a:r>
            <a:endParaRPr sz="22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Transformações</a:t>
            </a:r>
            <a:endParaRPr sz="22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Ações</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As transformações são basicamente uma receita a seguir.</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Ações executam o que a receita diz para fazer e retorna algo de volta.</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426" name="Google Shape;426;p37"/>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27" name="Google Shape;427;p37"/>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33" name="Google Shape;43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Ações básicas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First</a:t>
            </a:r>
            <a:endParaRPr b="1"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Collect</a:t>
            </a:r>
            <a:endParaRPr b="1"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Count</a:t>
            </a:r>
            <a:endParaRPr b="1"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Take</a:t>
            </a:r>
            <a:endParaRPr b="1"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434" name="Google Shape;434;p38"/>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35" name="Google Shape;435;p38"/>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41" name="Google Shape;44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Collect </a:t>
            </a:r>
            <a:r>
              <a:rPr lang="pt-BR" sz="2200">
                <a:solidFill>
                  <a:srgbClr val="333333"/>
                </a:solidFill>
                <a:latin typeface="Roboto"/>
                <a:ea typeface="Roboto"/>
                <a:cs typeface="Roboto"/>
                <a:sym typeface="Roboto"/>
              </a:rPr>
              <a:t>- Retorna todos os elementos do RDD como um array.</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Count</a:t>
            </a:r>
            <a:r>
              <a:rPr lang="pt-BR" sz="2200">
                <a:solidFill>
                  <a:srgbClr val="333333"/>
                </a:solidFill>
                <a:latin typeface="Roboto"/>
                <a:ea typeface="Roboto"/>
                <a:cs typeface="Roboto"/>
                <a:sym typeface="Roboto"/>
              </a:rPr>
              <a:t> - Retorna o número de elementos no RDD</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First</a:t>
            </a:r>
            <a:r>
              <a:rPr lang="pt-BR" sz="2200">
                <a:solidFill>
                  <a:srgbClr val="333333"/>
                </a:solidFill>
                <a:latin typeface="Roboto"/>
                <a:ea typeface="Roboto"/>
                <a:cs typeface="Roboto"/>
                <a:sym typeface="Roboto"/>
              </a:rPr>
              <a:t> - Retorna o primeiro elemento no RDD</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b="1" lang="pt-BR" sz="2200">
                <a:solidFill>
                  <a:srgbClr val="333333"/>
                </a:solidFill>
                <a:latin typeface="Roboto"/>
                <a:ea typeface="Roboto"/>
                <a:cs typeface="Roboto"/>
                <a:sym typeface="Roboto"/>
              </a:rPr>
              <a:t>Take</a:t>
            </a:r>
            <a:r>
              <a:rPr lang="pt-BR" sz="2200">
                <a:solidFill>
                  <a:srgbClr val="333333"/>
                </a:solidFill>
                <a:latin typeface="Roboto"/>
                <a:ea typeface="Roboto"/>
                <a:cs typeface="Roboto"/>
                <a:sym typeface="Roboto"/>
              </a:rPr>
              <a:t> - Retorna um array com os primeiros</a:t>
            </a:r>
            <a:r>
              <a:rPr i="1" lang="pt-BR" sz="2200">
                <a:solidFill>
                  <a:srgbClr val="333333"/>
                </a:solidFill>
                <a:latin typeface="Roboto"/>
                <a:ea typeface="Roboto"/>
                <a:cs typeface="Roboto"/>
                <a:sym typeface="Roboto"/>
              </a:rPr>
              <a:t> n</a:t>
            </a:r>
            <a:r>
              <a:rPr lang="pt-BR" sz="2200">
                <a:solidFill>
                  <a:srgbClr val="333333"/>
                </a:solidFill>
                <a:latin typeface="Roboto"/>
                <a:ea typeface="Roboto"/>
                <a:cs typeface="Roboto"/>
                <a:sym typeface="Roboto"/>
              </a:rPr>
              <a:t> elementos do</a:t>
            </a:r>
            <a:r>
              <a:rPr lang="pt-BR" sz="2200">
                <a:solidFill>
                  <a:schemeClr val="dk1"/>
                </a:solidFill>
                <a:latin typeface="Roboto"/>
                <a:ea typeface="Roboto"/>
                <a:cs typeface="Roboto"/>
                <a:sym typeface="Roboto"/>
              </a:rPr>
              <a:t> </a:t>
            </a:r>
            <a:r>
              <a:rPr lang="pt-BR" sz="2200">
                <a:solidFill>
                  <a:srgbClr val="333333"/>
                </a:solidFill>
                <a:latin typeface="Roboto"/>
                <a:ea typeface="Roboto"/>
                <a:cs typeface="Roboto"/>
                <a:sym typeface="Roboto"/>
              </a:rPr>
              <a:t>RDD</a:t>
            </a:r>
            <a:endParaRPr sz="24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442" name="Google Shape;442;p39"/>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43" name="Google Shape;443;p39"/>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Spark RDDs</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49" name="Google Shape;44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Transformações básicas</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Filter</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Map</a:t>
            </a:r>
            <a:endParaRPr sz="2200">
              <a:solidFill>
                <a:schemeClr val="dk1"/>
              </a:solidFill>
              <a:latin typeface="Roboto"/>
              <a:ea typeface="Roboto"/>
              <a:cs typeface="Roboto"/>
              <a:sym typeface="Roboto"/>
            </a:endParaRPr>
          </a:p>
          <a:p>
            <a:pPr indent="-317500" lvl="1" marL="9144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FlatMap</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450" name="Google Shape;450;p40"/>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51" name="Google Shape;451;p40"/>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Filter</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57" name="Google Shape;457;p41"/>
          <p:cNvSpPr txBox="1"/>
          <p:nvPr>
            <p:ph idx="1" type="body"/>
          </p:nvPr>
        </p:nvSpPr>
        <p:spPr>
          <a:xfrm>
            <a:off x="311700" y="1152475"/>
            <a:ext cx="8520600" cy="39645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Roboto"/>
              <a:buChar char="●"/>
            </a:pPr>
            <a:r>
              <a:rPr lang="pt-BR">
                <a:solidFill>
                  <a:srgbClr val="333333"/>
                </a:solidFill>
                <a:latin typeface="Roboto"/>
                <a:ea typeface="Roboto"/>
                <a:cs typeface="Roboto"/>
                <a:sym typeface="Roboto"/>
              </a:rPr>
              <a:t>A função </a:t>
            </a:r>
            <a:r>
              <a:rPr i="1" lang="pt-BR">
                <a:solidFill>
                  <a:srgbClr val="333333"/>
                </a:solidFill>
                <a:latin typeface="Roboto"/>
                <a:ea typeface="Roboto"/>
                <a:cs typeface="Roboto"/>
                <a:sym typeface="Roboto"/>
              </a:rPr>
              <a:t>Filter</a:t>
            </a:r>
            <a:r>
              <a:rPr lang="pt-BR">
                <a:solidFill>
                  <a:srgbClr val="333333"/>
                </a:solidFill>
                <a:latin typeface="Roboto"/>
                <a:ea typeface="Roboto"/>
                <a:cs typeface="Roboto"/>
                <a:sym typeface="Roboto"/>
              </a:rPr>
              <a:t> retorna um novo RDD contendo apenas os elementos que satisfazem um predicado.</a:t>
            </a:r>
            <a:endParaRPr>
              <a:solidFill>
                <a:srgbClr val="333333"/>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lang="pt-BR">
                <a:solidFill>
                  <a:srgbClr val="333333"/>
                </a:solidFill>
                <a:latin typeface="Roboto"/>
                <a:ea typeface="Roboto"/>
                <a:cs typeface="Roboto"/>
                <a:sym typeface="Roboto"/>
              </a:rPr>
              <a:t>Predicado é uma função que aceita algum parâmetro e retorna um valor booleano true ou false. O método </a:t>
            </a:r>
            <a:r>
              <a:rPr i="1" lang="pt-BR">
                <a:solidFill>
                  <a:srgbClr val="333333"/>
                </a:solidFill>
                <a:latin typeface="Roboto"/>
                <a:ea typeface="Roboto"/>
                <a:cs typeface="Roboto"/>
                <a:sym typeface="Roboto"/>
              </a:rPr>
              <a:t>Filter</a:t>
            </a:r>
            <a:r>
              <a:rPr lang="pt-BR">
                <a:solidFill>
                  <a:srgbClr val="333333"/>
                </a:solidFill>
                <a:latin typeface="Roboto"/>
                <a:ea typeface="Roboto"/>
                <a:cs typeface="Roboto"/>
                <a:sym typeface="Roboto"/>
              </a:rPr>
              <a:t> passará esse predicado como argumento e opera no RDD de origem. Ele irá filtrar todos os elementos do RDD de origem para o qual o predicado não é satisfeito e cria novo RDD com os elementos que são passados ​​pela função de predicado. Vamos entender isso com o exemplo a seguir:</a:t>
            </a:r>
            <a:endParaRPr>
              <a:solidFill>
                <a:srgbClr val="333333"/>
              </a:solidFill>
              <a:latin typeface="Roboto"/>
              <a:ea typeface="Roboto"/>
              <a:cs typeface="Roboto"/>
              <a:sym typeface="Roboto"/>
            </a:endParaRPr>
          </a:p>
          <a:p>
            <a:pPr indent="0" lvl="0" marL="0" rtl="0">
              <a:spcBef>
                <a:spcPts val="0"/>
              </a:spcBef>
              <a:spcAft>
                <a:spcPts val="0"/>
              </a:spcAft>
              <a:buNone/>
            </a:pPr>
            <a:r>
              <a:t/>
            </a:r>
            <a:endParaRPr>
              <a:solidFill>
                <a:srgbClr val="333333"/>
              </a:solidFill>
              <a:latin typeface="Roboto"/>
              <a:ea typeface="Roboto"/>
              <a:cs typeface="Roboto"/>
              <a:sym typeface="Roboto"/>
            </a:endParaRPr>
          </a:p>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458" name="Google Shape;458;p41"/>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59" name="Google Shape;459;p41"/>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0080" lvl="0" marL="467280" rtl="0" algn="ctr">
              <a:spcBef>
                <a:spcPts val="0"/>
              </a:spcBef>
              <a:spcAft>
                <a:spcPts val="0"/>
              </a:spcAft>
              <a:buNone/>
            </a:pPr>
            <a:r>
              <a:rPr b="1" lang="pt-BR" sz="2200">
                <a:solidFill>
                  <a:srgbClr val="2A3890"/>
                </a:solidFill>
                <a:latin typeface="Trebuchet MS"/>
                <a:ea typeface="Trebuchet MS"/>
                <a:cs typeface="Trebuchet MS"/>
                <a:sym typeface="Trebuchet MS"/>
              </a:rPr>
              <a:t>Scala</a:t>
            </a:r>
            <a:endParaRPr sz="2200">
              <a:solidFill>
                <a:srgbClr val="2A3890"/>
              </a:solidFill>
            </a:endParaRPr>
          </a:p>
          <a:p>
            <a:pPr indent="0" lvl="0" marL="0" rtl="0">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2200">
              <a:solidFill>
                <a:schemeClr val="dk1"/>
              </a:solidFill>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Scala é uma linguagem de programação de propósito geral.</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Foi desenvolvida por Matrin Odersky no início dos anos 2000 na EPFL (École Polytechnique Fédérale de Lausanne).</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Foi concebido para superar as críticas das deficiências de Java.</a:t>
            </a:r>
            <a:endParaRPr sz="2200">
              <a:solidFill>
                <a:schemeClr val="dk1"/>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73" name="Google Shape;73;p15"/>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74" name="Google Shape;74;p15"/>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pic>
        <p:nvPicPr>
          <p:cNvPr descr="ARiDa-Logo-new1.png" id="464" name="Google Shape;464;p42"/>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65" name="Google Shape;465;p42"/>
          <p:cNvPicPr preferRelativeResize="0"/>
          <p:nvPr/>
        </p:nvPicPr>
        <p:blipFill>
          <a:blip r:embed="rId4">
            <a:alphaModFix/>
          </a:blip>
          <a:stretch>
            <a:fillRect/>
          </a:stretch>
        </p:blipFill>
        <p:spPr>
          <a:xfrm>
            <a:off x="8400822" y="224338"/>
            <a:ext cx="665579" cy="793399"/>
          </a:xfrm>
          <a:prstGeom prst="rect">
            <a:avLst/>
          </a:prstGeom>
          <a:noFill/>
          <a:ln>
            <a:noFill/>
          </a:ln>
        </p:spPr>
      </p:pic>
      <p:pic>
        <p:nvPicPr>
          <p:cNvPr descr="apache-spark-filter-example.gif" id="466" name="Google Shape;466;p42"/>
          <p:cNvPicPr preferRelativeResize="0"/>
          <p:nvPr/>
        </p:nvPicPr>
        <p:blipFill rotWithShape="1">
          <a:blip r:embed="rId5">
            <a:alphaModFix/>
          </a:blip>
          <a:srcRect b="-4329" l="0" r="0" t="4330"/>
          <a:stretch/>
        </p:blipFill>
        <p:spPr>
          <a:xfrm>
            <a:off x="3769225" y="1551000"/>
            <a:ext cx="5029884" cy="2055964"/>
          </a:xfrm>
          <a:prstGeom prst="rect">
            <a:avLst/>
          </a:prstGeom>
          <a:noFill/>
          <a:ln>
            <a:noFill/>
          </a:ln>
        </p:spPr>
      </p:pic>
      <p:sp>
        <p:nvSpPr>
          <p:cNvPr id="467" name="Google Shape;467;p42"/>
          <p:cNvSpPr txBox="1"/>
          <p:nvPr/>
        </p:nvSpPr>
        <p:spPr>
          <a:xfrm>
            <a:off x="4467942" y="3628175"/>
            <a:ext cx="4331100" cy="10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700">
                <a:solidFill>
                  <a:srgbClr val="999999"/>
                </a:solidFill>
              </a:rPr>
              <a:t>Apache Spark filter Example (http://backtobazics.com/big-data/spark/apache-spark-filter-example/)</a:t>
            </a:r>
            <a:endParaRPr sz="700">
              <a:solidFill>
                <a:srgbClr val="999999"/>
              </a:solidFill>
            </a:endParaRPr>
          </a:p>
        </p:txBody>
      </p:sp>
      <p:sp>
        <p:nvSpPr>
          <p:cNvPr id="468" name="Google Shape;468;p42"/>
          <p:cNvSpPr txBox="1"/>
          <p:nvPr/>
        </p:nvSpPr>
        <p:spPr>
          <a:xfrm>
            <a:off x="141975" y="1551000"/>
            <a:ext cx="3513000" cy="27840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SzPts val="1400"/>
              <a:buChar char="●"/>
            </a:pPr>
            <a:r>
              <a:rPr lang="pt-BR">
                <a:latin typeface="Roboto"/>
                <a:ea typeface="Roboto"/>
                <a:cs typeface="Roboto"/>
                <a:sym typeface="Roboto"/>
              </a:rPr>
              <a:t>Como você pode ver na imagem  RDD X é a fonte RDD e contém elementos 1 a 5 e tem duas partições. operação pega um predicado f (x) como um argumento que é algo como x% 2 == 0, o que significa que ele retornará true para elementos pares e false para elementos ímpares. RDD Y é um RDD resultante que terá o filtro</a:t>
            </a:r>
            <a:r>
              <a:rPr lang="pt-BR"/>
              <a:t>.</a:t>
            </a:r>
            <a:endParaRPr/>
          </a:p>
          <a:p>
            <a:pPr indent="0" lvl="0" marL="0">
              <a:spcBef>
                <a:spcPts val="0"/>
              </a:spcBef>
              <a:spcAft>
                <a:spcPts val="0"/>
              </a:spcAft>
              <a:buNone/>
            </a:pPr>
            <a:r>
              <a:t/>
            </a:r>
            <a:endParaRPr/>
          </a:p>
        </p:txBody>
      </p:sp>
      <p:sp>
        <p:nvSpPr>
          <p:cNvPr id="469" name="Google Shape;46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Filter</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Map</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75" name="Google Shape;475;p43"/>
          <p:cNvSpPr txBox="1"/>
          <p:nvPr>
            <p:ph idx="1" type="body"/>
          </p:nvPr>
        </p:nvSpPr>
        <p:spPr>
          <a:xfrm>
            <a:off x="311700" y="1152475"/>
            <a:ext cx="8520600" cy="39645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Roboto"/>
              <a:buChar char="●"/>
            </a:pPr>
            <a:r>
              <a:rPr lang="pt-BR">
                <a:solidFill>
                  <a:srgbClr val="333333"/>
                </a:solidFill>
                <a:latin typeface="Roboto"/>
                <a:ea typeface="Roboto"/>
                <a:cs typeface="Roboto"/>
                <a:sym typeface="Roboto"/>
              </a:rPr>
              <a:t>A função </a:t>
            </a:r>
            <a:r>
              <a:rPr i="1" lang="pt-BR">
                <a:solidFill>
                  <a:srgbClr val="333333"/>
                </a:solidFill>
                <a:latin typeface="Roboto"/>
                <a:ea typeface="Roboto"/>
                <a:cs typeface="Roboto"/>
                <a:sym typeface="Roboto"/>
              </a:rPr>
              <a:t>Map</a:t>
            </a:r>
            <a:r>
              <a:rPr lang="pt-BR">
                <a:solidFill>
                  <a:srgbClr val="333333"/>
                </a:solidFill>
                <a:latin typeface="Roboto"/>
                <a:ea typeface="Roboto"/>
                <a:cs typeface="Roboto"/>
                <a:sym typeface="Roboto"/>
              </a:rPr>
              <a:t> retorna um novo RDD aplicando uma função a todos os elementos do RDD fonte</a:t>
            </a:r>
            <a:endParaRPr>
              <a:solidFill>
                <a:srgbClr val="333333"/>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i="1" lang="pt-BR">
                <a:solidFill>
                  <a:srgbClr val="333333"/>
                </a:solidFill>
                <a:latin typeface="Roboto"/>
                <a:ea typeface="Roboto"/>
                <a:cs typeface="Roboto"/>
                <a:sym typeface="Roboto"/>
              </a:rPr>
              <a:t>Map</a:t>
            </a:r>
            <a:r>
              <a:rPr lang="pt-BR">
                <a:solidFill>
                  <a:srgbClr val="333333"/>
                </a:solidFill>
                <a:latin typeface="Roboto"/>
                <a:ea typeface="Roboto"/>
                <a:cs typeface="Roboto"/>
                <a:sym typeface="Roboto"/>
              </a:rPr>
              <a:t> é uma função de transformação que aceita uma função como um argumento. Esta função será aplicada ao RDD de origem e eventualmente a cada elemento do RDD de origem e criará um novo RDD com os valores resultantes. Vamos dar uma olhada no exemplo a seguir para entender melhor.</a:t>
            </a:r>
            <a:endParaRPr>
              <a:solidFill>
                <a:srgbClr val="333333"/>
              </a:solidFill>
              <a:latin typeface="Roboto"/>
              <a:ea typeface="Roboto"/>
              <a:cs typeface="Roboto"/>
              <a:sym typeface="Roboto"/>
            </a:endParaRPr>
          </a:p>
          <a:p>
            <a:pPr indent="0" lvl="0" marL="0" rtl="0">
              <a:spcBef>
                <a:spcPts val="0"/>
              </a:spcBef>
              <a:spcAft>
                <a:spcPts val="0"/>
              </a:spcAft>
              <a:buNone/>
            </a:pPr>
            <a:r>
              <a:t/>
            </a:r>
            <a:endParaRPr>
              <a:solidFill>
                <a:srgbClr val="333333"/>
              </a:solidFill>
              <a:latin typeface="Roboto"/>
              <a:ea typeface="Roboto"/>
              <a:cs typeface="Roboto"/>
              <a:sym typeface="Roboto"/>
            </a:endParaRPr>
          </a:p>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476" name="Google Shape;476;p43"/>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77" name="Google Shape;477;p43"/>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descr="ARiDa-Logo-new1.png" id="482" name="Google Shape;482;p44"/>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83" name="Google Shape;483;p44"/>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484" name="Google Shape;484;p44"/>
          <p:cNvSpPr txBox="1"/>
          <p:nvPr/>
        </p:nvSpPr>
        <p:spPr>
          <a:xfrm>
            <a:off x="4688676" y="3628175"/>
            <a:ext cx="4110600" cy="10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700">
                <a:solidFill>
                  <a:srgbClr val="999999"/>
                </a:solidFill>
              </a:rPr>
              <a:t>Apache Spark map Example (</a:t>
            </a:r>
            <a:r>
              <a:rPr lang="pt-BR" sz="700">
                <a:solidFill>
                  <a:srgbClr val="999999"/>
                </a:solidFill>
              </a:rPr>
              <a:t>http://backtobazics.com/big-data/spark/apache-spark-map-example/</a:t>
            </a:r>
            <a:r>
              <a:rPr lang="pt-BR" sz="700">
                <a:solidFill>
                  <a:srgbClr val="999999"/>
                </a:solidFill>
              </a:rPr>
              <a:t>)</a:t>
            </a:r>
            <a:endParaRPr sz="700">
              <a:solidFill>
                <a:srgbClr val="999999"/>
              </a:solidFill>
            </a:endParaRPr>
          </a:p>
        </p:txBody>
      </p:sp>
      <p:sp>
        <p:nvSpPr>
          <p:cNvPr id="485" name="Google Shape;485;p44"/>
          <p:cNvSpPr txBox="1"/>
          <p:nvPr/>
        </p:nvSpPr>
        <p:spPr>
          <a:xfrm>
            <a:off x="141975" y="1551000"/>
            <a:ext cx="3513000" cy="27840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SzPts val="1400"/>
              <a:buChar char="●"/>
            </a:pPr>
            <a:r>
              <a:rPr lang="pt-BR">
                <a:latin typeface="Roboto"/>
                <a:ea typeface="Roboto"/>
                <a:cs typeface="Roboto"/>
                <a:sym typeface="Roboto"/>
              </a:rPr>
              <a:t>Como você pode ver na imagem o  RDD X é a fonte RDD e o RDD Y é um resultante RDD. Se utilizarmos um exemplo de contagem de palavras no Spark, o RDD X tem a matriz distribuída das palavras, com a transformação de </a:t>
            </a:r>
            <a:r>
              <a:rPr i="1" lang="pt-BR">
                <a:latin typeface="Roboto"/>
                <a:ea typeface="Roboto"/>
                <a:cs typeface="Roboto"/>
                <a:sym typeface="Roboto"/>
              </a:rPr>
              <a:t>map</a:t>
            </a:r>
            <a:r>
              <a:rPr lang="pt-BR">
                <a:latin typeface="Roboto"/>
                <a:ea typeface="Roboto"/>
                <a:cs typeface="Roboto"/>
                <a:sym typeface="Roboto"/>
              </a:rPr>
              <a:t> estamos mapeando cada elemento com o inteiro 1 e criando uma tupla como (palavra, 1).</a:t>
            </a:r>
            <a:endParaRPr>
              <a:latin typeface="Roboto"/>
              <a:ea typeface="Roboto"/>
              <a:cs typeface="Roboto"/>
              <a:sym typeface="Roboto"/>
            </a:endParaRPr>
          </a:p>
          <a:p>
            <a:pPr indent="0" lvl="0" marL="0" rtl="0">
              <a:spcBef>
                <a:spcPts val="0"/>
              </a:spcBef>
              <a:spcAft>
                <a:spcPts val="0"/>
              </a:spcAft>
              <a:buNone/>
            </a:pPr>
            <a:r>
              <a:t/>
            </a:r>
            <a:endParaRPr/>
          </a:p>
        </p:txBody>
      </p:sp>
      <p:sp>
        <p:nvSpPr>
          <p:cNvPr id="486" name="Google Shape;48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Map</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pic>
        <p:nvPicPr>
          <p:cNvPr descr="apache-spark-map-example.gif" id="487" name="Google Shape;487;p44"/>
          <p:cNvPicPr preferRelativeResize="0"/>
          <p:nvPr/>
        </p:nvPicPr>
        <p:blipFill>
          <a:blip r:embed="rId5">
            <a:alphaModFix/>
          </a:blip>
          <a:stretch>
            <a:fillRect/>
          </a:stretch>
        </p:blipFill>
        <p:spPr>
          <a:xfrm>
            <a:off x="3773700" y="1471025"/>
            <a:ext cx="5058600" cy="2067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Flat</a:t>
            </a:r>
            <a:r>
              <a:rPr b="1" lang="pt-BR" sz="2200">
                <a:solidFill>
                  <a:srgbClr val="2A3890"/>
                </a:solidFill>
                <a:latin typeface="Trebuchet MS"/>
                <a:ea typeface="Trebuchet MS"/>
                <a:cs typeface="Trebuchet MS"/>
                <a:sym typeface="Trebuchet MS"/>
              </a:rPr>
              <a:t>Map</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493" name="Google Shape;493;p45"/>
          <p:cNvSpPr txBox="1"/>
          <p:nvPr>
            <p:ph idx="1" type="body"/>
          </p:nvPr>
        </p:nvSpPr>
        <p:spPr>
          <a:xfrm>
            <a:off x="311700" y="1152475"/>
            <a:ext cx="8520600" cy="3964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333333"/>
              </a:buClr>
              <a:buSzPts val="1400"/>
              <a:buFont typeface="Roboto"/>
              <a:buChar char="●"/>
            </a:pPr>
            <a:r>
              <a:rPr b="1" i="1" lang="pt-BR">
                <a:solidFill>
                  <a:srgbClr val="333333"/>
                </a:solidFill>
                <a:latin typeface="Roboto"/>
                <a:ea typeface="Roboto"/>
                <a:cs typeface="Roboto"/>
                <a:sym typeface="Roboto"/>
              </a:rPr>
              <a:t>FlatMap</a:t>
            </a:r>
            <a:r>
              <a:rPr lang="pt-BR">
                <a:solidFill>
                  <a:srgbClr val="333333"/>
                </a:solidFill>
                <a:latin typeface="Roboto"/>
                <a:ea typeface="Roboto"/>
                <a:cs typeface="Roboto"/>
                <a:sym typeface="Roboto"/>
              </a:rPr>
              <a:t> é uma operação de transformação do RDD que aceita uma função como um argumento. Assim como </a:t>
            </a:r>
            <a:r>
              <a:rPr i="1" lang="pt-BR">
                <a:solidFill>
                  <a:srgbClr val="333333"/>
                </a:solidFill>
                <a:latin typeface="Roboto"/>
                <a:ea typeface="Roboto"/>
                <a:cs typeface="Roboto"/>
                <a:sym typeface="Roboto"/>
              </a:rPr>
              <a:t>Map</a:t>
            </a:r>
            <a:r>
              <a:rPr lang="pt-BR">
                <a:solidFill>
                  <a:srgbClr val="333333"/>
                </a:solidFill>
                <a:latin typeface="Roboto"/>
                <a:ea typeface="Roboto"/>
                <a:cs typeface="Roboto"/>
                <a:sym typeface="Roboto"/>
              </a:rPr>
              <a:t>, esta função será aplicada ao RDD de origem e eventualmente a cada elemento do RDD de origem e criará um novo RDD com os valores resultantes. Um passo mais do que a operação de </a:t>
            </a:r>
            <a:r>
              <a:rPr i="1" lang="pt-BR">
                <a:solidFill>
                  <a:srgbClr val="333333"/>
                </a:solidFill>
                <a:latin typeface="Roboto"/>
                <a:ea typeface="Roboto"/>
                <a:cs typeface="Roboto"/>
                <a:sym typeface="Roboto"/>
              </a:rPr>
              <a:t>map</a:t>
            </a:r>
            <a:r>
              <a:rPr lang="pt-BR">
                <a:solidFill>
                  <a:srgbClr val="333333"/>
                </a:solidFill>
                <a:latin typeface="Roboto"/>
                <a:ea typeface="Roboto"/>
                <a:cs typeface="Roboto"/>
                <a:sym typeface="Roboto"/>
              </a:rPr>
              <a:t> , ele aceita a função argumento que retorna matriz, lista ou seqüência de elementos em vez de um único elemento. Como resultado final, aplana todos os elementos do RDD resultante no caso de elementos individuais estarem na forma de lista, matriz, seqüência ou qualquer coleção. Vamos verificar seu comportamento no exemplo seguinte.</a:t>
            </a:r>
            <a:endParaRPr>
              <a:solidFill>
                <a:srgbClr val="333333"/>
              </a:solidFill>
              <a:latin typeface="Roboto"/>
              <a:ea typeface="Roboto"/>
              <a:cs typeface="Roboto"/>
              <a:sym typeface="Roboto"/>
            </a:endParaRPr>
          </a:p>
          <a:p>
            <a:pPr indent="0" lvl="0" marL="0" rtl="0">
              <a:lnSpc>
                <a:spcPct val="150000"/>
              </a:lnSpc>
              <a:spcBef>
                <a:spcPts val="0"/>
              </a:spcBef>
              <a:spcAft>
                <a:spcPts val="0"/>
              </a:spcAft>
              <a:buNone/>
            </a:pPr>
            <a:r>
              <a:t/>
            </a:r>
            <a:endParaRPr>
              <a:solidFill>
                <a:srgbClr val="333333"/>
              </a:solidFill>
              <a:latin typeface="Roboto"/>
              <a:ea typeface="Roboto"/>
              <a:cs typeface="Roboto"/>
              <a:sym typeface="Roboto"/>
            </a:endParaRPr>
          </a:p>
          <a:p>
            <a:pPr indent="0" lvl="0" marL="0" rtl="0">
              <a:spcBef>
                <a:spcPts val="0"/>
              </a:spcBef>
              <a:spcAft>
                <a:spcPts val="0"/>
              </a:spcAft>
              <a:buNone/>
            </a:pPr>
            <a:r>
              <a:t/>
            </a:r>
            <a:endParaRPr>
              <a:solidFill>
                <a:srgbClr val="333333"/>
              </a:solidFill>
              <a:latin typeface="Roboto"/>
              <a:ea typeface="Roboto"/>
              <a:cs typeface="Roboto"/>
              <a:sym typeface="Roboto"/>
            </a:endParaRPr>
          </a:p>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494" name="Google Shape;494;p45"/>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495" name="Google Shape;495;p45"/>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descr="ARiDa-Logo-new1.png" id="500" name="Google Shape;500;p46"/>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501" name="Google Shape;501;p46"/>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502" name="Google Shape;502;p46"/>
          <p:cNvSpPr txBox="1"/>
          <p:nvPr/>
        </p:nvSpPr>
        <p:spPr>
          <a:xfrm>
            <a:off x="3932875" y="3628175"/>
            <a:ext cx="4866600" cy="10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700">
                <a:solidFill>
                  <a:srgbClr val="999999"/>
                </a:solidFill>
              </a:rPr>
              <a:t>Apache Spark Flatmap Example (http://backtobazics.com/big-data/spark/apache-spark-flatmap-example/)</a:t>
            </a:r>
            <a:endParaRPr sz="700">
              <a:solidFill>
                <a:srgbClr val="999999"/>
              </a:solidFill>
            </a:endParaRPr>
          </a:p>
        </p:txBody>
      </p:sp>
      <p:sp>
        <p:nvSpPr>
          <p:cNvPr id="503" name="Google Shape;503;p46"/>
          <p:cNvSpPr txBox="1"/>
          <p:nvPr/>
        </p:nvSpPr>
        <p:spPr>
          <a:xfrm>
            <a:off x="0" y="1385300"/>
            <a:ext cx="3694800" cy="27840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Char char="●"/>
            </a:pPr>
            <a:r>
              <a:rPr lang="pt-BR" sz="1200">
                <a:latin typeface="Roboto"/>
                <a:ea typeface="Roboto"/>
                <a:cs typeface="Roboto"/>
                <a:sym typeface="Roboto"/>
              </a:rPr>
              <a:t>Como você pode ver na imagem o RDD X é a fonte RDD e o RDD Y é um RDD resultante. De acordo com nosso típico exemplo de contagem de palavras no Spark, o RDD X é composto de linhas/frases individuais que são distribuídas em várias partições, com a transformação </a:t>
            </a:r>
            <a:r>
              <a:rPr i="1" lang="pt-BR" sz="1200">
                <a:latin typeface="Roboto"/>
                <a:ea typeface="Roboto"/>
                <a:cs typeface="Roboto"/>
                <a:sym typeface="Roboto"/>
              </a:rPr>
              <a:t>flatMap</a:t>
            </a:r>
            <a:r>
              <a:rPr lang="pt-BR" sz="1200">
                <a:latin typeface="Roboto"/>
                <a:ea typeface="Roboto"/>
                <a:cs typeface="Roboto"/>
                <a:sym typeface="Roboto"/>
              </a:rPr>
              <a:t> que estamos extraindo uma matriz separada de palavras da sentença. Mas em vez da função array flatMap retornará o RDD com palavras individuais em vez de RDD com vetores de palavras.</a:t>
            </a:r>
            <a:endParaRPr sz="1200">
              <a:latin typeface="Roboto"/>
              <a:ea typeface="Roboto"/>
              <a:cs typeface="Roboto"/>
              <a:sym typeface="Roboto"/>
            </a:endParaRPr>
          </a:p>
          <a:p>
            <a:pPr indent="0" lvl="0" marL="0" rtl="0">
              <a:lnSpc>
                <a:spcPct val="115000"/>
              </a:lnSpc>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p>
        </p:txBody>
      </p:sp>
      <p:sp>
        <p:nvSpPr>
          <p:cNvPr id="504" name="Google Shape;50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Flat</a:t>
            </a:r>
            <a:r>
              <a:rPr b="1" lang="pt-BR" sz="2200">
                <a:solidFill>
                  <a:srgbClr val="2A3890"/>
                </a:solidFill>
                <a:latin typeface="Trebuchet MS"/>
                <a:ea typeface="Trebuchet MS"/>
                <a:cs typeface="Trebuchet MS"/>
                <a:sym typeface="Trebuchet MS"/>
              </a:rPr>
              <a:t>Map</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pic>
        <p:nvPicPr>
          <p:cNvPr descr="apache-spark-flatmap-example.gif" id="505" name="Google Shape;505;p46"/>
          <p:cNvPicPr preferRelativeResize="0"/>
          <p:nvPr/>
        </p:nvPicPr>
        <p:blipFill>
          <a:blip r:embed="rId5">
            <a:alphaModFix/>
          </a:blip>
          <a:stretch>
            <a:fillRect/>
          </a:stretch>
        </p:blipFill>
        <p:spPr>
          <a:xfrm>
            <a:off x="3882175" y="1512224"/>
            <a:ext cx="5184226" cy="21190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2200">
                <a:solidFill>
                  <a:srgbClr val="2A3890"/>
                </a:solidFill>
                <a:latin typeface="Trebuchet MS"/>
                <a:ea typeface="Trebuchet MS"/>
                <a:cs typeface="Trebuchet MS"/>
                <a:sym typeface="Trebuchet MS"/>
              </a:rPr>
              <a:t>Referências Bibliográfica</a:t>
            </a:r>
            <a:endParaRPr b="1" sz="2200">
              <a:solidFill>
                <a:srgbClr val="2A3890"/>
              </a:solidFill>
              <a:latin typeface="Trebuchet MS"/>
              <a:ea typeface="Trebuchet MS"/>
              <a:cs typeface="Trebuchet MS"/>
              <a:sym typeface="Trebuchet MS"/>
            </a:endParaRPr>
          </a:p>
        </p:txBody>
      </p:sp>
      <p:sp>
        <p:nvSpPr>
          <p:cNvPr id="511" name="Google Shape;511;p47"/>
          <p:cNvSpPr txBox="1"/>
          <p:nvPr>
            <p:ph idx="1" type="body"/>
          </p:nvPr>
        </p:nvSpPr>
        <p:spPr>
          <a:xfrm>
            <a:off x="311700" y="1152475"/>
            <a:ext cx="8520600" cy="2646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14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000000"/>
              </a:buClr>
              <a:buSzPts val="1400"/>
              <a:buFont typeface="Roboto"/>
              <a:buAutoNum type="arabicPeriod"/>
            </a:pPr>
            <a:r>
              <a:rPr lang="pt-BR" sz="1400">
                <a:solidFill>
                  <a:srgbClr val="000000"/>
                </a:solidFill>
                <a:uFill>
                  <a:noFill/>
                </a:uFill>
                <a:latin typeface="Roboto"/>
                <a:ea typeface="Roboto"/>
                <a:cs typeface="Roboto"/>
                <a:sym typeface="Roboto"/>
                <a:hlinkClick r:id="rId3"/>
              </a:rPr>
              <a:t>http://spark.apache.org/</a:t>
            </a:r>
            <a:endParaRPr sz="14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AutoNum type="arabicPeriod"/>
            </a:pPr>
            <a:r>
              <a:rPr lang="pt-BR" sz="1400">
                <a:solidFill>
                  <a:schemeClr val="dk1"/>
                </a:solidFill>
                <a:latin typeface="Roboto"/>
                <a:ea typeface="Roboto"/>
                <a:cs typeface="Roboto"/>
                <a:sym typeface="Roboto"/>
              </a:rPr>
              <a:t>http://backtobazics.com/big-data/spark/apache-spark-flatmap-example/</a:t>
            </a:r>
            <a:endParaRPr sz="14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AutoNum type="arabicPeriod"/>
            </a:pPr>
            <a:r>
              <a:rPr lang="pt-BR" sz="1400">
                <a:solidFill>
                  <a:schemeClr val="dk1"/>
                </a:solidFill>
                <a:latin typeface="Roboto"/>
                <a:ea typeface="Roboto"/>
                <a:cs typeface="Roboto"/>
                <a:sym typeface="Roboto"/>
              </a:rPr>
              <a:t>http://backtobazics.com/big-data/spark/apache-spark-map-example/</a:t>
            </a:r>
            <a:endParaRPr sz="14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AutoNum type="arabicPeriod"/>
            </a:pPr>
            <a:r>
              <a:rPr lang="pt-BR" sz="1400">
                <a:solidFill>
                  <a:schemeClr val="dk1"/>
                </a:solidFill>
                <a:latin typeface="Roboto"/>
                <a:ea typeface="Roboto"/>
                <a:cs typeface="Roboto"/>
                <a:sym typeface="Roboto"/>
              </a:rPr>
              <a:t>http://backtobazics.com/big-data/spark/apache-spark-filter-example/</a:t>
            </a:r>
            <a:endParaRPr sz="1400">
              <a:solidFill>
                <a:schemeClr val="dk1"/>
              </a:solidFill>
              <a:latin typeface="Roboto"/>
              <a:ea typeface="Roboto"/>
              <a:cs typeface="Roboto"/>
              <a:sym typeface="Roboto"/>
            </a:endParaRPr>
          </a:p>
          <a:p>
            <a:pPr indent="-317500" lvl="0" marL="457200" rtl="0">
              <a:lnSpc>
                <a:spcPct val="150000"/>
              </a:lnSpc>
              <a:spcBef>
                <a:spcPts val="0"/>
              </a:spcBef>
              <a:spcAft>
                <a:spcPts val="0"/>
              </a:spcAft>
              <a:buClr>
                <a:srgbClr val="000000"/>
              </a:buClr>
              <a:buSzPts val="1400"/>
              <a:buFont typeface="Roboto"/>
              <a:buAutoNum type="arabicPeriod"/>
            </a:pPr>
            <a:r>
              <a:rPr lang="pt-BR" sz="1400">
                <a:solidFill>
                  <a:schemeClr val="dk1"/>
                </a:solidFill>
                <a:latin typeface="Roboto"/>
                <a:ea typeface="Roboto"/>
                <a:cs typeface="Roboto"/>
                <a:sym typeface="Roboto"/>
              </a:rPr>
              <a:t>https://www.udemy.com/scala-and-spark-for-big-data-and-machine-learning/learn/v4/</a:t>
            </a:r>
            <a:endParaRPr sz="1400">
              <a:solidFill>
                <a:srgbClr val="333333"/>
              </a:solidFill>
              <a:latin typeface="Roboto"/>
              <a:ea typeface="Roboto"/>
              <a:cs typeface="Roboto"/>
              <a:sym typeface="Roboto"/>
            </a:endParaRPr>
          </a:p>
          <a:p>
            <a:pPr indent="0" lvl="0" marL="0" marR="0" rtl="0" algn="l">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512" name="Google Shape;512;p47"/>
          <p:cNvPicPr preferRelativeResize="0"/>
          <p:nvPr/>
        </p:nvPicPr>
        <p:blipFill>
          <a:blip r:embed="rId4">
            <a:alphaModFix/>
          </a:blip>
          <a:stretch>
            <a:fillRect/>
          </a:stretch>
        </p:blipFill>
        <p:spPr>
          <a:xfrm>
            <a:off x="141974" y="311250"/>
            <a:ext cx="1255925" cy="706474"/>
          </a:xfrm>
          <a:prstGeom prst="rect">
            <a:avLst/>
          </a:prstGeom>
          <a:noFill/>
          <a:ln>
            <a:noFill/>
          </a:ln>
        </p:spPr>
      </p:pic>
      <p:pic>
        <p:nvPicPr>
          <p:cNvPr descr="BRASAO UFC.png" id="513" name="Google Shape;513;p47"/>
          <p:cNvPicPr preferRelativeResize="0"/>
          <p:nvPr/>
        </p:nvPicPr>
        <p:blipFill>
          <a:blip r:embed="rId5">
            <a:alphaModFix/>
          </a:blip>
          <a:stretch>
            <a:fillRect/>
          </a:stretch>
        </p:blipFill>
        <p:spPr>
          <a:xfrm>
            <a:off x="8400822" y="224338"/>
            <a:ext cx="665579" cy="793399"/>
          </a:xfrm>
          <a:prstGeom prst="rect">
            <a:avLst/>
          </a:prstGeom>
          <a:noFill/>
          <a:ln>
            <a:noFill/>
          </a:ln>
        </p:spPr>
      </p:pic>
      <p:sp>
        <p:nvSpPr>
          <p:cNvPr id="514" name="Google Shape;514;p47"/>
          <p:cNvSpPr txBox="1"/>
          <p:nvPr/>
        </p:nvSpPr>
        <p:spPr>
          <a:xfrm>
            <a:off x="4548225" y="4267300"/>
            <a:ext cx="3852600" cy="4494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pt-BR" sz="2400">
                <a:latin typeface="Roboto"/>
                <a:ea typeface="Roboto"/>
                <a:cs typeface="Roboto"/>
                <a:sym typeface="Roboto"/>
              </a:rPr>
              <a:t>Obrigado!</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0080" lvl="0" marL="467280" rtl="0" algn="ctr">
              <a:spcBef>
                <a:spcPts val="0"/>
              </a:spcBef>
              <a:spcAft>
                <a:spcPts val="0"/>
              </a:spcAft>
              <a:buNone/>
            </a:pPr>
            <a:r>
              <a:rPr b="1" lang="pt-BR" sz="2200">
                <a:solidFill>
                  <a:srgbClr val="2A3890"/>
                </a:solidFill>
                <a:latin typeface="Trebuchet MS"/>
                <a:ea typeface="Trebuchet MS"/>
                <a:cs typeface="Trebuchet MS"/>
                <a:sym typeface="Trebuchet MS"/>
              </a:rPr>
              <a:t>Scala</a:t>
            </a:r>
            <a:endParaRPr>
              <a:solidFill>
                <a:srgbClr val="2A3890"/>
              </a:solidFil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Uma grande razão pela qual a popularidade de Scala tem aumentado drasticamente nos últimos anos é por causa do Apache Spark.</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Vamos discutir como o Spark está no contexto de Big Data.</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chemeClr val="dk1"/>
                </a:solidFill>
                <a:latin typeface="Roboto"/>
                <a:ea typeface="Roboto"/>
                <a:cs typeface="Roboto"/>
                <a:sym typeface="Roboto"/>
              </a:rPr>
              <a:t>Começaremos com uma explicação geral do que é Big Data e algumas tecnologias relacionadas.</a:t>
            </a:r>
            <a:endParaRPr sz="2200">
              <a:solidFill>
                <a:schemeClr val="dk1"/>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81" name="Google Shape;81;p16"/>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82" name="Google Shape;82;p16"/>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Visão Geral de Big Data </a:t>
            </a:r>
            <a:endParaRPr b="1" sz="2200">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2200">
              <a:solidFill>
                <a:srgbClr val="333333"/>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Explicação do Hadoop.</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MapReduce e Spark.</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Sistemas locais versus sistemas distribuídos.</a:t>
            </a:r>
            <a:endParaRPr sz="2200">
              <a:solidFill>
                <a:schemeClr val="dk1"/>
              </a:solidFill>
              <a:latin typeface="Roboto"/>
              <a:ea typeface="Roboto"/>
              <a:cs typeface="Roboto"/>
              <a:sym typeface="Roboto"/>
            </a:endParaRPr>
          </a:p>
          <a:p>
            <a:pPr indent="-317500" lvl="0" marL="457200" rtl="0">
              <a:lnSpc>
                <a:spcPct val="150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Visão Geral do Ecossistema Hadoop.</a:t>
            </a:r>
            <a:endParaRPr sz="2200">
              <a:solidFill>
                <a:srgbClr val="333333"/>
              </a:solidFill>
              <a:latin typeface="Roboto"/>
              <a:ea typeface="Roboto"/>
              <a:cs typeface="Roboto"/>
              <a:sym typeface="Roboto"/>
            </a:endParaRPr>
          </a:p>
          <a:p>
            <a:pPr indent="-317500" lvl="0" marL="457200" rtl="0">
              <a:lnSpc>
                <a:spcPct val="150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Visão geral de Spark.</a:t>
            </a:r>
            <a:endParaRPr sz="2200">
              <a:solidFill>
                <a:srgbClr val="333333"/>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89" name="Google Shape;89;p17"/>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90" name="Google Shape;90;p17"/>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Big Data </a:t>
            </a:r>
            <a:endParaRPr b="1" sz="2200">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14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Dados podem caber em um computador local, na escala de</a:t>
            </a:r>
            <a:r>
              <a:rPr lang="pt-BR" sz="2200">
                <a:solidFill>
                  <a:schemeClr val="dk1"/>
                </a:solidFill>
                <a:latin typeface="Roboto"/>
                <a:ea typeface="Roboto"/>
                <a:cs typeface="Roboto"/>
                <a:sym typeface="Roboto"/>
              </a:rPr>
              <a:t> </a:t>
            </a:r>
            <a:r>
              <a:rPr lang="pt-BR" sz="2200">
                <a:solidFill>
                  <a:srgbClr val="333333"/>
                </a:solidFill>
                <a:latin typeface="Roboto"/>
                <a:ea typeface="Roboto"/>
                <a:cs typeface="Roboto"/>
                <a:sym typeface="Roboto"/>
              </a:rPr>
              <a:t>0-32 GB dependendo da RAM.</a:t>
            </a:r>
            <a:endParaRPr sz="2200">
              <a:solidFill>
                <a:schemeClr val="dk1"/>
              </a:solidFill>
              <a:latin typeface="Roboto"/>
              <a:ea typeface="Roboto"/>
              <a:cs typeface="Roboto"/>
              <a:sym typeface="Roboto"/>
            </a:endParaRPr>
          </a:p>
          <a:p>
            <a:pPr indent="-317500" lvl="0" marL="457200" rtl="0">
              <a:lnSpc>
                <a:spcPct val="114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Mas o que podemos fazer se tivermos um conjunto maior de dados?</a:t>
            </a:r>
            <a:endParaRPr sz="2200">
              <a:solidFill>
                <a:srgbClr val="333333"/>
              </a:solidFill>
              <a:latin typeface="Roboto"/>
              <a:ea typeface="Roboto"/>
              <a:cs typeface="Roboto"/>
              <a:sym typeface="Roboto"/>
            </a:endParaRPr>
          </a:p>
          <a:p>
            <a:pPr indent="-317500" lvl="1" marL="914400" rtl="0">
              <a:lnSpc>
                <a:spcPct val="114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Tente usar um banco de dados SQL para mover o armazenamento para o disco rígido em vez de RAM.</a:t>
            </a:r>
            <a:endParaRPr sz="2200">
              <a:solidFill>
                <a:srgbClr val="333333"/>
              </a:solidFill>
              <a:latin typeface="Roboto"/>
              <a:ea typeface="Roboto"/>
              <a:cs typeface="Roboto"/>
              <a:sym typeface="Roboto"/>
            </a:endParaRPr>
          </a:p>
          <a:p>
            <a:pPr indent="-317500" lvl="1" marL="914400" rtl="0">
              <a:lnSpc>
                <a:spcPct val="114000"/>
              </a:lnSpc>
              <a:spcBef>
                <a:spcPts val="0"/>
              </a:spcBef>
              <a:spcAft>
                <a:spcPts val="0"/>
              </a:spcAft>
              <a:buClr>
                <a:schemeClr val="dk1"/>
              </a:buClr>
              <a:buSzPts val="1400"/>
              <a:buFont typeface="Roboto"/>
              <a:buChar char="○"/>
            </a:pPr>
            <a:r>
              <a:rPr lang="pt-BR" sz="2200">
                <a:solidFill>
                  <a:srgbClr val="333333"/>
                </a:solidFill>
                <a:latin typeface="Roboto"/>
                <a:ea typeface="Roboto"/>
                <a:cs typeface="Roboto"/>
                <a:sym typeface="Roboto"/>
              </a:rPr>
              <a:t>Ou use um sistema distribuído, que distribua os dados para várias máquinas / computador.</a:t>
            </a:r>
            <a:endParaRPr sz="2200">
              <a:solidFill>
                <a:schemeClr val="dk1"/>
              </a:solidFill>
              <a:latin typeface="Roboto"/>
              <a:ea typeface="Roboto"/>
              <a:cs typeface="Roboto"/>
              <a:sym typeface="Roboto"/>
            </a:endParaRPr>
          </a:p>
          <a:p>
            <a:pPr indent="-10080" lvl="0" marL="467280" rtl="0">
              <a:lnSpc>
                <a:spcPct val="100000"/>
              </a:lnSpc>
              <a:spcBef>
                <a:spcPts val="0"/>
              </a:spcBef>
              <a:spcAft>
                <a:spcPts val="0"/>
              </a:spcAft>
              <a:buNone/>
            </a:pPr>
            <a:r>
              <a:t/>
            </a:r>
            <a:endParaRPr sz="2200">
              <a:solidFill>
                <a:schemeClr val="dk1"/>
              </a:solidFill>
            </a:endParaRPr>
          </a:p>
          <a:p>
            <a:pPr indent="0" lvl="0" marL="0" rtl="0">
              <a:spcBef>
                <a:spcPts val="0"/>
              </a:spcBef>
              <a:spcAft>
                <a:spcPts val="1600"/>
              </a:spcAft>
              <a:buNone/>
            </a:pPr>
            <a:r>
              <a:t/>
            </a:r>
            <a:endParaRPr/>
          </a:p>
        </p:txBody>
      </p:sp>
      <p:pic>
        <p:nvPicPr>
          <p:cNvPr descr="ARiDa-Logo-new1.png" id="97" name="Google Shape;97;p18"/>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98" name="Google Shape;98;p18"/>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Local versus Distribuído</a:t>
            </a:r>
            <a:endParaRPr b="1" sz="2200">
              <a:latin typeface="Trebuchet MS"/>
              <a:ea typeface="Trebuchet MS"/>
              <a:cs typeface="Trebuchet MS"/>
              <a:sym typeface="Trebuchet MS"/>
            </a:endParaRPr>
          </a:p>
          <a:p>
            <a:pPr indent="-12599" lvl="0" marL="12599" rtl="0" algn="ctr">
              <a:spcBef>
                <a:spcPts val="0"/>
              </a:spcBef>
              <a:spcAft>
                <a:spcPts val="0"/>
              </a:spcAft>
              <a:buNone/>
            </a:pPr>
            <a:r>
              <a:t/>
            </a:r>
            <a:endParaRPr b="1" sz="2200">
              <a:solidFill>
                <a:srgbClr val="2A3890"/>
              </a:solidFill>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pic>
        <p:nvPicPr>
          <p:cNvPr descr="ARiDa-Logo-new1.png" id="104" name="Google Shape;104;p19"/>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05" name="Google Shape;105;p19"/>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106" name="Google Shape;106;p19"/>
          <p:cNvSpPr/>
          <p:nvPr/>
        </p:nvSpPr>
        <p:spPr>
          <a:xfrm>
            <a:off x="410975" y="132715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9"/>
          <p:cNvSpPr/>
          <p:nvPr/>
        </p:nvSpPr>
        <p:spPr>
          <a:xfrm>
            <a:off x="5497055" y="126127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9"/>
          <p:cNvSpPr/>
          <p:nvPr/>
        </p:nvSpPr>
        <p:spPr>
          <a:xfrm>
            <a:off x="3234815" y="301483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9"/>
          <p:cNvSpPr/>
          <p:nvPr/>
        </p:nvSpPr>
        <p:spPr>
          <a:xfrm>
            <a:off x="4347215" y="301483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9"/>
          <p:cNvSpPr/>
          <p:nvPr/>
        </p:nvSpPr>
        <p:spPr>
          <a:xfrm>
            <a:off x="6605495" y="301483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9"/>
          <p:cNvSpPr/>
          <p:nvPr/>
        </p:nvSpPr>
        <p:spPr>
          <a:xfrm>
            <a:off x="7713935" y="301483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9"/>
          <p:cNvSpPr/>
          <p:nvPr/>
        </p:nvSpPr>
        <p:spPr>
          <a:xfrm>
            <a:off x="447695" y="2570235"/>
            <a:ext cx="945000" cy="456600"/>
          </a:xfrm>
          <a:prstGeom prst="rect">
            <a:avLst/>
          </a:prstGeom>
          <a:noFill/>
          <a:ln>
            <a:noFill/>
          </a:ln>
        </p:spPr>
        <p:txBody>
          <a:bodyPr anchorCtr="0" anchor="t" bIns="0" lIns="0" spcFirstLastPara="1" rIns="0" wrap="square" tIns="0">
            <a:noAutofit/>
          </a:bodyPr>
          <a:lstStyle/>
          <a:p>
            <a:pPr indent="-12599" lvl="0" marL="12599" marR="0" rtl="0" algn="ctr">
              <a:lnSpc>
                <a:spcPct val="100000"/>
              </a:lnSpc>
              <a:spcBef>
                <a:spcPts val="0"/>
              </a:spcBef>
              <a:spcAft>
                <a:spcPts val="0"/>
              </a:spcAft>
              <a:buNone/>
            </a:pPr>
            <a:r>
              <a:rPr b="1" i="0" lang="pt-BR" sz="2400" u="none" cap="none" strike="noStrike">
                <a:solidFill>
                  <a:srgbClr val="2A3890"/>
                </a:solidFill>
                <a:latin typeface="Trebuchet MS"/>
                <a:ea typeface="Trebuchet MS"/>
                <a:cs typeface="Trebuchet MS"/>
                <a:sym typeface="Trebuchet MS"/>
              </a:rPr>
              <a:t>Local</a:t>
            </a:r>
            <a:endParaRPr b="1" i="0" sz="2400" u="none" cap="none" strike="noStrike">
              <a:solidFill>
                <a:srgbClr val="000000"/>
              </a:solidFill>
              <a:latin typeface="Trebuchet MS"/>
              <a:ea typeface="Trebuchet MS"/>
              <a:cs typeface="Trebuchet MS"/>
              <a:sym typeface="Trebuchet MS"/>
            </a:endParaRPr>
          </a:p>
        </p:txBody>
      </p:sp>
      <p:sp>
        <p:nvSpPr>
          <p:cNvPr id="113" name="Google Shape;113;p19"/>
          <p:cNvSpPr/>
          <p:nvPr/>
        </p:nvSpPr>
        <p:spPr>
          <a:xfrm>
            <a:off x="5072255" y="4215795"/>
            <a:ext cx="1871700" cy="456600"/>
          </a:xfrm>
          <a:prstGeom prst="rect">
            <a:avLst/>
          </a:prstGeom>
          <a:noFill/>
          <a:ln>
            <a:noFill/>
          </a:ln>
        </p:spPr>
        <p:txBody>
          <a:bodyPr anchorCtr="0" anchor="t" bIns="0" lIns="0" spcFirstLastPara="1" rIns="0" wrap="square" tIns="0">
            <a:noAutofit/>
          </a:bodyPr>
          <a:lstStyle/>
          <a:p>
            <a:pPr indent="-12599" lvl="0" marL="12599" rtl="0" algn="ctr">
              <a:spcBef>
                <a:spcPts val="0"/>
              </a:spcBef>
              <a:spcAft>
                <a:spcPts val="0"/>
              </a:spcAft>
              <a:buClr>
                <a:srgbClr val="000000"/>
              </a:buClr>
              <a:buFont typeface="Arial"/>
              <a:buNone/>
            </a:pPr>
            <a:r>
              <a:rPr b="1" lang="pt-BR" sz="2400">
                <a:solidFill>
                  <a:srgbClr val="2A3890"/>
                </a:solidFill>
                <a:latin typeface="Trebuchet MS"/>
                <a:ea typeface="Trebuchet MS"/>
                <a:cs typeface="Trebuchet MS"/>
                <a:sym typeface="Trebuchet MS"/>
              </a:rPr>
              <a:t>Distribuído</a:t>
            </a:r>
            <a:endParaRPr b="1" i="0" sz="2400" u="none" cap="none" strike="noStrike">
              <a:solidFill>
                <a:srgbClr val="000000"/>
              </a:solidFill>
              <a:latin typeface="Trebuchet MS"/>
              <a:ea typeface="Trebuchet MS"/>
              <a:cs typeface="Trebuchet MS"/>
              <a:sym typeface="Trebuchet MS"/>
            </a:endParaRPr>
          </a:p>
        </p:txBody>
      </p:sp>
      <p:sp>
        <p:nvSpPr>
          <p:cNvPr id="114" name="Google Shape;114;p19"/>
          <p:cNvSpPr/>
          <p:nvPr/>
        </p:nvSpPr>
        <p:spPr>
          <a:xfrm>
            <a:off x="5497055" y="3014835"/>
            <a:ext cx="1019100" cy="1045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9"/>
          <p:cNvSpPr/>
          <p:nvPr/>
        </p:nvSpPr>
        <p:spPr>
          <a:xfrm>
            <a:off x="6007175" y="230815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16" name="Google Shape;116;p19"/>
          <p:cNvSpPr/>
          <p:nvPr/>
        </p:nvSpPr>
        <p:spPr>
          <a:xfrm>
            <a:off x="3772655" y="2683275"/>
            <a:ext cx="4473000" cy="300"/>
          </a:xfrm>
          <a:custGeom>
            <a:rect b="b" l="l" r="r" t="t"/>
            <a:pathLst>
              <a:path extrusionOk="0" h="120000" w="120000">
                <a:moveTo>
                  <a:pt x="0" y="0"/>
                </a:moveTo>
                <a:lnTo>
                  <a:pt x="119999" y="0"/>
                </a:lnTo>
              </a:path>
            </a:pathLst>
          </a:custGeom>
          <a:noFill/>
          <a:ln cap="flat" cmpd="sng" w="38150">
            <a:solidFill>
              <a:srgbClr val="424242"/>
            </a:solidFill>
            <a:prstDash val="solid"/>
            <a:round/>
            <a:headEnd len="sm" w="sm" type="none"/>
            <a:tailEnd len="sm" w="sm" type="none"/>
          </a:ln>
        </p:spPr>
      </p:sp>
      <p:sp>
        <p:nvSpPr>
          <p:cNvPr id="117" name="Google Shape;117;p19"/>
          <p:cNvSpPr/>
          <p:nvPr/>
        </p:nvSpPr>
        <p:spPr>
          <a:xfrm>
            <a:off x="3790295" y="26832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18" name="Google Shape;118;p19"/>
          <p:cNvSpPr/>
          <p:nvPr/>
        </p:nvSpPr>
        <p:spPr>
          <a:xfrm>
            <a:off x="4857335" y="26832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19" name="Google Shape;119;p19"/>
          <p:cNvSpPr/>
          <p:nvPr/>
        </p:nvSpPr>
        <p:spPr>
          <a:xfrm>
            <a:off x="6007175" y="26832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20" name="Google Shape;120;p19"/>
          <p:cNvSpPr/>
          <p:nvPr/>
        </p:nvSpPr>
        <p:spPr>
          <a:xfrm>
            <a:off x="7115615" y="26832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21" name="Google Shape;121;p19"/>
          <p:cNvSpPr/>
          <p:nvPr/>
        </p:nvSpPr>
        <p:spPr>
          <a:xfrm>
            <a:off x="8224415" y="26832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Local versus Distribuído</a:t>
            </a:r>
            <a:endParaRPr b="1" sz="2200">
              <a:latin typeface="Trebuchet MS"/>
              <a:ea typeface="Trebuchet MS"/>
              <a:cs typeface="Trebuchet MS"/>
              <a:sym typeface="Trebuchet MS"/>
            </a:endParaRPr>
          </a:p>
          <a:p>
            <a:pPr indent="-12599" lvl="0" marL="12599" rtl="0" algn="ctr">
              <a:spcBef>
                <a:spcPts val="0"/>
              </a:spcBef>
              <a:spcAft>
                <a:spcPts val="0"/>
              </a:spcAft>
              <a:buNone/>
            </a:pPr>
            <a:r>
              <a:t/>
            </a:r>
            <a:endParaRPr b="1" sz="2200">
              <a:solidFill>
                <a:srgbClr val="2A3890"/>
              </a:solidFill>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pic>
        <p:nvPicPr>
          <p:cNvPr descr="ARiDa-Logo-new1.png" id="127" name="Google Shape;127;p20"/>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28" name="Google Shape;128;p20"/>
          <p:cNvPicPr preferRelativeResize="0"/>
          <p:nvPr/>
        </p:nvPicPr>
        <p:blipFill>
          <a:blip r:embed="rId4">
            <a:alphaModFix/>
          </a:blip>
          <a:stretch>
            <a:fillRect/>
          </a:stretch>
        </p:blipFill>
        <p:spPr>
          <a:xfrm>
            <a:off x="8400822" y="224338"/>
            <a:ext cx="665579" cy="793399"/>
          </a:xfrm>
          <a:prstGeom prst="rect">
            <a:avLst/>
          </a:prstGeom>
          <a:noFill/>
          <a:ln>
            <a:noFill/>
          </a:ln>
        </p:spPr>
      </p:pic>
      <p:sp>
        <p:nvSpPr>
          <p:cNvPr id="129" name="Google Shape;129;p20"/>
          <p:cNvSpPr/>
          <p:nvPr/>
        </p:nvSpPr>
        <p:spPr>
          <a:xfrm>
            <a:off x="935425" y="2427535"/>
            <a:ext cx="945000" cy="456600"/>
          </a:xfrm>
          <a:prstGeom prst="rect">
            <a:avLst/>
          </a:prstGeom>
          <a:noFill/>
          <a:ln>
            <a:noFill/>
          </a:ln>
        </p:spPr>
        <p:txBody>
          <a:bodyPr anchorCtr="0" anchor="t" bIns="0" lIns="0" spcFirstLastPara="1" rIns="0" wrap="square" tIns="0">
            <a:noAutofit/>
          </a:bodyPr>
          <a:lstStyle/>
          <a:p>
            <a:pPr indent="-12599" lvl="0" marL="12599" marR="0" rtl="0" algn="ctr">
              <a:lnSpc>
                <a:spcPct val="100000"/>
              </a:lnSpc>
              <a:spcBef>
                <a:spcPts val="0"/>
              </a:spcBef>
              <a:spcAft>
                <a:spcPts val="0"/>
              </a:spcAft>
              <a:buNone/>
            </a:pPr>
            <a:r>
              <a:rPr b="1" i="0" lang="pt-BR" sz="2400" u="none" cap="none" strike="noStrike">
                <a:solidFill>
                  <a:srgbClr val="2A3890"/>
                </a:solidFill>
                <a:latin typeface="Trebuchet MS"/>
                <a:ea typeface="Trebuchet MS"/>
                <a:cs typeface="Trebuchet MS"/>
                <a:sym typeface="Trebuchet MS"/>
              </a:rPr>
              <a:t>Local</a:t>
            </a:r>
            <a:endParaRPr b="1" i="0" sz="2400" u="none" cap="none" strike="noStrike">
              <a:solidFill>
                <a:srgbClr val="000000"/>
              </a:solidFill>
              <a:latin typeface="Trebuchet MS"/>
              <a:ea typeface="Trebuchet MS"/>
              <a:cs typeface="Trebuchet MS"/>
              <a:sym typeface="Trebuchet MS"/>
            </a:endParaRPr>
          </a:p>
        </p:txBody>
      </p:sp>
      <p:sp>
        <p:nvSpPr>
          <p:cNvPr id="130" name="Google Shape;130;p20"/>
          <p:cNvSpPr/>
          <p:nvPr/>
        </p:nvSpPr>
        <p:spPr>
          <a:xfrm>
            <a:off x="5281705" y="4193695"/>
            <a:ext cx="1871700" cy="456600"/>
          </a:xfrm>
          <a:prstGeom prst="rect">
            <a:avLst/>
          </a:prstGeom>
          <a:noFill/>
          <a:ln>
            <a:noFill/>
          </a:ln>
        </p:spPr>
        <p:txBody>
          <a:bodyPr anchorCtr="0" anchor="t" bIns="0" lIns="0" spcFirstLastPara="1" rIns="0" wrap="square" tIns="0">
            <a:noAutofit/>
          </a:bodyPr>
          <a:lstStyle/>
          <a:p>
            <a:pPr indent="-12599" lvl="0" marL="12599" rtl="0" algn="ctr">
              <a:spcBef>
                <a:spcPts val="0"/>
              </a:spcBef>
              <a:spcAft>
                <a:spcPts val="0"/>
              </a:spcAft>
              <a:buClr>
                <a:srgbClr val="000000"/>
              </a:buClr>
              <a:buFont typeface="Arial"/>
              <a:buNone/>
            </a:pPr>
            <a:r>
              <a:rPr b="1" lang="pt-BR" sz="2400">
                <a:solidFill>
                  <a:srgbClr val="2A3890"/>
                </a:solidFill>
                <a:latin typeface="Trebuchet MS"/>
                <a:ea typeface="Trebuchet MS"/>
                <a:cs typeface="Trebuchet MS"/>
                <a:sym typeface="Trebuchet MS"/>
              </a:rPr>
              <a:t>Distribuído</a:t>
            </a:r>
            <a:endParaRPr b="1" i="0" sz="2400" u="none" cap="none" strike="noStrike">
              <a:solidFill>
                <a:srgbClr val="000000"/>
              </a:solidFill>
              <a:latin typeface="Trebuchet MS"/>
              <a:ea typeface="Trebuchet MS"/>
              <a:cs typeface="Trebuchet MS"/>
              <a:sym typeface="Trebuchet MS"/>
            </a:endParaRPr>
          </a:p>
        </p:txBody>
      </p:sp>
      <p:sp>
        <p:nvSpPr>
          <p:cNvPr id="131" name="Google Shape;131;p20"/>
          <p:cNvSpPr/>
          <p:nvPr/>
        </p:nvSpPr>
        <p:spPr>
          <a:xfrm>
            <a:off x="6216625" y="228605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32" name="Google Shape;132;p20"/>
          <p:cNvSpPr/>
          <p:nvPr/>
        </p:nvSpPr>
        <p:spPr>
          <a:xfrm>
            <a:off x="3982105" y="2661175"/>
            <a:ext cx="4473000" cy="300"/>
          </a:xfrm>
          <a:custGeom>
            <a:rect b="b" l="l" r="r" t="t"/>
            <a:pathLst>
              <a:path extrusionOk="0" h="120000" w="120000">
                <a:moveTo>
                  <a:pt x="0" y="0"/>
                </a:moveTo>
                <a:lnTo>
                  <a:pt x="119999" y="0"/>
                </a:lnTo>
              </a:path>
            </a:pathLst>
          </a:custGeom>
          <a:noFill/>
          <a:ln cap="flat" cmpd="sng" w="38150">
            <a:solidFill>
              <a:srgbClr val="424242"/>
            </a:solidFill>
            <a:prstDash val="solid"/>
            <a:round/>
            <a:headEnd len="sm" w="sm" type="none"/>
            <a:tailEnd len="sm" w="sm" type="none"/>
          </a:ln>
        </p:spPr>
      </p:sp>
      <p:sp>
        <p:nvSpPr>
          <p:cNvPr id="133" name="Google Shape;133;p20"/>
          <p:cNvSpPr/>
          <p:nvPr/>
        </p:nvSpPr>
        <p:spPr>
          <a:xfrm>
            <a:off x="3999745" y="26611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34" name="Google Shape;134;p20"/>
          <p:cNvSpPr/>
          <p:nvPr/>
        </p:nvSpPr>
        <p:spPr>
          <a:xfrm>
            <a:off x="6216625" y="26611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35" name="Google Shape;135;p20"/>
          <p:cNvSpPr/>
          <p:nvPr/>
        </p:nvSpPr>
        <p:spPr>
          <a:xfrm>
            <a:off x="8433865" y="2661175"/>
            <a:ext cx="300" cy="374100"/>
          </a:xfrm>
          <a:custGeom>
            <a:rect b="b" l="l" r="r" t="t"/>
            <a:pathLst>
              <a:path extrusionOk="0" h="120000" w="120000">
                <a:moveTo>
                  <a:pt x="0" y="0"/>
                </a:moveTo>
                <a:lnTo>
                  <a:pt x="0" y="119908"/>
                </a:lnTo>
              </a:path>
            </a:pathLst>
          </a:custGeom>
          <a:noFill/>
          <a:ln cap="flat" cmpd="sng" w="38150">
            <a:solidFill>
              <a:srgbClr val="424242"/>
            </a:solidFill>
            <a:prstDash val="solid"/>
            <a:round/>
            <a:headEnd len="sm" w="sm" type="none"/>
            <a:tailEnd len="sm" w="sm" type="none"/>
          </a:ln>
        </p:spPr>
      </p:sp>
      <p:sp>
        <p:nvSpPr>
          <p:cNvPr id="136" name="Google Shape;136;p20"/>
          <p:cNvSpPr/>
          <p:nvPr/>
        </p:nvSpPr>
        <p:spPr>
          <a:xfrm>
            <a:off x="171865" y="1383535"/>
            <a:ext cx="2787000" cy="858600"/>
          </a:xfrm>
          <a:custGeom>
            <a:rect b="b" l="l" r="r" t="t"/>
            <a:pathLst>
              <a:path extrusionOk="0" h="120000" w="120000">
                <a:moveTo>
                  <a:pt x="0" y="0"/>
                </a:moveTo>
                <a:lnTo>
                  <a:pt x="119996" y="0"/>
                </a:lnTo>
                <a:lnTo>
                  <a:pt x="119996" y="119959"/>
                </a:lnTo>
                <a:lnTo>
                  <a:pt x="0" y="119959"/>
                </a:lnTo>
                <a:lnTo>
                  <a:pt x="0" y="0"/>
                </a:lnTo>
                <a:close/>
              </a:path>
            </a:pathLst>
          </a:custGeom>
          <a:solidFill>
            <a:srgbClr val="69A84F"/>
          </a:solidFill>
          <a:ln>
            <a:noFill/>
          </a:ln>
        </p:spPr>
      </p:sp>
      <p:sp>
        <p:nvSpPr>
          <p:cNvPr id="137" name="Google Shape;137;p20"/>
          <p:cNvSpPr/>
          <p:nvPr/>
        </p:nvSpPr>
        <p:spPr>
          <a:xfrm>
            <a:off x="303625" y="1531855"/>
            <a:ext cx="494400" cy="559800"/>
          </a:xfrm>
          <a:custGeom>
            <a:rect b="b" l="l" r="r" t="t"/>
            <a:pathLst>
              <a:path extrusionOk="0" h="120000" w="120000">
                <a:moveTo>
                  <a:pt x="0" y="17646"/>
                </a:moveTo>
                <a:lnTo>
                  <a:pt x="1569" y="10777"/>
                </a:lnTo>
                <a:lnTo>
                  <a:pt x="5850" y="5168"/>
                </a:lnTo>
                <a:lnTo>
                  <a:pt x="12200" y="1386"/>
                </a:lnTo>
                <a:lnTo>
                  <a:pt x="19976" y="0"/>
                </a:lnTo>
                <a:lnTo>
                  <a:pt x="99877" y="0"/>
                </a:lnTo>
                <a:lnTo>
                  <a:pt x="110960" y="2964"/>
                </a:lnTo>
                <a:lnTo>
                  <a:pt x="118333" y="10893"/>
                </a:lnTo>
                <a:lnTo>
                  <a:pt x="119854" y="17646"/>
                </a:lnTo>
                <a:lnTo>
                  <a:pt x="119854" y="102288"/>
                </a:lnTo>
                <a:lnTo>
                  <a:pt x="118284" y="109156"/>
                </a:lnTo>
                <a:lnTo>
                  <a:pt x="114003" y="114766"/>
                </a:lnTo>
                <a:lnTo>
                  <a:pt x="107653" y="118547"/>
                </a:lnTo>
                <a:lnTo>
                  <a:pt x="99877" y="119934"/>
                </a:lnTo>
                <a:lnTo>
                  <a:pt x="19976" y="119934"/>
                </a:lnTo>
                <a:lnTo>
                  <a:pt x="12200" y="118547"/>
                </a:lnTo>
                <a:lnTo>
                  <a:pt x="5850" y="114766"/>
                </a:lnTo>
                <a:lnTo>
                  <a:pt x="1569" y="109156"/>
                </a:lnTo>
                <a:lnTo>
                  <a:pt x="0" y="102288"/>
                </a:lnTo>
                <a:lnTo>
                  <a:pt x="0" y="17646"/>
                </a:lnTo>
                <a:close/>
              </a:path>
            </a:pathLst>
          </a:custGeom>
          <a:noFill/>
          <a:ln cap="flat" cmpd="sng" w="9525">
            <a:solidFill>
              <a:srgbClr val="424242"/>
            </a:solidFill>
            <a:prstDash val="solid"/>
            <a:round/>
            <a:headEnd len="sm" w="sm" type="none"/>
            <a:tailEnd len="sm" w="sm" type="none"/>
          </a:ln>
        </p:spPr>
      </p:sp>
      <p:sp>
        <p:nvSpPr>
          <p:cNvPr id="138" name="Google Shape;138;p20"/>
          <p:cNvSpPr/>
          <p:nvPr/>
        </p:nvSpPr>
        <p:spPr>
          <a:xfrm>
            <a:off x="892945" y="1532935"/>
            <a:ext cx="494400" cy="559800"/>
          </a:xfrm>
          <a:custGeom>
            <a:rect b="b" l="l" r="r" t="t"/>
            <a:pathLst>
              <a:path extrusionOk="0" h="120000" w="120000">
                <a:moveTo>
                  <a:pt x="0" y="17646"/>
                </a:moveTo>
                <a:lnTo>
                  <a:pt x="1569" y="10777"/>
                </a:lnTo>
                <a:lnTo>
                  <a:pt x="5850" y="5168"/>
                </a:lnTo>
                <a:lnTo>
                  <a:pt x="12200" y="1386"/>
                </a:lnTo>
                <a:lnTo>
                  <a:pt x="19976" y="0"/>
                </a:lnTo>
                <a:lnTo>
                  <a:pt x="99877" y="0"/>
                </a:lnTo>
                <a:lnTo>
                  <a:pt x="110960" y="2964"/>
                </a:lnTo>
                <a:lnTo>
                  <a:pt x="118333" y="10893"/>
                </a:lnTo>
                <a:lnTo>
                  <a:pt x="119854" y="17646"/>
                </a:lnTo>
                <a:lnTo>
                  <a:pt x="119854" y="102288"/>
                </a:lnTo>
                <a:lnTo>
                  <a:pt x="118284" y="109156"/>
                </a:lnTo>
                <a:lnTo>
                  <a:pt x="114003" y="114766"/>
                </a:lnTo>
                <a:lnTo>
                  <a:pt x="107653" y="118547"/>
                </a:lnTo>
                <a:lnTo>
                  <a:pt x="99877" y="119934"/>
                </a:lnTo>
                <a:lnTo>
                  <a:pt x="19976" y="119934"/>
                </a:lnTo>
                <a:lnTo>
                  <a:pt x="12200" y="118547"/>
                </a:lnTo>
                <a:lnTo>
                  <a:pt x="5850" y="114766"/>
                </a:lnTo>
                <a:lnTo>
                  <a:pt x="1569" y="109156"/>
                </a:lnTo>
                <a:lnTo>
                  <a:pt x="0" y="102288"/>
                </a:lnTo>
                <a:lnTo>
                  <a:pt x="0" y="17646"/>
                </a:lnTo>
                <a:close/>
              </a:path>
            </a:pathLst>
          </a:custGeom>
          <a:noFill/>
          <a:ln cap="flat" cmpd="sng" w="9525">
            <a:solidFill>
              <a:srgbClr val="424242"/>
            </a:solidFill>
            <a:prstDash val="solid"/>
            <a:round/>
            <a:headEnd len="sm" w="sm" type="none"/>
            <a:tailEnd len="sm" w="sm" type="none"/>
          </a:ln>
        </p:spPr>
      </p:sp>
      <p:sp>
        <p:nvSpPr>
          <p:cNvPr id="139" name="Google Shape;139;p20"/>
          <p:cNvSpPr/>
          <p:nvPr/>
        </p:nvSpPr>
        <p:spPr>
          <a:xfrm>
            <a:off x="1588825" y="1531855"/>
            <a:ext cx="494400" cy="559800"/>
          </a:xfrm>
          <a:custGeom>
            <a:rect b="b" l="l" r="r" t="t"/>
            <a:pathLst>
              <a:path extrusionOk="0" h="120000" w="120000">
                <a:moveTo>
                  <a:pt x="0" y="17646"/>
                </a:moveTo>
                <a:lnTo>
                  <a:pt x="1569" y="10777"/>
                </a:lnTo>
                <a:lnTo>
                  <a:pt x="5850" y="5168"/>
                </a:lnTo>
                <a:lnTo>
                  <a:pt x="12200" y="1386"/>
                </a:lnTo>
                <a:lnTo>
                  <a:pt x="19976" y="0"/>
                </a:lnTo>
                <a:lnTo>
                  <a:pt x="99877" y="0"/>
                </a:lnTo>
                <a:lnTo>
                  <a:pt x="110960" y="2964"/>
                </a:lnTo>
                <a:lnTo>
                  <a:pt x="118333" y="10893"/>
                </a:lnTo>
                <a:lnTo>
                  <a:pt x="119854" y="17646"/>
                </a:lnTo>
                <a:lnTo>
                  <a:pt x="119854" y="102288"/>
                </a:lnTo>
                <a:lnTo>
                  <a:pt x="118284" y="109156"/>
                </a:lnTo>
                <a:lnTo>
                  <a:pt x="114003" y="114766"/>
                </a:lnTo>
                <a:lnTo>
                  <a:pt x="107653" y="118547"/>
                </a:lnTo>
                <a:lnTo>
                  <a:pt x="99877" y="119934"/>
                </a:lnTo>
                <a:lnTo>
                  <a:pt x="19976" y="119934"/>
                </a:lnTo>
                <a:lnTo>
                  <a:pt x="12200" y="118547"/>
                </a:lnTo>
                <a:lnTo>
                  <a:pt x="5850" y="114766"/>
                </a:lnTo>
                <a:lnTo>
                  <a:pt x="1569" y="109156"/>
                </a:lnTo>
                <a:lnTo>
                  <a:pt x="0" y="102288"/>
                </a:lnTo>
                <a:lnTo>
                  <a:pt x="0" y="17646"/>
                </a:lnTo>
                <a:close/>
              </a:path>
            </a:pathLst>
          </a:custGeom>
          <a:noFill/>
          <a:ln cap="flat" cmpd="sng" w="9525">
            <a:solidFill>
              <a:srgbClr val="424242"/>
            </a:solidFill>
            <a:prstDash val="solid"/>
            <a:round/>
            <a:headEnd len="sm" w="sm" type="none"/>
            <a:tailEnd len="sm" w="sm" type="none"/>
          </a:ln>
        </p:spPr>
      </p:sp>
      <p:sp>
        <p:nvSpPr>
          <p:cNvPr id="140" name="Google Shape;140;p20"/>
          <p:cNvSpPr/>
          <p:nvPr/>
        </p:nvSpPr>
        <p:spPr>
          <a:xfrm>
            <a:off x="2244745" y="1532935"/>
            <a:ext cx="494400" cy="559800"/>
          </a:xfrm>
          <a:custGeom>
            <a:rect b="b" l="l" r="r" t="t"/>
            <a:pathLst>
              <a:path extrusionOk="0" h="120000" w="120000">
                <a:moveTo>
                  <a:pt x="0" y="17646"/>
                </a:moveTo>
                <a:lnTo>
                  <a:pt x="1569" y="10777"/>
                </a:lnTo>
                <a:lnTo>
                  <a:pt x="5850" y="5168"/>
                </a:lnTo>
                <a:lnTo>
                  <a:pt x="12200" y="1386"/>
                </a:lnTo>
                <a:lnTo>
                  <a:pt x="19975" y="0"/>
                </a:lnTo>
                <a:lnTo>
                  <a:pt x="99878" y="0"/>
                </a:lnTo>
                <a:lnTo>
                  <a:pt x="110962" y="2964"/>
                </a:lnTo>
                <a:lnTo>
                  <a:pt x="118334" y="10893"/>
                </a:lnTo>
                <a:lnTo>
                  <a:pt x="119854" y="17646"/>
                </a:lnTo>
                <a:lnTo>
                  <a:pt x="119854" y="102288"/>
                </a:lnTo>
                <a:lnTo>
                  <a:pt x="118284" y="109156"/>
                </a:lnTo>
                <a:lnTo>
                  <a:pt x="114002" y="114766"/>
                </a:lnTo>
                <a:lnTo>
                  <a:pt x="107652" y="118547"/>
                </a:lnTo>
                <a:lnTo>
                  <a:pt x="99878" y="119934"/>
                </a:lnTo>
                <a:lnTo>
                  <a:pt x="19975" y="119934"/>
                </a:lnTo>
                <a:lnTo>
                  <a:pt x="12200" y="118547"/>
                </a:lnTo>
                <a:lnTo>
                  <a:pt x="5850" y="114766"/>
                </a:lnTo>
                <a:lnTo>
                  <a:pt x="1569" y="109156"/>
                </a:lnTo>
                <a:lnTo>
                  <a:pt x="0" y="102288"/>
                </a:lnTo>
                <a:lnTo>
                  <a:pt x="0" y="17646"/>
                </a:lnTo>
                <a:close/>
              </a:path>
            </a:pathLst>
          </a:custGeom>
          <a:noFill/>
          <a:ln cap="flat" cmpd="sng" w="9525">
            <a:solidFill>
              <a:srgbClr val="424242"/>
            </a:solidFill>
            <a:prstDash val="solid"/>
            <a:round/>
            <a:headEnd len="sm" w="sm" type="none"/>
            <a:tailEnd len="sm" w="sm" type="none"/>
          </a:ln>
        </p:spPr>
      </p:sp>
      <p:sp>
        <p:nvSpPr>
          <p:cNvPr id="141" name="Google Shape;141;p20"/>
          <p:cNvSpPr/>
          <p:nvPr/>
        </p:nvSpPr>
        <p:spPr>
          <a:xfrm>
            <a:off x="171775" y="1383525"/>
            <a:ext cx="2787000" cy="8586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sz="1800"/>
              <a:t>   </a:t>
            </a:r>
            <a:r>
              <a:rPr b="0" i="0" lang="pt-BR" u="none" cap="none" strike="noStrike">
                <a:solidFill>
                  <a:srgbClr val="EFEFEF"/>
                </a:solidFill>
                <a:latin typeface="Arial"/>
                <a:ea typeface="Arial"/>
                <a:cs typeface="Arial"/>
                <a:sym typeface="Arial"/>
              </a:rPr>
              <a:t>Core</a:t>
            </a:r>
            <a:r>
              <a:rPr lang="pt-BR">
                <a:solidFill>
                  <a:srgbClr val="EFEFEF"/>
                </a:solidFill>
              </a:rPr>
              <a:t>    </a:t>
            </a:r>
            <a:r>
              <a:rPr b="0" i="0" lang="pt-BR" sz="1400" u="none" cap="none" strike="noStrike">
                <a:solidFill>
                  <a:srgbClr val="EFEFEF"/>
                </a:solidFill>
                <a:latin typeface="Arial"/>
                <a:ea typeface="Arial"/>
                <a:cs typeface="Arial"/>
                <a:sym typeface="Arial"/>
              </a:rPr>
              <a:t>Core	  Core</a:t>
            </a:r>
            <a:r>
              <a:rPr lang="pt-BR">
                <a:solidFill>
                  <a:srgbClr val="EFEFEF"/>
                </a:solidFill>
              </a:rPr>
              <a:t>      </a:t>
            </a:r>
            <a:r>
              <a:rPr b="0" i="0" lang="pt-BR" sz="1400" u="none" cap="none" strike="noStrike">
                <a:solidFill>
                  <a:srgbClr val="EFEFEF"/>
                </a:solidFill>
                <a:latin typeface="Arial"/>
                <a:ea typeface="Arial"/>
                <a:cs typeface="Arial"/>
                <a:sym typeface="Arial"/>
              </a:rPr>
              <a:t>Core</a:t>
            </a:r>
            <a:endParaRPr b="0" i="0" sz="1800" u="none" cap="none" strike="noStrike">
              <a:solidFill>
                <a:srgbClr val="000000"/>
              </a:solidFill>
              <a:latin typeface="Arial"/>
              <a:ea typeface="Arial"/>
              <a:cs typeface="Arial"/>
              <a:sym typeface="Arial"/>
            </a:endParaRPr>
          </a:p>
        </p:txBody>
      </p:sp>
      <p:sp>
        <p:nvSpPr>
          <p:cNvPr id="142" name="Google Shape;142;p20"/>
          <p:cNvSpPr/>
          <p:nvPr/>
        </p:nvSpPr>
        <p:spPr>
          <a:xfrm>
            <a:off x="3407905" y="3110455"/>
            <a:ext cx="1426200" cy="858600"/>
          </a:xfrm>
          <a:custGeom>
            <a:rect b="b" l="l" r="r" t="t"/>
            <a:pathLst>
              <a:path extrusionOk="0" h="120000" w="120000">
                <a:moveTo>
                  <a:pt x="0" y="0"/>
                </a:moveTo>
                <a:lnTo>
                  <a:pt x="119993" y="0"/>
                </a:lnTo>
                <a:lnTo>
                  <a:pt x="119993" y="119959"/>
                </a:lnTo>
                <a:lnTo>
                  <a:pt x="0" y="119959"/>
                </a:lnTo>
                <a:lnTo>
                  <a:pt x="0" y="0"/>
                </a:lnTo>
                <a:close/>
              </a:path>
            </a:pathLst>
          </a:custGeom>
          <a:solidFill>
            <a:srgbClr val="69A84F"/>
          </a:solidFill>
          <a:ln>
            <a:noFill/>
          </a:ln>
        </p:spPr>
      </p:sp>
      <p:sp>
        <p:nvSpPr>
          <p:cNvPr id="143" name="Google Shape;143;p20"/>
          <p:cNvSpPr/>
          <p:nvPr/>
        </p:nvSpPr>
        <p:spPr>
          <a:xfrm>
            <a:off x="3540025" y="3258775"/>
            <a:ext cx="494400" cy="559800"/>
          </a:xfrm>
          <a:custGeom>
            <a:rect b="b" l="l" r="r" t="t"/>
            <a:pathLst>
              <a:path extrusionOk="0" h="120000" w="120000">
                <a:moveTo>
                  <a:pt x="0" y="17645"/>
                </a:moveTo>
                <a:lnTo>
                  <a:pt x="1569" y="10778"/>
                </a:lnTo>
                <a:lnTo>
                  <a:pt x="5849" y="5169"/>
                </a:lnTo>
                <a:lnTo>
                  <a:pt x="12198" y="1386"/>
                </a:lnTo>
                <a:lnTo>
                  <a:pt x="19975" y="0"/>
                </a:lnTo>
                <a:lnTo>
                  <a:pt x="99872" y="0"/>
                </a:lnTo>
                <a:lnTo>
                  <a:pt x="110958" y="2963"/>
                </a:lnTo>
                <a:lnTo>
                  <a:pt x="118332" y="10891"/>
                </a:lnTo>
                <a:lnTo>
                  <a:pt x="119854" y="17645"/>
                </a:lnTo>
                <a:lnTo>
                  <a:pt x="119854" y="102289"/>
                </a:lnTo>
                <a:lnTo>
                  <a:pt x="118283" y="109156"/>
                </a:lnTo>
                <a:lnTo>
                  <a:pt x="114001" y="114765"/>
                </a:lnTo>
                <a:lnTo>
                  <a:pt x="107650" y="118547"/>
                </a:lnTo>
                <a:lnTo>
                  <a:pt x="99872" y="119934"/>
                </a:lnTo>
                <a:lnTo>
                  <a:pt x="19975" y="119934"/>
                </a:lnTo>
                <a:lnTo>
                  <a:pt x="12198" y="118547"/>
                </a:lnTo>
                <a:lnTo>
                  <a:pt x="5849" y="114765"/>
                </a:lnTo>
                <a:lnTo>
                  <a:pt x="1569"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44" name="Google Shape;144;p20"/>
          <p:cNvSpPr/>
          <p:nvPr/>
        </p:nvSpPr>
        <p:spPr>
          <a:xfrm>
            <a:off x="4128985" y="3259855"/>
            <a:ext cx="494400" cy="559800"/>
          </a:xfrm>
          <a:custGeom>
            <a:rect b="b" l="l" r="r" t="t"/>
            <a:pathLst>
              <a:path extrusionOk="0" h="120000" w="120000">
                <a:moveTo>
                  <a:pt x="0" y="17645"/>
                </a:moveTo>
                <a:lnTo>
                  <a:pt x="1569" y="10778"/>
                </a:lnTo>
                <a:lnTo>
                  <a:pt x="5849" y="5169"/>
                </a:lnTo>
                <a:lnTo>
                  <a:pt x="12198" y="1386"/>
                </a:lnTo>
                <a:lnTo>
                  <a:pt x="19975" y="0"/>
                </a:lnTo>
                <a:lnTo>
                  <a:pt x="99872" y="0"/>
                </a:lnTo>
                <a:lnTo>
                  <a:pt x="110958" y="2963"/>
                </a:lnTo>
                <a:lnTo>
                  <a:pt x="118332" y="10891"/>
                </a:lnTo>
                <a:lnTo>
                  <a:pt x="119854" y="17645"/>
                </a:lnTo>
                <a:lnTo>
                  <a:pt x="119854" y="102289"/>
                </a:lnTo>
                <a:lnTo>
                  <a:pt x="118283" y="109156"/>
                </a:lnTo>
                <a:lnTo>
                  <a:pt x="114001" y="114765"/>
                </a:lnTo>
                <a:lnTo>
                  <a:pt x="107650" y="118547"/>
                </a:lnTo>
                <a:lnTo>
                  <a:pt x="99872" y="119934"/>
                </a:lnTo>
                <a:lnTo>
                  <a:pt x="19975" y="119934"/>
                </a:lnTo>
                <a:lnTo>
                  <a:pt x="12198" y="118547"/>
                </a:lnTo>
                <a:lnTo>
                  <a:pt x="5849" y="114765"/>
                </a:lnTo>
                <a:lnTo>
                  <a:pt x="1569"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45" name="Google Shape;145;p20"/>
          <p:cNvSpPr/>
          <p:nvPr/>
        </p:nvSpPr>
        <p:spPr>
          <a:xfrm>
            <a:off x="3407900" y="3110448"/>
            <a:ext cx="1426200" cy="8586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sz="1800"/>
              <a:t>   </a:t>
            </a:r>
            <a:r>
              <a:rPr b="0" i="0" lang="pt-BR" sz="1400" u="none" cap="none" strike="noStrike">
                <a:solidFill>
                  <a:srgbClr val="EFEFEF"/>
                </a:solidFill>
                <a:latin typeface="Arial"/>
                <a:ea typeface="Arial"/>
                <a:cs typeface="Arial"/>
                <a:sym typeface="Arial"/>
              </a:rPr>
              <a:t>Core</a:t>
            </a:r>
            <a:r>
              <a:rPr lang="pt-BR">
                <a:solidFill>
                  <a:srgbClr val="EFEFEF"/>
                </a:solidFill>
              </a:rPr>
              <a:t>    </a:t>
            </a:r>
            <a:r>
              <a:rPr b="0" i="0" lang="pt-BR" sz="1400" u="none" cap="none" strike="noStrike">
                <a:solidFill>
                  <a:srgbClr val="EFEFEF"/>
                </a:solidFill>
                <a:latin typeface="Arial"/>
                <a:ea typeface="Arial"/>
                <a:cs typeface="Arial"/>
                <a:sym typeface="Arial"/>
              </a:rPr>
              <a:t>Core</a:t>
            </a:r>
            <a:endParaRPr b="0" i="0" sz="1800" u="none" cap="none" strike="noStrike">
              <a:solidFill>
                <a:srgbClr val="000000"/>
              </a:solidFill>
              <a:latin typeface="Arial"/>
              <a:ea typeface="Arial"/>
              <a:cs typeface="Arial"/>
              <a:sym typeface="Arial"/>
            </a:endParaRPr>
          </a:p>
        </p:txBody>
      </p:sp>
      <p:sp>
        <p:nvSpPr>
          <p:cNvPr id="146" name="Google Shape;146;p20"/>
          <p:cNvSpPr/>
          <p:nvPr/>
        </p:nvSpPr>
        <p:spPr>
          <a:xfrm>
            <a:off x="5423185" y="3109015"/>
            <a:ext cx="1426200" cy="858600"/>
          </a:xfrm>
          <a:custGeom>
            <a:rect b="b" l="l" r="r" t="t"/>
            <a:pathLst>
              <a:path extrusionOk="0" h="120000" w="120000">
                <a:moveTo>
                  <a:pt x="0" y="0"/>
                </a:moveTo>
                <a:lnTo>
                  <a:pt x="119993" y="0"/>
                </a:lnTo>
                <a:lnTo>
                  <a:pt x="119993" y="119959"/>
                </a:lnTo>
                <a:lnTo>
                  <a:pt x="0" y="119959"/>
                </a:lnTo>
                <a:lnTo>
                  <a:pt x="0" y="0"/>
                </a:lnTo>
                <a:close/>
              </a:path>
            </a:pathLst>
          </a:custGeom>
          <a:solidFill>
            <a:srgbClr val="69A84F"/>
          </a:solidFill>
          <a:ln>
            <a:noFill/>
          </a:ln>
        </p:spPr>
      </p:sp>
      <p:sp>
        <p:nvSpPr>
          <p:cNvPr id="147" name="Google Shape;147;p20"/>
          <p:cNvSpPr/>
          <p:nvPr/>
        </p:nvSpPr>
        <p:spPr>
          <a:xfrm>
            <a:off x="5554945" y="3257695"/>
            <a:ext cx="494400" cy="559800"/>
          </a:xfrm>
          <a:custGeom>
            <a:rect b="b" l="l" r="r" t="t"/>
            <a:pathLst>
              <a:path extrusionOk="0" h="120000" w="120000">
                <a:moveTo>
                  <a:pt x="0" y="17645"/>
                </a:moveTo>
                <a:lnTo>
                  <a:pt x="1570" y="10778"/>
                </a:lnTo>
                <a:lnTo>
                  <a:pt x="5852" y="5169"/>
                </a:lnTo>
                <a:lnTo>
                  <a:pt x="12203" y="1386"/>
                </a:lnTo>
                <a:lnTo>
                  <a:pt x="19981" y="0"/>
                </a:lnTo>
                <a:lnTo>
                  <a:pt x="99878" y="0"/>
                </a:lnTo>
                <a:lnTo>
                  <a:pt x="110964" y="2963"/>
                </a:lnTo>
                <a:lnTo>
                  <a:pt x="118335" y="10891"/>
                </a:lnTo>
                <a:lnTo>
                  <a:pt x="119854" y="17645"/>
                </a:lnTo>
                <a:lnTo>
                  <a:pt x="119854" y="102289"/>
                </a:lnTo>
                <a:lnTo>
                  <a:pt x="118284" y="109156"/>
                </a:lnTo>
                <a:lnTo>
                  <a:pt x="114004" y="114765"/>
                </a:lnTo>
                <a:lnTo>
                  <a:pt x="107655" y="118547"/>
                </a:lnTo>
                <a:lnTo>
                  <a:pt x="99878" y="119934"/>
                </a:lnTo>
                <a:lnTo>
                  <a:pt x="19981" y="119934"/>
                </a:lnTo>
                <a:lnTo>
                  <a:pt x="12203" y="118547"/>
                </a:lnTo>
                <a:lnTo>
                  <a:pt x="5852" y="114765"/>
                </a:lnTo>
                <a:lnTo>
                  <a:pt x="1570"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48" name="Google Shape;148;p20"/>
          <p:cNvSpPr/>
          <p:nvPr/>
        </p:nvSpPr>
        <p:spPr>
          <a:xfrm>
            <a:off x="6144265" y="3258775"/>
            <a:ext cx="494400" cy="559800"/>
          </a:xfrm>
          <a:custGeom>
            <a:rect b="b" l="l" r="r" t="t"/>
            <a:pathLst>
              <a:path extrusionOk="0" h="120000" w="120000">
                <a:moveTo>
                  <a:pt x="0" y="17645"/>
                </a:moveTo>
                <a:lnTo>
                  <a:pt x="1570" y="10778"/>
                </a:lnTo>
                <a:lnTo>
                  <a:pt x="5852" y="5169"/>
                </a:lnTo>
                <a:lnTo>
                  <a:pt x="12203" y="1386"/>
                </a:lnTo>
                <a:lnTo>
                  <a:pt x="19981" y="0"/>
                </a:lnTo>
                <a:lnTo>
                  <a:pt x="99878" y="0"/>
                </a:lnTo>
                <a:lnTo>
                  <a:pt x="110964" y="2963"/>
                </a:lnTo>
                <a:lnTo>
                  <a:pt x="118335" y="10891"/>
                </a:lnTo>
                <a:lnTo>
                  <a:pt x="119854" y="17645"/>
                </a:lnTo>
                <a:lnTo>
                  <a:pt x="119854" y="102289"/>
                </a:lnTo>
                <a:lnTo>
                  <a:pt x="118284" y="109156"/>
                </a:lnTo>
                <a:lnTo>
                  <a:pt x="114004" y="114765"/>
                </a:lnTo>
                <a:lnTo>
                  <a:pt x="107655" y="118547"/>
                </a:lnTo>
                <a:lnTo>
                  <a:pt x="99878" y="119934"/>
                </a:lnTo>
                <a:lnTo>
                  <a:pt x="19981" y="119934"/>
                </a:lnTo>
                <a:lnTo>
                  <a:pt x="12203" y="118547"/>
                </a:lnTo>
                <a:lnTo>
                  <a:pt x="5852" y="114765"/>
                </a:lnTo>
                <a:lnTo>
                  <a:pt x="1570"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49" name="Google Shape;149;p20"/>
          <p:cNvSpPr/>
          <p:nvPr/>
        </p:nvSpPr>
        <p:spPr>
          <a:xfrm>
            <a:off x="5423175" y="3109029"/>
            <a:ext cx="1426200" cy="8586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sz="1800"/>
              <a:t>   </a:t>
            </a:r>
            <a:r>
              <a:rPr b="0" i="0" lang="pt-BR" sz="1400" u="none" cap="none" strike="noStrike">
                <a:solidFill>
                  <a:srgbClr val="EFEFEF"/>
                </a:solidFill>
                <a:latin typeface="Arial"/>
                <a:ea typeface="Arial"/>
                <a:cs typeface="Arial"/>
                <a:sym typeface="Arial"/>
              </a:rPr>
              <a:t>Core</a:t>
            </a:r>
            <a:r>
              <a:rPr lang="pt-BR">
                <a:solidFill>
                  <a:srgbClr val="EFEFEF"/>
                </a:solidFill>
              </a:rPr>
              <a:t>    </a:t>
            </a:r>
            <a:r>
              <a:rPr b="0" i="0" lang="pt-BR" sz="1400" u="none" cap="none" strike="noStrike">
                <a:solidFill>
                  <a:srgbClr val="EFEFEF"/>
                </a:solidFill>
                <a:latin typeface="Arial"/>
                <a:ea typeface="Arial"/>
                <a:cs typeface="Arial"/>
                <a:sym typeface="Arial"/>
              </a:rPr>
              <a:t>Core</a:t>
            </a:r>
            <a:endParaRPr b="0" i="0" sz="1800" u="none" cap="none" strike="noStrike">
              <a:solidFill>
                <a:srgbClr val="000000"/>
              </a:solidFill>
              <a:latin typeface="Arial"/>
              <a:ea typeface="Arial"/>
              <a:cs typeface="Arial"/>
              <a:sym typeface="Arial"/>
            </a:endParaRPr>
          </a:p>
        </p:txBody>
      </p:sp>
      <p:sp>
        <p:nvSpPr>
          <p:cNvPr id="150" name="Google Shape;150;p20"/>
          <p:cNvSpPr/>
          <p:nvPr/>
        </p:nvSpPr>
        <p:spPr>
          <a:xfrm>
            <a:off x="7438465" y="3110455"/>
            <a:ext cx="1426200" cy="858600"/>
          </a:xfrm>
          <a:custGeom>
            <a:rect b="b" l="l" r="r" t="t"/>
            <a:pathLst>
              <a:path extrusionOk="0" h="120000" w="120000">
                <a:moveTo>
                  <a:pt x="0" y="0"/>
                </a:moveTo>
                <a:lnTo>
                  <a:pt x="119993" y="0"/>
                </a:lnTo>
                <a:lnTo>
                  <a:pt x="119993" y="119959"/>
                </a:lnTo>
                <a:lnTo>
                  <a:pt x="0" y="119959"/>
                </a:lnTo>
                <a:lnTo>
                  <a:pt x="0" y="0"/>
                </a:lnTo>
                <a:close/>
              </a:path>
            </a:pathLst>
          </a:custGeom>
          <a:solidFill>
            <a:srgbClr val="69A84F"/>
          </a:solidFill>
          <a:ln>
            <a:noFill/>
          </a:ln>
        </p:spPr>
      </p:sp>
      <p:sp>
        <p:nvSpPr>
          <p:cNvPr id="151" name="Google Shape;151;p20"/>
          <p:cNvSpPr/>
          <p:nvPr/>
        </p:nvSpPr>
        <p:spPr>
          <a:xfrm>
            <a:off x="7570225" y="3258775"/>
            <a:ext cx="494400" cy="559800"/>
          </a:xfrm>
          <a:custGeom>
            <a:rect b="b" l="l" r="r" t="t"/>
            <a:pathLst>
              <a:path extrusionOk="0" h="120000" w="120000">
                <a:moveTo>
                  <a:pt x="0" y="17645"/>
                </a:moveTo>
                <a:lnTo>
                  <a:pt x="1570" y="10778"/>
                </a:lnTo>
                <a:lnTo>
                  <a:pt x="5852" y="5169"/>
                </a:lnTo>
                <a:lnTo>
                  <a:pt x="12203" y="1386"/>
                </a:lnTo>
                <a:lnTo>
                  <a:pt x="19981" y="0"/>
                </a:lnTo>
                <a:lnTo>
                  <a:pt x="99878" y="0"/>
                </a:lnTo>
                <a:lnTo>
                  <a:pt x="110964" y="2963"/>
                </a:lnTo>
                <a:lnTo>
                  <a:pt x="118335" y="10891"/>
                </a:lnTo>
                <a:lnTo>
                  <a:pt x="119854" y="17645"/>
                </a:lnTo>
                <a:lnTo>
                  <a:pt x="119854" y="102289"/>
                </a:lnTo>
                <a:lnTo>
                  <a:pt x="118284" y="109156"/>
                </a:lnTo>
                <a:lnTo>
                  <a:pt x="114004" y="114765"/>
                </a:lnTo>
                <a:lnTo>
                  <a:pt x="107655" y="118547"/>
                </a:lnTo>
                <a:lnTo>
                  <a:pt x="99878" y="119934"/>
                </a:lnTo>
                <a:lnTo>
                  <a:pt x="19981" y="119934"/>
                </a:lnTo>
                <a:lnTo>
                  <a:pt x="12203" y="118547"/>
                </a:lnTo>
                <a:lnTo>
                  <a:pt x="5852" y="114765"/>
                </a:lnTo>
                <a:lnTo>
                  <a:pt x="1570"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52" name="Google Shape;152;p20"/>
          <p:cNvSpPr/>
          <p:nvPr/>
        </p:nvSpPr>
        <p:spPr>
          <a:xfrm>
            <a:off x="8159545" y="3259855"/>
            <a:ext cx="494400" cy="559800"/>
          </a:xfrm>
          <a:custGeom>
            <a:rect b="b" l="l" r="r" t="t"/>
            <a:pathLst>
              <a:path extrusionOk="0" h="120000" w="120000">
                <a:moveTo>
                  <a:pt x="0" y="17645"/>
                </a:moveTo>
                <a:lnTo>
                  <a:pt x="1570" y="10778"/>
                </a:lnTo>
                <a:lnTo>
                  <a:pt x="5852" y="5169"/>
                </a:lnTo>
                <a:lnTo>
                  <a:pt x="12203" y="1386"/>
                </a:lnTo>
                <a:lnTo>
                  <a:pt x="19981" y="0"/>
                </a:lnTo>
                <a:lnTo>
                  <a:pt x="99878" y="0"/>
                </a:lnTo>
                <a:lnTo>
                  <a:pt x="110964" y="2963"/>
                </a:lnTo>
                <a:lnTo>
                  <a:pt x="118335" y="10891"/>
                </a:lnTo>
                <a:lnTo>
                  <a:pt x="119854" y="17645"/>
                </a:lnTo>
                <a:lnTo>
                  <a:pt x="119854" y="102289"/>
                </a:lnTo>
                <a:lnTo>
                  <a:pt x="118284" y="109156"/>
                </a:lnTo>
                <a:lnTo>
                  <a:pt x="114004" y="114765"/>
                </a:lnTo>
                <a:lnTo>
                  <a:pt x="107655" y="118547"/>
                </a:lnTo>
                <a:lnTo>
                  <a:pt x="99878" y="119934"/>
                </a:lnTo>
                <a:lnTo>
                  <a:pt x="19981" y="119934"/>
                </a:lnTo>
                <a:lnTo>
                  <a:pt x="12203" y="118547"/>
                </a:lnTo>
                <a:lnTo>
                  <a:pt x="5852" y="114765"/>
                </a:lnTo>
                <a:lnTo>
                  <a:pt x="1570" y="109156"/>
                </a:lnTo>
                <a:lnTo>
                  <a:pt x="0" y="102289"/>
                </a:lnTo>
                <a:lnTo>
                  <a:pt x="0" y="17645"/>
                </a:lnTo>
                <a:close/>
              </a:path>
            </a:pathLst>
          </a:custGeom>
          <a:noFill/>
          <a:ln cap="flat" cmpd="sng" w="9525">
            <a:solidFill>
              <a:srgbClr val="424242"/>
            </a:solidFill>
            <a:prstDash val="solid"/>
            <a:round/>
            <a:headEnd len="sm" w="sm" type="none"/>
            <a:tailEnd len="sm" w="sm" type="none"/>
          </a:ln>
        </p:spPr>
      </p:sp>
      <p:sp>
        <p:nvSpPr>
          <p:cNvPr id="153" name="Google Shape;153;p20"/>
          <p:cNvSpPr/>
          <p:nvPr/>
        </p:nvSpPr>
        <p:spPr>
          <a:xfrm>
            <a:off x="7438475" y="3110448"/>
            <a:ext cx="1426200" cy="858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sz="1800"/>
              <a:t>   </a:t>
            </a:r>
            <a:r>
              <a:rPr b="0" i="0" lang="pt-BR" sz="1400" u="none" cap="none" strike="noStrike">
                <a:solidFill>
                  <a:srgbClr val="EFEFEF"/>
                </a:solidFill>
                <a:latin typeface="Arial"/>
                <a:ea typeface="Arial"/>
                <a:cs typeface="Arial"/>
                <a:sym typeface="Arial"/>
              </a:rPr>
              <a:t>Core</a:t>
            </a:r>
            <a:r>
              <a:rPr lang="pt-BR">
                <a:solidFill>
                  <a:srgbClr val="EFEFEF"/>
                </a:solidFill>
              </a:rPr>
              <a:t>    </a:t>
            </a:r>
            <a:r>
              <a:rPr b="0" i="0" lang="pt-BR" sz="1400" u="none" cap="none" strike="noStrike">
                <a:solidFill>
                  <a:srgbClr val="EFEFEF"/>
                </a:solidFill>
                <a:latin typeface="Arial"/>
                <a:ea typeface="Arial"/>
                <a:cs typeface="Arial"/>
                <a:sym typeface="Arial"/>
              </a:rPr>
              <a:t>Core</a:t>
            </a:r>
            <a:endParaRPr b="0" i="0" sz="1800" u="none" cap="none" strike="noStrike">
              <a:solidFill>
                <a:srgbClr val="000000"/>
              </a:solidFill>
              <a:latin typeface="Arial"/>
              <a:ea typeface="Arial"/>
              <a:cs typeface="Arial"/>
              <a:sym typeface="Arial"/>
            </a:endParaRPr>
          </a:p>
        </p:txBody>
      </p:sp>
      <p:sp>
        <p:nvSpPr>
          <p:cNvPr id="154" name="Google Shape;154;p20"/>
          <p:cNvSpPr/>
          <p:nvPr/>
        </p:nvSpPr>
        <p:spPr>
          <a:xfrm>
            <a:off x="5811985" y="1346455"/>
            <a:ext cx="808500" cy="858600"/>
          </a:xfrm>
          <a:custGeom>
            <a:rect b="b" l="l" r="r" t="t"/>
            <a:pathLst>
              <a:path extrusionOk="0" h="120000" w="120000">
                <a:moveTo>
                  <a:pt x="0" y="0"/>
                </a:moveTo>
                <a:lnTo>
                  <a:pt x="119966" y="0"/>
                </a:lnTo>
                <a:lnTo>
                  <a:pt x="119966" y="119959"/>
                </a:lnTo>
                <a:lnTo>
                  <a:pt x="0" y="119959"/>
                </a:lnTo>
                <a:lnTo>
                  <a:pt x="0" y="0"/>
                </a:lnTo>
                <a:close/>
              </a:path>
            </a:pathLst>
          </a:custGeom>
          <a:solidFill>
            <a:srgbClr val="69A84F"/>
          </a:solidFill>
          <a:ln>
            <a:noFill/>
          </a:ln>
        </p:spPr>
      </p:sp>
      <p:sp>
        <p:nvSpPr>
          <p:cNvPr id="155" name="Google Shape;155;p20"/>
          <p:cNvSpPr/>
          <p:nvPr/>
        </p:nvSpPr>
        <p:spPr>
          <a:xfrm>
            <a:off x="5943745" y="1494775"/>
            <a:ext cx="494400" cy="559800"/>
          </a:xfrm>
          <a:custGeom>
            <a:rect b="b" l="l" r="r" t="t"/>
            <a:pathLst>
              <a:path extrusionOk="0" h="120000" w="120000">
                <a:moveTo>
                  <a:pt x="0" y="17646"/>
                </a:moveTo>
                <a:lnTo>
                  <a:pt x="1569" y="10777"/>
                </a:lnTo>
                <a:lnTo>
                  <a:pt x="5851" y="5168"/>
                </a:lnTo>
                <a:lnTo>
                  <a:pt x="12201" y="1386"/>
                </a:lnTo>
                <a:lnTo>
                  <a:pt x="19975" y="0"/>
                </a:lnTo>
                <a:lnTo>
                  <a:pt x="99878" y="0"/>
                </a:lnTo>
                <a:lnTo>
                  <a:pt x="110959" y="2964"/>
                </a:lnTo>
                <a:lnTo>
                  <a:pt x="118334" y="10893"/>
                </a:lnTo>
                <a:lnTo>
                  <a:pt x="119854" y="17646"/>
                </a:lnTo>
                <a:lnTo>
                  <a:pt x="119854" y="102288"/>
                </a:lnTo>
                <a:lnTo>
                  <a:pt x="118284" y="109156"/>
                </a:lnTo>
                <a:lnTo>
                  <a:pt x="114002" y="114766"/>
                </a:lnTo>
                <a:lnTo>
                  <a:pt x="107652" y="118547"/>
                </a:lnTo>
                <a:lnTo>
                  <a:pt x="99878" y="119934"/>
                </a:lnTo>
                <a:lnTo>
                  <a:pt x="19975" y="119934"/>
                </a:lnTo>
                <a:lnTo>
                  <a:pt x="12201" y="118547"/>
                </a:lnTo>
                <a:lnTo>
                  <a:pt x="5851" y="114766"/>
                </a:lnTo>
                <a:lnTo>
                  <a:pt x="1569" y="109156"/>
                </a:lnTo>
                <a:lnTo>
                  <a:pt x="0" y="102288"/>
                </a:lnTo>
                <a:lnTo>
                  <a:pt x="0" y="17646"/>
                </a:lnTo>
                <a:close/>
              </a:path>
            </a:pathLst>
          </a:custGeom>
          <a:noFill/>
          <a:ln cap="flat" cmpd="sng" w="9525">
            <a:solidFill>
              <a:srgbClr val="424242"/>
            </a:solidFill>
            <a:prstDash val="solid"/>
            <a:round/>
            <a:headEnd len="sm" w="sm" type="none"/>
            <a:tailEnd len="sm" w="sm" type="none"/>
          </a:ln>
        </p:spPr>
      </p:sp>
      <p:sp>
        <p:nvSpPr>
          <p:cNvPr id="156" name="Google Shape;156;p20"/>
          <p:cNvSpPr/>
          <p:nvPr/>
        </p:nvSpPr>
        <p:spPr>
          <a:xfrm>
            <a:off x="5811975" y="1346448"/>
            <a:ext cx="808500" cy="858300"/>
          </a:xfrm>
          <a:prstGeom prst="rect">
            <a:avLst/>
          </a:prstGeom>
          <a:noFill/>
          <a:ln cap="flat" cmpd="sng" w="9525">
            <a:solidFill>
              <a:srgbClr val="42424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pt-BR" sz="1800"/>
              <a:t>   </a:t>
            </a:r>
            <a:r>
              <a:rPr b="0" i="0" lang="pt-BR" sz="1400" u="none" cap="none" strike="noStrike">
                <a:solidFill>
                  <a:srgbClr val="EFEFEF"/>
                </a:solidFill>
                <a:latin typeface="Arial"/>
                <a:ea typeface="Arial"/>
                <a:cs typeface="Arial"/>
                <a:sym typeface="Arial"/>
              </a:rPr>
              <a:t>Core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599" lvl="0" marL="12599" rtl="0" algn="ctr">
              <a:spcBef>
                <a:spcPts val="0"/>
              </a:spcBef>
              <a:spcAft>
                <a:spcPts val="0"/>
              </a:spcAft>
              <a:buNone/>
            </a:pPr>
            <a:r>
              <a:rPr b="1" lang="pt-BR" sz="2200">
                <a:solidFill>
                  <a:srgbClr val="2A3890"/>
                </a:solidFill>
                <a:latin typeface="Trebuchet MS"/>
                <a:ea typeface="Trebuchet MS"/>
                <a:cs typeface="Trebuchet MS"/>
                <a:sym typeface="Trebuchet MS"/>
              </a:rPr>
              <a:t>Big Data </a:t>
            </a:r>
            <a:endParaRPr b="1" sz="2200">
              <a:latin typeface="Trebuchet MS"/>
              <a:ea typeface="Trebuchet MS"/>
              <a:cs typeface="Trebuchet MS"/>
              <a:sym typeface="Trebuchet MS"/>
            </a:endParaRPr>
          </a:p>
          <a:p>
            <a:pPr indent="-10080" lvl="0" marL="467280" rtl="0" algn="ctr">
              <a:spcBef>
                <a:spcPts val="0"/>
              </a:spcBef>
              <a:spcAft>
                <a:spcPts val="0"/>
              </a:spcAft>
              <a:buNone/>
            </a:pPr>
            <a:r>
              <a:t/>
            </a:r>
            <a:endParaRPr b="1" sz="2200">
              <a:latin typeface="Trebuchet MS"/>
              <a:ea typeface="Trebuchet MS"/>
              <a:cs typeface="Trebuchet MS"/>
              <a:sym typeface="Trebuchet MS"/>
            </a:endParaRPr>
          </a:p>
          <a:p>
            <a:pPr indent="0" lvl="0" marL="0" rtl="0">
              <a:spcBef>
                <a:spcPts val="0"/>
              </a:spcBef>
              <a:spcAft>
                <a:spcPts val="0"/>
              </a:spcAft>
              <a:buNone/>
            </a:pPr>
            <a:r>
              <a:t/>
            </a:r>
            <a:endParaRPr/>
          </a:p>
        </p:txBody>
      </p:sp>
      <p:sp>
        <p:nvSpPr>
          <p:cNvPr id="162" name="Google Shape;16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Um processo local usa os recursos de computação de uma única máquina.</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Um processo distribuído tem acesso aos recursos computacionais em um número maior de máquinas conectadas através de uma rede.</a:t>
            </a:r>
            <a:endParaRPr sz="2200">
              <a:solidFill>
                <a:schemeClr val="dk1"/>
              </a:solidFill>
              <a:latin typeface="Roboto"/>
              <a:ea typeface="Roboto"/>
              <a:cs typeface="Roboto"/>
              <a:sym typeface="Roboto"/>
            </a:endParaRPr>
          </a:p>
          <a:p>
            <a:pPr indent="-317500" lvl="0" marL="457200" rtl="0">
              <a:lnSpc>
                <a:spcPct val="115000"/>
              </a:lnSpc>
              <a:spcBef>
                <a:spcPts val="0"/>
              </a:spcBef>
              <a:spcAft>
                <a:spcPts val="0"/>
              </a:spcAft>
              <a:buClr>
                <a:srgbClr val="333333"/>
              </a:buClr>
              <a:buSzPts val="1400"/>
              <a:buFont typeface="Roboto"/>
              <a:buChar char="●"/>
            </a:pPr>
            <a:r>
              <a:rPr lang="pt-BR" sz="2200">
                <a:solidFill>
                  <a:srgbClr val="333333"/>
                </a:solidFill>
                <a:latin typeface="Roboto"/>
                <a:ea typeface="Roboto"/>
                <a:cs typeface="Roboto"/>
                <a:sym typeface="Roboto"/>
              </a:rPr>
              <a:t>Depois de certo ponto, é mais fácil escalar um problema para muitas máquinas de CPU de baixa capacidade de processamento, do que tentar escalar em uma única máquina com uma CPU de alta capacidade de processamento.</a:t>
            </a:r>
            <a:endParaRPr sz="2200">
              <a:solidFill>
                <a:schemeClr val="dk1"/>
              </a:solidFill>
              <a:latin typeface="Roboto"/>
              <a:ea typeface="Roboto"/>
              <a:cs typeface="Roboto"/>
              <a:sym typeface="Roboto"/>
            </a:endParaRPr>
          </a:p>
          <a:p>
            <a:pPr indent="0" lvl="0" marL="457200" rtl="0">
              <a:lnSpc>
                <a:spcPct val="100000"/>
              </a:lnSpc>
              <a:spcBef>
                <a:spcPts val="0"/>
              </a:spcBef>
              <a:spcAft>
                <a:spcPts val="0"/>
              </a:spcAft>
              <a:buNone/>
            </a:pPr>
            <a:r>
              <a:t/>
            </a:r>
            <a:endParaRPr sz="2200">
              <a:solidFill>
                <a:srgbClr val="333333"/>
              </a:solidFill>
              <a:latin typeface="Roboto"/>
              <a:ea typeface="Roboto"/>
              <a:cs typeface="Roboto"/>
              <a:sym typeface="Roboto"/>
            </a:endParaRPr>
          </a:p>
          <a:p>
            <a:pPr indent="0" lvl="0" marL="0" rtl="0">
              <a:spcBef>
                <a:spcPts val="0"/>
              </a:spcBef>
              <a:spcAft>
                <a:spcPts val="1600"/>
              </a:spcAft>
              <a:buNone/>
            </a:pPr>
            <a:r>
              <a:t/>
            </a:r>
            <a:endParaRPr/>
          </a:p>
        </p:txBody>
      </p:sp>
      <p:pic>
        <p:nvPicPr>
          <p:cNvPr descr="ARiDa-Logo-new1.png" id="163" name="Google Shape;163;p21"/>
          <p:cNvPicPr preferRelativeResize="0"/>
          <p:nvPr/>
        </p:nvPicPr>
        <p:blipFill>
          <a:blip r:embed="rId3">
            <a:alphaModFix/>
          </a:blip>
          <a:stretch>
            <a:fillRect/>
          </a:stretch>
        </p:blipFill>
        <p:spPr>
          <a:xfrm>
            <a:off x="141974" y="311250"/>
            <a:ext cx="1255925" cy="706474"/>
          </a:xfrm>
          <a:prstGeom prst="rect">
            <a:avLst/>
          </a:prstGeom>
          <a:noFill/>
          <a:ln>
            <a:noFill/>
          </a:ln>
        </p:spPr>
      </p:pic>
      <p:pic>
        <p:nvPicPr>
          <p:cNvPr descr="BRASAO UFC.png" id="164" name="Google Shape;164;p21"/>
          <p:cNvPicPr preferRelativeResize="0"/>
          <p:nvPr/>
        </p:nvPicPr>
        <p:blipFill>
          <a:blip r:embed="rId4">
            <a:alphaModFix/>
          </a:blip>
          <a:stretch>
            <a:fillRect/>
          </a:stretch>
        </p:blipFill>
        <p:spPr>
          <a:xfrm>
            <a:off x="8400822" y="224338"/>
            <a:ext cx="665579" cy="793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