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pt-BR"/>
              <a:t>Clique para editar o título Mestre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A74E4D5A-0FD1-41CE-B0D2-3054794B46C7}" type="datetimeFigureOut">
              <a:rPr lang="pt-BR" smtClean="0"/>
              <a:t>23/04/2023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a:xfrm>
            <a:off x="9255346" y="2750337"/>
            <a:ext cx="1171888" cy="1356442"/>
          </a:xfrm>
        </p:spPr>
        <p:txBody>
          <a:bodyPr/>
          <a:lstStyle/>
          <a:p>
            <a:fld id="{700033CD-FBC4-4B9E-ACE8-767190C49085}" type="slidenum">
              <a:rPr lang="pt-BR" smtClean="0"/>
              <a:t>‹nº›</a:t>
            </a:fld>
            <a:endParaRPr lang="pt-BR"/>
          </a:p>
        </p:txBody>
      </p:sp>
    </p:spTree>
    <p:extLst>
      <p:ext uri="{BB962C8B-B14F-4D97-AF65-F5344CB8AC3E}">
        <p14:creationId xmlns:p14="http://schemas.microsoft.com/office/powerpoint/2010/main" val="1165672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74E4D5A-0FD1-41CE-B0D2-3054794B46C7}" type="datetimeFigureOut">
              <a:rPr lang="pt-BR" smtClean="0"/>
              <a:t>23/04/2023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a:xfrm>
            <a:off x="10729455" y="4711309"/>
            <a:ext cx="1154151" cy="1090789"/>
          </a:xfrm>
        </p:spPr>
        <p:txBody>
          <a:bodyPr/>
          <a:lstStyle/>
          <a:p>
            <a:fld id="{700033CD-FBC4-4B9E-ACE8-767190C49085}" type="slidenum">
              <a:rPr lang="pt-BR" smtClean="0"/>
              <a:t>‹nº›</a:t>
            </a:fld>
            <a:endParaRPr lang="pt-BR"/>
          </a:p>
        </p:txBody>
      </p:sp>
    </p:spTree>
    <p:extLst>
      <p:ext uri="{BB962C8B-B14F-4D97-AF65-F5344CB8AC3E}">
        <p14:creationId xmlns:p14="http://schemas.microsoft.com/office/powerpoint/2010/main" val="556487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74E4D5A-0FD1-41CE-B0D2-3054794B46C7}" type="datetimeFigureOut">
              <a:rPr lang="pt-BR" smtClean="0"/>
              <a:t>23/04/2023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a:xfrm>
            <a:off x="10729455" y="4711615"/>
            <a:ext cx="1154151" cy="1090789"/>
          </a:xfrm>
        </p:spPr>
        <p:txBody>
          <a:bodyPr/>
          <a:lstStyle/>
          <a:p>
            <a:fld id="{700033CD-FBC4-4B9E-ACE8-767190C49085}" type="slidenum">
              <a:rPr lang="pt-BR" smtClean="0"/>
              <a:t>‹nº›</a:t>
            </a:fld>
            <a:endParaRPr lang="pt-BR"/>
          </a:p>
        </p:txBody>
      </p:sp>
    </p:spTree>
    <p:extLst>
      <p:ext uri="{BB962C8B-B14F-4D97-AF65-F5344CB8AC3E}">
        <p14:creationId xmlns:p14="http://schemas.microsoft.com/office/powerpoint/2010/main" val="932178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74E4D5A-0FD1-41CE-B0D2-3054794B46C7}" type="datetimeFigureOut">
              <a:rPr lang="pt-BR" smtClean="0"/>
              <a:t>23/04/2023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a:xfrm>
            <a:off x="10729455" y="4709925"/>
            <a:ext cx="1154151" cy="1090789"/>
          </a:xfrm>
        </p:spPr>
        <p:txBody>
          <a:bodyPr/>
          <a:lstStyle/>
          <a:p>
            <a:fld id="{700033CD-FBC4-4B9E-ACE8-767190C49085}" type="slidenum">
              <a:rPr lang="pt-BR" smtClean="0"/>
              <a:t>‹nº›</a:t>
            </a:fld>
            <a:endParaRPr lang="pt-B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89851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74E4D5A-0FD1-41CE-B0D2-3054794B46C7}" type="datetimeFigureOut">
              <a:rPr lang="pt-BR" smtClean="0"/>
              <a:t>23/04/2023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a:xfrm>
            <a:off x="10729455" y="4709925"/>
            <a:ext cx="1154151" cy="1090789"/>
          </a:xfrm>
        </p:spPr>
        <p:txBody>
          <a:bodyPr/>
          <a:lstStyle/>
          <a:p>
            <a:fld id="{700033CD-FBC4-4B9E-ACE8-767190C49085}" type="slidenum">
              <a:rPr lang="pt-BR" smtClean="0"/>
              <a:t>‹nº›</a:t>
            </a:fld>
            <a:endParaRPr lang="pt-BR"/>
          </a:p>
        </p:txBody>
      </p:sp>
    </p:spTree>
    <p:extLst>
      <p:ext uri="{BB962C8B-B14F-4D97-AF65-F5344CB8AC3E}">
        <p14:creationId xmlns:p14="http://schemas.microsoft.com/office/powerpoint/2010/main" val="2408081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A74E4D5A-0FD1-41CE-B0D2-3054794B46C7}" type="datetimeFigureOut">
              <a:rPr lang="pt-BR" smtClean="0"/>
              <a:t>23/04/2023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00033CD-FBC4-4B9E-ACE8-767190C49085}" type="slidenum">
              <a:rPr lang="pt-BR" smtClean="0"/>
              <a:t>‹nº›</a:t>
            </a:fld>
            <a:endParaRPr lang="pt-BR"/>
          </a:p>
        </p:txBody>
      </p:sp>
    </p:spTree>
    <p:extLst>
      <p:ext uri="{BB962C8B-B14F-4D97-AF65-F5344CB8AC3E}">
        <p14:creationId xmlns:p14="http://schemas.microsoft.com/office/powerpoint/2010/main" val="1551377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A74E4D5A-0FD1-41CE-B0D2-3054794B46C7}" type="datetimeFigureOut">
              <a:rPr lang="pt-BR" smtClean="0"/>
              <a:t>23/04/2023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00033CD-FBC4-4B9E-ACE8-767190C49085}" type="slidenum">
              <a:rPr lang="pt-BR" smtClean="0"/>
              <a:t>‹nº›</a:t>
            </a:fld>
            <a:endParaRPr lang="pt-BR"/>
          </a:p>
        </p:txBody>
      </p:sp>
    </p:spTree>
    <p:extLst>
      <p:ext uri="{BB962C8B-B14F-4D97-AF65-F5344CB8AC3E}">
        <p14:creationId xmlns:p14="http://schemas.microsoft.com/office/powerpoint/2010/main" val="1543064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74E4D5A-0FD1-41CE-B0D2-3054794B46C7}" type="datetimeFigureOut">
              <a:rPr lang="pt-BR" smtClean="0"/>
              <a:t>23/04/2023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00033CD-FBC4-4B9E-ACE8-767190C49085}" type="slidenum">
              <a:rPr lang="pt-BR" smtClean="0"/>
              <a:t>‹nº›</a:t>
            </a:fld>
            <a:endParaRPr lang="pt-BR"/>
          </a:p>
        </p:txBody>
      </p:sp>
    </p:spTree>
    <p:extLst>
      <p:ext uri="{BB962C8B-B14F-4D97-AF65-F5344CB8AC3E}">
        <p14:creationId xmlns:p14="http://schemas.microsoft.com/office/powerpoint/2010/main" val="3130409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74E4D5A-0FD1-41CE-B0D2-3054794B46C7}" type="datetimeFigureOut">
              <a:rPr lang="pt-BR" smtClean="0"/>
              <a:t>23/04/2023</a:t>
            </a:fld>
            <a:endParaRPr lang="pt-BR"/>
          </a:p>
        </p:txBody>
      </p:sp>
      <p:sp>
        <p:nvSpPr>
          <p:cNvPr id="5" name="Footer Placeholder 4"/>
          <p:cNvSpPr>
            <a:spLocks noGrp="1"/>
          </p:cNvSpPr>
          <p:nvPr>
            <p:ph type="ftr" sz="quarter" idx="11"/>
          </p:nvPr>
        </p:nvSpPr>
        <p:spPr>
          <a:xfrm>
            <a:off x="680321" y="5936188"/>
            <a:ext cx="6126805" cy="365125"/>
          </a:xfrm>
        </p:spPr>
        <p:txBody>
          <a:bodyPr/>
          <a:lstStyle/>
          <a:p>
            <a:endParaRPr lang="pt-B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00033CD-FBC4-4B9E-ACE8-767190C49085}" type="slidenum">
              <a:rPr lang="pt-BR" smtClean="0"/>
              <a:t>‹nº›</a:t>
            </a:fld>
            <a:endParaRPr lang="pt-BR"/>
          </a:p>
        </p:txBody>
      </p:sp>
    </p:spTree>
    <p:extLst>
      <p:ext uri="{BB962C8B-B14F-4D97-AF65-F5344CB8AC3E}">
        <p14:creationId xmlns:p14="http://schemas.microsoft.com/office/powerpoint/2010/main" val="1007832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74E4D5A-0FD1-41CE-B0D2-3054794B46C7}" type="datetimeFigureOut">
              <a:rPr lang="pt-BR" smtClean="0"/>
              <a:t>23/04/2023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00033CD-FBC4-4B9E-ACE8-767190C49085}" type="slidenum">
              <a:rPr lang="pt-BR" smtClean="0"/>
              <a:t>‹nº›</a:t>
            </a:fld>
            <a:endParaRPr lang="pt-BR"/>
          </a:p>
        </p:txBody>
      </p:sp>
    </p:spTree>
    <p:extLst>
      <p:ext uri="{BB962C8B-B14F-4D97-AF65-F5344CB8AC3E}">
        <p14:creationId xmlns:p14="http://schemas.microsoft.com/office/powerpoint/2010/main" val="189983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pt-BR"/>
              <a:t>Clique para editar o título Mestre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74E4D5A-0FD1-41CE-B0D2-3054794B46C7}" type="datetimeFigureOut">
              <a:rPr lang="pt-BR" smtClean="0"/>
              <a:t>23/04/2023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a:xfrm>
            <a:off x="10729455" y="2869895"/>
            <a:ext cx="1154151" cy="1090789"/>
          </a:xfrm>
        </p:spPr>
        <p:txBody>
          <a:bodyPr/>
          <a:lstStyle/>
          <a:p>
            <a:fld id="{700033CD-FBC4-4B9E-ACE8-767190C49085}" type="slidenum">
              <a:rPr lang="pt-BR" smtClean="0"/>
              <a:t>‹nº›</a:t>
            </a:fld>
            <a:endParaRPr lang="pt-BR"/>
          </a:p>
        </p:txBody>
      </p:sp>
    </p:spTree>
    <p:extLst>
      <p:ext uri="{BB962C8B-B14F-4D97-AF65-F5344CB8AC3E}">
        <p14:creationId xmlns:p14="http://schemas.microsoft.com/office/powerpoint/2010/main" val="1145732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74E4D5A-0FD1-41CE-B0D2-3054794B46C7}" type="datetimeFigureOut">
              <a:rPr lang="pt-BR" smtClean="0"/>
              <a:t>23/04/2023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00033CD-FBC4-4B9E-ACE8-767190C49085}" type="slidenum">
              <a:rPr lang="pt-BR" smtClean="0"/>
              <a:t>‹nº›</a:t>
            </a:fld>
            <a:endParaRPr lang="pt-BR"/>
          </a:p>
        </p:txBody>
      </p:sp>
    </p:spTree>
    <p:extLst>
      <p:ext uri="{BB962C8B-B14F-4D97-AF65-F5344CB8AC3E}">
        <p14:creationId xmlns:p14="http://schemas.microsoft.com/office/powerpoint/2010/main" val="1947355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0322" y="3030008"/>
            <a:ext cx="4698355" cy="290617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594123" y="3030008"/>
            <a:ext cx="4700059" cy="290617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74E4D5A-0FD1-41CE-B0D2-3054794B46C7}" type="datetimeFigureOut">
              <a:rPr lang="pt-BR" smtClean="0"/>
              <a:t>23/04/2023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00033CD-FBC4-4B9E-ACE8-767190C49085}" type="slidenum">
              <a:rPr lang="pt-BR" smtClean="0"/>
              <a:t>‹nº›</a:t>
            </a:fld>
            <a:endParaRPr lang="pt-BR"/>
          </a:p>
        </p:txBody>
      </p:sp>
    </p:spTree>
    <p:extLst>
      <p:ext uri="{BB962C8B-B14F-4D97-AF65-F5344CB8AC3E}">
        <p14:creationId xmlns:p14="http://schemas.microsoft.com/office/powerpoint/2010/main" val="1467515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74E4D5A-0FD1-41CE-B0D2-3054794B46C7}" type="datetimeFigureOut">
              <a:rPr lang="pt-BR" smtClean="0"/>
              <a:t>23/04/2023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00033CD-FBC4-4B9E-ACE8-767190C49085}" type="slidenum">
              <a:rPr lang="pt-BR" smtClean="0"/>
              <a:t>‹nº›</a:t>
            </a:fld>
            <a:endParaRPr lang="pt-BR"/>
          </a:p>
        </p:txBody>
      </p:sp>
    </p:spTree>
    <p:extLst>
      <p:ext uri="{BB962C8B-B14F-4D97-AF65-F5344CB8AC3E}">
        <p14:creationId xmlns:p14="http://schemas.microsoft.com/office/powerpoint/2010/main" val="61731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74E4D5A-0FD1-41CE-B0D2-3054794B46C7}" type="datetimeFigureOut">
              <a:rPr lang="pt-BR" smtClean="0"/>
              <a:t>23/04/2023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700033CD-FBC4-4B9E-ACE8-767190C49085}" type="slidenum">
              <a:rPr lang="pt-BR" smtClean="0"/>
              <a:t>‹nº›</a:t>
            </a:fld>
            <a:endParaRPr lang="pt-BR"/>
          </a:p>
        </p:txBody>
      </p:sp>
    </p:spTree>
    <p:extLst>
      <p:ext uri="{BB962C8B-B14F-4D97-AF65-F5344CB8AC3E}">
        <p14:creationId xmlns:p14="http://schemas.microsoft.com/office/powerpoint/2010/main" val="600022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74E4D5A-0FD1-41CE-B0D2-3054794B46C7}" type="datetimeFigureOut">
              <a:rPr lang="pt-BR" smtClean="0"/>
              <a:t>23/04/2023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00033CD-FBC4-4B9E-ACE8-767190C49085}" type="slidenum">
              <a:rPr lang="pt-BR" smtClean="0"/>
              <a:t>‹nº›</a:t>
            </a:fld>
            <a:endParaRPr lang="pt-BR"/>
          </a:p>
        </p:txBody>
      </p:sp>
    </p:spTree>
    <p:extLst>
      <p:ext uri="{BB962C8B-B14F-4D97-AF65-F5344CB8AC3E}">
        <p14:creationId xmlns:p14="http://schemas.microsoft.com/office/powerpoint/2010/main" val="173186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74E4D5A-0FD1-41CE-B0D2-3054794B46C7}" type="datetimeFigureOut">
              <a:rPr lang="pt-BR" smtClean="0"/>
              <a:t>23/04/2023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00033CD-FBC4-4B9E-ACE8-767190C49085}" type="slidenum">
              <a:rPr lang="pt-BR" smtClean="0"/>
              <a:t>‹nº›</a:t>
            </a:fld>
            <a:endParaRPr lang="pt-BR"/>
          </a:p>
        </p:txBody>
      </p:sp>
    </p:spTree>
    <p:extLst>
      <p:ext uri="{BB962C8B-B14F-4D97-AF65-F5344CB8AC3E}">
        <p14:creationId xmlns:p14="http://schemas.microsoft.com/office/powerpoint/2010/main" val="169248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4E4D5A-0FD1-41CE-B0D2-3054794B46C7}" type="datetimeFigureOut">
              <a:rPr lang="pt-BR" smtClean="0"/>
              <a:t>23/04/2023</a:t>
            </a:fld>
            <a:endParaRPr lang="pt-B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00033CD-FBC4-4B9E-ACE8-767190C49085}" type="slidenum">
              <a:rPr lang="pt-BR" smtClean="0"/>
              <a:t>‹nº›</a:t>
            </a:fld>
            <a:endParaRPr lang="pt-BR"/>
          </a:p>
        </p:txBody>
      </p:sp>
    </p:spTree>
    <p:extLst>
      <p:ext uri="{BB962C8B-B14F-4D97-AF65-F5344CB8AC3E}">
        <p14:creationId xmlns:p14="http://schemas.microsoft.com/office/powerpoint/2010/main" val="290333388"/>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72EE1-2B8C-7873-DC89-C2FA2024399E}"/>
              </a:ext>
            </a:extLst>
          </p:cNvPr>
          <p:cNvSpPr>
            <a:spLocks noGrp="1"/>
          </p:cNvSpPr>
          <p:nvPr>
            <p:ph type="ctrTitle"/>
          </p:nvPr>
        </p:nvSpPr>
        <p:spPr>
          <a:xfrm>
            <a:off x="2597426" y="1122363"/>
            <a:ext cx="8070574" cy="2157866"/>
          </a:xfrm>
        </p:spPr>
        <p:txBody>
          <a:bodyPr>
            <a:normAutofit fontScale="90000"/>
          </a:bodyPr>
          <a:lstStyle/>
          <a:p>
            <a:pPr algn="l"/>
            <a:r>
              <a:rPr lang="pt-BR" dirty="0"/>
              <a:t>Pontifícia Universidade Católica do Paraná</a:t>
            </a:r>
            <a:br>
              <a:rPr lang="pt-BR" dirty="0"/>
            </a:br>
            <a:endParaRPr lang="pt-BR" dirty="0"/>
          </a:p>
        </p:txBody>
      </p:sp>
      <p:sp>
        <p:nvSpPr>
          <p:cNvPr id="3" name="Subtítulo 2">
            <a:extLst>
              <a:ext uri="{FF2B5EF4-FFF2-40B4-BE49-F238E27FC236}">
                <a16:creationId xmlns:a16="http://schemas.microsoft.com/office/drawing/2014/main" id="{BC3E41C9-2C1F-5A98-26D1-539A8AB5BE2C}"/>
              </a:ext>
            </a:extLst>
          </p:cNvPr>
          <p:cNvSpPr>
            <a:spLocks noGrp="1"/>
          </p:cNvSpPr>
          <p:nvPr>
            <p:ph type="subTitle" idx="1"/>
          </p:nvPr>
        </p:nvSpPr>
        <p:spPr>
          <a:xfrm>
            <a:off x="2597426" y="3396628"/>
            <a:ext cx="8070574" cy="1842052"/>
          </a:xfrm>
        </p:spPr>
        <p:txBody>
          <a:bodyPr>
            <a:normAutofit lnSpcReduction="10000"/>
          </a:bodyPr>
          <a:lstStyle/>
          <a:p>
            <a:pPr algn="l"/>
            <a:r>
              <a:rPr lang="pt-BR" dirty="0"/>
              <a:t>Curso: Analise e Desenvolvimento de Sistemas</a:t>
            </a:r>
          </a:p>
          <a:p>
            <a:pPr algn="l"/>
            <a:r>
              <a:rPr lang="pt-BR" dirty="0"/>
              <a:t>Matéria: Analise e Desenvolvimento de Sistemas</a:t>
            </a:r>
          </a:p>
          <a:p>
            <a:pPr algn="l"/>
            <a:endParaRPr lang="pt-BR" dirty="0"/>
          </a:p>
          <a:p>
            <a:pPr algn="l"/>
            <a:r>
              <a:rPr lang="pt-BR" dirty="0"/>
              <a:t>Thiago de Souza</a:t>
            </a:r>
          </a:p>
          <a:p>
            <a:pPr algn="l"/>
            <a:r>
              <a:rPr lang="pt-BR" dirty="0"/>
              <a:t>Alfred Gabriel R. Fadel</a:t>
            </a:r>
          </a:p>
        </p:txBody>
      </p:sp>
      <p:pic>
        <p:nvPicPr>
          <p:cNvPr id="5" name="Imagem 4" descr="Logotipo&#10;&#10;Descrição gerada automaticamente">
            <a:extLst>
              <a:ext uri="{FF2B5EF4-FFF2-40B4-BE49-F238E27FC236}">
                <a16:creationId xmlns:a16="http://schemas.microsoft.com/office/drawing/2014/main" id="{39324D7A-C3E8-5F8A-E69D-7AA39CA31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726" y="1907829"/>
            <a:ext cx="1905000" cy="2409825"/>
          </a:xfrm>
          <a:prstGeom prst="rect">
            <a:avLst/>
          </a:prstGeom>
        </p:spPr>
      </p:pic>
    </p:spTree>
    <p:extLst>
      <p:ext uri="{BB962C8B-B14F-4D97-AF65-F5344CB8AC3E}">
        <p14:creationId xmlns:p14="http://schemas.microsoft.com/office/powerpoint/2010/main" val="288331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58C5AB-5500-A556-A4F9-2793B20B5260}"/>
              </a:ext>
            </a:extLst>
          </p:cNvPr>
          <p:cNvSpPr>
            <a:spLocks noGrp="1"/>
          </p:cNvSpPr>
          <p:nvPr>
            <p:ph type="title"/>
          </p:nvPr>
        </p:nvSpPr>
        <p:spPr/>
        <p:txBody>
          <a:bodyPr/>
          <a:lstStyle/>
          <a:p>
            <a:r>
              <a:rPr lang="pt-BR" dirty="0"/>
              <a:t>Cris </a:t>
            </a:r>
            <a:r>
              <a:rPr lang="pt-BR" dirty="0" err="1"/>
              <a:t>Barber</a:t>
            </a:r>
            <a:endParaRPr lang="pt-BR" dirty="0"/>
          </a:p>
        </p:txBody>
      </p:sp>
      <p:sp>
        <p:nvSpPr>
          <p:cNvPr id="3" name="Espaço Reservado para Conteúdo 2">
            <a:extLst>
              <a:ext uri="{FF2B5EF4-FFF2-40B4-BE49-F238E27FC236}">
                <a16:creationId xmlns:a16="http://schemas.microsoft.com/office/drawing/2014/main" id="{BA67AC85-0B3A-50E1-8179-CEDE6F1A01AE}"/>
              </a:ext>
            </a:extLst>
          </p:cNvPr>
          <p:cNvSpPr>
            <a:spLocks noGrp="1"/>
          </p:cNvSpPr>
          <p:nvPr>
            <p:ph idx="1"/>
          </p:nvPr>
        </p:nvSpPr>
        <p:spPr/>
        <p:txBody>
          <a:bodyPr>
            <a:normAutofit fontScale="92500" lnSpcReduction="10000"/>
          </a:bodyPr>
          <a:lstStyle/>
          <a:p>
            <a:pPr marL="0" indent="0" algn="l">
              <a:buNone/>
            </a:pPr>
            <a:r>
              <a:rPr lang="pt-BR" dirty="0">
                <a:solidFill>
                  <a:srgbClr val="D1D5DB"/>
                </a:solidFill>
                <a:latin typeface="Söhne"/>
              </a:rPr>
              <a:t>É </a:t>
            </a:r>
            <a:r>
              <a:rPr lang="pt-BR" b="0" i="0" dirty="0">
                <a:solidFill>
                  <a:srgbClr val="D1D5DB"/>
                </a:solidFill>
                <a:effectLst/>
                <a:latin typeface="Söhne"/>
              </a:rPr>
              <a:t>uma barbearia tradicional de bairro, que oferece cortes de cabelo e barba para homens. A barbearia foi fundada em 2015 por Cristian, um empreendedor apaixonado por moda masculina e que sonhava em abrir sua própria barbearia.</a:t>
            </a:r>
          </a:p>
          <a:p>
            <a:pPr marL="0" indent="0" algn="l">
              <a:buNone/>
            </a:pPr>
            <a:r>
              <a:rPr lang="pt-BR" b="0" i="0" dirty="0">
                <a:solidFill>
                  <a:srgbClr val="D1D5DB"/>
                </a:solidFill>
                <a:effectLst/>
                <a:latin typeface="Söhne"/>
              </a:rPr>
              <a:t>A Cris </a:t>
            </a:r>
            <a:r>
              <a:rPr lang="pt-BR" b="0" i="0" dirty="0" err="1">
                <a:solidFill>
                  <a:srgbClr val="D1D5DB"/>
                </a:solidFill>
                <a:effectLst/>
                <a:latin typeface="Söhne"/>
              </a:rPr>
              <a:t>Barber</a:t>
            </a:r>
            <a:r>
              <a:rPr lang="pt-BR" b="0" i="0" dirty="0">
                <a:solidFill>
                  <a:srgbClr val="D1D5DB"/>
                </a:solidFill>
                <a:effectLst/>
                <a:latin typeface="Söhne"/>
              </a:rPr>
              <a:t> tem um ambiente acolhedor e descontraído, onde os clientes são recebidos com uma bebida e um sorriso amigável. A equipe é altamente qualificada e experiente, composta por barbeiros que são especialistas em cortes de cabelo e barba para homens de todas as idades.</a:t>
            </a:r>
          </a:p>
          <a:p>
            <a:pPr marL="0" indent="0" algn="l">
              <a:buNone/>
            </a:pPr>
            <a:r>
              <a:rPr lang="pt-BR" b="0" i="0" dirty="0">
                <a:solidFill>
                  <a:srgbClr val="D1D5DB"/>
                </a:solidFill>
                <a:effectLst/>
                <a:latin typeface="Söhne"/>
              </a:rPr>
              <a:t>A missão da Cris </a:t>
            </a:r>
            <a:r>
              <a:rPr lang="pt-BR" b="0" i="0" dirty="0" err="1">
                <a:solidFill>
                  <a:srgbClr val="D1D5DB"/>
                </a:solidFill>
                <a:effectLst/>
                <a:latin typeface="Söhne"/>
              </a:rPr>
              <a:t>Barber</a:t>
            </a:r>
            <a:r>
              <a:rPr lang="pt-BR" b="0" i="0" dirty="0">
                <a:solidFill>
                  <a:srgbClr val="D1D5DB"/>
                </a:solidFill>
                <a:effectLst/>
                <a:latin typeface="Söhne"/>
              </a:rPr>
              <a:t> é fornecer serviços de alta qualidade para seus clientes, oferecendo cortes de cabelo e barba personalizados e profissionais. Além disso, a Cris </a:t>
            </a:r>
            <a:r>
              <a:rPr lang="pt-BR" b="0" i="0" dirty="0" err="1">
                <a:solidFill>
                  <a:srgbClr val="D1D5DB"/>
                </a:solidFill>
                <a:effectLst/>
                <a:latin typeface="Söhne"/>
              </a:rPr>
              <a:t>Barber</a:t>
            </a:r>
            <a:r>
              <a:rPr lang="pt-BR" b="0" i="0" dirty="0">
                <a:solidFill>
                  <a:srgbClr val="D1D5DB"/>
                </a:solidFill>
                <a:effectLst/>
                <a:latin typeface="Söhne"/>
              </a:rPr>
              <a:t> tem o compromisso de manter um ambiente de trabalho saudável e agradável para seus funcionários, oferecendo oportunidades de desenvolvimento profissional e pessoal.</a:t>
            </a:r>
          </a:p>
          <a:p>
            <a:endParaRPr lang="pt-BR" dirty="0"/>
          </a:p>
        </p:txBody>
      </p:sp>
    </p:spTree>
    <p:extLst>
      <p:ext uri="{BB962C8B-B14F-4D97-AF65-F5344CB8AC3E}">
        <p14:creationId xmlns:p14="http://schemas.microsoft.com/office/powerpoint/2010/main" val="296077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F3BDF2-C78A-D79F-46D8-8B4B9F130120}"/>
              </a:ext>
            </a:extLst>
          </p:cNvPr>
          <p:cNvSpPr>
            <a:spLocks noGrp="1"/>
          </p:cNvSpPr>
          <p:nvPr>
            <p:ph type="title"/>
          </p:nvPr>
        </p:nvSpPr>
        <p:spPr/>
        <p:txBody>
          <a:bodyPr/>
          <a:lstStyle/>
          <a:p>
            <a:r>
              <a:rPr lang="pt-BR" dirty="0"/>
              <a:t>Ramo de Atuação da Cris </a:t>
            </a:r>
            <a:r>
              <a:rPr lang="pt-BR" dirty="0" err="1"/>
              <a:t>Barber</a:t>
            </a:r>
            <a:endParaRPr lang="pt-BR" dirty="0"/>
          </a:p>
        </p:txBody>
      </p:sp>
      <p:sp>
        <p:nvSpPr>
          <p:cNvPr id="3" name="Espaço Reservado para Conteúdo 2">
            <a:extLst>
              <a:ext uri="{FF2B5EF4-FFF2-40B4-BE49-F238E27FC236}">
                <a16:creationId xmlns:a16="http://schemas.microsoft.com/office/drawing/2014/main" id="{7743CD65-C665-6465-2828-2B4D48F52FFE}"/>
              </a:ext>
            </a:extLst>
          </p:cNvPr>
          <p:cNvSpPr>
            <a:spLocks noGrp="1"/>
          </p:cNvSpPr>
          <p:nvPr>
            <p:ph idx="1"/>
          </p:nvPr>
        </p:nvSpPr>
        <p:spPr/>
        <p:txBody>
          <a:bodyPr/>
          <a:lstStyle/>
          <a:p>
            <a:pPr marL="0" indent="0">
              <a:buNone/>
            </a:pPr>
            <a:r>
              <a:rPr lang="pt-BR" b="0" i="0" dirty="0">
                <a:solidFill>
                  <a:srgbClr val="D1D5DB"/>
                </a:solidFill>
                <a:effectLst/>
                <a:latin typeface="Söhne"/>
              </a:rPr>
              <a:t>A barbearia é especializada em cortes de cabelo e barba para homens e oferece uma ampla variedade de serviços, incluindo cortes clássicos, modernos e barba completa. Além disso, a Cris </a:t>
            </a:r>
            <a:r>
              <a:rPr lang="pt-BR" b="0" i="0" dirty="0" err="1">
                <a:solidFill>
                  <a:srgbClr val="D1D5DB"/>
                </a:solidFill>
                <a:effectLst/>
                <a:latin typeface="Söhne"/>
              </a:rPr>
              <a:t>Barber</a:t>
            </a:r>
            <a:r>
              <a:rPr lang="pt-BR" b="0" i="0" dirty="0">
                <a:solidFill>
                  <a:srgbClr val="D1D5DB"/>
                </a:solidFill>
                <a:effectLst/>
                <a:latin typeface="Söhne"/>
              </a:rPr>
              <a:t> também oferece serviços adicionais, como tratamentos para cabelos e barba e venda de produtos para cuidados pessoais masculinos.</a:t>
            </a:r>
            <a:endParaRPr lang="pt-BR" dirty="0"/>
          </a:p>
        </p:txBody>
      </p:sp>
    </p:spTree>
    <p:extLst>
      <p:ext uri="{BB962C8B-B14F-4D97-AF65-F5344CB8AC3E}">
        <p14:creationId xmlns:p14="http://schemas.microsoft.com/office/powerpoint/2010/main" val="3173862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753FD6-1F64-D182-801B-7314FBC809EE}"/>
              </a:ext>
            </a:extLst>
          </p:cNvPr>
          <p:cNvSpPr>
            <a:spLocks noGrp="1"/>
          </p:cNvSpPr>
          <p:nvPr>
            <p:ph type="title"/>
          </p:nvPr>
        </p:nvSpPr>
        <p:spPr/>
        <p:txBody>
          <a:bodyPr/>
          <a:lstStyle/>
          <a:p>
            <a:r>
              <a:rPr lang="pt-BR" dirty="0"/>
              <a:t>Dados e Informações </a:t>
            </a:r>
          </a:p>
        </p:txBody>
      </p:sp>
      <p:sp>
        <p:nvSpPr>
          <p:cNvPr id="3" name="Espaço Reservado para Conteúdo 2">
            <a:extLst>
              <a:ext uri="{FF2B5EF4-FFF2-40B4-BE49-F238E27FC236}">
                <a16:creationId xmlns:a16="http://schemas.microsoft.com/office/drawing/2014/main" id="{BD1D2E81-E68B-896C-8043-FD72D9E5801E}"/>
              </a:ext>
            </a:extLst>
          </p:cNvPr>
          <p:cNvSpPr>
            <a:spLocks noGrp="1"/>
          </p:cNvSpPr>
          <p:nvPr>
            <p:ph idx="1"/>
          </p:nvPr>
        </p:nvSpPr>
        <p:spPr>
          <a:xfrm>
            <a:off x="680321" y="2336872"/>
            <a:ext cx="9613861" cy="4354213"/>
          </a:xfrm>
        </p:spPr>
        <p:txBody>
          <a:bodyPr>
            <a:normAutofit fontScale="92500" lnSpcReduction="20000"/>
          </a:bodyPr>
          <a:lstStyle/>
          <a:p>
            <a:pPr marL="0" indent="0" algn="l">
              <a:buNone/>
            </a:pPr>
            <a:r>
              <a:rPr lang="pt-BR" b="0" i="0" dirty="0">
                <a:solidFill>
                  <a:srgbClr val="D1D5DB"/>
                </a:solidFill>
                <a:effectLst/>
                <a:latin typeface="Söhne"/>
              </a:rPr>
              <a:t>Receitas e lucros: A coleta de dados sobre as receitas e lucros da Cris </a:t>
            </a:r>
            <a:r>
              <a:rPr lang="pt-BR" b="0" i="0" dirty="0" err="1">
                <a:solidFill>
                  <a:srgbClr val="D1D5DB"/>
                </a:solidFill>
                <a:effectLst/>
                <a:latin typeface="Söhne"/>
              </a:rPr>
              <a:t>Barber</a:t>
            </a:r>
            <a:r>
              <a:rPr lang="pt-BR" b="0" i="0" dirty="0">
                <a:solidFill>
                  <a:srgbClr val="D1D5DB"/>
                </a:solidFill>
                <a:effectLst/>
                <a:latin typeface="Söhne"/>
              </a:rPr>
              <a:t> é importante para entender a saúde financeira da empresa. Isso permitiria avaliar se a empresa está crescendo, mantendo-se estável ou enfrentando dificuldades financeiras.</a:t>
            </a:r>
          </a:p>
          <a:p>
            <a:pPr marL="0" indent="0" algn="l">
              <a:buNone/>
            </a:pPr>
            <a:r>
              <a:rPr lang="pt-BR" b="0" i="0" dirty="0">
                <a:solidFill>
                  <a:srgbClr val="D1D5DB"/>
                </a:solidFill>
                <a:effectLst/>
                <a:latin typeface="Söhne"/>
              </a:rPr>
              <a:t>Custos e despesas: Conhecer os custos e despesas da Cris </a:t>
            </a:r>
            <a:r>
              <a:rPr lang="pt-BR" b="0" i="0" dirty="0" err="1">
                <a:solidFill>
                  <a:srgbClr val="D1D5DB"/>
                </a:solidFill>
                <a:effectLst/>
                <a:latin typeface="Söhne"/>
              </a:rPr>
              <a:t>Barber</a:t>
            </a:r>
            <a:r>
              <a:rPr lang="pt-BR" b="0" i="0" dirty="0">
                <a:solidFill>
                  <a:srgbClr val="D1D5DB"/>
                </a:solidFill>
                <a:effectLst/>
                <a:latin typeface="Söhne"/>
              </a:rPr>
              <a:t> é importante para entender os gastos da empresa e identificar oportunidades de redução de custos e aumento de eficiência.</a:t>
            </a:r>
          </a:p>
          <a:p>
            <a:pPr marL="0" indent="0" algn="l">
              <a:buNone/>
            </a:pPr>
            <a:r>
              <a:rPr lang="pt-BR" b="0" i="0" dirty="0">
                <a:solidFill>
                  <a:srgbClr val="D1D5DB"/>
                </a:solidFill>
                <a:effectLst/>
                <a:latin typeface="Söhne"/>
              </a:rPr>
              <a:t>Taxa de retenção de clientes: A taxa de retenção de clientes é uma métrica importante que indica a porcentagem de clientes que retornam à Cris </a:t>
            </a:r>
            <a:r>
              <a:rPr lang="pt-BR" b="0" i="0" dirty="0" err="1">
                <a:solidFill>
                  <a:srgbClr val="D1D5DB"/>
                </a:solidFill>
                <a:effectLst/>
                <a:latin typeface="Söhne"/>
              </a:rPr>
              <a:t>Barber</a:t>
            </a:r>
            <a:r>
              <a:rPr lang="pt-BR" b="0" i="0" dirty="0">
                <a:solidFill>
                  <a:srgbClr val="D1D5DB"/>
                </a:solidFill>
                <a:effectLst/>
                <a:latin typeface="Söhne"/>
              </a:rPr>
              <a:t> para serviços adicionais. Isso pode ajudar a entender a satisfação dos clientes com a empresa e identificar áreas que precisam de melhoria.</a:t>
            </a:r>
          </a:p>
          <a:p>
            <a:pPr marL="0" indent="0" algn="l">
              <a:buNone/>
            </a:pPr>
            <a:r>
              <a:rPr lang="pt-BR" b="0" i="0" dirty="0">
                <a:solidFill>
                  <a:srgbClr val="D1D5DB"/>
                </a:solidFill>
                <a:effectLst/>
                <a:latin typeface="Söhne"/>
              </a:rPr>
              <a:t>Satisfação do cliente: É importante coletar dados sobre a satisfação do cliente para entender o que os clientes pensam sobre os serviços oferecidos pela Cris </a:t>
            </a:r>
            <a:r>
              <a:rPr lang="pt-BR" b="0" i="0" dirty="0" err="1">
                <a:solidFill>
                  <a:srgbClr val="D1D5DB"/>
                </a:solidFill>
                <a:effectLst/>
                <a:latin typeface="Söhne"/>
              </a:rPr>
              <a:t>Barber</a:t>
            </a:r>
            <a:r>
              <a:rPr lang="pt-BR" b="0" i="0" dirty="0">
                <a:solidFill>
                  <a:srgbClr val="D1D5DB"/>
                </a:solidFill>
                <a:effectLst/>
                <a:latin typeface="Söhne"/>
              </a:rPr>
              <a:t>. Esses dados podem ser coletados por meio de pesquisas de satisfação do cliente ou avaliações online.</a:t>
            </a:r>
          </a:p>
          <a:p>
            <a:endParaRPr lang="pt-BR" dirty="0"/>
          </a:p>
        </p:txBody>
      </p:sp>
    </p:spTree>
    <p:extLst>
      <p:ext uri="{BB962C8B-B14F-4D97-AF65-F5344CB8AC3E}">
        <p14:creationId xmlns:p14="http://schemas.microsoft.com/office/powerpoint/2010/main" val="1197044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3C3052-5643-1416-6762-E51BBA8B53C9}"/>
              </a:ext>
            </a:extLst>
          </p:cNvPr>
          <p:cNvSpPr>
            <a:spLocks noGrp="1"/>
          </p:cNvSpPr>
          <p:nvPr>
            <p:ph type="title"/>
          </p:nvPr>
        </p:nvSpPr>
        <p:spPr/>
        <p:txBody>
          <a:bodyPr/>
          <a:lstStyle/>
          <a:p>
            <a:r>
              <a:rPr lang="pt-BR" dirty="0"/>
              <a:t>Dados 2022</a:t>
            </a:r>
          </a:p>
        </p:txBody>
      </p:sp>
      <p:graphicFrame>
        <p:nvGraphicFramePr>
          <p:cNvPr id="4" name="Tabela 4">
            <a:extLst>
              <a:ext uri="{FF2B5EF4-FFF2-40B4-BE49-F238E27FC236}">
                <a16:creationId xmlns:a16="http://schemas.microsoft.com/office/drawing/2014/main" id="{1F50C78B-2B13-6FC5-693F-E1C3C14EB131}"/>
              </a:ext>
            </a:extLst>
          </p:cNvPr>
          <p:cNvGraphicFramePr>
            <a:graphicFrameLocks noGrp="1"/>
          </p:cNvGraphicFramePr>
          <p:nvPr>
            <p:ph idx="1"/>
            <p:extLst>
              <p:ext uri="{D42A27DB-BD31-4B8C-83A1-F6EECF244321}">
                <p14:modId xmlns:p14="http://schemas.microsoft.com/office/powerpoint/2010/main" val="217306578"/>
              </p:ext>
            </p:extLst>
          </p:nvPr>
        </p:nvGraphicFramePr>
        <p:xfrm>
          <a:off x="681038" y="2336800"/>
          <a:ext cx="9613144" cy="3767972"/>
        </p:xfrm>
        <a:graphic>
          <a:graphicData uri="http://schemas.openxmlformats.org/drawingml/2006/table">
            <a:tbl>
              <a:tblPr firstRow="1" bandRow="1">
                <a:tableStyleId>{5C22544A-7EE6-4342-B048-85BDC9FD1C3A}</a:tableStyleId>
              </a:tblPr>
              <a:tblGrid>
                <a:gridCol w="1201643">
                  <a:extLst>
                    <a:ext uri="{9D8B030D-6E8A-4147-A177-3AD203B41FA5}">
                      <a16:colId xmlns:a16="http://schemas.microsoft.com/office/drawing/2014/main" val="48607256"/>
                    </a:ext>
                  </a:extLst>
                </a:gridCol>
                <a:gridCol w="1201643">
                  <a:extLst>
                    <a:ext uri="{9D8B030D-6E8A-4147-A177-3AD203B41FA5}">
                      <a16:colId xmlns:a16="http://schemas.microsoft.com/office/drawing/2014/main" val="3718233822"/>
                    </a:ext>
                  </a:extLst>
                </a:gridCol>
                <a:gridCol w="1201643">
                  <a:extLst>
                    <a:ext uri="{9D8B030D-6E8A-4147-A177-3AD203B41FA5}">
                      <a16:colId xmlns:a16="http://schemas.microsoft.com/office/drawing/2014/main" val="1343373139"/>
                    </a:ext>
                  </a:extLst>
                </a:gridCol>
                <a:gridCol w="1201643">
                  <a:extLst>
                    <a:ext uri="{9D8B030D-6E8A-4147-A177-3AD203B41FA5}">
                      <a16:colId xmlns:a16="http://schemas.microsoft.com/office/drawing/2014/main" val="2261181417"/>
                    </a:ext>
                  </a:extLst>
                </a:gridCol>
                <a:gridCol w="1201643">
                  <a:extLst>
                    <a:ext uri="{9D8B030D-6E8A-4147-A177-3AD203B41FA5}">
                      <a16:colId xmlns:a16="http://schemas.microsoft.com/office/drawing/2014/main" val="3236989617"/>
                    </a:ext>
                  </a:extLst>
                </a:gridCol>
                <a:gridCol w="1201643">
                  <a:extLst>
                    <a:ext uri="{9D8B030D-6E8A-4147-A177-3AD203B41FA5}">
                      <a16:colId xmlns:a16="http://schemas.microsoft.com/office/drawing/2014/main" val="2715392521"/>
                    </a:ext>
                  </a:extLst>
                </a:gridCol>
                <a:gridCol w="1201643">
                  <a:extLst>
                    <a:ext uri="{9D8B030D-6E8A-4147-A177-3AD203B41FA5}">
                      <a16:colId xmlns:a16="http://schemas.microsoft.com/office/drawing/2014/main" val="2463046965"/>
                    </a:ext>
                  </a:extLst>
                </a:gridCol>
                <a:gridCol w="1201643">
                  <a:extLst>
                    <a:ext uri="{9D8B030D-6E8A-4147-A177-3AD203B41FA5}">
                      <a16:colId xmlns:a16="http://schemas.microsoft.com/office/drawing/2014/main" val="2037908986"/>
                    </a:ext>
                  </a:extLst>
                </a:gridCol>
              </a:tblGrid>
              <a:tr h="289844">
                <a:tc>
                  <a:txBody>
                    <a:bodyPr/>
                    <a:lstStyle/>
                    <a:p>
                      <a:pPr algn="ctr" fontAlgn="b"/>
                      <a:r>
                        <a:rPr lang="pt-BR" sz="1100" b="0" i="0" u="none" strike="noStrike" dirty="0">
                          <a:solidFill>
                            <a:srgbClr val="000000"/>
                          </a:solidFill>
                          <a:effectLst/>
                          <a:latin typeface="Calibri" panose="020F0502020204030204" pitchFamily="34" charset="0"/>
                        </a:rPr>
                        <a:t>Mês</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Receitas</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Lucros</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Custos</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Despesas</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Número de Clientes</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Taxa de Retenção</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Satisfação do Cliente</a:t>
                      </a:r>
                    </a:p>
                  </a:txBody>
                  <a:tcPr marL="9525" marR="9525" marT="9525" marB="0" anchor="b"/>
                </a:tc>
                <a:extLst>
                  <a:ext uri="{0D108BD9-81ED-4DB2-BD59-A6C34878D82A}">
                    <a16:rowId xmlns:a16="http://schemas.microsoft.com/office/drawing/2014/main" val="2809111923"/>
                  </a:ext>
                </a:extLst>
              </a:tr>
              <a:tr h="289844">
                <a:tc>
                  <a:txBody>
                    <a:bodyPr/>
                    <a:lstStyle/>
                    <a:p>
                      <a:pPr algn="ctr" fontAlgn="b"/>
                      <a:r>
                        <a:rPr lang="pt-BR" sz="1100" b="0" i="0" u="none" strike="noStrike">
                          <a:solidFill>
                            <a:srgbClr val="000000"/>
                          </a:solidFill>
                          <a:effectLst/>
                          <a:latin typeface="Calibri" panose="020F0502020204030204" pitchFamily="34" charset="0"/>
                        </a:rPr>
                        <a:t>Janeiro</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5.560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3.475</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1.535</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550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199</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82%</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4.5</a:t>
                      </a:r>
                    </a:p>
                  </a:txBody>
                  <a:tcPr marL="9525" marR="9525" marT="9525" marB="0" anchor="b"/>
                </a:tc>
                <a:extLst>
                  <a:ext uri="{0D108BD9-81ED-4DB2-BD59-A6C34878D82A}">
                    <a16:rowId xmlns:a16="http://schemas.microsoft.com/office/drawing/2014/main" val="1316838160"/>
                  </a:ext>
                </a:extLst>
              </a:tr>
              <a:tr h="289844">
                <a:tc>
                  <a:txBody>
                    <a:bodyPr/>
                    <a:lstStyle/>
                    <a:p>
                      <a:pPr algn="ctr" fontAlgn="b"/>
                      <a:r>
                        <a:rPr lang="pt-BR" sz="1100" b="0" i="0" u="none" strike="noStrike">
                          <a:solidFill>
                            <a:srgbClr val="000000"/>
                          </a:solidFill>
                          <a:effectLst/>
                          <a:latin typeface="Calibri" panose="020F0502020204030204" pitchFamily="34" charset="0"/>
                        </a:rPr>
                        <a:t>Fevereiro</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6.540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4.022</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1.758</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760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239</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76%</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4.6</a:t>
                      </a:r>
                    </a:p>
                  </a:txBody>
                  <a:tcPr marL="9525" marR="9525" marT="9525" marB="0" anchor="b"/>
                </a:tc>
                <a:extLst>
                  <a:ext uri="{0D108BD9-81ED-4DB2-BD59-A6C34878D82A}">
                    <a16:rowId xmlns:a16="http://schemas.microsoft.com/office/drawing/2014/main" val="30416101"/>
                  </a:ext>
                </a:extLst>
              </a:tr>
              <a:tr h="289844">
                <a:tc>
                  <a:txBody>
                    <a:bodyPr/>
                    <a:lstStyle/>
                    <a:p>
                      <a:pPr algn="ctr" fontAlgn="b"/>
                      <a:r>
                        <a:rPr lang="pt-BR" sz="1100" b="0" i="0" u="none" strike="noStrike">
                          <a:solidFill>
                            <a:srgbClr val="000000"/>
                          </a:solidFill>
                          <a:effectLst/>
                          <a:latin typeface="Calibri" panose="020F0502020204030204" pitchFamily="34" charset="0"/>
                        </a:rPr>
                        <a:t>Março</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7.030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4.240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1.990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800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281</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83%</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4.7</a:t>
                      </a:r>
                    </a:p>
                  </a:txBody>
                  <a:tcPr marL="9525" marR="9525" marT="9525" marB="0" anchor="b"/>
                </a:tc>
                <a:extLst>
                  <a:ext uri="{0D108BD9-81ED-4DB2-BD59-A6C34878D82A}">
                    <a16:rowId xmlns:a16="http://schemas.microsoft.com/office/drawing/2014/main" val="621189824"/>
                  </a:ext>
                </a:extLst>
              </a:tr>
              <a:tr h="289844">
                <a:tc>
                  <a:txBody>
                    <a:bodyPr/>
                    <a:lstStyle/>
                    <a:p>
                      <a:pPr algn="ctr" fontAlgn="b"/>
                      <a:r>
                        <a:rPr lang="pt-BR" sz="1100" b="0" i="0" u="none" strike="noStrike">
                          <a:solidFill>
                            <a:srgbClr val="000000"/>
                          </a:solidFill>
                          <a:effectLst/>
                          <a:latin typeface="Calibri" panose="020F0502020204030204" pitchFamily="34" charset="0"/>
                        </a:rPr>
                        <a:t>Abril</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6.450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3.550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2.110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790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263</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71%</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4.8</a:t>
                      </a:r>
                    </a:p>
                  </a:txBody>
                  <a:tcPr marL="9525" marR="9525" marT="9525" marB="0" anchor="b"/>
                </a:tc>
                <a:extLst>
                  <a:ext uri="{0D108BD9-81ED-4DB2-BD59-A6C34878D82A}">
                    <a16:rowId xmlns:a16="http://schemas.microsoft.com/office/drawing/2014/main" val="1089788863"/>
                  </a:ext>
                </a:extLst>
              </a:tr>
              <a:tr h="289844">
                <a:tc>
                  <a:txBody>
                    <a:bodyPr/>
                    <a:lstStyle/>
                    <a:p>
                      <a:pPr algn="ctr" fontAlgn="b"/>
                      <a:r>
                        <a:rPr lang="pt-BR" sz="1100" b="0" i="0" u="none" strike="noStrike">
                          <a:solidFill>
                            <a:srgbClr val="000000"/>
                          </a:solidFill>
                          <a:effectLst/>
                          <a:latin typeface="Calibri" panose="020F0502020204030204" pitchFamily="34" charset="0"/>
                        </a:rPr>
                        <a:t>Maio</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6.500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4.070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1.800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630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222</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83%</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4.9</a:t>
                      </a:r>
                    </a:p>
                  </a:txBody>
                  <a:tcPr marL="9525" marR="9525" marT="9525" marB="0" anchor="b"/>
                </a:tc>
                <a:extLst>
                  <a:ext uri="{0D108BD9-81ED-4DB2-BD59-A6C34878D82A}">
                    <a16:rowId xmlns:a16="http://schemas.microsoft.com/office/drawing/2014/main" val="4011030872"/>
                  </a:ext>
                </a:extLst>
              </a:tr>
              <a:tr h="289844">
                <a:tc>
                  <a:txBody>
                    <a:bodyPr/>
                    <a:lstStyle/>
                    <a:p>
                      <a:pPr algn="ctr" fontAlgn="b"/>
                      <a:r>
                        <a:rPr lang="pt-BR" sz="1100" b="0" i="0" u="none" strike="noStrike">
                          <a:solidFill>
                            <a:srgbClr val="000000"/>
                          </a:solidFill>
                          <a:effectLst/>
                          <a:latin typeface="Calibri" panose="020F0502020204030204" pitchFamily="34" charset="0"/>
                        </a:rPr>
                        <a:t>Junho</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7.500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4.670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2.000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830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302</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87%</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4.10</a:t>
                      </a:r>
                    </a:p>
                  </a:txBody>
                  <a:tcPr marL="9525" marR="9525" marT="9525" marB="0" anchor="b"/>
                </a:tc>
                <a:extLst>
                  <a:ext uri="{0D108BD9-81ED-4DB2-BD59-A6C34878D82A}">
                    <a16:rowId xmlns:a16="http://schemas.microsoft.com/office/drawing/2014/main" val="3963183931"/>
                  </a:ext>
                </a:extLst>
              </a:tr>
              <a:tr h="289844">
                <a:tc>
                  <a:txBody>
                    <a:bodyPr/>
                    <a:lstStyle/>
                    <a:p>
                      <a:pPr algn="ctr" fontAlgn="b"/>
                      <a:r>
                        <a:rPr lang="pt-BR" sz="1100" b="0" i="0" u="none" strike="noStrike">
                          <a:solidFill>
                            <a:srgbClr val="000000"/>
                          </a:solidFill>
                          <a:effectLst/>
                          <a:latin typeface="Calibri" panose="020F0502020204030204" pitchFamily="34" charset="0"/>
                        </a:rPr>
                        <a:t>Julho</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8.030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4.720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2.300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1.010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300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73%</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4.11</a:t>
                      </a:r>
                    </a:p>
                  </a:txBody>
                  <a:tcPr marL="9525" marR="9525" marT="9525" marB="0" anchor="b"/>
                </a:tc>
                <a:extLst>
                  <a:ext uri="{0D108BD9-81ED-4DB2-BD59-A6C34878D82A}">
                    <a16:rowId xmlns:a16="http://schemas.microsoft.com/office/drawing/2014/main" val="3012383183"/>
                  </a:ext>
                </a:extLst>
              </a:tr>
              <a:tr h="289844">
                <a:tc>
                  <a:txBody>
                    <a:bodyPr/>
                    <a:lstStyle/>
                    <a:p>
                      <a:pPr algn="ctr" fontAlgn="b"/>
                      <a:r>
                        <a:rPr lang="pt-BR" sz="1100" b="0" i="0" u="none" strike="noStrike">
                          <a:solidFill>
                            <a:srgbClr val="000000"/>
                          </a:solidFill>
                          <a:effectLst/>
                          <a:latin typeface="Calibri" panose="020F0502020204030204" pitchFamily="34" charset="0"/>
                        </a:rPr>
                        <a:t>Agosto</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8.410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4.810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2.450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1.150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325</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78%</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4.12</a:t>
                      </a:r>
                    </a:p>
                  </a:txBody>
                  <a:tcPr marL="9525" marR="9525" marT="9525" marB="0" anchor="b"/>
                </a:tc>
                <a:extLst>
                  <a:ext uri="{0D108BD9-81ED-4DB2-BD59-A6C34878D82A}">
                    <a16:rowId xmlns:a16="http://schemas.microsoft.com/office/drawing/2014/main" val="3731154349"/>
                  </a:ext>
                </a:extLst>
              </a:tr>
              <a:tr h="289844">
                <a:tc>
                  <a:txBody>
                    <a:bodyPr/>
                    <a:lstStyle/>
                    <a:p>
                      <a:pPr algn="ctr" fontAlgn="b"/>
                      <a:r>
                        <a:rPr lang="pt-BR" sz="1100" b="0" i="0" u="none" strike="noStrike">
                          <a:solidFill>
                            <a:srgbClr val="000000"/>
                          </a:solidFill>
                          <a:effectLst/>
                          <a:latin typeface="Calibri" panose="020F0502020204030204" pitchFamily="34" charset="0"/>
                        </a:rPr>
                        <a:t>Setembro</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8.950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5.350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2.300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1.300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358</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84%</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4.13</a:t>
                      </a:r>
                    </a:p>
                  </a:txBody>
                  <a:tcPr marL="9525" marR="9525" marT="9525" marB="0" anchor="b"/>
                </a:tc>
                <a:extLst>
                  <a:ext uri="{0D108BD9-81ED-4DB2-BD59-A6C34878D82A}">
                    <a16:rowId xmlns:a16="http://schemas.microsoft.com/office/drawing/2014/main" val="2505995671"/>
                  </a:ext>
                </a:extLst>
              </a:tr>
              <a:tr h="289844">
                <a:tc>
                  <a:txBody>
                    <a:bodyPr/>
                    <a:lstStyle/>
                    <a:p>
                      <a:pPr algn="ctr" fontAlgn="b"/>
                      <a:r>
                        <a:rPr lang="pt-BR" sz="1100" b="0" i="0" u="none" strike="noStrike">
                          <a:solidFill>
                            <a:srgbClr val="000000"/>
                          </a:solidFill>
                          <a:effectLst/>
                          <a:latin typeface="Calibri" panose="020F0502020204030204" pitchFamily="34" charset="0"/>
                        </a:rPr>
                        <a:t>Outubro</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9.650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6.000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2.350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1.300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377</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72%</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4.14</a:t>
                      </a:r>
                    </a:p>
                  </a:txBody>
                  <a:tcPr marL="9525" marR="9525" marT="9525" marB="0" anchor="b"/>
                </a:tc>
                <a:extLst>
                  <a:ext uri="{0D108BD9-81ED-4DB2-BD59-A6C34878D82A}">
                    <a16:rowId xmlns:a16="http://schemas.microsoft.com/office/drawing/2014/main" val="2934812871"/>
                  </a:ext>
                </a:extLst>
              </a:tr>
              <a:tr h="289844">
                <a:tc>
                  <a:txBody>
                    <a:bodyPr/>
                    <a:lstStyle/>
                    <a:p>
                      <a:pPr algn="ctr" fontAlgn="b"/>
                      <a:r>
                        <a:rPr lang="pt-BR" sz="1100" b="0" i="0" u="none" strike="noStrike">
                          <a:solidFill>
                            <a:srgbClr val="000000"/>
                          </a:solidFill>
                          <a:effectLst/>
                          <a:latin typeface="Calibri" panose="020F0502020204030204" pitchFamily="34" charset="0"/>
                        </a:rPr>
                        <a:t>Novembro</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9.990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5.630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2.800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1.560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389</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82%</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4.15</a:t>
                      </a:r>
                    </a:p>
                  </a:txBody>
                  <a:tcPr marL="9525" marR="9525" marT="9525" marB="0" anchor="b"/>
                </a:tc>
                <a:extLst>
                  <a:ext uri="{0D108BD9-81ED-4DB2-BD59-A6C34878D82A}">
                    <a16:rowId xmlns:a16="http://schemas.microsoft.com/office/drawing/2014/main" val="1882876870"/>
                  </a:ext>
                </a:extLst>
              </a:tr>
              <a:tr h="289844">
                <a:tc>
                  <a:txBody>
                    <a:bodyPr/>
                    <a:lstStyle/>
                    <a:p>
                      <a:pPr algn="ctr" fontAlgn="b"/>
                      <a:r>
                        <a:rPr lang="pt-BR" sz="1100" b="0" i="0" u="none" strike="noStrike">
                          <a:solidFill>
                            <a:srgbClr val="000000"/>
                          </a:solidFill>
                          <a:effectLst/>
                          <a:latin typeface="Calibri" panose="020F0502020204030204" pitchFamily="34" charset="0"/>
                        </a:rPr>
                        <a:t>Dezembro</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11.900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7.169</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2.950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1.790</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435</a:t>
                      </a:r>
                    </a:p>
                  </a:txBody>
                  <a:tcPr marL="9525" marR="9525" marT="9525" marB="0" anchor="b"/>
                </a:tc>
                <a:tc>
                  <a:txBody>
                    <a:bodyPr/>
                    <a:lstStyle/>
                    <a:p>
                      <a:pPr algn="ctr" fontAlgn="b"/>
                      <a:r>
                        <a:rPr lang="pt-BR" sz="1100" b="0" i="0" u="none" strike="noStrike">
                          <a:solidFill>
                            <a:srgbClr val="000000"/>
                          </a:solidFill>
                          <a:effectLst/>
                          <a:latin typeface="Calibri" panose="020F0502020204030204" pitchFamily="34" charset="0"/>
                        </a:rPr>
                        <a:t>87%</a:t>
                      </a:r>
                    </a:p>
                  </a:txBody>
                  <a:tcPr marL="9525" marR="9525" marT="9525" marB="0" anchor="b"/>
                </a:tc>
                <a:tc>
                  <a:txBody>
                    <a:bodyPr/>
                    <a:lstStyle/>
                    <a:p>
                      <a:pPr algn="ctr" fontAlgn="b"/>
                      <a:r>
                        <a:rPr lang="pt-BR" sz="1100" b="0" i="0" u="none" strike="noStrike" dirty="0">
                          <a:solidFill>
                            <a:srgbClr val="000000"/>
                          </a:solidFill>
                          <a:effectLst/>
                          <a:latin typeface="Calibri" panose="020F0502020204030204" pitchFamily="34" charset="0"/>
                        </a:rPr>
                        <a:t>4.16</a:t>
                      </a:r>
                    </a:p>
                  </a:txBody>
                  <a:tcPr marL="9525" marR="9525" marT="9525" marB="0" anchor="b"/>
                </a:tc>
                <a:extLst>
                  <a:ext uri="{0D108BD9-81ED-4DB2-BD59-A6C34878D82A}">
                    <a16:rowId xmlns:a16="http://schemas.microsoft.com/office/drawing/2014/main" val="3430818366"/>
                  </a:ext>
                </a:extLst>
              </a:tr>
            </a:tbl>
          </a:graphicData>
        </a:graphic>
      </p:graphicFrame>
    </p:spTree>
    <p:extLst>
      <p:ext uri="{BB962C8B-B14F-4D97-AF65-F5344CB8AC3E}">
        <p14:creationId xmlns:p14="http://schemas.microsoft.com/office/powerpoint/2010/main" val="3393584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D8046-26E0-4F75-BCD7-9B26192BDC3A}"/>
              </a:ext>
            </a:extLst>
          </p:cNvPr>
          <p:cNvSpPr>
            <a:spLocks noGrp="1"/>
          </p:cNvSpPr>
          <p:nvPr>
            <p:ph type="title"/>
          </p:nvPr>
        </p:nvSpPr>
        <p:spPr/>
        <p:txBody>
          <a:bodyPr/>
          <a:lstStyle/>
          <a:p>
            <a:r>
              <a:rPr lang="pt-BR" dirty="0"/>
              <a:t>Informações </a:t>
            </a:r>
          </a:p>
        </p:txBody>
      </p:sp>
      <p:sp>
        <p:nvSpPr>
          <p:cNvPr id="3" name="Espaço Reservado para Conteúdo 2">
            <a:extLst>
              <a:ext uri="{FF2B5EF4-FFF2-40B4-BE49-F238E27FC236}">
                <a16:creationId xmlns:a16="http://schemas.microsoft.com/office/drawing/2014/main" id="{3EAF7A52-4CB9-2C6D-7682-CDD0D05088C0}"/>
              </a:ext>
            </a:extLst>
          </p:cNvPr>
          <p:cNvSpPr>
            <a:spLocks noGrp="1"/>
          </p:cNvSpPr>
          <p:nvPr>
            <p:ph idx="1"/>
          </p:nvPr>
        </p:nvSpPr>
        <p:spPr/>
        <p:txBody>
          <a:bodyPr/>
          <a:lstStyle/>
          <a:p>
            <a:pPr marL="0" indent="0">
              <a:buNone/>
            </a:pPr>
            <a:r>
              <a:rPr lang="pt-BR" b="0" i="0" dirty="0">
                <a:solidFill>
                  <a:srgbClr val="D1D5DB"/>
                </a:solidFill>
                <a:effectLst/>
                <a:latin typeface="Söhne"/>
              </a:rPr>
              <a:t>As informações coletadas e apresentadas sobre a Cris </a:t>
            </a:r>
            <a:r>
              <a:rPr lang="pt-BR" b="0" i="0" dirty="0" err="1">
                <a:solidFill>
                  <a:srgbClr val="D1D5DB"/>
                </a:solidFill>
                <a:effectLst/>
                <a:latin typeface="Söhne"/>
              </a:rPr>
              <a:t>Barber</a:t>
            </a:r>
            <a:r>
              <a:rPr lang="pt-BR" b="0" i="0" dirty="0">
                <a:solidFill>
                  <a:srgbClr val="D1D5DB"/>
                </a:solidFill>
                <a:effectLst/>
                <a:latin typeface="Söhne"/>
              </a:rPr>
              <a:t> demonstram que a empresa está crescendo e conquistando um número crescente de clientes ao longo do tempo. Isso pode ser um sinal de que a empresa está oferecendo serviços de qualidade e satisfazendo as necessidades dos clientes. O gráfico de linha que criamos mostra que houve um aumento constante no número de clientes atendidos pela barbearia ao longo do ano, com um pico em outubro. Isso pode ser um indicativo de que a empresa está conquistando uma base de clientes fiéis e satisfeitos.</a:t>
            </a:r>
            <a:endParaRPr lang="pt-BR" dirty="0"/>
          </a:p>
        </p:txBody>
      </p:sp>
    </p:spTree>
    <p:extLst>
      <p:ext uri="{BB962C8B-B14F-4D97-AF65-F5344CB8AC3E}">
        <p14:creationId xmlns:p14="http://schemas.microsoft.com/office/powerpoint/2010/main" val="247956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EA7AF-C62B-A82E-FE0A-9992D8F2BCA4}"/>
              </a:ext>
            </a:extLst>
          </p:cNvPr>
          <p:cNvSpPr>
            <a:spLocks noGrp="1"/>
          </p:cNvSpPr>
          <p:nvPr>
            <p:ph type="title"/>
          </p:nvPr>
        </p:nvSpPr>
        <p:spPr/>
        <p:txBody>
          <a:bodyPr/>
          <a:lstStyle/>
          <a:p>
            <a:r>
              <a:rPr lang="pt-BR" dirty="0"/>
              <a:t>Melhorias</a:t>
            </a:r>
          </a:p>
        </p:txBody>
      </p:sp>
      <p:sp>
        <p:nvSpPr>
          <p:cNvPr id="3" name="Espaço Reservado para Conteúdo 2">
            <a:extLst>
              <a:ext uri="{FF2B5EF4-FFF2-40B4-BE49-F238E27FC236}">
                <a16:creationId xmlns:a16="http://schemas.microsoft.com/office/drawing/2014/main" id="{7943881B-8F97-11A7-6606-960A7F216A3D}"/>
              </a:ext>
            </a:extLst>
          </p:cNvPr>
          <p:cNvSpPr>
            <a:spLocks noGrp="1"/>
          </p:cNvSpPr>
          <p:nvPr>
            <p:ph idx="1"/>
          </p:nvPr>
        </p:nvSpPr>
        <p:spPr/>
        <p:txBody>
          <a:bodyPr>
            <a:normAutofit fontScale="85000" lnSpcReduction="20000"/>
          </a:bodyPr>
          <a:lstStyle/>
          <a:p>
            <a:pPr marL="0" indent="0">
              <a:buNone/>
            </a:pPr>
            <a:r>
              <a:rPr lang="pt-BR" b="0" i="0" dirty="0">
                <a:solidFill>
                  <a:srgbClr val="D1D5DB"/>
                </a:solidFill>
                <a:effectLst/>
                <a:latin typeface="Söhne"/>
              </a:rPr>
              <a:t>Aumento das receitas e lucros: Uma das estratégias que podem ser adotadas para aumentar as receitas e lucros é a implementação de um programa de indicação de clientes, oferecendo descontos ou brindes para os clientes que trouxerem novos clientes para a barbearia.</a:t>
            </a:r>
          </a:p>
          <a:p>
            <a:pPr marL="0" indent="0">
              <a:buNone/>
            </a:pPr>
            <a:r>
              <a:rPr lang="pt-BR" b="0" i="0" dirty="0">
                <a:solidFill>
                  <a:srgbClr val="D1D5DB"/>
                </a:solidFill>
                <a:effectLst/>
                <a:latin typeface="Söhne"/>
              </a:rPr>
              <a:t>Redução de custos e despesas: A barbearia pode identificar oportunidades de redução de custos e despesas, como, por exemplo, a negociação com fornecedores de produtos para obter melhores preços ou a renegociação de contratos de locação para reduzir o valor do aluguel.</a:t>
            </a:r>
          </a:p>
          <a:p>
            <a:pPr marL="0" indent="0">
              <a:buNone/>
            </a:pPr>
            <a:r>
              <a:rPr lang="pt-BR" b="0" i="0" dirty="0">
                <a:solidFill>
                  <a:srgbClr val="D1D5DB"/>
                </a:solidFill>
                <a:effectLst/>
                <a:latin typeface="Söhne"/>
              </a:rPr>
              <a:t>Melhoria da satisfação do cliente: Para melhorar a satisfação do cliente, a barbearia pode investir em treinamentos para os funcionários, aprimorando suas habilidades técnicas e de atendimento ao cliente.</a:t>
            </a:r>
          </a:p>
          <a:p>
            <a:pPr marL="0" indent="0">
              <a:buNone/>
            </a:pPr>
            <a:r>
              <a:rPr lang="pt-BR" b="0" i="0" dirty="0">
                <a:solidFill>
                  <a:srgbClr val="D1D5DB"/>
                </a:solidFill>
                <a:effectLst/>
                <a:latin typeface="Söhne"/>
              </a:rPr>
              <a:t>Aumento da taxa de retenção de clientes: Uma estratégia eficaz para aumentar a taxa de retenção de clientes é a implementação de um programa de fidelidade, oferecendo descontos ou brindes para os clientes regulares da barbearia.</a:t>
            </a:r>
            <a:endParaRPr lang="pt-BR" dirty="0"/>
          </a:p>
        </p:txBody>
      </p:sp>
    </p:spTree>
    <p:extLst>
      <p:ext uri="{BB962C8B-B14F-4D97-AF65-F5344CB8AC3E}">
        <p14:creationId xmlns:p14="http://schemas.microsoft.com/office/powerpoint/2010/main" val="2078231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FEE482-728F-69A1-F4CD-2B506949CE3F}"/>
              </a:ext>
            </a:extLst>
          </p:cNvPr>
          <p:cNvSpPr>
            <a:spLocks noGrp="1"/>
          </p:cNvSpPr>
          <p:nvPr>
            <p:ph type="title"/>
          </p:nvPr>
        </p:nvSpPr>
        <p:spPr/>
        <p:txBody>
          <a:bodyPr/>
          <a:lstStyle/>
          <a:p>
            <a:r>
              <a:rPr lang="pt-BR" dirty="0"/>
              <a:t>Melhorias </a:t>
            </a:r>
            <a:r>
              <a:rPr lang="pt-BR" dirty="0" err="1"/>
              <a:t>Obeservadas</a:t>
            </a:r>
            <a:endParaRPr lang="pt-BR" dirty="0"/>
          </a:p>
        </p:txBody>
      </p:sp>
      <p:sp>
        <p:nvSpPr>
          <p:cNvPr id="3" name="Espaço Reservado para Conteúdo 2">
            <a:extLst>
              <a:ext uri="{FF2B5EF4-FFF2-40B4-BE49-F238E27FC236}">
                <a16:creationId xmlns:a16="http://schemas.microsoft.com/office/drawing/2014/main" id="{2B5A9B23-5499-03C1-2C0E-C1169768E2B9}"/>
              </a:ext>
            </a:extLst>
          </p:cNvPr>
          <p:cNvSpPr>
            <a:spLocks noGrp="1"/>
          </p:cNvSpPr>
          <p:nvPr>
            <p:ph idx="1"/>
          </p:nvPr>
        </p:nvSpPr>
        <p:spPr/>
        <p:txBody>
          <a:bodyPr/>
          <a:lstStyle/>
          <a:p>
            <a:pPr marL="0" indent="0">
              <a:buNone/>
            </a:pPr>
            <a:r>
              <a:rPr lang="pt-BR" b="0" i="0" dirty="0">
                <a:solidFill>
                  <a:srgbClr val="D1D5DB"/>
                </a:solidFill>
                <a:effectLst/>
                <a:latin typeface="Söhne"/>
              </a:rPr>
              <a:t>Aumento da receita e do lucro.</a:t>
            </a:r>
          </a:p>
          <a:p>
            <a:pPr marL="0" indent="0">
              <a:buNone/>
            </a:pPr>
            <a:r>
              <a:rPr lang="pt-BR" b="0" i="0" dirty="0">
                <a:solidFill>
                  <a:srgbClr val="D1D5DB"/>
                </a:solidFill>
                <a:effectLst/>
                <a:latin typeface="Söhne"/>
              </a:rPr>
              <a:t>Redução de custos e despesas</a:t>
            </a:r>
            <a:r>
              <a:rPr lang="pt-BR" dirty="0">
                <a:solidFill>
                  <a:srgbClr val="D1D5DB"/>
                </a:solidFill>
                <a:latin typeface="Söhne"/>
              </a:rPr>
              <a:t>.</a:t>
            </a:r>
          </a:p>
          <a:p>
            <a:pPr marL="0" indent="0">
              <a:buNone/>
            </a:pPr>
            <a:r>
              <a:rPr lang="pt-BR" b="0" i="0" dirty="0">
                <a:solidFill>
                  <a:srgbClr val="D1D5DB"/>
                </a:solidFill>
                <a:effectLst/>
                <a:latin typeface="Söhne"/>
              </a:rPr>
              <a:t>Melhoria da satisfação do cliente.</a:t>
            </a:r>
          </a:p>
          <a:p>
            <a:pPr marL="0" indent="0">
              <a:buNone/>
            </a:pPr>
            <a:r>
              <a:rPr lang="pt-BR" b="0" i="0" dirty="0">
                <a:solidFill>
                  <a:srgbClr val="D1D5DB"/>
                </a:solidFill>
                <a:effectLst/>
                <a:latin typeface="Söhne"/>
              </a:rPr>
              <a:t>Aumento da taxa de retenção de clientes</a:t>
            </a:r>
            <a:r>
              <a:rPr lang="pt-BR" dirty="0">
                <a:solidFill>
                  <a:srgbClr val="D1D5DB"/>
                </a:solidFill>
                <a:latin typeface="Söhne"/>
              </a:rPr>
              <a:t>.</a:t>
            </a:r>
            <a:endParaRPr lang="pt-BR" dirty="0"/>
          </a:p>
        </p:txBody>
      </p:sp>
    </p:spTree>
    <p:extLst>
      <p:ext uri="{BB962C8B-B14F-4D97-AF65-F5344CB8AC3E}">
        <p14:creationId xmlns:p14="http://schemas.microsoft.com/office/powerpoint/2010/main" val="130434879"/>
      </p:ext>
    </p:extLst>
  </p:cSld>
  <p:clrMapOvr>
    <a:masterClrMapping/>
  </p:clrMapOvr>
</p:sld>
</file>

<file path=ppt/theme/theme1.xml><?xml version="1.0" encoding="utf-8"?>
<a:theme xmlns:a="http://schemas.openxmlformats.org/drawingml/2006/main" name="Berlim">
  <a:themeElements>
    <a:clrScheme name="Berlim">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m">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m">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TM04033917[[fn=Berlim]]</Template>
  <TotalTime>263</TotalTime>
  <Words>826</Words>
  <Application>Microsoft Office PowerPoint</Application>
  <PresentationFormat>Widescreen</PresentationFormat>
  <Paragraphs>134</Paragraphs>
  <Slides>8</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vt:i4>
      </vt:variant>
    </vt:vector>
  </HeadingPairs>
  <TitlesOfParts>
    <vt:vector size="13" baseType="lpstr">
      <vt:lpstr>Arial</vt:lpstr>
      <vt:lpstr>Calibri</vt:lpstr>
      <vt:lpstr>Söhne</vt:lpstr>
      <vt:lpstr>Trebuchet MS</vt:lpstr>
      <vt:lpstr>Berlim</vt:lpstr>
      <vt:lpstr>Pontifícia Universidade Católica do Paraná </vt:lpstr>
      <vt:lpstr>Cris Barber</vt:lpstr>
      <vt:lpstr>Ramo de Atuação da Cris Barber</vt:lpstr>
      <vt:lpstr>Dados e Informações </vt:lpstr>
      <vt:lpstr>Dados 2022</vt:lpstr>
      <vt:lpstr>Informações </vt:lpstr>
      <vt:lpstr>Melhorias</vt:lpstr>
      <vt:lpstr>Melhorias Obeservadas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Pontifícia Universidade Católica do Paraná </dc:title>
  <dc:creator>thiago souza</dc:creator>
  <cp:lastModifiedBy>thiago souza</cp:lastModifiedBy>
  <cp:revision>3</cp:revision>
  <dcterms:created xsi:type="dcterms:W3CDTF">2023-04-21T13:36:18Z</dcterms:created>
  <dcterms:modified xsi:type="dcterms:W3CDTF">2023-04-23T11:32:56Z</dcterms:modified>
</cp:coreProperties>
</file>