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8288000" cy="10287000"/>
  <p:notesSz cx="6858000" cy="9144000"/>
  <p:embeddedFontLst>
    <p:embeddedFont>
      <p:font typeface="Anton" charset="1" panose="00000500000000000000"/>
      <p:regular r:id="rId40"/>
    </p:embeddedFont>
    <p:embeddedFont>
      <p:font typeface="Poppins" charset="1" panose="00000500000000000000"/>
      <p:regular r:id="rId41"/>
    </p:embeddedFont>
    <p:embeddedFont>
      <p:font typeface="Open Sans" charset="1" panose="020B0606030504020204"/>
      <p:regular r:id="rId42"/>
    </p:embeddedFont>
    <p:embeddedFont>
      <p:font typeface="Caladea" charset="1" panose="02040503050406030204"/>
      <p:regular r:id="rId43"/>
    </p:embeddedFont>
    <p:embeddedFont>
      <p:font typeface="Poppins Ultra-Bold" charset="1" panose="00000900000000000000"/>
      <p:regular r:id="rId44"/>
    </p:embeddedFont>
    <p:embeddedFont>
      <p:font typeface="Poppins Bold" charset="1" panose="00000800000000000000"/>
      <p:regular r:id="rId45"/>
    </p:embeddedFont>
    <p:embeddedFont>
      <p:font typeface="Open Sans Bold" charset="1" panose="020B0806030504020204"/>
      <p:regular r:id="rId46"/>
    </p:embeddedFont>
    <p:embeddedFont>
      <p:font typeface="Cartograph Mono Bold" charset="1" panose="0000080900000000000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9.png" Type="http://schemas.openxmlformats.org/officeDocument/2006/relationships/image"/><Relationship Id="rId4" Target="../media/image50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9.png" Type="http://schemas.openxmlformats.org/officeDocument/2006/relationships/image"/><Relationship Id="rId4" Target="../media/image50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1.jpeg" Type="http://schemas.openxmlformats.org/officeDocument/2006/relationships/image"/><Relationship Id="rId4" Target="../media/image52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689914">
            <a:off x="13575025" y="456563"/>
            <a:ext cx="3091454" cy="3091454"/>
          </a:xfrm>
          <a:custGeom>
            <a:avLst/>
            <a:gdLst/>
            <a:ahLst/>
            <a:cxnLst/>
            <a:rect r="r" b="b" t="t" l="l"/>
            <a:pathLst>
              <a:path h="3091454" w="3091454">
                <a:moveTo>
                  <a:pt x="0" y="0"/>
                </a:moveTo>
                <a:lnTo>
                  <a:pt x="3091453" y="0"/>
                </a:lnTo>
                <a:lnTo>
                  <a:pt x="3091453" y="3091454"/>
                </a:lnTo>
                <a:lnTo>
                  <a:pt x="0" y="3091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689914">
            <a:off x="440930" y="7020039"/>
            <a:ext cx="3091454" cy="3091454"/>
          </a:xfrm>
          <a:custGeom>
            <a:avLst/>
            <a:gdLst/>
            <a:ahLst/>
            <a:cxnLst/>
            <a:rect r="r" b="b" t="t" l="l"/>
            <a:pathLst>
              <a:path h="3091454" w="3091454">
                <a:moveTo>
                  <a:pt x="0" y="0"/>
                </a:moveTo>
                <a:lnTo>
                  <a:pt x="3091454" y="0"/>
                </a:lnTo>
                <a:lnTo>
                  <a:pt x="3091454" y="3091453"/>
                </a:lnTo>
                <a:lnTo>
                  <a:pt x="0" y="30914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60156" y="5143500"/>
            <a:ext cx="8179529" cy="2946992"/>
            <a:chOff x="0" y="0"/>
            <a:chExt cx="10906039" cy="39293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82641" cy="3929323"/>
            </a:xfrm>
            <a:custGeom>
              <a:avLst/>
              <a:gdLst/>
              <a:ahLst/>
              <a:cxnLst/>
              <a:rect r="r" b="b" t="t" l="l"/>
              <a:pathLst>
                <a:path h="3929323" w="4282641">
                  <a:moveTo>
                    <a:pt x="0" y="0"/>
                  </a:moveTo>
                  <a:lnTo>
                    <a:pt x="4282641" y="0"/>
                  </a:lnTo>
                  <a:lnTo>
                    <a:pt x="4282641" y="3929323"/>
                  </a:lnTo>
                  <a:lnTo>
                    <a:pt x="0" y="39293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666941" y="0"/>
              <a:ext cx="5239098" cy="3929323"/>
            </a:xfrm>
            <a:custGeom>
              <a:avLst/>
              <a:gdLst/>
              <a:ahLst/>
              <a:cxnLst/>
              <a:rect r="r" b="b" t="t" l="l"/>
              <a:pathLst>
                <a:path h="3929323" w="5239098">
                  <a:moveTo>
                    <a:pt x="0" y="0"/>
                  </a:moveTo>
                  <a:lnTo>
                    <a:pt x="5239098" y="0"/>
                  </a:lnTo>
                  <a:lnTo>
                    <a:pt x="5239098" y="3929323"/>
                  </a:lnTo>
                  <a:lnTo>
                    <a:pt x="0" y="39293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887708"/>
            <a:ext cx="8721220" cy="255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spc="9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MÁQUINAS VIRTUAIS E CONTAINERS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90875" y="8102600"/>
            <a:ext cx="5551968" cy="161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80"/>
              </a:lnSpc>
            </a:pPr>
            <a:r>
              <a:rPr lang="en-US" sz="3800" spc="570">
                <a:solidFill>
                  <a:srgbClr val="00FF85"/>
                </a:solidFill>
                <a:latin typeface="Poppins"/>
                <a:ea typeface="Poppins"/>
                <a:cs typeface="Poppins"/>
                <a:sym typeface="Poppins"/>
              </a:rPr>
              <a:t>THIAGO THOMÁZ VICENTE SAMPAIO FELIPE BORGES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8060" y="3920901"/>
            <a:ext cx="7372350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ladea"/>
                <a:ea typeface="Caladea"/>
                <a:cs typeface="Caladea"/>
                <a:sym typeface="Caladea"/>
              </a:rPr>
              <a:t>Sistemas Operacionais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493371" y="2959146"/>
            <a:ext cx="11301259" cy="5608250"/>
          </a:xfrm>
          <a:custGeom>
            <a:avLst/>
            <a:gdLst/>
            <a:ahLst/>
            <a:cxnLst/>
            <a:rect r="r" b="b" t="t" l="l"/>
            <a:pathLst>
              <a:path h="5608250" w="11301259">
                <a:moveTo>
                  <a:pt x="0" y="0"/>
                </a:moveTo>
                <a:lnTo>
                  <a:pt x="11301258" y="0"/>
                </a:lnTo>
                <a:lnTo>
                  <a:pt x="11301258" y="5608250"/>
                </a:lnTo>
                <a:lnTo>
                  <a:pt x="0" y="5608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38575" y="1228431"/>
            <a:ext cx="106108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Baixar no site do próprio Docker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445877" y="3501435"/>
            <a:ext cx="6563535" cy="4604544"/>
          </a:xfrm>
          <a:custGeom>
            <a:avLst/>
            <a:gdLst/>
            <a:ahLst/>
            <a:cxnLst/>
            <a:rect r="r" b="b" t="t" l="l"/>
            <a:pathLst>
              <a:path h="4604544" w="6563535">
                <a:moveTo>
                  <a:pt x="0" y="0"/>
                </a:moveTo>
                <a:lnTo>
                  <a:pt x="6563536" y="0"/>
                </a:lnTo>
                <a:lnTo>
                  <a:pt x="6563536" y="4604544"/>
                </a:lnTo>
                <a:lnTo>
                  <a:pt x="0" y="4604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8587" y="3501435"/>
            <a:ext cx="6618460" cy="4604544"/>
          </a:xfrm>
          <a:custGeom>
            <a:avLst/>
            <a:gdLst/>
            <a:ahLst/>
            <a:cxnLst/>
            <a:rect r="r" b="b" t="t" l="l"/>
            <a:pathLst>
              <a:path h="4604544" w="6618460">
                <a:moveTo>
                  <a:pt x="0" y="0"/>
                </a:moveTo>
                <a:lnTo>
                  <a:pt x="6618461" y="0"/>
                </a:lnTo>
                <a:lnTo>
                  <a:pt x="6618461" y="4604544"/>
                </a:lnTo>
                <a:lnTo>
                  <a:pt x="0" y="460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111539" y="1228431"/>
            <a:ext cx="77724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Instalador do aplicativo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477659" y="5363538"/>
            <a:ext cx="1290336" cy="880337"/>
            <a:chOff x="0" y="0"/>
            <a:chExt cx="812800" cy="5545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554536"/>
            </a:xfrm>
            <a:custGeom>
              <a:avLst/>
              <a:gdLst/>
              <a:ahLst/>
              <a:cxnLst/>
              <a:rect r="r" b="b" t="t" l="l"/>
              <a:pathLst>
                <a:path h="554536" w="812800">
                  <a:moveTo>
                    <a:pt x="812800" y="27726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51336"/>
                  </a:lnTo>
                  <a:lnTo>
                    <a:pt x="406400" y="351336"/>
                  </a:lnTo>
                  <a:lnTo>
                    <a:pt x="406400" y="554536"/>
                  </a:lnTo>
                  <a:lnTo>
                    <a:pt x="812800" y="277268"/>
                  </a:lnTo>
                  <a:close/>
                </a:path>
              </a:pathLst>
            </a:custGeom>
            <a:solidFill>
              <a:srgbClr val="00FF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711200" cy="186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242892" y="3518514"/>
            <a:ext cx="6475459" cy="4570386"/>
          </a:xfrm>
          <a:custGeom>
            <a:avLst/>
            <a:gdLst/>
            <a:ahLst/>
            <a:cxnLst/>
            <a:rect r="r" b="b" t="t" l="l"/>
            <a:pathLst>
              <a:path h="4570386" w="6475459">
                <a:moveTo>
                  <a:pt x="0" y="0"/>
                </a:moveTo>
                <a:lnTo>
                  <a:pt x="6475459" y="0"/>
                </a:lnTo>
                <a:lnTo>
                  <a:pt x="6475459" y="4570386"/>
                </a:lnTo>
                <a:lnTo>
                  <a:pt x="0" y="45703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111539" y="1228431"/>
            <a:ext cx="77724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Instalador do aplicativo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477659" y="5363538"/>
            <a:ext cx="1290336" cy="880337"/>
            <a:chOff x="0" y="0"/>
            <a:chExt cx="812800" cy="5545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554536"/>
            </a:xfrm>
            <a:custGeom>
              <a:avLst/>
              <a:gdLst/>
              <a:ahLst/>
              <a:cxnLst/>
              <a:rect r="r" b="b" t="t" l="l"/>
              <a:pathLst>
                <a:path h="554536" w="812800">
                  <a:moveTo>
                    <a:pt x="812800" y="27726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51336"/>
                  </a:lnTo>
                  <a:lnTo>
                    <a:pt x="406400" y="351336"/>
                  </a:lnTo>
                  <a:lnTo>
                    <a:pt x="406400" y="554536"/>
                  </a:lnTo>
                  <a:lnTo>
                    <a:pt x="812800" y="277268"/>
                  </a:lnTo>
                  <a:close/>
                </a:path>
              </a:pathLst>
            </a:custGeom>
            <a:solidFill>
              <a:srgbClr val="00FF8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65100"/>
              <a:ext cx="711200" cy="186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529995" y="3557499"/>
            <a:ext cx="6527375" cy="4531401"/>
          </a:xfrm>
          <a:custGeom>
            <a:avLst/>
            <a:gdLst/>
            <a:ahLst/>
            <a:cxnLst/>
            <a:rect r="r" b="b" t="t" l="l"/>
            <a:pathLst>
              <a:path h="4531401" w="6527375">
                <a:moveTo>
                  <a:pt x="0" y="0"/>
                </a:moveTo>
                <a:lnTo>
                  <a:pt x="6527375" y="0"/>
                </a:lnTo>
                <a:lnTo>
                  <a:pt x="6527375" y="4531401"/>
                </a:lnTo>
                <a:lnTo>
                  <a:pt x="0" y="4531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50654" y="5871607"/>
            <a:ext cx="3386693" cy="3386693"/>
          </a:xfrm>
          <a:custGeom>
            <a:avLst/>
            <a:gdLst/>
            <a:ahLst/>
            <a:cxnLst/>
            <a:rect r="r" b="b" t="t" l="l"/>
            <a:pathLst>
              <a:path h="3386693" w="3386693">
                <a:moveTo>
                  <a:pt x="0" y="0"/>
                </a:moveTo>
                <a:lnTo>
                  <a:pt x="3386692" y="0"/>
                </a:lnTo>
                <a:lnTo>
                  <a:pt x="3386692" y="3386693"/>
                </a:lnTo>
                <a:lnTo>
                  <a:pt x="0" y="3386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08498" y="1028700"/>
            <a:ext cx="7871003" cy="186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PROCESSO DE INSTALAÇÃO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53300" y="3500490"/>
            <a:ext cx="3581400" cy="1760982"/>
            <a:chOff x="0" y="0"/>
            <a:chExt cx="4775200" cy="234797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4775200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Containers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1600" y="1369864"/>
              <a:ext cx="4572000" cy="978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true">
                  <a:solidFill>
                    <a:srgbClr val="FFFFFF"/>
                  </a:solidFill>
                  <a:latin typeface="Cartograph Mono Bold"/>
                  <a:ea typeface="Cartograph Mono Bold"/>
                  <a:cs typeface="Cartograph Mono Bold"/>
                  <a:sym typeface="Cartograph Mono Bold"/>
                </a:rPr>
                <a:t>Kubernetes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905738" y="5607685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3353562" y="0"/>
                </a:moveTo>
                <a:lnTo>
                  <a:pt x="0" y="0"/>
                </a:lnTo>
                <a:lnTo>
                  <a:pt x="0" y="4114800"/>
                </a:lnTo>
                <a:lnTo>
                  <a:pt x="3353562" y="4114800"/>
                </a:lnTo>
                <a:lnTo>
                  <a:pt x="33535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10800000">
            <a:off x="1026261" y="593031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3353562" y="0"/>
                </a:moveTo>
                <a:lnTo>
                  <a:pt x="0" y="0"/>
                </a:lnTo>
                <a:lnTo>
                  <a:pt x="0" y="4114800"/>
                </a:lnTo>
                <a:lnTo>
                  <a:pt x="3353562" y="4114800"/>
                </a:lnTo>
                <a:lnTo>
                  <a:pt x="33535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493371" y="2591855"/>
            <a:ext cx="11301259" cy="5975541"/>
          </a:xfrm>
          <a:custGeom>
            <a:avLst/>
            <a:gdLst/>
            <a:ahLst/>
            <a:cxnLst/>
            <a:rect r="r" b="b" t="t" l="l"/>
            <a:pathLst>
              <a:path h="5975541" w="11301259">
                <a:moveTo>
                  <a:pt x="0" y="0"/>
                </a:moveTo>
                <a:lnTo>
                  <a:pt x="11301258" y="0"/>
                </a:lnTo>
                <a:lnTo>
                  <a:pt x="11301258" y="5975541"/>
                </a:lnTo>
                <a:lnTo>
                  <a:pt x="0" y="5975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102139" y="1228431"/>
            <a:ext cx="57912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Dentro do Docker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493371" y="2605982"/>
            <a:ext cx="11301259" cy="5961414"/>
          </a:xfrm>
          <a:custGeom>
            <a:avLst/>
            <a:gdLst/>
            <a:ahLst/>
            <a:cxnLst/>
            <a:rect r="r" b="b" t="t" l="l"/>
            <a:pathLst>
              <a:path h="5961414" w="11301259">
                <a:moveTo>
                  <a:pt x="0" y="0"/>
                </a:moveTo>
                <a:lnTo>
                  <a:pt x="11301258" y="0"/>
                </a:lnTo>
                <a:lnTo>
                  <a:pt x="11301258" y="5961414"/>
                </a:lnTo>
                <a:lnTo>
                  <a:pt x="0" y="596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268451" y="1228431"/>
            <a:ext cx="114585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Dentro do Docker — Configurações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493371" y="2620109"/>
            <a:ext cx="11301259" cy="5947288"/>
          </a:xfrm>
          <a:custGeom>
            <a:avLst/>
            <a:gdLst/>
            <a:ahLst/>
            <a:cxnLst/>
            <a:rect r="r" b="b" t="t" l="l"/>
            <a:pathLst>
              <a:path h="5947288" w="11301259">
                <a:moveTo>
                  <a:pt x="0" y="0"/>
                </a:moveTo>
                <a:lnTo>
                  <a:pt x="11301258" y="0"/>
                </a:lnTo>
                <a:lnTo>
                  <a:pt x="11301258" y="5947287"/>
                </a:lnTo>
                <a:lnTo>
                  <a:pt x="0" y="5947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706601" y="1228431"/>
            <a:ext cx="105822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Dentro do Docker — Kubernetes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493371" y="2605982"/>
            <a:ext cx="11301259" cy="5961414"/>
          </a:xfrm>
          <a:custGeom>
            <a:avLst/>
            <a:gdLst/>
            <a:ahLst/>
            <a:cxnLst/>
            <a:rect r="r" b="b" t="t" l="l"/>
            <a:pathLst>
              <a:path h="5961414" w="11301259">
                <a:moveTo>
                  <a:pt x="0" y="0"/>
                </a:moveTo>
                <a:lnTo>
                  <a:pt x="11301258" y="0"/>
                </a:lnTo>
                <a:lnTo>
                  <a:pt x="11301258" y="5961414"/>
                </a:lnTo>
                <a:lnTo>
                  <a:pt x="0" y="596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706601" y="1228431"/>
            <a:ext cx="105822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Dentro do Docker — Kubernetes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225587" y="3925399"/>
            <a:ext cx="6781353" cy="4641997"/>
          </a:xfrm>
          <a:custGeom>
            <a:avLst/>
            <a:gdLst/>
            <a:ahLst/>
            <a:cxnLst/>
            <a:rect r="r" b="b" t="t" l="l"/>
            <a:pathLst>
              <a:path h="4641997" w="6781353">
                <a:moveTo>
                  <a:pt x="0" y="0"/>
                </a:moveTo>
                <a:lnTo>
                  <a:pt x="6781353" y="0"/>
                </a:lnTo>
                <a:lnTo>
                  <a:pt x="6781353" y="4641997"/>
                </a:lnTo>
                <a:lnTo>
                  <a:pt x="0" y="4641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529451" y="3925399"/>
            <a:ext cx="6295130" cy="4641997"/>
          </a:xfrm>
          <a:custGeom>
            <a:avLst/>
            <a:gdLst/>
            <a:ahLst/>
            <a:cxnLst/>
            <a:rect r="r" b="b" t="t" l="l"/>
            <a:pathLst>
              <a:path h="4641997" w="6295130">
                <a:moveTo>
                  <a:pt x="0" y="0"/>
                </a:moveTo>
                <a:lnTo>
                  <a:pt x="6295130" y="0"/>
                </a:lnTo>
                <a:lnTo>
                  <a:pt x="6295130" y="4641997"/>
                </a:lnTo>
                <a:lnTo>
                  <a:pt x="0" y="464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706601" y="1228431"/>
            <a:ext cx="105822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Dentro do Docker — Kubernetes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477659" y="5363538"/>
            <a:ext cx="1290336" cy="880337"/>
            <a:chOff x="0" y="0"/>
            <a:chExt cx="812800" cy="5545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554536"/>
            </a:xfrm>
            <a:custGeom>
              <a:avLst/>
              <a:gdLst/>
              <a:ahLst/>
              <a:cxnLst/>
              <a:rect r="r" b="b" t="t" l="l"/>
              <a:pathLst>
                <a:path h="554536" w="812800">
                  <a:moveTo>
                    <a:pt x="812800" y="27726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51336"/>
                  </a:lnTo>
                  <a:lnTo>
                    <a:pt x="406400" y="351336"/>
                  </a:lnTo>
                  <a:lnTo>
                    <a:pt x="406400" y="554536"/>
                  </a:lnTo>
                  <a:lnTo>
                    <a:pt x="812800" y="277268"/>
                  </a:lnTo>
                  <a:close/>
                </a:path>
              </a:pathLst>
            </a:custGeom>
            <a:solidFill>
              <a:srgbClr val="00FF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711200" cy="186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74763" y="5919825"/>
            <a:ext cx="3338475" cy="3338475"/>
          </a:xfrm>
          <a:custGeom>
            <a:avLst/>
            <a:gdLst/>
            <a:ahLst/>
            <a:cxnLst/>
            <a:rect r="r" b="b" t="t" l="l"/>
            <a:pathLst>
              <a:path h="3338475" w="3338475">
                <a:moveTo>
                  <a:pt x="0" y="0"/>
                </a:moveTo>
                <a:lnTo>
                  <a:pt x="3338474" y="0"/>
                </a:lnTo>
                <a:lnTo>
                  <a:pt x="3338474" y="3338475"/>
                </a:lnTo>
                <a:lnTo>
                  <a:pt x="0" y="33384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08498" y="1028700"/>
            <a:ext cx="7871003" cy="186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SISTEMAS OPERACIONAIS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711375" y="3500490"/>
            <a:ext cx="4865250" cy="1760982"/>
            <a:chOff x="0" y="0"/>
            <a:chExt cx="6486999" cy="234797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6486999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Foco em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38021" y="1369864"/>
              <a:ext cx="6210957" cy="978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true">
                  <a:solidFill>
                    <a:srgbClr val="FFFFFF"/>
                  </a:solidFill>
                  <a:latin typeface="Cartograph Mono Bold"/>
                  <a:ea typeface="Cartograph Mono Bold"/>
                  <a:cs typeface="Cartograph Mono Bold"/>
                  <a:sym typeface="Cartograph Mono Bold"/>
                </a:rPr>
                <a:t>Virtualização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grpSp>
        <p:nvGrpSpPr>
          <p:cNvPr name="Group 9" id="9"/>
          <p:cNvGrpSpPr/>
          <p:nvPr/>
        </p:nvGrpSpPr>
        <p:grpSpPr>
          <a:xfrm rot="-10800000">
            <a:off x="107233" y="130010"/>
            <a:ext cx="5604383" cy="1940020"/>
            <a:chOff x="0" y="0"/>
            <a:chExt cx="7472511" cy="2586694"/>
          </a:xfrm>
        </p:grpSpPr>
        <p:sp>
          <p:nvSpPr>
            <p:cNvPr name="Freeform 10" id="10"/>
            <p:cNvSpPr/>
            <p:nvPr/>
          </p:nvSpPr>
          <p:spPr>
            <a:xfrm flipH="true" flipV="false" rot="0">
              <a:off x="0" y="0"/>
              <a:ext cx="7289637" cy="2384319"/>
            </a:xfrm>
            <a:custGeom>
              <a:avLst/>
              <a:gdLst/>
              <a:ahLst/>
              <a:cxnLst/>
              <a:rect r="r" b="b" t="t" l="l"/>
              <a:pathLst>
                <a:path h="2384319" w="7289637">
                  <a:moveTo>
                    <a:pt x="7289637" y="0"/>
                  </a:moveTo>
                  <a:lnTo>
                    <a:pt x="0" y="0"/>
                  </a:lnTo>
                  <a:lnTo>
                    <a:pt x="0" y="2384319"/>
                  </a:lnTo>
                  <a:lnTo>
                    <a:pt x="7289637" y="2384319"/>
                  </a:lnTo>
                  <a:lnTo>
                    <a:pt x="7289637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true" flipV="false" rot="0">
              <a:off x="182874" y="202375"/>
              <a:ext cx="7289637" cy="2384319"/>
            </a:xfrm>
            <a:custGeom>
              <a:avLst/>
              <a:gdLst/>
              <a:ahLst/>
              <a:cxnLst/>
              <a:rect r="r" b="b" t="t" l="l"/>
              <a:pathLst>
                <a:path h="2384319" w="7289637">
                  <a:moveTo>
                    <a:pt x="7289637" y="0"/>
                  </a:moveTo>
                  <a:lnTo>
                    <a:pt x="0" y="0"/>
                  </a:lnTo>
                  <a:lnTo>
                    <a:pt x="0" y="2384319"/>
                  </a:lnTo>
                  <a:lnTo>
                    <a:pt x="7289637" y="2384319"/>
                  </a:lnTo>
                  <a:lnTo>
                    <a:pt x="7289637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537914" y="8226818"/>
            <a:ext cx="5603825" cy="1939827"/>
            <a:chOff x="0" y="0"/>
            <a:chExt cx="7471766" cy="2586436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7288911" cy="2384081"/>
            </a:xfrm>
            <a:custGeom>
              <a:avLst/>
              <a:gdLst/>
              <a:ahLst/>
              <a:cxnLst/>
              <a:rect r="r" b="b" t="t" l="l"/>
              <a:pathLst>
                <a:path h="2384081" w="7288911">
                  <a:moveTo>
                    <a:pt x="7288911" y="0"/>
                  </a:moveTo>
                  <a:lnTo>
                    <a:pt x="0" y="0"/>
                  </a:lnTo>
                  <a:lnTo>
                    <a:pt x="0" y="2384081"/>
                  </a:lnTo>
                  <a:lnTo>
                    <a:pt x="7288911" y="2384081"/>
                  </a:lnTo>
                  <a:lnTo>
                    <a:pt x="7288911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true" flipV="false" rot="0">
              <a:off x="182856" y="202355"/>
              <a:ext cx="7288911" cy="2384081"/>
            </a:xfrm>
            <a:custGeom>
              <a:avLst/>
              <a:gdLst/>
              <a:ahLst/>
              <a:cxnLst/>
              <a:rect r="r" b="b" t="t" l="l"/>
              <a:pathLst>
                <a:path h="2384081" w="7288911">
                  <a:moveTo>
                    <a:pt x="7288910" y="0"/>
                  </a:moveTo>
                  <a:lnTo>
                    <a:pt x="0" y="0"/>
                  </a:lnTo>
                  <a:lnTo>
                    <a:pt x="0" y="2384081"/>
                  </a:lnTo>
                  <a:lnTo>
                    <a:pt x="7288910" y="2384081"/>
                  </a:lnTo>
                  <a:lnTo>
                    <a:pt x="728891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4481590" y="3691796"/>
            <a:ext cx="9324819" cy="411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470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Mostrar o processo de instalação dos softwares para criação de máquinas virtuais e containers;</a:t>
            </a:r>
          </a:p>
          <a:p>
            <a:pPr algn="l" marL="518162" indent="-259081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470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Mostrar suas vantagens e desvantagens;</a:t>
            </a:r>
          </a:p>
          <a:p>
            <a:pPr algn="l" marL="518162" indent="-259081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470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Apresentar 3 sistemas operacionais com foco em virtualização de sistemas operacionais;</a:t>
            </a:r>
          </a:p>
          <a:p>
            <a:pPr algn="l" marL="518162" indent="-259081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470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Criar uma rede de computadores virtuais que se comunicassem através de Máquinas Virtuais e Containers;</a:t>
            </a:r>
          </a:p>
          <a:p>
            <a:pPr algn="l" marL="518162" indent="-259081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>
                    <a:alpha val="84706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Desenvolver um sistema web escalável com containers.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31027" y="1715183"/>
            <a:ext cx="682594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0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Objetivos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2700000">
            <a:off x="15437395" y="4044751"/>
            <a:ext cx="3597955" cy="3597955"/>
          </a:xfrm>
          <a:custGeom>
            <a:avLst/>
            <a:gdLst/>
            <a:ahLst/>
            <a:cxnLst/>
            <a:rect r="r" b="b" t="t" l="l"/>
            <a:pathLst>
              <a:path h="3597955" w="3597955">
                <a:moveTo>
                  <a:pt x="0" y="0"/>
                </a:moveTo>
                <a:lnTo>
                  <a:pt x="3597955" y="0"/>
                </a:lnTo>
                <a:lnTo>
                  <a:pt x="3597955" y="3597955"/>
                </a:lnTo>
                <a:lnTo>
                  <a:pt x="0" y="35979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2700000">
            <a:off x="-670527" y="4031570"/>
            <a:ext cx="3534312" cy="3534312"/>
          </a:xfrm>
          <a:custGeom>
            <a:avLst/>
            <a:gdLst/>
            <a:ahLst/>
            <a:cxnLst/>
            <a:rect r="r" b="b" t="t" l="l"/>
            <a:pathLst>
              <a:path h="3534312" w="3534312">
                <a:moveTo>
                  <a:pt x="0" y="0"/>
                </a:moveTo>
                <a:lnTo>
                  <a:pt x="3534312" y="0"/>
                </a:lnTo>
                <a:lnTo>
                  <a:pt x="3534312" y="3534312"/>
                </a:lnTo>
                <a:lnTo>
                  <a:pt x="0" y="3534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  <p:transition spd="fast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5694" y="4538067"/>
            <a:ext cx="8556613" cy="3489628"/>
            <a:chOff x="0" y="0"/>
            <a:chExt cx="11408817" cy="465283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408817" cy="4652838"/>
              <a:chOff x="0" y="0"/>
              <a:chExt cx="812800" cy="33148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31483"/>
              </a:xfrm>
              <a:custGeom>
                <a:avLst/>
                <a:gdLst/>
                <a:ahLst/>
                <a:cxnLst/>
                <a:rect r="r" b="b" t="t" l="l"/>
                <a:pathLst>
                  <a:path h="331483" w="812800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204483"/>
                    </a:lnTo>
                    <a:cubicBezTo>
                      <a:pt x="812800" y="238165"/>
                      <a:pt x="799420" y="270468"/>
                      <a:pt x="775603" y="294285"/>
                    </a:cubicBezTo>
                    <a:cubicBezTo>
                      <a:pt x="751785" y="318103"/>
                      <a:pt x="719482" y="331483"/>
                      <a:pt x="685800" y="331483"/>
                    </a:cubicBezTo>
                    <a:lnTo>
                      <a:pt x="127000" y="331483"/>
                    </a:lnTo>
                    <a:cubicBezTo>
                      <a:pt x="56860" y="331483"/>
                      <a:pt x="0" y="274623"/>
                      <a:pt x="0" y="204483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69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216683"/>
              <a:ext cx="11408817" cy="4245685"/>
            </a:xfrm>
            <a:custGeom>
              <a:avLst/>
              <a:gdLst/>
              <a:ahLst/>
              <a:cxnLst/>
              <a:rect r="r" b="b" t="t" l="l"/>
              <a:pathLst>
                <a:path h="4245685" w="11408817">
                  <a:moveTo>
                    <a:pt x="0" y="0"/>
                  </a:moveTo>
                  <a:lnTo>
                    <a:pt x="11408817" y="0"/>
                  </a:lnTo>
                  <a:lnTo>
                    <a:pt x="11408817" y="4245685"/>
                  </a:lnTo>
                  <a:lnTo>
                    <a:pt x="0" y="4245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9808" r="0" b="-4236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5607685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0" y="0"/>
                </a:moveTo>
                <a:lnTo>
                  <a:pt x="3353562" y="0"/>
                </a:lnTo>
                <a:lnTo>
                  <a:pt x="3353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62242" y="1719604"/>
            <a:ext cx="5963517" cy="186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MICROSOFT</a:t>
            </a:r>
          </a:p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HYPER-V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13905738" y="593031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0" y="0"/>
                </a:moveTo>
                <a:lnTo>
                  <a:pt x="3353562" y="0"/>
                </a:lnTo>
                <a:lnTo>
                  <a:pt x="3353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81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27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81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6207069" y="2807947"/>
            <a:ext cx="5873862" cy="216377"/>
            <a:chOff x="0" y="0"/>
            <a:chExt cx="7831816" cy="288503"/>
          </a:xfrm>
        </p:grpSpPr>
        <p:sp>
          <p:nvSpPr>
            <p:cNvPr name="AutoShape 16" id="16"/>
            <p:cNvSpPr/>
            <p:nvPr/>
          </p:nvSpPr>
          <p:spPr>
            <a:xfrm>
              <a:off x="560" y="126999"/>
              <a:ext cx="7830697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87746" y="138098"/>
              <a:ext cx="7685853" cy="34506"/>
            </a:xfrm>
            <a:prstGeom prst="line">
              <a:avLst/>
            </a:prstGeom>
            <a:ln cap="rnd" w="127000">
              <a:solidFill>
                <a:srgbClr val="00AB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8" id="18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05562" y="207490"/>
            <a:ext cx="5476875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Microsoft</a:t>
            </a:r>
          </a:p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Hyper-V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87906" y="4011314"/>
            <a:ext cx="8712189" cy="455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2"/>
              </a:lnSpc>
            </a:pPr>
            <a:r>
              <a:rPr lang="en-US" sz="32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Solução de Virtualização da Microsoft Nativa do Windows Server e Desktop.</a:t>
            </a:r>
          </a:p>
          <a:p>
            <a:pPr algn="just" marL="702037" indent="-351019" lvl="1">
              <a:lnSpc>
                <a:spcPts val="4552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Suporte a Windows e Linux;</a:t>
            </a:r>
          </a:p>
          <a:p>
            <a:pPr algn="just" marL="702037" indent="-351019" lvl="1">
              <a:lnSpc>
                <a:spcPts val="4552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Hipervisor de Tipo 1: Roda diretamente sobre o hardware;</a:t>
            </a:r>
          </a:p>
          <a:p>
            <a:pPr algn="just" marL="702037" indent="-351019" lvl="1">
              <a:lnSpc>
                <a:spcPts val="4552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 criação de snapshots, para recuperação rápida das VM’s;</a:t>
            </a:r>
          </a:p>
          <a:p>
            <a:pPr algn="just" marL="702037" indent="-351019" lvl="1">
              <a:lnSpc>
                <a:spcPts val="4552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Integração com a nuvem (serviços Azure).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07069" y="2807947"/>
            <a:ext cx="5873862" cy="216377"/>
            <a:chOff x="0" y="0"/>
            <a:chExt cx="7831816" cy="288503"/>
          </a:xfrm>
        </p:grpSpPr>
        <p:sp>
          <p:nvSpPr>
            <p:cNvPr name="AutoShape 4" id="4"/>
            <p:cNvSpPr/>
            <p:nvPr/>
          </p:nvSpPr>
          <p:spPr>
            <a:xfrm>
              <a:off x="560" y="126999"/>
              <a:ext cx="7830697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87746" y="138098"/>
              <a:ext cx="7685853" cy="34506"/>
            </a:xfrm>
            <a:prstGeom prst="line">
              <a:avLst/>
            </a:prstGeom>
            <a:ln cap="rnd" w="127000">
              <a:solidFill>
                <a:srgbClr val="00AB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969807" y="6429157"/>
            <a:ext cx="5714137" cy="3807044"/>
          </a:xfrm>
          <a:custGeom>
            <a:avLst/>
            <a:gdLst/>
            <a:ahLst/>
            <a:cxnLst/>
            <a:rect r="r" b="b" t="t" l="l"/>
            <a:pathLst>
              <a:path h="3807044" w="5714137">
                <a:moveTo>
                  <a:pt x="0" y="0"/>
                </a:moveTo>
                <a:lnTo>
                  <a:pt x="5714137" y="0"/>
                </a:lnTo>
                <a:lnTo>
                  <a:pt x="5714137" y="3807043"/>
                </a:lnTo>
                <a:lnTo>
                  <a:pt x="0" y="3807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47525" y="3024325"/>
            <a:ext cx="6627909" cy="4051309"/>
          </a:xfrm>
          <a:custGeom>
            <a:avLst/>
            <a:gdLst/>
            <a:ahLst/>
            <a:cxnLst/>
            <a:rect r="r" b="b" t="t" l="l"/>
            <a:pathLst>
              <a:path h="4051309" w="6627909">
                <a:moveTo>
                  <a:pt x="0" y="0"/>
                </a:moveTo>
                <a:lnTo>
                  <a:pt x="6627910" y="0"/>
                </a:lnTo>
                <a:lnTo>
                  <a:pt x="6627910" y="4051309"/>
                </a:lnTo>
                <a:lnTo>
                  <a:pt x="0" y="4051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33150" y="2696690"/>
            <a:ext cx="4273919" cy="4273919"/>
          </a:xfrm>
          <a:custGeom>
            <a:avLst/>
            <a:gdLst/>
            <a:ahLst/>
            <a:cxnLst/>
            <a:rect r="r" b="b" t="t" l="l"/>
            <a:pathLst>
              <a:path h="4273919" w="4273919">
                <a:moveTo>
                  <a:pt x="0" y="0"/>
                </a:moveTo>
                <a:lnTo>
                  <a:pt x="4273919" y="0"/>
                </a:lnTo>
                <a:lnTo>
                  <a:pt x="4273919" y="4273918"/>
                </a:lnTo>
                <a:lnTo>
                  <a:pt x="0" y="4273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05562" y="207490"/>
            <a:ext cx="5476875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Microsoft</a:t>
            </a:r>
          </a:p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Hyper-V</a:t>
            </a:r>
          </a:p>
        </p:txBody>
      </p:sp>
      <p:grpSp>
        <p:nvGrpSpPr>
          <p:cNvPr name="Group 11" id="11"/>
          <p:cNvGrpSpPr/>
          <p:nvPr/>
        </p:nvGrpSpPr>
        <p:grpSpPr>
          <a:xfrm rot="1202264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4" id="14"/>
          <p:cNvGrpSpPr/>
          <p:nvPr/>
        </p:nvGrpSpPr>
        <p:grpSpPr>
          <a:xfrm rot="-5724565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-9884864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8" id="18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0" id="20"/>
          <p:cNvGrpSpPr/>
          <p:nvPr/>
        </p:nvGrpSpPr>
        <p:grpSpPr>
          <a:xfrm rot="3924178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21" id="21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5694" y="4538067"/>
            <a:ext cx="8556613" cy="3489628"/>
            <a:chOff x="0" y="0"/>
            <a:chExt cx="812800" cy="331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31483"/>
            </a:xfrm>
            <a:custGeom>
              <a:avLst/>
              <a:gdLst/>
              <a:ahLst/>
              <a:cxnLst/>
              <a:rect r="r" b="b" t="t" l="l"/>
              <a:pathLst>
                <a:path h="331483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04483"/>
                  </a:lnTo>
                  <a:cubicBezTo>
                    <a:pt x="812800" y="238165"/>
                    <a:pt x="799420" y="270468"/>
                    <a:pt x="775603" y="294285"/>
                  </a:cubicBezTo>
                  <a:cubicBezTo>
                    <a:pt x="751785" y="318103"/>
                    <a:pt x="719482" y="331483"/>
                    <a:pt x="685800" y="331483"/>
                  </a:cubicBezTo>
                  <a:lnTo>
                    <a:pt x="127000" y="331483"/>
                  </a:lnTo>
                  <a:cubicBezTo>
                    <a:pt x="56860" y="331483"/>
                    <a:pt x="0" y="274623"/>
                    <a:pt x="0" y="204483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6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89231" y="4595708"/>
            <a:ext cx="4109538" cy="3374346"/>
          </a:xfrm>
          <a:custGeom>
            <a:avLst/>
            <a:gdLst/>
            <a:ahLst/>
            <a:cxnLst/>
            <a:rect r="r" b="b" t="t" l="l"/>
            <a:pathLst>
              <a:path h="3374346" w="4109538">
                <a:moveTo>
                  <a:pt x="0" y="0"/>
                </a:moveTo>
                <a:lnTo>
                  <a:pt x="4109538" y="0"/>
                </a:lnTo>
                <a:lnTo>
                  <a:pt x="4109538" y="3374346"/>
                </a:lnTo>
                <a:lnTo>
                  <a:pt x="0" y="337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05769" y="1719604"/>
            <a:ext cx="4276462" cy="186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RED HAT</a:t>
            </a:r>
          </a:p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KVM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3905738" y="5607685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3353562" y="0"/>
                </a:moveTo>
                <a:lnTo>
                  <a:pt x="0" y="0"/>
                </a:lnTo>
                <a:lnTo>
                  <a:pt x="0" y="4114800"/>
                </a:lnTo>
                <a:lnTo>
                  <a:pt x="3353562" y="4114800"/>
                </a:lnTo>
                <a:lnTo>
                  <a:pt x="335356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1026261" y="593031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3353562" y="0"/>
                </a:moveTo>
                <a:lnTo>
                  <a:pt x="0" y="0"/>
                </a:lnTo>
                <a:lnTo>
                  <a:pt x="0" y="4114800"/>
                </a:lnTo>
                <a:lnTo>
                  <a:pt x="3353562" y="4114800"/>
                </a:lnTo>
                <a:lnTo>
                  <a:pt x="335356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</a:p>
        </p:txBody>
      </p:sp>
      <p:grpSp>
        <p:nvGrpSpPr>
          <p:cNvPr name="Group 4" id="4"/>
          <p:cNvGrpSpPr/>
          <p:nvPr/>
        </p:nvGrpSpPr>
        <p:grpSpPr>
          <a:xfrm rot="270000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-81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-81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4" id="1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6207069" y="2807947"/>
            <a:ext cx="5873862" cy="216377"/>
            <a:chOff x="0" y="0"/>
            <a:chExt cx="7831816" cy="288503"/>
          </a:xfrm>
        </p:grpSpPr>
        <p:sp>
          <p:nvSpPr>
            <p:cNvPr name="AutoShape 17" id="17"/>
            <p:cNvSpPr/>
            <p:nvPr/>
          </p:nvSpPr>
          <p:spPr>
            <a:xfrm>
              <a:off x="560" y="126999"/>
              <a:ext cx="7830697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87746" y="138098"/>
              <a:ext cx="7685853" cy="34506"/>
            </a:xfrm>
            <a:prstGeom prst="line">
              <a:avLst/>
            </a:prstGeom>
            <a:ln cap="rnd" w="127000">
              <a:solidFill>
                <a:srgbClr val="FF0026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6915150" y="207490"/>
            <a:ext cx="4457700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 Hat</a:t>
            </a:r>
          </a:p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KVM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87906" y="3937043"/>
            <a:ext cx="8712189" cy="532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 um módulo do Linux que permite que máquinas virtuais funcionem.</a:t>
            </a:r>
          </a:p>
          <a:p>
            <a:pPr algn="just" marL="594090" indent="-29704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Suporte a Windows, Linux e outros sistemas;</a:t>
            </a:r>
          </a:p>
          <a:p>
            <a:pPr algn="just" marL="594090" indent="-29704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Hipervisor de Tipo 1: Roda diretamente sobre o hardware;</a:t>
            </a:r>
          </a:p>
          <a:p>
            <a:pPr algn="just" marL="594090" indent="-29704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 QEMU (Quick Emulator) como o emulador de hardware, permitindo a criação de ambientes de hardware virtualizados e gerenciando a interface entre VMs e o hardware real;</a:t>
            </a:r>
          </a:p>
          <a:p>
            <a:pPr algn="just" marL="594090" indent="-29704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Pode ser combinado com tecnologias de containers (como o OpenShift e o Docker)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07069" y="2807947"/>
            <a:ext cx="5873862" cy="216377"/>
            <a:chOff x="0" y="0"/>
            <a:chExt cx="7831816" cy="288503"/>
          </a:xfrm>
        </p:grpSpPr>
        <p:sp>
          <p:nvSpPr>
            <p:cNvPr name="AutoShape 4" id="4"/>
            <p:cNvSpPr/>
            <p:nvPr/>
          </p:nvSpPr>
          <p:spPr>
            <a:xfrm>
              <a:off x="560" y="126999"/>
              <a:ext cx="7830697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87746" y="138098"/>
              <a:ext cx="7685853" cy="34506"/>
            </a:xfrm>
            <a:prstGeom prst="line">
              <a:avLst/>
            </a:prstGeom>
            <a:ln cap="rnd" w="127000">
              <a:solidFill>
                <a:srgbClr val="FF0026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138625"/>
            <a:ext cx="7090666" cy="3704873"/>
          </a:xfrm>
          <a:custGeom>
            <a:avLst/>
            <a:gdLst/>
            <a:ahLst/>
            <a:cxnLst/>
            <a:rect r="r" b="b" t="t" l="l"/>
            <a:pathLst>
              <a:path h="3704873" w="7090666">
                <a:moveTo>
                  <a:pt x="0" y="0"/>
                </a:moveTo>
                <a:lnTo>
                  <a:pt x="7090666" y="0"/>
                </a:lnTo>
                <a:lnTo>
                  <a:pt x="7090666" y="3704873"/>
                </a:lnTo>
                <a:lnTo>
                  <a:pt x="0" y="3704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11757" y="3138625"/>
            <a:ext cx="7338348" cy="4788272"/>
          </a:xfrm>
          <a:custGeom>
            <a:avLst/>
            <a:gdLst/>
            <a:ahLst/>
            <a:cxnLst/>
            <a:rect r="r" b="b" t="t" l="l"/>
            <a:pathLst>
              <a:path h="4788272" w="7338348">
                <a:moveTo>
                  <a:pt x="0" y="0"/>
                </a:moveTo>
                <a:lnTo>
                  <a:pt x="7338348" y="0"/>
                </a:lnTo>
                <a:lnTo>
                  <a:pt x="7338348" y="4788272"/>
                </a:lnTo>
                <a:lnTo>
                  <a:pt x="0" y="4788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01182" y="6947168"/>
            <a:ext cx="6110575" cy="3240456"/>
          </a:xfrm>
          <a:custGeom>
            <a:avLst/>
            <a:gdLst/>
            <a:ahLst/>
            <a:cxnLst/>
            <a:rect r="r" b="b" t="t" l="l"/>
            <a:pathLst>
              <a:path h="3240456" w="6110575">
                <a:moveTo>
                  <a:pt x="0" y="0"/>
                </a:moveTo>
                <a:lnTo>
                  <a:pt x="6110575" y="0"/>
                </a:lnTo>
                <a:lnTo>
                  <a:pt x="6110575" y="3240456"/>
                </a:lnTo>
                <a:lnTo>
                  <a:pt x="0" y="3240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15150" y="207490"/>
            <a:ext cx="4457700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 Hat</a:t>
            </a:r>
          </a:p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KVM</a:t>
            </a:r>
          </a:p>
        </p:txBody>
      </p:sp>
      <p:grpSp>
        <p:nvGrpSpPr>
          <p:cNvPr name="Group 11" id="11"/>
          <p:cNvGrpSpPr/>
          <p:nvPr/>
        </p:nvGrpSpPr>
        <p:grpSpPr>
          <a:xfrm rot="1202264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4" id="14"/>
          <p:cNvGrpSpPr/>
          <p:nvPr/>
        </p:nvGrpSpPr>
        <p:grpSpPr>
          <a:xfrm rot="-5724565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-9884864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8" id="18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0" id="20"/>
          <p:cNvGrpSpPr/>
          <p:nvPr/>
        </p:nvGrpSpPr>
        <p:grpSpPr>
          <a:xfrm rot="3924178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21" id="21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5694" y="4538067"/>
            <a:ext cx="8556613" cy="3489628"/>
            <a:chOff x="0" y="0"/>
            <a:chExt cx="812800" cy="331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31483"/>
            </a:xfrm>
            <a:custGeom>
              <a:avLst/>
              <a:gdLst/>
              <a:ahLst/>
              <a:cxnLst/>
              <a:rect r="r" b="b" t="t" l="l"/>
              <a:pathLst>
                <a:path h="331483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04483"/>
                  </a:lnTo>
                  <a:cubicBezTo>
                    <a:pt x="812800" y="238165"/>
                    <a:pt x="799420" y="270468"/>
                    <a:pt x="775603" y="294285"/>
                  </a:cubicBezTo>
                  <a:cubicBezTo>
                    <a:pt x="751785" y="318103"/>
                    <a:pt x="719482" y="331483"/>
                    <a:pt x="685800" y="331483"/>
                  </a:cubicBezTo>
                  <a:lnTo>
                    <a:pt x="127000" y="331483"/>
                  </a:lnTo>
                  <a:cubicBezTo>
                    <a:pt x="56860" y="331483"/>
                    <a:pt x="0" y="274623"/>
                    <a:pt x="0" y="204483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6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607685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0" y="0"/>
                </a:moveTo>
                <a:lnTo>
                  <a:pt x="3353562" y="0"/>
                </a:lnTo>
                <a:lnTo>
                  <a:pt x="3353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05738" y="593031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0" y="0"/>
                </a:moveTo>
                <a:lnTo>
                  <a:pt x="3353562" y="0"/>
                </a:lnTo>
                <a:lnTo>
                  <a:pt x="3353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20473" y="4747869"/>
            <a:ext cx="6447053" cy="3070025"/>
          </a:xfrm>
          <a:custGeom>
            <a:avLst/>
            <a:gdLst/>
            <a:ahLst/>
            <a:cxnLst/>
            <a:rect r="r" b="b" t="t" l="l"/>
            <a:pathLst>
              <a:path h="3070025" w="6447053">
                <a:moveTo>
                  <a:pt x="0" y="0"/>
                </a:moveTo>
                <a:lnTo>
                  <a:pt x="6447054" y="0"/>
                </a:lnTo>
                <a:lnTo>
                  <a:pt x="6447054" y="3070025"/>
                </a:lnTo>
                <a:lnTo>
                  <a:pt x="0" y="3070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47555" y="2164600"/>
            <a:ext cx="5792891" cy="97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XENSERVER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</a:p>
        </p:txBody>
      </p:sp>
      <p:grpSp>
        <p:nvGrpSpPr>
          <p:cNvPr name="Group 4" id="4"/>
          <p:cNvGrpSpPr/>
          <p:nvPr/>
        </p:nvGrpSpPr>
        <p:grpSpPr>
          <a:xfrm rot="270000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-81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-81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4" id="1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6227650" y="1914226"/>
            <a:ext cx="5873862" cy="216377"/>
            <a:chOff x="0" y="0"/>
            <a:chExt cx="7831816" cy="288503"/>
          </a:xfrm>
        </p:grpSpPr>
        <p:sp>
          <p:nvSpPr>
            <p:cNvPr name="AutoShape 17" id="17"/>
            <p:cNvSpPr/>
            <p:nvPr/>
          </p:nvSpPr>
          <p:spPr>
            <a:xfrm>
              <a:off x="560" y="126999"/>
              <a:ext cx="7830697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87746" y="138098"/>
              <a:ext cx="7685853" cy="34506"/>
            </a:xfrm>
            <a:prstGeom prst="line">
              <a:avLst/>
            </a:prstGeom>
            <a:ln cap="rnd" w="127000">
              <a:solidFill>
                <a:srgbClr val="00FF8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6186487" y="552018"/>
            <a:ext cx="5915025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XenServer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87906" y="3458864"/>
            <a:ext cx="8712189" cy="580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Plataforma de código aberto com solução completa de virtualização.</a:t>
            </a:r>
          </a:p>
          <a:p>
            <a:pPr algn="just" marL="594090" indent="-29704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Suporte a Windows, Linux e outros tipos de S.O.;</a:t>
            </a:r>
          </a:p>
          <a:p>
            <a:pPr algn="just" marL="594090" indent="-29704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Hipervisor de Tipo 1, sendo um dos mais maduros e amplamente usados;</a:t>
            </a:r>
          </a:p>
          <a:p>
            <a:pPr algn="just" marL="594090" indent="-29704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Oferece suporte à migração ao vivo de máquinas virtuais entre hosts físicos sem interrupção do serviço;</a:t>
            </a:r>
          </a:p>
          <a:p>
            <a:pPr algn="just" marL="594090" indent="-29704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 uma forte integração com redes definidas por software (SDN) e pode gerenciar o armazenamento compartilhado para alta disponibilidade de VMs.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1202264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724565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3924178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9884864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6227650" y="1914226"/>
            <a:ext cx="5873862" cy="216377"/>
            <a:chOff x="0" y="0"/>
            <a:chExt cx="7831816" cy="288503"/>
          </a:xfrm>
        </p:grpSpPr>
        <p:sp>
          <p:nvSpPr>
            <p:cNvPr name="AutoShape 16" id="16"/>
            <p:cNvSpPr/>
            <p:nvPr/>
          </p:nvSpPr>
          <p:spPr>
            <a:xfrm>
              <a:off x="560" y="126999"/>
              <a:ext cx="7830697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87746" y="138098"/>
              <a:ext cx="7685853" cy="34506"/>
            </a:xfrm>
            <a:prstGeom prst="line">
              <a:avLst/>
            </a:prstGeom>
            <a:ln cap="rnd" w="127000">
              <a:solidFill>
                <a:srgbClr val="00FF8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902056" y="2696690"/>
            <a:ext cx="7262526" cy="5446894"/>
          </a:xfrm>
          <a:custGeom>
            <a:avLst/>
            <a:gdLst/>
            <a:ahLst/>
            <a:cxnLst/>
            <a:rect r="r" b="b" t="t" l="l"/>
            <a:pathLst>
              <a:path h="5446894" w="7262526">
                <a:moveTo>
                  <a:pt x="0" y="0"/>
                </a:moveTo>
                <a:lnTo>
                  <a:pt x="7262525" y="0"/>
                </a:lnTo>
                <a:lnTo>
                  <a:pt x="7262525" y="5446894"/>
                </a:lnTo>
                <a:lnTo>
                  <a:pt x="0" y="5446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9379617" y="3600450"/>
            <a:ext cx="7879683" cy="3612188"/>
            <a:chOff x="0" y="0"/>
            <a:chExt cx="10506244" cy="4816251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0506244" cy="4816251"/>
              <a:chOff x="0" y="0"/>
              <a:chExt cx="2075308" cy="95135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075308" cy="951358"/>
              </a:xfrm>
              <a:custGeom>
                <a:avLst/>
                <a:gdLst/>
                <a:ahLst/>
                <a:cxnLst/>
                <a:rect r="r" b="b" t="t" l="l"/>
                <a:pathLst>
                  <a:path h="951358" w="2075308">
                    <a:moveTo>
                      <a:pt x="0" y="0"/>
                    </a:moveTo>
                    <a:lnTo>
                      <a:pt x="2075308" y="0"/>
                    </a:lnTo>
                    <a:lnTo>
                      <a:pt x="2075308" y="951358"/>
                    </a:lnTo>
                    <a:lnTo>
                      <a:pt x="0" y="95135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2075308" cy="9894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0" y="36247"/>
              <a:ext cx="10161209" cy="4780004"/>
            </a:xfrm>
            <a:custGeom>
              <a:avLst/>
              <a:gdLst/>
              <a:ahLst/>
              <a:cxnLst/>
              <a:rect r="r" b="b" t="t" l="l"/>
              <a:pathLst>
                <a:path h="4780004" w="10161209">
                  <a:moveTo>
                    <a:pt x="0" y="0"/>
                  </a:moveTo>
                  <a:lnTo>
                    <a:pt x="10161209" y="0"/>
                  </a:lnTo>
                  <a:lnTo>
                    <a:pt x="10161209" y="4780004"/>
                  </a:lnTo>
                  <a:lnTo>
                    <a:pt x="0" y="4780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8141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86487" y="552018"/>
            <a:ext cx="5915025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10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XenServer</a:t>
            </a:r>
          </a:p>
        </p:txBody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107233" y="130010"/>
            <a:ext cx="5604383" cy="1940020"/>
            <a:chOff x="0" y="0"/>
            <a:chExt cx="7472511" cy="2586694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7289637" cy="2384319"/>
            </a:xfrm>
            <a:custGeom>
              <a:avLst/>
              <a:gdLst/>
              <a:ahLst/>
              <a:cxnLst/>
              <a:rect r="r" b="b" t="t" l="l"/>
              <a:pathLst>
                <a:path h="2384319" w="7289637">
                  <a:moveTo>
                    <a:pt x="7289637" y="0"/>
                  </a:moveTo>
                  <a:lnTo>
                    <a:pt x="0" y="0"/>
                  </a:lnTo>
                  <a:lnTo>
                    <a:pt x="0" y="2384319"/>
                  </a:lnTo>
                  <a:lnTo>
                    <a:pt x="7289637" y="2384319"/>
                  </a:lnTo>
                  <a:lnTo>
                    <a:pt x="7289637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182874" y="202375"/>
              <a:ext cx="7289637" cy="2384319"/>
            </a:xfrm>
            <a:custGeom>
              <a:avLst/>
              <a:gdLst/>
              <a:ahLst/>
              <a:cxnLst/>
              <a:rect r="r" b="b" t="t" l="l"/>
              <a:pathLst>
                <a:path h="2384319" w="7289637">
                  <a:moveTo>
                    <a:pt x="7289637" y="0"/>
                  </a:moveTo>
                  <a:lnTo>
                    <a:pt x="0" y="0"/>
                  </a:lnTo>
                  <a:lnTo>
                    <a:pt x="0" y="2384319"/>
                  </a:lnTo>
                  <a:lnTo>
                    <a:pt x="7289637" y="2384319"/>
                  </a:lnTo>
                  <a:lnTo>
                    <a:pt x="7289637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537914" y="8226818"/>
            <a:ext cx="5603825" cy="1939827"/>
            <a:chOff x="0" y="0"/>
            <a:chExt cx="7471766" cy="2586436"/>
          </a:xfrm>
        </p:grpSpPr>
        <p:sp>
          <p:nvSpPr>
            <p:cNvPr name="Freeform 8" id="8"/>
            <p:cNvSpPr/>
            <p:nvPr/>
          </p:nvSpPr>
          <p:spPr>
            <a:xfrm flipH="true" flipV="false" rot="0">
              <a:off x="0" y="0"/>
              <a:ext cx="7288911" cy="2384081"/>
            </a:xfrm>
            <a:custGeom>
              <a:avLst/>
              <a:gdLst/>
              <a:ahLst/>
              <a:cxnLst/>
              <a:rect r="r" b="b" t="t" l="l"/>
              <a:pathLst>
                <a:path h="2384081" w="7288911">
                  <a:moveTo>
                    <a:pt x="7288911" y="0"/>
                  </a:moveTo>
                  <a:lnTo>
                    <a:pt x="0" y="0"/>
                  </a:lnTo>
                  <a:lnTo>
                    <a:pt x="0" y="2384081"/>
                  </a:lnTo>
                  <a:lnTo>
                    <a:pt x="7288911" y="2384081"/>
                  </a:lnTo>
                  <a:lnTo>
                    <a:pt x="7288911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0">
              <a:off x="182856" y="202355"/>
              <a:ext cx="7288911" cy="2384081"/>
            </a:xfrm>
            <a:custGeom>
              <a:avLst/>
              <a:gdLst/>
              <a:ahLst/>
              <a:cxnLst/>
              <a:rect r="r" b="b" t="t" l="l"/>
              <a:pathLst>
                <a:path h="2384081" w="7288911">
                  <a:moveTo>
                    <a:pt x="7288910" y="0"/>
                  </a:moveTo>
                  <a:lnTo>
                    <a:pt x="0" y="0"/>
                  </a:lnTo>
                  <a:lnTo>
                    <a:pt x="0" y="2384081"/>
                  </a:lnTo>
                  <a:lnTo>
                    <a:pt x="7288910" y="2384081"/>
                  </a:lnTo>
                  <a:lnTo>
                    <a:pt x="728891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114848" y="5801918"/>
            <a:ext cx="4058305" cy="3393757"/>
          </a:xfrm>
          <a:custGeom>
            <a:avLst/>
            <a:gdLst/>
            <a:ahLst/>
            <a:cxnLst/>
            <a:rect r="r" b="b" t="t" l="l"/>
            <a:pathLst>
              <a:path h="3393757" w="4058305">
                <a:moveTo>
                  <a:pt x="0" y="0"/>
                </a:moveTo>
                <a:lnTo>
                  <a:pt x="4058304" y="0"/>
                </a:lnTo>
                <a:lnTo>
                  <a:pt x="4058304" y="3393757"/>
                </a:lnTo>
                <a:lnTo>
                  <a:pt x="0" y="3393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019301" y="3707561"/>
            <a:ext cx="6249397" cy="1760982"/>
            <a:chOff x="0" y="0"/>
            <a:chExt cx="8332529" cy="234797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0"/>
              <a:ext cx="8332529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Containers &amp;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7288" y="1369864"/>
              <a:ext cx="7977954" cy="978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true">
                  <a:solidFill>
                    <a:srgbClr val="FFFFFF"/>
                  </a:solidFill>
                  <a:latin typeface="Cartograph Mono Bold"/>
                  <a:ea typeface="Cartograph Mono Bold"/>
                  <a:cs typeface="Cartograph Mono Bold"/>
                  <a:sym typeface="Cartograph Mono Bold"/>
                </a:rPr>
                <a:t>Máquinas Virtuais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033491" y="1394624"/>
            <a:ext cx="8221017" cy="1980003"/>
            <a:chOff x="0" y="0"/>
            <a:chExt cx="10961357" cy="264000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10961357" cy="1295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73"/>
                </a:lnSpc>
              </a:pPr>
              <a:r>
                <a:rPr lang="en-US" b="true" sz="6430" spc="964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VANTAGENS &amp;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344454"/>
              <a:ext cx="10961357" cy="1295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73"/>
                </a:lnSpc>
              </a:pPr>
              <a:r>
                <a:rPr lang="en-US" b="true" sz="6430" spc="964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DESVANTAGENS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32294" y="5834888"/>
            <a:ext cx="3423412" cy="3423412"/>
          </a:xfrm>
          <a:custGeom>
            <a:avLst/>
            <a:gdLst/>
            <a:ahLst/>
            <a:cxnLst/>
            <a:rect r="r" b="b" t="t" l="l"/>
            <a:pathLst>
              <a:path h="3423412" w="3423412">
                <a:moveTo>
                  <a:pt x="0" y="0"/>
                </a:moveTo>
                <a:lnTo>
                  <a:pt x="3423412" y="0"/>
                </a:lnTo>
                <a:lnTo>
                  <a:pt x="3423412" y="3423412"/>
                </a:lnTo>
                <a:lnTo>
                  <a:pt x="0" y="3423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08498" y="1028700"/>
            <a:ext cx="7871003" cy="186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PROCESSO DE INSTALAÇÃO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057900" y="3506507"/>
            <a:ext cx="6172200" cy="1712228"/>
            <a:chOff x="0" y="0"/>
            <a:chExt cx="8229600" cy="228297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6050" y="-95250"/>
              <a:ext cx="7937500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Máquinas Virtuais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04859"/>
              <a:ext cx="8229600" cy="978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true">
                  <a:solidFill>
                    <a:srgbClr val="FFFFFF"/>
                  </a:solidFill>
                  <a:latin typeface="Cartograph Mono Bold"/>
                  <a:ea typeface="Cartograph Mono Bold"/>
                  <a:cs typeface="Cartograph Mono Bold"/>
                  <a:sym typeface="Cartograph Mono Bold"/>
                </a:rPr>
                <a:t>Oracle Virtual Box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5607685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0" y="0"/>
                </a:moveTo>
                <a:lnTo>
                  <a:pt x="3353562" y="0"/>
                </a:lnTo>
                <a:lnTo>
                  <a:pt x="3353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3905738" y="593031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0" y="0"/>
                </a:moveTo>
                <a:lnTo>
                  <a:pt x="3353562" y="0"/>
                </a:lnTo>
                <a:lnTo>
                  <a:pt x="3353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1854569" y="3140158"/>
            <a:ext cx="3293621" cy="216373"/>
            <a:chOff x="0" y="0"/>
            <a:chExt cx="4391494" cy="288498"/>
          </a:xfrm>
        </p:grpSpPr>
        <p:sp>
          <p:nvSpPr>
            <p:cNvPr name="AutoShape 16" id="16"/>
            <p:cNvSpPr/>
            <p:nvPr/>
          </p:nvSpPr>
          <p:spPr>
            <a:xfrm>
              <a:off x="998" y="126996"/>
              <a:ext cx="4389498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49870" y="138095"/>
              <a:ext cx="4308306" cy="34506"/>
            </a:xfrm>
            <a:prstGeom prst="line">
              <a:avLst/>
            </a:prstGeom>
            <a:ln cap="rnd" w="127000">
              <a:solidFill>
                <a:srgbClr val="FF002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3145089" y="3230332"/>
            <a:ext cx="3292594" cy="216373"/>
            <a:chOff x="0" y="0"/>
            <a:chExt cx="4390125" cy="288498"/>
          </a:xfrm>
        </p:grpSpPr>
        <p:sp>
          <p:nvSpPr>
            <p:cNvPr name="AutoShape 19" id="19"/>
            <p:cNvSpPr/>
            <p:nvPr/>
          </p:nvSpPr>
          <p:spPr>
            <a:xfrm>
              <a:off x="999" y="126996"/>
              <a:ext cx="4388128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49856" y="138095"/>
              <a:ext cx="4306961" cy="34506"/>
            </a:xfrm>
            <a:prstGeom prst="line">
              <a:avLst/>
            </a:prstGeom>
            <a:ln cap="rnd" w="127000">
              <a:solidFill>
                <a:srgbClr val="00FF8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1" id="21"/>
          <p:cNvSpPr/>
          <p:nvPr/>
        </p:nvSpPr>
        <p:spPr>
          <a:xfrm flipH="false" flipV="false" rot="5400000">
            <a:off x="5907127" y="5311383"/>
            <a:ext cx="6473747" cy="1200586"/>
          </a:xfrm>
          <a:custGeom>
            <a:avLst/>
            <a:gdLst/>
            <a:ahLst/>
            <a:cxnLst/>
            <a:rect r="r" b="b" t="t" l="l"/>
            <a:pathLst>
              <a:path h="1200586" w="6473747">
                <a:moveTo>
                  <a:pt x="0" y="0"/>
                </a:moveTo>
                <a:lnTo>
                  <a:pt x="6473746" y="0"/>
                </a:lnTo>
                <a:lnTo>
                  <a:pt x="6473746" y="1200586"/>
                </a:lnTo>
                <a:lnTo>
                  <a:pt x="0" y="1200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22318" y="248333"/>
            <a:ext cx="4843363" cy="216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 spc="9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Máquinas</a:t>
            </a:r>
          </a:p>
          <a:p>
            <a:pPr algn="ctr">
              <a:lnSpc>
                <a:spcPts val="8400"/>
              </a:lnSpc>
            </a:pPr>
            <a:r>
              <a:rPr lang="en-US" b="true" sz="6000" spc="9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Virtuais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75944" y="2570027"/>
            <a:ext cx="3030885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50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Vantagens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916360" y="2614707"/>
            <a:ext cx="3170039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0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Desvantagens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28317" y="3540586"/>
            <a:ext cx="6724865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Isolamento Total: Funciona separadamente do host;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Compatibilidade: Possível rodar vários tipos em um mesmo host;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Segurança: Por ser isolado, não compromete o host ou outras VMs;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Variedade de Usos: Possibilidade de uso de softwares legado, assim </a:t>
            </a: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o teste de diferentes ambientes e configurações.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34818" y="3540586"/>
            <a:ext cx="6733123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Alto Consumo: Cada SO consome recursos do hardware;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Tempo de Inicialização: Por precisar carregar todo o SO, pode demandar mais tempo;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Escalabilidade: São menos escaláveis que containers, pelo consumo de recursos;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Gestão de SOs: Por serem vários SOs diferentes, é necessário gerenciar atualizações e demandas gerais por conta.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4" id="1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6389737" y="847725"/>
            <a:ext cx="5508526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 spc="9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Containers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854569" y="3140158"/>
            <a:ext cx="3293621" cy="216373"/>
            <a:chOff x="0" y="0"/>
            <a:chExt cx="4391494" cy="288498"/>
          </a:xfrm>
        </p:grpSpPr>
        <p:sp>
          <p:nvSpPr>
            <p:cNvPr name="AutoShape 18" id="18"/>
            <p:cNvSpPr/>
            <p:nvPr/>
          </p:nvSpPr>
          <p:spPr>
            <a:xfrm>
              <a:off x="998" y="126996"/>
              <a:ext cx="4389498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49870" y="138095"/>
              <a:ext cx="4308306" cy="34506"/>
            </a:xfrm>
            <a:prstGeom prst="line">
              <a:avLst/>
            </a:prstGeom>
            <a:ln cap="rnd" w="127000">
              <a:solidFill>
                <a:srgbClr val="FF002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3145089" y="3230332"/>
            <a:ext cx="3292594" cy="216373"/>
            <a:chOff x="0" y="0"/>
            <a:chExt cx="4390125" cy="288498"/>
          </a:xfrm>
        </p:grpSpPr>
        <p:sp>
          <p:nvSpPr>
            <p:cNvPr name="AutoShape 21" id="21"/>
            <p:cNvSpPr/>
            <p:nvPr/>
          </p:nvSpPr>
          <p:spPr>
            <a:xfrm>
              <a:off x="999" y="126996"/>
              <a:ext cx="4388128" cy="34506"/>
            </a:xfrm>
            <a:prstGeom prst="line">
              <a:avLst/>
            </a:prstGeom>
            <a:ln cap="rnd" w="254000">
              <a:solidFill>
                <a:srgbClr val="E0D3D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49856" y="138095"/>
              <a:ext cx="4306961" cy="34506"/>
            </a:xfrm>
            <a:prstGeom prst="line">
              <a:avLst/>
            </a:prstGeom>
            <a:ln cap="rnd" w="127000">
              <a:solidFill>
                <a:srgbClr val="00FF85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5400000">
            <a:off x="5907127" y="5311383"/>
            <a:ext cx="6473747" cy="1200586"/>
          </a:xfrm>
          <a:custGeom>
            <a:avLst/>
            <a:gdLst/>
            <a:ahLst/>
            <a:cxnLst/>
            <a:rect r="r" b="b" t="t" l="l"/>
            <a:pathLst>
              <a:path h="1200586" w="6473747">
                <a:moveTo>
                  <a:pt x="0" y="0"/>
                </a:moveTo>
                <a:lnTo>
                  <a:pt x="6473746" y="0"/>
                </a:lnTo>
                <a:lnTo>
                  <a:pt x="6473746" y="1200586"/>
                </a:lnTo>
                <a:lnTo>
                  <a:pt x="0" y="1200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275944" y="2570027"/>
            <a:ext cx="3030885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50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Vantagens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916360" y="2614707"/>
            <a:ext cx="3170039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0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Desvantagens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28317" y="3559636"/>
            <a:ext cx="6854533" cy="544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Leveza: Por compartilhar o Kernell, não consomem muitos recursos;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Escalabilidade: Por exigirem menos, várias instâncias podem ser criadas, sem muito ser usado;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Portabilidade: Têm todas as bibliotecas necessárias, permitindo serem movidos, sem dar erros de compatibilidade;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Ambientes Consistentes: Garante que funcione em qualquer ambiente. "Funciona na minha máquina";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Microsserviços: Ideais para arquiteturas de microsserviços, onde cada serviço é executado de forma isolada e independente.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34818" y="3550111"/>
            <a:ext cx="6733123" cy="5635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Isolamento Limitado: Por compartilhar o kernell, pode correr riscos de danos, caso não seja bem configurado;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Compatibilidade Limitada: Como se baseia no kernell do sistema host, só executa o mesmo tipo, geralmente;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de Segurança e Monitoramento: Ainda estão em desenvolvimento e são inferiores às de VMs;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Gerenciamento de Rede e Armazenamento: São mais complexos de configurar em relação a redes persistentes e sistemas de armazenamento compartilhado, além de que em grandes infraestruturas, o gerenciamento e a orquestração podem ser mais complexos, necessitando ferramentas como Kubernetes.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1107" y="1232013"/>
            <a:ext cx="8871147" cy="4468840"/>
          </a:xfrm>
          <a:custGeom>
            <a:avLst/>
            <a:gdLst/>
            <a:ahLst/>
            <a:cxnLst/>
            <a:rect r="r" b="b" t="t" l="l"/>
            <a:pathLst>
              <a:path h="4468840" w="8871147">
                <a:moveTo>
                  <a:pt x="0" y="0"/>
                </a:moveTo>
                <a:lnTo>
                  <a:pt x="8871147" y="0"/>
                </a:lnTo>
                <a:lnTo>
                  <a:pt x="8871147" y="4468841"/>
                </a:lnTo>
                <a:lnTo>
                  <a:pt x="0" y="44688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27002" y="4497413"/>
            <a:ext cx="9227500" cy="5225072"/>
          </a:xfrm>
          <a:custGeom>
            <a:avLst/>
            <a:gdLst/>
            <a:ahLst/>
            <a:cxnLst/>
            <a:rect r="r" b="b" t="t" l="l"/>
            <a:pathLst>
              <a:path h="5225072" w="9227500">
                <a:moveTo>
                  <a:pt x="0" y="0"/>
                </a:moveTo>
                <a:lnTo>
                  <a:pt x="9227500" y="0"/>
                </a:lnTo>
                <a:lnTo>
                  <a:pt x="9227500" y="5225072"/>
                </a:lnTo>
                <a:lnTo>
                  <a:pt x="0" y="52250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81538" y="136639"/>
            <a:ext cx="7724924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 spc="90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Clusters em VM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58906" y="534987"/>
            <a:ext cx="7770189" cy="1139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85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REFERÊNCIAS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4" id="1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46584" y="2185814"/>
            <a:ext cx="13594831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https://recoverit.wondershare.com.br/windows-tips/create-vm-cluster.html https://nordvpn.com/pt-br/cybersecurity/glossary/virtual-machine-cluster/ https://www.diskinternals.com/vmfs-recovery/what-is-a-vm-cluster/ https://www.digitalocean.com/community/tutorials/how-to-install-and-use-docker-on-ubuntu-20-04-pt https://devopscube.com/kubernetes-cluster-vagrant/ https://www.youtube.com/watch?v=dL19dSGKZoc https://www.youtube.com/watch?v=T8wuWnHTC_Q 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86015" y="3689132"/>
            <a:ext cx="7715970" cy="3146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61"/>
              </a:lnSpc>
            </a:pPr>
            <a:r>
              <a:rPr lang="en-US" sz="1216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AGORA,</a:t>
            </a:r>
          </a:p>
          <a:p>
            <a:pPr algn="ctr">
              <a:lnSpc>
                <a:spcPts val="12161"/>
              </a:lnSpc>
            </a:pPr>
            <a:r>
              <a:rPr lang="en-US" sz="1216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O SISTEMA!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4" id="1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17621004" y="9655810"/>
            <a:ext cx="66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493371" y="2945020"/>
            <a:ext cx="11301259" cy="5622376"/>
          </a:xfrm>
          <a:custGeom>
            <a:avLst/>
            <a:gdLst/>
            <a:ahLst/>
            <a:cxnLst/>
            <a:rect r="r" b="b" t="t" l="l"/>
            <a:pathLst>
              <a:path h="5622376" w="11301259">
                <a:moveTo>
                  <a:pt x="0" y="0"/>
                </a:moveTo>
                <a:lnTo>
                  <a:pt x="11301258" y="0"/>
                </a:lnTo>
                <a:lnTo>
                  <a:pt x="11301258" y="5622376"/>
                </a:lnTo>
                <a:lnTo>
                  <a:pt x="0" y="5622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30339" y="1228431"/>
            <a:ext cx="117348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Baixar no site da própria VirtualBox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215815" y="3045031"/>
            <a:ext cx="7008632" cy="5522365"/>
          </a:xfrm>
          <a:custGeom>
            <a:avLst/>
            <a:gdLst/>
            <a:ahLst/>
            <a:cxnLst/>
            <a:rect r="r" b="b" t="t" l="l"/>
            <a:pathLst>
              <a:path h="5522365" w="7008632">
                <a:moveTo>
                  <a:pt x="0" y="0"/>
                </a:moveTo>
                <a:lnTo>
                  <a:pt x="7008631" y="0"/>
                </a:lnTo>
                <a:lnTo>
                  <a:pt x="7008631" y="5522365"/>
                </a:lnTo>
                <a:lnTo>
                  <a:pt x="0" y="5522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021208" y="3040017"/>
            <a:ext cx="7021265" cy="5527379"/>
          </a:xfrm>
          <a:custGeom>
            <a:avLst/>
            <a:gdLst/>
            <a:ahLst/>
            <a:cxnLst/>
            <a:rect r="r" b="b" t="t" l="l"/>
            <a:pathLst>
              <a:path h="5527379" w="7021265">
                <a:moveTo>
                  <a:pt x="0" y="0"/>
                </a:moveTo>
                <a:lnTo>
                  <a:pt x="7021265" y="0"/>
                </a:lnTo>
                <a:lnTo>
                  <a:pt x="7021265" y="5527379"/>
                </a:lnTo>
                <a:lnTo>
                  <a:pt x="0" y="55273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8477659" y="5363538"/>
            <a:ext cx="1290336" cy="880337"/>
            <a:chOff x="0" y="0"/>
            <a:chExt cx="812800" cy="5545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554536"/>
            </a:xfrm>
            <a:custGeom>
              <a:avLst/>
              <a:gdLst/>
              <a:ahLst/>
              <a:cxnLst/>
              <a:rect r="r" b="b" t="t" l="l"/>
              <a:pathLst>
                <a:path h="554536" w="812800">
                  <a:moveTo>
                    <a:pt x="812800" y="27726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51336"/>
                  </a:lnTo>
                  <a:lnTo>
                    <a:pt x="406400" y="351336"/>
                  </a:lnTo>
                  <a:lnTo>
                    <a:pt x="406400" y="554536"/>
                  </a:lnTo>
                  <a:lnTo>
                    <a:pt x="812800" y="277268"/>
                  </a:lnTo>
                  <a:close/>
                </a:path>
              </a:pathLst>
            </a:custGeom>
            <a:solidFill>
              <a:srgbClr val="00FF8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65100"/>
              <a:ext cx="711200" cy="186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111539" y="1228431"/>
            <a:ext cx="77724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Instalador do aplicativo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223935" y="3040017"/>
            <a:ext cx="6966942" cy="5527379"/>
          </a:xfrm>
          <a:custGeom>
            <a:avLst/>
            <a:gdLst/>
            <a:ahLst/>
            <a:cxnLst/>
            <a:rect r="r" b="b" t="t" l="l"/>
            <a:pathLst>
              <a:path h="5527379" w="6966942">
                <a:moveTo>
                  <a:pt x="0" y="0"/>
                </a:moveTo>
                <a:lnTo>
                  <a:pt x="6966942" y="0"/>
                </a:lnTo>
                <a:lnTo>
                  <a:pt x="6966942" y="5527379"/>
                </a:lnTo>
                <a:lnTo>
                  <a:pt x="0" y="5527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11953" y="3045031"/>
            <a:ext cx="6872277" cy="5522365"/>
          </a:xfrm>
          <a:custGeom>
            <a:avLst/>
            <a:gdLst/>
            <a:ahLst/>
            <a:cxnLst/>
            <a:rect r="r" b="b" t="t" l="l"/>
            <a:pathLst>
              <a:path h="5522365" w="6872277">
                <a:moveTo>
                  <a:pt x="0" y="0"/>
                </a:moveTo>
                <a:lnTo>
                  <a:pt x="6872277" y="0"/>
                </a:lnTo>
                <a:lnTo>
                  <a:pt x="6872277" y="5522365"/>
                </a:lnTo>
                <a:lnTo>
                  <a:pt x="0" y="55223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8477659" y="5363538"/>
            <a:ext cx="1290336" cy="880337"/>
            <a:chOff x="0" y="0"/>
            <a:chExt cx="812800" cy="5545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554536"/>
            </a:xfrm>
            <a:custGeom>
              <a:avLst/>
              <a:gdLst/>
              <a:ahLst/>
              <a:cxnLst/>
              <a:rect r="r" b="b" t="t" l="l"/>
              <a:pathLst>
                <a:path h="554536" w="812800">
                  <a:moveTo>
                    <a:pt x="812800" y="27726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51336"/>
                  </a:lnTo>
                  <a:lnTo>
                    <a:pt x="406400" y="351336"/>
                  </a:lnTo>
                  <a:lnTo>
                    <a:pt x="406400" y="554536"/>
                  </a:lnTo>
                  <a:lnTo>
                    <a:pt x="812800" y="277268"/>
                  </a:lnTo>
                  <a:close/>
                </a:path>
              </a:pathLst>
            </a:custGeom>
            <a:solidFill>
              <a:srgbClr val="00FF8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65100"/>
              <a:ext cx="711200" cy="186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111539" y="1228431"/>
            <a:ext cx="77724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Instalador do aplicativo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222012" y="3027524"/>
            <a:ext cx="6938286" cy="5539872"/>
          </a:xfrm>
          <a:custGeom>
            <a:avLst/>
            <a:gdLst/>
            <a:ahLst/>
            <a:cxnLst/>
            <a:rect r="r" b="b" t="t" l="l"/>
            <a:pathLst>
              <a:path h="5539872" w="6938286">
                <a:moveTo>
                  <a:pt x="0" y="0"/>
                </a:moveTo>
                <a:lnTo>
                  <a:pt x="6938286" y="0"/>
                </a:lnTo>
                <a:lnTo>
                  <a:pt x="6938286" y="5539872"/>
                </a:lnTo>
                <a:lnTo>
                  <a:pt x="0" y="5539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021915" y="3032514"/>
            <a:ext cx="7019850" cy="5534882"/>
          </a:xfrm>
          <a:custGeom>
            <a:avLst/>
            <a:gdLst/>
            <a:ahLst/>
            <a:cxnLst/>
            <a:rect r="r" b="b" t="t" l="l"/>
            <a:pathLst>
              <a:path h="5534882" w="7019850">
                <a:moveTo>
                  <a:pt x="0" y="0"/>
                </a:moveTo>
                <a:lnTo>
                  <a:pt x="7019850" y="0"/>
                </a:lnTo>
                <a:lnTo>
                  <a:pt x="7019850" y="5534882"/>
                </a:lnTo>
                <a:lnTo>
                  <a:pt x="0" y="5534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111539" y="1228431"/>
            <a:ext cx="77724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Instalador do aplicativo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477659" y="5363538"/>
            <a:ext cx="1290336" cy="880337"/>
            <a:chOff x="0" y="0"/>
            <a:chExt cx="812800" cy="5545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554536"/>
            </a:xfrm>
            <a:custGeom>
              <a:avLst/>
              <a:gdLst/>
              <a:ahLst/>
              <a:cxnLst/>
              <a:rect r="r" b="b" t="t" l="l"/>
              <a:pathLst>
                <a:path h="554536" w="812800">
                  <a:moveTo>
                    <a:pt x="812800" y="27726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51336"/>
                  </a:lnTo>
                  <a:lnTo>
                    <a:pt x="406400" y="351336"/>
                  </a:lnTo>
                  <a:lnTo>
                    <a:pt x="406400" y="554536"/>
                  </a:lnTo>
                  <a:lnTo>
                    <a:pt x="812800" y="277268"/>
                  </a:lnTo>
                  <a:close/>
                </a:path>
              </a:pathLst>
            </a:custGeom>
            <a:solidFill>
              <a:srgbClr val="00FF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711200" cy="186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77492" y="1028700"/>
            <a:ext cx="1381808" cy="1381808"/>
            <a:chOff x="0" y="0"/>
            <a:chExt cx="1842410" cy="1842410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028700" y="1028700"/>
            <a:ext cx="1381808" cy="1381808"/>
            <a:chOff x="0" y="0"/>
            <a:chExt cx="1842410" cy="1842410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5877492" y="7876492"/>
            <a:ext cx="1381808" cy="1381808"/>
            <a:chOff x="0" y="0"/>
            <a:chExt cx="1842410" cy="1842410"/>
          </a:xfrm>
        </p:grpSpPr>
        <p:sp>
          <p:nvSpPr>
            <p:cNvPr name="AutoShape 10" id="10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028700" y="7876492"/>
            <a:ext cx="1381808" cy="1381808"/>
            <a:chOff x="0" y="0"/>
            <a:chExt cx="1842410" cy="1842410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808101" y="808101"/>
              <a:ext cx="1842410" cy="0"/>
            </a:xfrm>
            <a:prstGeom prst="line">
              <a:avLst/>
            </a:prstGeom>
            <a:ln cap="flat" w="22620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240374" y="3037514"/>
            <a:ext cx="6966567" cy="5529882"/>
          </a:xfrm>
          <a:custGeom>
            <a:avLst/>
            <a:gdLst/>
            <a:ahLst/>
            <a:cxnLst/>
            <a:rect r="r" b="b" t="t" l="l"/>
            <a:pathLst>
              <a:path h="5529882" w="6966567">
                <a:moveTo>
                  <a:pt x="0" y="0"/>
                </a:moveTo>
                <a:lnTo>
                  <a:pt x="6966567" y="0"/>
                </a:lnTo>
                <a:lnTo>
                  <a:pt x="6966567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043530" y="3047541"/>
            <a:ext cx="7009123" cy="5519855"/>
          </a:xfrm>
          <a:custGeom>
            <a:avLst/>
            <a:gdLst/>
            <a:ahLst/>
            <a:cxnLst/>
            <a:rect r="r" b="b" t="t" l="l"/>
            <a:pathLst>
              <a:path h="5519855" w="7009123">
                <a:moveTo>
                  <a:pt x="0" y="0"/>
                </a:moveTo>
                <a:lnTo>
                  <a:pt x="7009123" y="0"/>
                </a:lnTo>
                <a:lnTo>
                  <a:pt x="7009123" y="5519855"/>
                </a:lnTo>
                <a:lnTo>
                  <a:pt x="0" y="5519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111539" y="1228431"/>
            <a:ext cx="77724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Instalador do aplicativo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477659" y="5363538"/>
            <a:ext cx="1290336" cy="880337"/>
            <a:chOff x="0" y="0"/>
            <a:chExt cx="812800" cy="5545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554536"/>
            </a:xfrm>
            <a:custGeom>
              <a:avLst/>
              <a:gdLst/>
              <a:ahLst/>
              <a:cxnLst/>
              <a:rect r="r" b="b" t="t" l="l"/>
              <a:pathLst>
                <a:path h="554536" w="812800">
                  <a:moveTo>
                    <a:pt x="812800" y="27726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51336"/>
                  </a:lnTo>
                  <a:lnTo>
                    <a:pt x="406400" y="351336"/>
                  </a:lnTo>
                  <a:lnTo>
                    <a:pt x="406400" y="554536"/>
                  </a:lnTo>
                  <a:lnTo>
                    <a:pt x="812800" y="277268"/>
                  </a:lnTo>
                  <a:close/>
                </a:path>
              </a:pathLst>
            </a:custGeom>
            <a:solidFill>
              <a:srgbClr val="00FF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711200" cy="1862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59" t="-144040" r="0" b="-1341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942842" y="9655810"/>
            <a:ext cx="2476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08498" y="1028700"/>
            <a:ext cx="7871003" cy="186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3"/>
              </a:lnSpc>
            </a:pPr>
            <a:r>
              <a:rPr lang="en-US" b="true" sz="6430" spc="964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PROCESSO DE INSTALAÇÃO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771107" y="5698960"/>
            <a:ext cx="4745787" cy="3559340"/>
          </a:xfrm>
          <a:custGeom>
            <a:avLst/>
            <a:gdLst/>
            <a:ahLst/>
            <a:cxnLst/>
            <a:rect r="r" b="b" t="t" l="l"/>
            <a:pathLst>
              <a:path h="3559340" w="4745787">
                <a:moveTo>
                  <a:pt x="0" y="0"/>
                </a:moveTo>
                <a:lnTo>
                  <a:pt x="4745786" y="0"/>
                </a:lnTo>
                <a:lnTo>
                  <a:pt x="4745786" y="3559340"/>
                </a:lnTo>
                <a:lnTo>
                  <a:pt x="0" y="3559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353300" y="3454795"/>
            <a:ext cx="3581400" cy="1679725"/>
            <a:chOff x="0" y="0"/>
            <a:chExt cx="4775200" cy="223963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0"/>
              <a:ext cx="4775200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Containers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016000" y="1261523"/>
              <a:ext cx="2743200" cy="978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true">
                  <a:solidFill>
                    <a:srgbClr val="FFFFFF"/>
                  </a:solidFill>
                  <a:latin typeface="Cartograph Mono Bold"/>
                  <a:ea typeface="Cartograph Mono Bold"/>
                  <a:cs typeface="Cartograph Mono Bold"/>
                  <a:sym typeface="Cartograph Mono Bold"/>
                </a:rPr>
                <a:t>Docker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3905738" y="5607685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3353562" y="0"/>
                </a:moveTo>
                <a:lnTo>
                  <a:pt x="0" y="0"/>
                </a:lnTo>
                <a:lnTo>
                  <a:pt x="0" y="4114800"/>
                </a:lnTo>
                <a:lnTo>
                  <a:pt x="3353562" y="4114800"/>
                </a:lnTo>
                <a:lnTo>
                  <a:pt x="33535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10800000">
            <a:off x="1026261" y="593031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3353562" y="0"/>
                </a:moveTo>
                <a:lnTo>
                  <a:pt x="0" y="0"/>
                </a:lnTo>
                <a:lnTo>
                  <a:pt x="0" y="4114800"/>
                </a:lnTo>
                <a:lnTo>
                  <a:pt x="3353562" y="4114800"/>
                </a:lnTo>
                <a:lnTo>
                  <a:pt x="33535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DAGQdE7pEEs</dc:identifier>
  <dcterms:modified xsi:type="dcterms:W3CDTF">2011-08-01T06:04:30Z</dcterms:modified>
  <cp:revision>1</cp:revision>
  <dc:title>Slide Trabalho Final SO - Clusters e VM</dc:title>
</cp:coreProperties>
</file>