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64" r:id="rId2"/>
    <p:sldId id="265" r:id="rId3"/>
    <p:sldId id="266" r:id="rId4"/>
    <p:sldId id="277" r:id="rId5"/>
    <p:sldId id="278" r:id="rId6"/>
    <p:sldId id="279" r:id="rId7"/>
    <p:sldId id="280" r:id="rId8"/>
    <p:sldId id="281" r:id="rId9"/>
    <p:sldId id="284" r:id="rId10"/>
    <p:sldId id="285" r:id="rId11"/>
    <p:sldId id="282" r:id="rId12"/>
    <p:sldId id="283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BE6CE-AB20-4734-9B37-B8A78D6943DA}" type="datetimeFigureOut">
              <a:rPr lang="pt-BR" smtClean="0"/>
              <a:pPr/>
              <a:t>05/11/2016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1F28F-4D81-4026-874B-6198D8966F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6764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1065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4876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000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0995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05/11/2016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8411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05/11/2016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088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05/11/2016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8364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05/11/2016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4044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105B07C-5C6D-4EB5-BECF-E2747480745C}" type="datetimeFigureOut">
              <a:rPr lang="pt-BR" smtClean="0"/>
              <a:pPr/>
              <a:t>05/11/2016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6828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05/11/2016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2449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05B07C-5C6D-4EB5-BECF-E2747480745C}" type="datetimeFigureOut">
              <a:rPr lang="pt-BR" smtClean="0"/>
              <a:pPr/>
              <a:t>05/11/2016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7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a-toolbox.org/download.php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Mini </a:t>
            </a:r>
            <a:r>
              <a:rPr lang="en-US" sz="4800" dirty="0" err="1" smtClean="0"/>
              <a:t>Curso</a:t>
            </a:r>
            <a:r>
              <a:rPr lang="en-US" sz="4800" dirty="0" smtClean="0"/>
              <a:t> ITA Toolbox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81200" y="3124200"/>
            <a:ext cx="6400800" cy="7620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Thiago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Henrique Gomes </a:t>
            </a:r>
            <a:r>
              <a:rPr lang="en-US" dirty="0" err="1" smtClean="0">
                <a:solidFill>
                  <a:schemeClr val="tx1"/>
                </a:solidFill>
              </a:rPr>
              <a:t>Lobato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Parte 3</a:t>
            </a:r>
            <a:r>
              <a:rPr lang="en-US" sz="4800" dirty="0" smtClean="0"/>
              <a:t>: </a:t>
            </a:r>
            <a:r>
              <a:rPr lang="en-US" sz="4800" dirty="0" err="1" smtClean="0"/>
              <a:t>itaAudio</a:t>
            </a:r>
            <a:r>
              <a:rPr lang="en-US" sz="4800" dirty="0" smtClean="0"/>
              <a:t> - </a:t>
            </a:r>
            <a:r>
              <a:rPr lang="en-US" sz="4800" dirty="0" err="1" smtClean="0"/>
              <a:t>Teoria</a:t>
            </a:r>
            <a:endParaRPr lang="pt-BR" sz="48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457200" y="1981200"/>
            <a:ext cx="289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O </a:t>
            </a:r>
            <a:r>
              <a:rPr lang="en-US" sz="1400" dirty="0" err="1" smtClean="0"/>
              <a:t>quão</a:t>
            </a:r>
            <a:r>
              <a:rPr lang="en-US" sz="1400" dirty="0" smtClean="0"/>
              <a:t> forte </a:t>
            </a:r>
            <a:r>
              <a:rPr lang="en-US" sz="1400" dirty="0" err="1" smtClean="0"/>
              <a:t>percebemos</a:t>
            </a:r>
            <a:r>
              <a:rPr lang="en-US" sz="1400" dirty="0" smtClean="0"/>
              <a:t> um </a:t>
            </a:r>
            <a:r>
              <a:rPr lang="en-US" sz="1400" dirty="0" err="1" smtClean="0"/>
              <a:t>som</a:t>
            </a:r>
            <a:r>
              <a:rPr lang="en-US" sz="1400" dirty="0" smtClean="0"/>
              <a:t> é </a:t>
            </a:r>
            <a:r>
              <a:rPr lang="en-US" sz="1400" dirty="0" err="1" smtClean="0"/>
              <a:t>dependente</a:t>
            </a:r>
            <a:r>
              <a:rPr lang="en-US" sz="1400" dirty="0" smtClean="0"/>
              <a:t> de </a:t>
            </a:r>
            <a:r>
              <a:rPr lang="en-US" sz="1400" dirty="0" err="1" smtClean="0"/>
              <a:t>sua</a:t>
            </a:r>
            <a:r>
              <a:rPr lang="en-US" sz="1400" dirty="0" smtClean="0"/>
              <a:t> </a:t>
            </a:r>
            <a:r>
              <a:rPr lang="en-US" sz="1400" dirty="0" err="1" smtClean="0"/>
              <a:t>frequência</a:t>
            </a:r>
            <a:r>
              <a:rPr lang="en-US" sz="1400" dirty="0" smtClean="0"/>
              <a:t>. A </a:t>
            </a:r>
            <a:r>
              <a:rPr lang="en-US" sz="1400" dirty="0" err="1" smtClean="0"/>
              <a:t>medida</a:t>
            </a:r>
            <a:r>
              <a:rPr lang="en-US" sz="1400" dirty="0" smtClean="0"/>
              <a:t> </a:t>
            </a:r>
            <a:r>
              <a:rPr lang="en-US" sz="1400" dirty="0" err="1" smtClean="0"/>
              <a:t>usada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</a:t>
            </a:r>
            <a:r>
              <a:rPr lang="en-US" sz="1400" dirty="0" err="1" smtClean="0"/>
              <a:t>quantificar</a:t>
            </a:r>
            <a:r>
              <a:rPr lang="en-US" sz="1400" dirty="0" smtClean="0"/>
              <a:t> </a:t>
            </a:r>
            <a:r>
              <a:rPr lang="en-US" sz="1400" dirty="0" err="1" smtClean="0"/>
              <a:t>essa</a:t>
            </a:r>
            <a:r>
              <a:rPr lang="en-US" sz="1400" dirty="0" smtClean="0"/>
              <a:t> </a:t>
            </a:r>
            <a:r>
              <a:rPr lang="en-US" sz="1400" dirty="0" err="1" smtClean="0"/>
              <a:t>percepção</a:t>
            </a:r>
            <a:r>
              <a:rPr lang="en-US" sz="1400" dirty="0" smtClean="0"/>
              <a:t> é o </a:t>
            </a:r>
            <a:r>
              <a:rPr lang="en-US" sz="1400" dirty="0" err="1" smtClean="0"/>
              <a:t>phon</a:t>
            </a:r>
            <a:r>
              <a:rPr lang="en-US" sz="1400" dirty="0" smtClean="0"/>
              <a:t> </a:t>
            </a:r>
            <a:r>
              <a:rPr lang="en-US" sz="1400" dirty="0" err="1" smtClean="0"/>
              <a:t>ou</a:t>
            </a:r>
            <a:r>
              <a:rPr lang="en-US" sz="1400" dirty="0" smtClean="0"/>
              <a:t> </a:t>
            </a:r>
            <a:r>
              <a:rPr lang="en-US" sz="1400" dirty="0" err="1" smtClean="0"/>
              <a:t>sone</a:t>
            </a:r>
            <a:r>
              <a:rPr lang="en-US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Para </a:t>
            </a:r>
            <a:r>
              <a:rPr lang="en-US" sz="1400" dirty="0" err="1" smtClean="0"/>
              <a:t>levar</a:t>
            </a:r>
            <a:r>
              <a:rPr lang="en-US" sz="1400" dirty="0" smtClean="0"/>
              <a:t> </a:t>
            </a:r>
            <a:r>
              <a:rPr lang="en-US" sz="1400" dirty="0" err="1" smtClean="0"/>
              <a:t>essa</a:t>
            </a:r>
            <a:r>
              <a:rPr lang="en-US" sz="1400" dirty="0" smtClean="0"/>
              <a:t> </a:t>
            </a:r>
            <a:r>
              <a:rPr lang="en-US" sz="1400" dirty="0" err="1" smtClean="0"/>
              <a:t>dependência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consideração</a:t>
            </a:r>
            <a:r>
              <a:rPr lang="en-US" sz="1400" dirty="0" smtClean="0"/>
              <a:t>, </a:t>
            </a:r>
            <a:r>
              <a:rPr lang="en-US" sz="1400" dirty="0" err="1" smtClean="0"/>
              <a:t>curvas</a:t>
            </a:r>
            <a:r>
              <a:rPr lang="en-US" sz="1400" dirty="0" smtClean="0"/>
              <a:t> de pesos </a:t>
            </a:r>
            <a:r>
              <a:rPr lang="en-US" sz="1400" dirty="0" err="1" smtClean="0"/>
              <a:t>podem</a:t>
            </a:r>
            <a:r>
              <a:rPr lang="en-US" sz="1400" dirty="0" smtClean="0"/>
              <a:t> ser </a:t>
            </a:r>
            <a:r>
              <a:rPr lang="en-US" sz="1400" dirty="0" err="1" smtClean="0"/>
              <a:t>usadas</a:t>
            </a:r>
            <a:r>
              <a:rPr lang="en-US" sz="1400" dirty="0" smtClean="0"/>
              <a:t>, </a:t>
            </a:r>
            <a:r>
              <a:rPr lang="en-US" sz="1400" dirty="0" err="1" smtClean="0"/>
              <a:t>como</a:t>
            </a:r>
            <a:r>
              <a:rPr lang="en-US" sz="1400" dirty="0" smtClean="0"/>
              <a:t> a </a:t>
            </a:r>
            <a:r>
              <a:rPr lang="en-US" sz="1400" dirty="0" err="1" smtClean="0"/>
              <a:t>curva</a:t>
            </a:r>
            <a:r>
              <a:rPr lang="en-US" sz="1400" dirty="0" smtClean="0"/>
              <a:t> A e C. </a:t>
            </a:r>
            <a:r>
              <a:rPr lang="en-US" sz="1400" dirty="0" smtClean="0"/>
              <a:t> </a:t>
            </a:r>
            <a:r>
              <a:rPr lang="en-US" sz="1400" dirty="0" err="1" smtClean="0"/>
              <a:t>Sendo</a:t>
            </a:r>
            <a:r>
              <a:rPr lang="en-US" sz="1400" dirty="0" smtClean="0"/>
              <a:t> a </a:t>
            </a:r>
            <a:r>
              <a:rPr lang="en-US" sz="1400" dirty="0" err="1" smtClean="0"/>
              <a:t>primeira</a:t>
            </a:r>
            <a:r>
              <a:rPr lang="en-US" sz="1400" dirty="0" smtClean="0"/>
              <a:t> </a:t>
            </a:r>
            <a:r>
              <a:rPr lang="en-US" sz="1400" dirty="0" err="1" smtClean="0"/>
              <a:t>correnspondente</a:t>
            </a:r>
            <a:r>
              <a:rPr lang="en-US" sz="1400" dirty="0" smtClean="0"/>
              <a:t> </a:t>
            </a:r>
            <a:r>
              <a:rPr lang="en-US" sz="1400" dirty="0" err="1" smtClean="0"/>
              <a:t>aproximadamente</a:t>
            </a:r>
            <a:r>
              <a:rPr lang="en-US" sz="1400" dirty="0" smtClean="0"/>
              <a:t> a </a:t>
            </a:r>
            <a:r>
              <a:rPr lang="en-US" sz="1400" dirty="0" err="1" smtClean="0"/>
              <a:t>curva</a:t>
            </a:r>
            <a:r>
              <a:rPr lang="en-US" sz="1400" dirty="0" smtClean="0"/>
              <a:t> de 40 </a:t>
            </a:r>
            <a:r>
              <a:rPr lang="en-US" sz="1400" dirty="0" err="1" smtClean="0"/>
              <a:t>phon</a:t>
            </a:r>
            <a:r>
              <a:rPr lang="en-US" sz="1400" dirty="0" smtClean="0"/>
              <a:t> e a </a:t>
            </a:r>
            <a:r>
              <a:rPr lang="en-US" sz="1400" dirty="0" err="1" smtClean="0"/>
              <a:t>segunda</a:t>
            </a:r>
            <a:r>
              <a:rPr lang="en-US" sz="1400" dirty="0" smtClean="0"/>
              <a:t> 80 phon. 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905000"/>
            <a:ext cx="426792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Parte 3</a:t>
            </a:r>
            <a:r>
              <a:rPr lang="en-US" sz="4800" dirty="0" smtClean="0"/>
              <a:t>: </a:t>
            </a:r>
            <a:r>
              <a:rPr lang="en-US" sz="4800" dirty="0" err="1" smtClean="0"/>
              <a:t>itaAudio</a:t>
            </a:r>
            <a:endParaRPr lang="pt-BR" sz="48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</a:t>
            </a:r>
            <a:r>
              <a:rPr lang="pt-BR" sz="1400" dirty="0" err="1" smtClean="0"/>
              <a:t>itaAudio</a:t>
            </a:r>
            <a:r>
              <a:rPr lang="pt-BR" sz="1400" dirty="0" smtClean="0"/>
              <a:t> é a classe que permite o armazenamento dos sinais de áudio e a sua análise. Grande parte das funções da toolbox são voltadas para essa classe. 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É possível a leitura de sinais em formato .</a:t>
            </a:r>
            <a:r>
              <a:rPr lang="pt-BR" sz="1400" dirty="0" err="1" smtClean="0"/>
              <a:t>wav</a:t>
            </a:r>
            <a:r>
              <a:rPr lang="pt-BR" sz="1400" dirty="0" smtClean="0"/>
              <a:t> ou através da criação no próprio </a:t>
            </a:r>
            <a:r>
              <a:rPr lang="pt-BR" sz="1400" dirty="0" err="1" smtClean="0"/>
              <a:t>matlab</a:t>
            </a:r>
            <a:r>
              <a:rPr lang="pt-BR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371600"/>
            <a:ext cx="5791200" cy="280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419600"/>
            <a:ext cx="29432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Exercício 3</a:t>
            </a:r>
            <a:endParaRPr lang="pt-BR" sz="48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133600" y="2209800"/>
            <a:ext cx="396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Quanto</a:t>
            </a:r>
            <a:r>
              <a:rPr lang="en-US" sz="1400" dirty="0" smtClean="0"/>
              <a:t> </a:t>
            </a:r>
            <a:r>
              <a:rPr lang="en-US" sz="1400" dirty="0" err="1" smtClean="0"/>
              <a:t>mais</a:t>
            </a:r>
            <a:r>
              <a:rPr lang="en-US" sz="1400" dirty="0" smtClean="0"/>
              <a:t> </a:t>
            </a:r>
            <a:r>
              <a:rPr lang="en-US" sz="1400" dirty="0" err="1" smtClean="0"/>
              <a:t>agudo</a:t>
            </a:r>
            <a:r>
              <a:rPr lang="en-US" sz="1400" dirty="0" smtClean="0"/>
              <a:t> o </a:t>
            </a:r>
            <a:r>
              <a:rPr lang="en-US" sz="1400" dirty="0" err="1" smtClean="0"/>
              <a:t>som</a:t>
            </a:r>
            <a:r>
              <a:rPr lang="en-US" sz="1400" dirty="0" smtClean="0"/>
              <a:t> </a:t>
            </a:r>
            <a:r>
              <a:rPr lang="en-US" sz="1400" dirty="0" err="1" smtClean="0"/>
              <a:t>maior</a:t>
            </a:r>
            <a:r>
              <a:rPr lang="en-US" sz="1400" dirty="0" smtClean="0"/>
              <a:t> a </a:t>
            </a:r>
            <a:r>
              <a:rPr lang="en-US" sz="1400" dirty="0" err="1" smtClean="0"/>
              <a:t>frequência</a:t>
            </a:r>
            <a:r>
              <a:rPr lang="en-US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Filtros</a:t>
            </a:r>
            <a:r>
              <a:rPr lang="en-US" sz="1400" dirty="0" smtClean="0"/>
              <a:t> de </a:t>
            </a:r>
            <a:r>
              <a:rPr lang="en-US" sz="1400" dirty="0" err="1" smtClean="0"/>
              <a:t>passa</a:t>
            </a:r>
            <a:r>
              <a:rPr lang="en-US" sz="1400" dirty="0" smtClean="0"/>
              <a:t> </a:t>
            </a:r>
            <a:r>
              <a:rPr lang="en-US" sz="1400" dirty="0" err="1" smtClean="0"/>
              <a:t>baixa</a:t>
            </a:r>
            <a:r>
              <a:rPr lang="en-US" sz="1400" dirty="0" smtClean="0"/>
              <a:t> </a:t>
            </a:r>
            <a:r>
              <a:rPr lang="en-US" sz="1400" dirty="0" err="1" smtClean="0"/>
              <a:t>podem</a:t>
            </a:r>
            <a:r>
              <a:rPr lang="en-US" sz="1400" dirty="0" smtClean="0"/>
              <a:t> ser </a:t>
            </a:r>
            <a:r>
              <a:rPr lang="en-US" sz="1400" dirty="0" err="1" smtClean="0"/>
              <a:t>usados</a:t>
            </a:r>
            <a:r>
              <a:rPr lang="en-US" sz="1400" dirty="0" smtClean="0"/>
              <a:t> </a:t>
            </a:r>
            <a:r>
              <a:rPr lang="en-US" sz="1400" dirty="0" err="1" smtClean="0"/>
              <a:t>juntos</a:t>
            </a:r>
            <a:r>
              <a:rPr lang="en-US" sz="1400" dirty="0" smtClean="0"/>
              <a:t> com de </a:t>
            </a:r>
            <a:r>
              <a:rPr lang="en-US" sz="1400" dirty="0" err="1" smtClean="0"/>
              <a:t>passa</a:t>
            </a:r>
            <a:r>
              <a:rPr lang="en-US" sz="1400" dirty="0" smtClean="0"/>
              <a:t> </a:t>
            </a:r>
            <a:r>
              <a:rPr lang="en-US" sz="1400" dirty="0" err="1" smtClean="0"/>
              <a:t>alta</a:t>
            </a:r>
            <a:r>
              <a:rPr lang="en-US" sz="1400" dirty="0" smtClean="0"/>
              <a:t> (Band pass).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Curvas</a:t>
            </a:r>
            <a:r>
              <a:rPr lang="en-US" sz="1400" dirty="0" smtClean="0"/>
              <a:t> de </a:t>
            </a:r>
            <a:r>
              <a:rPr lang="en-US" sz="1400" dirty="0" err="1" smtClean="0"/>
              <a:t>frequência</a:t>
            </a:r>
            <a:r>
              <a:rPr lang="en-US" sz="1400" dirty="0" smtClean="0"/>
              <a:t> </a:t>
            </a:r>
            <a:r>
              <a:rPr lang="en-US" sz="1400" dirty="0" err="1" smtClean="0"/>
              <a:t>podem</a:t>
            </a:r>
            <a:r>
              <a:rPr lang="en-US" sz="1400" dirty="0" smtClean="0"/>
              <a:t> ser </a:t>
            </a:r>
            <a:r>
              <a:rPr lang="en-US" sz="1400" dirty="0" err="1" smtClean="0"/>
              <a:t>úteis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</a:t>
            </a:r>
            <a:r>
              <a:rPr lang="en-US" sz="1400" dirty="0" err="1" smtClean="0"/>
              <a:t>evitar</a:t>
            </a:r>
            <a:r>
              <a:rPr lang="en-US" sz="1400" dirty="0" smtClean="0"/>
              <a:t> </a:t>
            </a:r>
            <a:r>
              <a:rPr lang="en-US" sz="1400" dirty="0" err="1" smtClean="0"/>
              <a:t>ruídos</a:t>
            </a:r>
            <a:r>
              <a:rPr lang="en-US" sz="1400" dirty="0" smtClean="0"/>
              <a:t> de </a:t>
            </a:r>
            <a:r>
              <a:rPr lang="en-US" sz="1400" dirty="0" err="1" smtClean="0"/>
              <a:t>baixa</a:t>
            </a:r>
            <a:r>
              <a:rPr lang="en-US" sz="1400" dirty="0" smtClean="0"/>
              <a:t> </a:t>
            </a:r>
            <a:r>
              <a:rPr lang="en-US" sz="1400" dirty="0" err="1" smtClean="0"/>
              <a:t>frequ</a:t>
            </a:r>
            <a:r>
              <a:rPr lang="pt-BR" sz="1400" dirty="0" err="1" smtClean="0"/>
              <a:t>ência</a:t>
            </a:r>
            <a:r>
              <a:rPr lang="pt-BR" sz="1400" dirty="0" smtClean="0"/>
              <a:t>.</a:t>
            </a:r>
            <a:r>
              <a:rPr lang="en-US" sz="1400" dirty="0" smtClean="0"/>
              <a:t> </a:t>
            </a:r>
          </a:p>
          <a:p>
            <a:endParaRPr lang="en-US" sz="1400" dirty="0" smtClean="0"/>
          </a:p>
          <a:p>
            <a:endParaRPr lang="pt-BR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667000" y="1600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Dicas e fórmulas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Exercício 3</a:t>
            </a:r>
            <a:endParaRPr lang="pt-BR" sz="48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3352800" y="2438400"/>
            <a:ext cx="3962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 PAUSA!</a:t>
            </a:r>
            <a:endParaRPr lang="en-US" sz="4000" dirty="0" smtClean="0"/>
          </a:p>
          <a:p>
            <a:endParaRPr lang="en-US" sz="1400" dirty="0" smtClean="0"/>
          </a:p>
          <a:p>
            <a:endParaRPr lang="pt-BR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Parte 4</a:t>
            </a:r>
            <a:r>
              <a:rPr lang="en-US" sz="4000" dirty="0" smtClean="0"/>
              <a:t>: </a:t>
            </a:r>
            <a:r>
              <a:rPr lang="en-US" sz="4000" dirty="0" err="1" smtClean="0"/>
              <a:t>Roomacoustic</a:t>
            </a:r>
            <a:r>
              <a:rPr lang="en-US" sz="4000" dirty="0" smtClean="0"/>
              <a:t> - </a:t>
            </a:r>
            <a:r>
              <a:rPr lang="en-US" sz="4000" dirty="0" err="1" smtClean="0"/>
              <a:t>Teoria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A forma de caracterizar uma sala é através da sua função de resposta. 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Pode ser medida com </a:t>
            </a:r>
            <a:r>
              <a:rPr lang="pt-BR" sz="1400" dirty="0" err="1" smtClean="0"/>
              <a:t>Sweep</a:t>
            </a:r>
            <a:r>
              <a:rPr lang="pt-BR" sz="1400" dirty="0" smtClean="0"/>
              <a:t>, ruído branco, MLS, Pistola etc.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É dividida em 3 partes</a:t>
            </a:r>
            <a:r>
              <a:rPr lang="en-US" sz="1400" dirty="0" smtClean="0"/>
              <a:t>: </a:t>
            </a:r>
            <a:r>
              <a:rPr lang="en-US" sz="1400" dirty="0" err="1" smtClean="0"/>
              <a:t>Som</a:t>
            </a:r>
            <a:r>
              <a:rPr lang="en-US" sz="1400" dirty="0" smtClean="0"/>
              <a:t> </a:t>
            </a:r>
            <a:r>
              <a:rPr lang="en-US" sz="1400" dirty="0" err="1" smtClean="0"/>
              <a:t>direto</a:t>
            </a:r>
            <a:r>
              <a:rPr lang="en-US" sz="1400" dirty="0" smtClean="0"/>
              <a:t>, early reflections e </a:t>
            </a:r>
            <a:r>
              <a:rPr lang="en-US" sz="1400" dirty="0" err="1" smtClean="0"/>
              <a:t>cauda</a:t>
            </a:r>
            <a:r>
              <a:rPr lang="en-US" sz="1400" dirty="0" smtClean="0"/>
              <a:t> de </a:t>
            </a:r>
            <a:r>
              <a:rPr lang="en-US" sz="1400" dirty="0" err="1" smtClean="0"/>
              <a:t>reverbera</a:t>
            </a:r>
            <a:r>
              <a:rPr lang="pt-BR" sz="1400" dirty="0" err="1" smtClean="0"/>
              <a:t>ção</a:t>
            </a:r>
            <a:r>
              <a:rPr lang="pt-BR" sz="1400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Uma das medidas mais importantes é o tempo de reverberação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371600"/>
            <a:ext cx="451685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267200"/>
            <a:ext cx="4441825" cy="198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Parte 4</a:t>
            </a:r>
            <a:r>
              <a:rPr lang="en-US" sz="4000" dirty="0" smtClean="0"/>
              <a:t>: </a:t>
            </a:r>
            <a:r>
              <a:rPr lang="en-US" sz="4000" dirty="0" err="1" smtClean="0"/>
              <a:t>Roomacoustic</a:t>
            </a:r>
            <a:r>
              <a:rPr lang="en-US" sz="4000" dirty="0" smtClean="0"/>
              <a:t> - </a:t>
            </a:r>
            <a:r>
              <a:rPr lang="en-US" sz="4000" dirty="0" err="1" smtClean="0"/>
              <a:t>Teoria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A partir da função de resposta é possível a obtenção de parâmetros que servem para quantificar a sala. 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Salas são projetadas e simuladas a fim de obter parâmetros ideais para sua funcionalidade desejada.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143000"/>
            <a:ext cx="509920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Parte 4</a:t>
            </a:r>
            <a:r>
              <a:rPr lang="en-US" sz="4000" dirty="0" smtClean="0"/>
              <a:t>: </a:t>
            </a:r>
            <a:r>
              <a:rPr lang="en-US" sz="4000" dirty="0" err="1" smtClean="0"/>
              <a:t>Roomacoustic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A </a:t>
            </a:r>
            <a:r>
              <a:rPr lang="pt-BR" sz="1400" dirty="0" err="1" smtClean="0"/>
              <a:t>itaToolbox</a:t>
            </a:r>
            <a:r>
              <a:rPr lang="pt-BR" sz="1400" dirty="0" smtClean="0"/>
              <a:t> tem uma função chamada </a:t>
            </a:r>
            <a:r>
              <a:rPr lang="en-US" sz="1400" dirty="0" smtClean="0"/>
              <a:t>‘</a:t>
            </a:r>
            <a:r>
              <a:rPr lang="pt-BR" sz="1400" dirty="0" err="1" smtClean="0"/>
              <a:t>ita_roomacoustics</a:t>
            </a:r>
            <a:r>
              <a:rPr lang="pt-BR" sz="1400" dirty="0" smtClean="0"/>
              <a:t>’. Com ela é possível a obtenção simples de vários parâmetros relacionados a função de resposta da sala.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Seu</a:t>
            </a:r>
            <a:r>
              <a:rPr lang="en-US" sz="1400" dirty="0" smtClean="0"/>
              <a:t> </a:t>
            </a:r>
            <a:r>
              <a:rPr lang="en-US" sz="1400" dirty="0" err="1" smtClean="0"/>
              <a:t>uso</a:t>
            </a:r>
            <a:r>
              <a:rPr lang="en-US" sz="1400" dirty="0" smtClean="0"/>
              <a:t> </a:t>
            </a:r>
            <a:r>
              <a:rPr lang="en-US" sz="1400" dirty="0" err="1" smtClean="0"/>
              <a:t>pode</a:t>
            </a:r>
            <a:r>
              <a:rPr lang="en-US" sz="1400" dirty="0" smtClean="0"/>
              <a:t> ser </a:t>
            </a:r>
            <a:r>
              <a:rPr lang="en-US" sz="1400" dirty="0" err="1" smtClean="0"/>
              <a:t>tanto</a:t>
            </a:r>
            <a:r>
              <a:rPr lang="en-US" sz="1400" dirty="0" smtClean="0"/>
              <a:t> </a:t>
            </a:r>
            <a:r>
              <a:rPr lang="en-US" sz="1400" dirty="0" err="1" smtClean="0"/>
              <a:t>através</a:t>
            </a:r>
            <a:r>
              <a:rPr lang="en-US" sz="1400" dirty="0" smtClean="0"/>
              <a:t> de </a:t>
            </a:r>
            <a:r>
              <a:rPr lang="en-US" sz="1400" dirty="0" err="1" smtClean="0"/>
              <a:t>uma</a:t>
            </a:r>
            <a:r>
              <a:rPr lang="en-US" sz="1400" dirty="0" smtClean="0"/>
              <a:t> interface de </a:t>
            </a:r>
            <a:r>
              <a:rPr lang="en-US" sz="1400" dirty="0" err="1" smtClean="0"/>
              <a:t>usuário</a:t>
            </a:r>
            <a:r>
              <a:rPr lang="en-US" sz="1400" dirty="0" smtClean="0"/>
              <a:t> </a:t>
            </a:r>
            <a:r>
              <a:rPr lang="en-US" sz="1400" dirty="0" err="1" smtClean="0"/>
              <a:t>ou</a:t>
            </a:r>
            <a:r>
              <a:rPr lang="en-US" sz="1400" dirty="0" smtClean="0"/>
              <a:t> </a:t>
            </a:r>
            <a:r>
              <a:rPr lang="en-US" sz="1400" dirty="0" err="1" smtClean="0"/>
              <a:t>através</a:t>
            </a:r>
            <a:r>
              <a:rPr lang="en-US" sz="1400" dirty="0" smtClean="0"/>
              <a:t> de </a:t>
            </a:r>
            <a:r>
              <a:rPr lang="en-US" sz="1400" dirty="0" err="1" smtClean="0"/>
              <a:t>código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ser </a:t>
            </a:r>
            <a:r>
              <a:rPr lang="en-US" sz="1400" dirty="0" err="1" smtClean="0"/>
              <a:t>usada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automatizações</a:t>
            </a:r>
            <a:r>
              <a:rPr lang="en-US" sz="1400" dirty="0" smtClean="0"/>
              <a:t>. </a:t>
            </a:r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295400"/>
            <a:ext cx="526835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457200" y="5105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Exercício 4.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Exercício 4</a:t>
            </a:r>
            <a:endParaRPr lang="pt-BR" sz="48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133600" y="2209800"/>
            <a:ext cx="3962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Quanto</a:t>
            </a:r>
            <a:r>
              <a:rPr lang="en-US" sz="1400" dirty="0" smtClean="0"/>
              <a:t> </a:t>
            </a:r>
            <a:r>
              <a:rPr lang="en-US" sz="1400" dirty="0" err="1" smtClean="0"/>
              <a:t>maior</a:t>
            </a:r>
            <a:r>
              <a:rPr lang="en-US" sz="1400" dirty="0" smtClean="0"/>
              <a:t> o </a:t>
            </a:r>
            <a:r>
              <a:rPr lang="en-US" sz="1400" dirty="0" err="1" smtClean="0"/>
              <a:t>ambiente</a:t>
            </a:r>
            <a:r>
              <a:rPr lang="en-US" sz="1400" dirty="0" smtClean="0"/>
              <a:t>,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média</a:t>
            </a:r>
            <a:r>
              <a:rPr lang="en-US" sz="1400" dirty="0" smtClean="0"/>
              <a:t>, </a:t>
            </a:r>
            <a:r>
              <a:rPr lang="en-US" sz="1400" dirty="0" err="1" smtClean="0"/>
              <a:t>maior</a:t>
            </a:r>
            <a:r>
              <a:rPr lang="en-US" sz="1400" dirty="0" smtClean="0"/>
              <a:t> o tempo de </a:t>
            </a:r>
            <a:r>
              <a:rPr lang="en-US" sz="1400" dirty="0" err="1" smtClean="0"/>
              <a:t>reverbera</a:t>
            </a:r>
            <a:r>
              <a:rPr lang="pt-BR" sz="1400" dirty="0" err="1" smtClean="0"/>
              <a:t>ção</a:t>
            </a:r>
            <a:r>
              <a:rPr lang="pt-BR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Lugares onde são fáceis de entender uma conversa tem, em média, uma maior claridade (C)</a:t>
            </a:r>
            <a:endParaRPr lang="en-US" sz="1400" dirty="0" smtClean="0"/>
          </a:p>
          <a:p>
            <a:endParaRPr lang="en-US" sz="1400" dirty="0" smtClean="0"/>
          </a:p>
          <a:p>
            <a:endParaRPr lang="pt-BR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667000" y="1600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Dicas e fórmulas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Parte 5</a:t>
            </a:r>
            <a:r>
              <a:rPr lang="en-US" sz="4000" dirty="0" smtClean="0"/>
              <a:t>: </a:t>
            </a:r>
            <a:r>
              <a:rPr lang="en-US" sz="4000" dirty="0" err="1" smtClean="0"/>
              <a:t>Auralização</a:t>
            </a:r>
            <a:r>
              <a:rPr lang="en-US" sz="4000" dirty="0" smtClean="0"/>
              <a:t> e </a:t>
            </a:r>
            <a:r>
              <a:rPr lang="en-US" sz="4000" dirty="0" err="1" smtClean="0"/>
              <a:t>convolução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</a:t>
            </a:r>
            <a:r>
              <a:rPr lang="pt-BR" sz="1400" dirty="0" err="1" smtClean="0"/>
              <a:t>Auralização</a:t>
            </a:r>
            <a:r>
              <a:rPr lang="pt-BR" sz="1400" dirty="0" smtClean="0"/>
              <a:t> é o ato de ouvir sons através de simulações ou tratamentos acústicos. É usada pra </a:t>
            </a:r>
            <a:r>
              <a:rPr lang="en-US" sz="1400" dirty="0" smtClean="0"/>
              <a:t>‘</a:t>
            </a:r>
            <a:r>
              <a:rPr lang="en-US" sz="1400" dirty="0" err="1" smtClean="0"/>
              <a:t>Ouvir</a:t>
            </a:r>
            <a:r>
              <a:rPr lang="en-US" sz="1400" dirty="0" smtClean="0"/>
              <a:t> o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foi</a:t>
            </a:r>
            <a:r>
              <a:rPr lang="en-US" sz="1400" dirty="0" smtClean="0"/>
              <a:t> </a:t>
            </a:r>
            <a:r>
              <a:rPr lang="en-US" sz="1400" dirty="0" err="1" smtClean="0"/>
              <a:t>feito</a:t>
            </a:r>
            <a:r>
              <a:rPr lang="en-US" sz="1400" dirty="0" smtClean="0"/>
              <a:t>’.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Todos</a:t>
            </a:r>
            <a:r>
              <a:rPr lang="en-US" sz="1400" dirty="0" smtClean="0"/>
              <a:t> </a:t>
            </a:r>
            <a:r>
              <a:rPr lang="en-US" sz="1400" dirty="0" err="1" smtClean="0"/>
              <a:t>os</a:t>
            </a:r>
            <a:r>
              <a:rPr lang="en-US" sz="1400" dirty="0" smtClean="0"/>
              <a:t> </a:t>
            </a:r>
            <a:r>
              <a:rPr lang="en-US" sz="1400" dirty="0" err="1" smtClean="0"/>
              <a:t>ambientes</a:t>
            </a:r>
            <a:r>
              <a:rPr lang="en-US" sz="1400" dirty="0" smtClean="0"/>
              <a:t> de </a:t>
            </a:r>
            <a:r>
              <a:rPr lang="en-US" sz="1400" dirty="0" err="1" smtClean="0"/>
              <a:t>acústica</a:t>
            </a:r>
            <a:r>
              <a:rPr lang="en-US" sz="1400" dirty="0" smtClean="0"/>
              <a:t> virtual </a:t>
            </a:r>
            <a:r>
              <a:rPr lang="en-US" sz="1400" dirty="0" err="1" smtClean="0"/>
              <a:t>utilizam</a:t>
            </a:r>
            <a:r>
              <a:rPr lang="en-US" sz="1400" dirty="0" smtClean="0"/>
              <a:t> </a:t>
            </a:r>
            <a:r>
              <a:rPr lang="en-US" sz="1400" dirty="0" err="1" smtClean="0"/>
              <a:t>alguma</a:t>
            </a:r>
            <a:r>
              <a:rPr lang="en-US" sz="1400" dirty="0" smtClean="0"/>
              <a:t> forma de </a:t>
            </a:r>
            <a:r>
              <a:rPr lang="en-US" sz="1400" dirty="0" err="1" smtClean="0"/>
              <a:t>tratamento</a:t>
            </a:r>
            <a:r>
              <a:rPr lang="en-US" sz="1400" dirty="0" smtClean="0"/>
              <a:t> de </a:t>
            </a:r>
            <a:r>
              <a:rPr lang="en-US" sz="1400" dirty="0" err="1" smtClean="0"/>
              <a:t>áudio</a:t>
            </a:r>
            <a:r>
              <a:rPr lang="en-US" sz="1400" dirty="0" smtClean="0"/>
              <a:t> e </a:t>
            </a:r>
            <a:r>
              <a:rPr lang="en-US" sz="1400" dirty="0" err="1" smtClean="0"/>
              <a:t>sua</a:t>
            </a:r>
            <a:r>
              <a:rPr lang="en-US" sz="1400" dirty="0" smtClean="0"/>
              <a:t> </a:t>
            </a:r>
            <a:r>
              <a:rPr lang="en-US" sz="1400" dirty="0" err="1" smtClean="0"/>
              <a:t>auralização</a:t>
            </a:r>
            <a:r>
              <a:rPr lang="en-US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Um dos </a:t>
            </a:r>
            <a:r>
              <a:rPr lang="en-US" sz="1400" dirty="0" err="1" smtClean="0"/>
              <a:t>artefatos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</a:t>
            </a:r>
            <a:r>
              <a:rPr lang="en-US" sz="1400" dirty="0" err="1" smtClean="0"/>
              <a:t>isso</a:t>
            </a:r>
            <a:r>
              <a:rPr lang="en-US" sz="1400" dirty="0" smtClean="0"/>
              <a:t> é a </a:t>
            </a:r>
            <a:r>
              <a:rPr lang="en-US" sz="1400" dirty="0" err="1" smtClean="0"/>
              <a:t>convolução</a:t>
            </a:r>
            <a:r>
              <a:rPr lang="en-US" sz="1400" dirty="0" smtClean="0"/>
              <a:t>. </a:t>
            </a:r>
            <a:r>
              <a:rPr lang="en-US" sz="1400" dirty="0" err="1" smtClean="0"/>
              <a:t>Uma</a:t>
            </a:r>
            <a:r>
              <a:rPr lang="en-US" sz="1400" dirty="0" smtClean="0"/>
              <a:t> forma de ‘</a:t>
            </a:r>
            <a:r>
              <a:rPr lang="en-US" sz="1400" dirty="0" err="1" smtClean="0"/>
              <a:t>Juntar</a:t>
            </a:r>
            <a:r>
              <a:rPr lang="en-US" sz="1400" dirty="0" smtClean="0"/>
              <a:t>’ </a:t>
            </a:r>
            <a:r>
              <a:rPr lang="en-US" sz="1400" dirty="0" err="1" smtClean="0"/>
              <a:t>dois</a:t>
            </a:r>
            <a:r>
              <a:rPr lang="en-US" sz="1400" dirty="0" smtClean="0"/>
              <a:t> sons. </a:t>
            </a:r>
            <a:r>
              <a:rPr lang="en-US" sz="1400" dirty="0" err="1" smtClean="0"/>
              <a:t>Sendo</a:t>
            </a:r>
            <a:r>
              <a:rPr lang="en-US" sz="1400" dirty="0" smtClean="0"/>
              <a:t> </a:t>
            </a:r>
            <a:r>
              <a:rPr lang="en-US" sz="1400" dirty="0" err="1" smtClean="0"/>
              <a:t>possível</a:t>
            </a:r>
            <a:r>
              <a:rPr lang="en-US" sz="1400" dirty="0" smtClean="0"/>
              <a:t> </a:t>
            </a:r>
            <a:r>
              <a:rPr lang="en-US" sz="1400" dirty="0" err="1" smtClean="0"/>
              <a:t>aplicar</a:t>
            </a:r>
            <a:r>
              <a:rPr lang="en-US" sz="1400" dirty="0" smtClean="0"/>
              <a:t> a </a:t>
            </a:r>
            <a:r>
              <a:rPr lang="en-US" sz="1400" dirty="0" err="1" smtClean="0"/>
              <a:t>resposta</a:t>
            </a:r>
            <a:r>
              <a:rPr lang="en-US" sz="1400" dirty="0" smtClean="0"/>
              <a:t> de </a:t>
            </a:r>
            <a:r>
              <a:rPr lang="en-US" sz="1400" dirty="0" err="1" smtClean="0"/>
              <a:t>uma</a:t>
            </a:r>
            <a:r>
              <a:rPr lang="en-US" sz="1400" dirty="0" smtClean="0"/>
              <a:t> </a:t>
            </a:r>
            <a:r>
              <a:rPr lang="en-US" sz="1400" dirty="0" err="1" smtClean="0"/>
              <a:t>sala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um </a:t>
            </a:r>
            <a:r>
              <a:rPr lang="en-US" sz="1400" dirty="0" err="1" smtClean="0"/>
              <a:t>som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o </a:t>
            </a:r>
            <a:r>
              <a:rPr lang="en-US" sz="1400" dirty="0" err="1" smtClean="0"/>
              <a:t>mesmo</a:t>
            </a:r>
            <a:r>
              <a:rPr lang="en-US" sz="1400" dirty="0" smtClean="0"/>
              <a:t> soar </a:t>
            </a:r>
            <a:r>
              <a:rPr lang="en-US" sz="1400" dirty="0" err="1" smtClean="0"/>
              <a:t>como</a:t>
            </a:r>
            <a:r>
              <a:rPr lang="en-US" sz="1400" dirty="0" smtClean="0"/>
              <a:t> se </a:t>
            </a:r>
            <a:r>
              <a:rPr lang="en-US" sz="1400" dirty="0" err="1" smtClean="0"/>
              <a:t>estivesse</a:t>
            </a:r>
            <a:r>
              <a:rPr lang="en-US" sz="1400" dirty="0" smtClean="0"/>
              <a:t> </a:t>
            </a:r>
            <a:r>
              <a:rPr lang="en-US" sz="1400" dirty="0" err="1" smtClean="0"/>
              <a:t>dentro</a:t>
            </a:r>
            <a:r>
              <a:rPr lang="en-US" sz="1400" dirty="0" smtClean="0"/>
              <a:t> </a:t>
            </a:r>
            <a:r>
              <a:rPr lang="en-US" sz="1400" dirty="0" err="1" smtClean="0"/>
              <a:t>da</a:t>
            </a:r>
            <a:r>
              <a:rPr lang="en-US" sz="1400" dirty="0" smtClean="0"/>
              <a:t> </a:t>
            </a:r>
            <a:r>
              <a:rPr lang="en-US" sz="1400" dirty="0" err="1" smtClean="0"/>
              <a:t>sala</a:t>
            </a:r>
            <a:r>
              <a:rPr lang="en-US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4572000"/>
            <a:ext cx="433481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1905000"/>
            <a:ext cx="3886200" cy="21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457200" y="5334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Exercício 5.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Exercício 5</a:t>
            </a:r>
            <a:endParaRPr lang="pt-BR" sz="48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133600" y="2209800"/>
            <a:ext cx="3962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Use a fun</a:t>
            </a:r>
            <a:r>
              <a:rPr lang="pt-BR" sz="1400" dirty="0" err="1" smtClean="0"/>
              <a:t>ção</a:t>
            </a:r>
            <a:r>
              <a:rPr lang="pt-BR" sz="1400" dirty="0" smtClean="0"/>
              <a:t> </a:t>
            </a:r>
            <a:r>
              <a:rPr lang="en-US" sz="1400" dirty="0" smtClean="0"/>
              <a:t>‘</a:t>
            </a:r>
            <a:r>
              <a:rPr lang="pt-BR" sz="1400" dirty="0" err="1" smtClean="0"/>
              <a:t>ita_convolve</a:t>
            </a:r>
            <a:r>
              <a:rPr lang="pt-BR" sz="1400" dirty="0" smtClean="0"/>
              <a:t>(</a:t>
            </a:r>
            <a:r>
              <a:rPr lang="pt-BR" sz="1400" dirty="0" err="1" smtClean="0"/>
              <a:t>Audio</a:t>
            </a:r>
            <a:r>
              <a:rPr lang="pt-BR" sz="1400" dirty="0" smtClean="0"/>
              <a:t>,IR)’ para obter o sinal com a </a:t>
            </a:r>
            <a:r>
              <a:rPr lang="pt-BR" sz="1400" dirty="0" err="1" smtClean="0"/>
              <a:t>convolução</a:t>
            </a:r>
            <a:r>
              <a:rPr lang="pt-BR" sz="1400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 Para ouvir o som você pode usar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   </a:t>
            </a:r>
            <a:r>
              <a:rPr lang="en-US" sz="1400" dirty="0" err="1" smtClean="0"/>
              <a:t>Audio.play</a:t>
            </a:r>
            <a:endParaRPr lang="pt-BR" sz="1400" dirty="0" smtClean="0"/>
          </a:p>
          <a:p>
            <a:endParaRPr lang="en-US" sz="1400" dirty="0" smtClean="0"/>
          </a:p>
          <a:p>
            <a:endParaRPr lang="pt-BR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667000" y="1600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Dicas e fórmulas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O que é?</a:t>
            </a:r>
            <a:endParaRPr lang="pt-BR" sz="48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pic>
        <p:nvPicPr>
          <p:cNvPr id="2050" name="Picture 2" descr="D:\UFPA\GVA\Ita_instit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676400"/>
            <a:ext cx="3429000" cy="2398512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5029200" y="1219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Instituto de acústica técnica(ITA) 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57200" y="1828800"/>
            <a:ext cx="3733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Toolbox de </a:t>
            </a:r>
            <a:r>
              <a:rPr lang="en-US" sz="1400" dirty="0" err="1" smtClean="0"/>
              <a:t>acústica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</a:t>
            </a:r>
            <a:r>
              <a:rPr lang="en-US" sz="1400" dirty="0" err="1" smtClean="0"/>
              <a:t>tratamento</a:t>
            </a:r>
            <a:r>
              <a:rPr lang="en-US" sz="1400" dirty="0" smtClean="0"/>
              <a:t> de </a:t>
            </a:r>
            <a:r>
              <a:rPr lang="en-US" sz="1400" dirty="0" err="1" smtClean="0"/>
              <a:t>sinais</a:t>
            </a:r>
            <a:r>
              <a:rPr lang="en-US" sz="1400" dirty="0" smtClean="0"/>
              <a:t>, </a:t>
            </a:r>
            <a:r>
              <a:rPr lang="en-US" sz="1400" dirty="0" err="1" smtClean="0"/>
              <a:t>medi</a:t>
            </a:r>
            <a:r>
              <a:rPr lang="pt-BR" sz="1400" dirty="0" err="1" smtClean="0"/>
              <a:t>ções</a:t>
            </a:r>
            <a:r>
              <a:rPr lang="pt-BR" sz="1400" dirty="0" smtClean="0"/>
              <a:t> e análises.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pt-BR" sz="1400" dirty="0" smtClean="0"/>
              <a:t>Open Source e liberado para qualquer tipo de uso, inclusive comercial. 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Extremamente prática e diversa.</a:t>
            </a:r>
            <a:endParaRPr lang="pt-BR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4724400"/>
            <a:ext cx="59721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Parte 6</a:t>
            </a:r>
            <a:r>
              <a:rPr lang="en-US" sz="4000" dirty="0" smtClean="0"/>
              <a:t>: </a:t>
            </a:r>
            <a:r>
              <a:rPr lang="en-US" sz="4000" dirty="0" err="1" smtClean="0"/>
              <a:t>Medi</a:t>
            </a:r>
            <a:r>
              <a:rPr lang="pt-BR" sz="4000" dirty="0" err="1" smtClean="0"/>
              <a:t>ção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971800" y="1981200"/>
            <a:ext cx="3048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 </a:t>
            </a:r>
            <a:r>
              <a:rPr lang="pt-BR" sz="3600" dirty="0" smtClean="0"/>
              <a:t>Demonstração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Parte 7</a:t>
            </a:r>
            <a:r>
              <a:rPr lang="en-US" sz="4000" dirty="0" smtClean="0"/>
              <a:t>: </a:t>
            </a:r>
            <a:r>
              <a:rPr lang="en-US" sz="4000" dirty="0" err="1" smtClean="0"/>
              <a:t>Psicoacústica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Psicoacústica é a área que se preocupa com a nossa percepção auditiva. 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Um dos principais parâmetros é a </a:t>
            </a:r>
            <a:r>
              <a:rPr lang="pt-BR" sz="1400" dirty="0" err="1" smtClean="0"/>
              <a:t>Loudness</a:t>
            </a:r>
            <a:r>
              <a:rPr lang="pt-BR" sz="1400" dirty="0" smtClean="0"/>
              <a:t>, que descreve o quão fonte determinado som é.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Outro parâmetro importante é a </a:t>
            </a:r>
            <a:r>
              <a:rPr lang="pt-BR" sz="1400" dirty="0" err="1" smtClean="0"/>
              <a:t>Sharpness</a:t>
            </a:r>
            <a:r>
              <a:rPr lang="pt-BR" sz="1400" dirty="0" smtClean="0"/>
              <a:t>, que indica o quão predominante são as frequências agudas no som.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57200" y="5334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Exercício Final</a:t>
            </a:r>
            <a:endParaRPr lang="pt-B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1143000"/>
            <a:ext cx="4114800" cy="315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Como </a:t>
            </a:r>
            <a:r>
              <a:rPr lang="en-US" sz="4800" dirty="0" err="1" smtClean="0"/>
              <a:t>instalar</a:t>
            </a:r>
            <a:r>
              <a:rPr lang="en-US" sz="4800" dirty="0" smtClean="0"/>
              <a:t>?</a:t>
            </a:r>
            <a:endParaRPr lang="pt-BR" sz="48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2438400" y="1905000"/>
            <a:ext cx="472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Tenha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vers</a:t>
            </a:r>
            <a:r>
              <a:rPr lang="pt-BR" dirty="0" err="1" smtClean="0"/>
              <a:t>ão</a:t>
            </a:r>
            <a:r>
              <a:rPr lang="pt-BR" dirty="0" smtClean="0"/>
              <a:t> recente de </a:t>
            </a:r>
            <a:r>
              <a:rPr lang="en-US" dirty="0" err="1" smtClean="0"/>
              <a:t>matlab</a:t>
            </a:r>
            <a:r>
              <a:rPr lang="en-US" dirty="0" smtClean="0"/>
              <a:t> (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pedem</a:t>
            </a:r>
            <a:r>
              <a:rPr lang="en-US" dirty="0" smtClean="0"/>
              <a:t> 2014b, </a:t>
            </a:r>
            <a:r>
              <a:rPr lang="en-US" dirty="0" err="1" smtClean="0"/>
              <a:t>mas</a:t>
            </a:r>
            <a:r>
              <a:rPr lang="en-US" dirty="0" smtClean="0"/>
              <a:t> 2010+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).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Entre </a:t>
            </a:r>
            <a:r>
              <a:rPr lang="en-US" dirty="0" err="1" smtClean="0"/>
              <a:t>em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http://www.ita-toolbox.org/download.php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Realize o download e </a:t>
            </a:r>
            <a:r>
              <a:rPr lang="en-US" dirty="0" err="1" smtClean="0"/>
              <a:t>siga</a:t>
            </a:r>
            <a:r>
              <a:rPr lang="en-US" dirty="0" smtClean="0"/>
              <a:t> as </a:t>
            </a:r>
            <a:r>
              <a:rPr lang="en-US" dirty="0" err="1" smtClean="0"/>
              <a:t>instru</a:t>
            </a:r>
            <a:r>
              <a:rPr lang="pt-BR" dirty="0" err="1" smtClean="0"/>
              <a:t>ções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Parte 1</a:t>
            </a:r>
            <a:r>
              <a:rPr lang="en-US" sz="4800" dirty="0" smtClean="0"/>
              <a:t>: </a:t>
            </a:r>
            <a:r>
              <a:rPr lang="en-US" sz="4800" dirty="0" err="1" smtClean="0"/>
              <a:t>itaValues</a:t>
            </a:r>
            <a:endParaRPr lang="pt-BR" sz="48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457200" y="1828800"/>
            <a:ext cx="3733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ItaValue</a:t>
            </a:r>
            <a:r>
              <a:rPr lang="en-US" sz="1400" dirty="0" smtClean="0"/>
              <a:t> é </a:t>
            </a:r>
            <a:r>
              <a:rPr lang="en-US" sz="1400" dirty="0" err="1" smtClean="0"/>
              <a:t>uma</a:t>
            </a:r>
            <a:r>
              <a:rPr lang="en-US" sz="1400" dirty="0" smtClean="0"/>
              <a:t> </a:t>
            </a:r>
            <a:r>
              <a:rPr lang="en-US" sz="1400" dirty="0" err="1" smtClean="0"/>
              <a:t>classe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permite</a:t>
            </a:r>
            <a:r>
              <a:rPr lang="en-US" sz="1400" dirty="0" smtClean="0"/>
              <a:t> </a:t>
            </a:r>
            <a:r>
              <a:rPr lang="en-US" sz="1400" dirty="0" err="1" smtClean="0"/>
              <a:t>botar</a:t>
            </a:r>
            <a:r>
              <a:rPr lang="en-US" sz="1400" dirty="0" smtClean="0"/>
              <a:t> </a:t>
            </a:r>
            <a:r>
              <a:rPr lang="pt-BR" sz="1400" dirty="0" smtClean="0"/>
              <a:t>unidades físicas nos números. 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Com ela você pode realizar várias contas e ter a certeza de terminar com a unidade certa. 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Excelente para problemas físicos </a:t>
            </a:r>
            <a:endParaRPr lang="pt-BR" sz="1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600200"/>
            <a:ext cx="21812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124200"/>
            <a:ext cx="952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914400" y="4648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Exercício 1.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Parte 2</a:t>
            </a:r>
            <a:r>
              <a:rPr lang="en-US" sz="4800" dirty="0" smtClean="0"/>
              <a:t>: </a:t>
            </a:r>
            <a:r>
              <a:rPr lang="en-US" sz="4800" dirty="0" err="1" smtClean="0"/>
              <a:t>itaCoordinates</a:t>
            </a:r>
            <a:endParaRPr lang="pt-BR" sz="48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457200" y="1828800"/>
            <a:ext cx="3733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ItaCoordinates</a:t>
            </a:r>
            <a:r>
              <a:rPr lang="en-US" sz="1400" dirty="0" smtClean="0"/>
              <a:t> é </a:t>
            </a:r>
            <a:r>
              <a:rPr lang="en-US" sz="1400" dirty="0" err="1" smtClean="0"/>
              <a:t>uma</a:t>
            </a:r>
            <a:r>
              <a:rPr lang="en-US" sz="1400" dirty="0" smtClean="0"/>
              <a:t> forma de </a:t>
            </a:r>
            <a:r>
              <a:rPr lang="en-US" sz="1400" dirty="0" err="1" smtClean="0"/>
              <a:t>trabalhar</a:t>
            </a:r>
            <a:r>
              <a:rPr lang="en-US" sz="1400" dirty="0" smtClean="0"/>
              <a:t> com </a:t>
            </a:r>
            <a:r>
              <a:rPr lang="en-US" sz="1400" dirty="0" err="1" smtClean="0"/>
              <a:t>facilidade</a:t>
            </a:r>
            <a:r>
              <a:rPr lang="en-US" sz="1400" dirty="0" smtClean="0"/>
              <a:t> entre </a:t>
            </a:r>
            <a:r>
              <a:rPr lang="en-US" sz="1400" dirty="0" err="1" smtClean="0"/>
              <a:t>vários</a:t>
            </a:r>
            <a:r>
              <a:rPr lang="en-US" sz="1400" dirty="0" smtClean="0"/>
              <a:t> </a:t>
            </a:r>
            <a:r>
              <a:rPr lang="en-US" sz="1400" dirty="0" err="1" smtClean="0"/>
              <a:t>sistemas</a:t>
            </a:r>
            <a:r>
              <a:rPr lang="en-US" sz="1400" dirty="0" smtClean="0"/>
              <a:t> de </a:t>
            </a:r>
            <a:r>
              <a:rPr lang="en-US" sz="1400" dirty="0" err="1" smtClean="0"/>
              <a:t>coordenadas</a:t>
            </a:r>
            <a:r>
              <a:rPr lang="pt-BR" sz="1400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Muito útil para gerar pontos em um sistema e depois converter para outros nas análises. 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14400" y="4648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Exercício 2.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524000"/>
            <a:ext cx="4876800" cy="263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Exercício 2</a:t>
            </a:r>
            <a:endParaRPr lang="pt-BR" sz="48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133600" y="2209800"/>
            <a:ext cx="396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A </a:t>
            </a:r>
            <a:r>
              <a:rPr lang="en-US" sz="1400" dirty="0" err="1" smtClean="0"/>
              <a:t>fórmula</a:t>
            </a:r>
            <a:r>
              <a:rPr lang="en-US" sz="1400" dirty="0" smtClean="0"/>
              <a:t> de </a:t>
            </a:r>
            <a:r>
              <a:rPr lang="en-US" sz="1400" dirty="0" err="1" smtClean="0"/>
              <a:t>calcular</a:t>
            </a:r>
            <a:r>
              <a:rPr lang="en-US" sz="1400" dirty="0" smtClean="0"/>
              <a:t> dB </a:t>
            </a:r>
            <a:r>
              <a:rPr lang="en-US" sz="1400" dirty="0" err="1" smtClean="0"/>
              <a:t>através</a:t>
            </a:r>
            <a:r>
              <a:rPr lang="en-US" sz="1400" dirty="0" smtClean="0"/>
              <a:t> </a:t>
            </a:r>
            <a:r>
              <a:rPr lang="en-US" sz="1400" dirty="0" err="1" smtClean="0"/>
              <a:t>da</a:t>
            </a:r>
            <a:r>
              <a:rPr lang="en-US" sz="1400" dirty="0" smtClean="0"/>
              <a:t> </a:t>
            </a:r>
            <a:r>
              <a:rPr lang="en-US" sz="1400" dirty="0" err="1" smtClean="0"/>
              <a:t>intensidade</a:t>
            </a:r>
            <a:r>
              <a:rPr lang="en-US" sz="1400" dirty="0" smtClean="0"/>
              <a:t> </a:t>
            </a:r>
            <a:r>
              <a:rPr lang="en-US" sz="1400" dirty="0" err="1" smtClean="0"/>
              <a:t>sonora</a:t>
            </a:r>
            <a:r>
              <a:rPr lang="en-US" sz="1400" dirty="0" smtClean="0"/>
              <a:t>(I) é: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r>
              <a:rPr lang="en-US" sz="1400" dirty="0" smtClean="0"/>
              <a:t>dB = 10*log10(I/(10^-12)) . I ~ 1/</a:t>
            </a:r>
            <a:r>
              <a:rPr lang="en-US" sz="1400" dirty="0" err="1" smtClean="0"/>
              <a:t>Distancia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A soma de dB entre fontes não relacionadas é igual </a:t>
            </a:r>
            <a:r>
              <a:rPr lang="en-US" sz="1400" dirty="0" smtClean="0"/>
              <a:t>à soma das </a:t>
            </a:r>
            <a:r>
              <a:rPr lang="en-US" sz="1400" dirty="0" err="1" smtClean="0"/>
              <a:t>intensidades</a:t>
            </a:r>
            <a:r>
              <a:rPr lang="en-US" sz="1400" dirty="0" smtClean="0"/>
              <a:t>. No </a:t>
            </a:r>
            <a:r>
              <a:rPr lang="en-US" sz="1400" dirty="0" err="1" smtClean="0"/>
              <a:t>caso</a:t>
            </a:r>
            <a:r>
              <a:rPr lang="en-US" sz="1400" dirty="0" smtClean="0"/>
              <a:t>:</a:t>
            </a:r>
          </a:p>
          <a:p>
            <a:endParaRPr lang="en-US" sz="1400" dirty="0" smtClean="0"/>
          </a:p>
          <a:p>
            <a:r>
              <a:rPr lang="en-US" sz="1400" dirty="0" smtClean="0"/>
              <a:t> dB = 10*log10(sum(</a:t>
            </a:r>
            <a:r>
              <a:rPr lang="en-US" sz="1400" dirty="0" err="1" smtClean="0"/>
              <a:t>All_I’s</a:t>
            </a:r>
            <a:r>
              <a:rPr lang="en-US" sz="1400" dirty="0" smtClean="0"/>
              <a:t>)/(10^-12))</a:t>
            </a:r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Não</a:t>
            </a:r>
            <a:r>
              <a:rPr lang="en-US" sz="1400" dirty="0" smtClean="0"/>
              <a:t> </a:t>
            </a:r>
            <a:r>
              <a:rPr lang="en-US" sz="1400" dirty="0" err="1" smtClean="0"/>
              <a:t>esque</a:t>
            </a:r>
            <a:r>
              <a:rPr lang="pt-BR" sz="1400" dirty="0" err="1" smtClean="0"/>
              <a:t>ça</a:t>
            </a:r>
            <a:r>
              <a:rPr lang="pt-BR" sz="1400" dirty="0" smtClean="0"/>
              <a:t> que as distâncias são no plano cartesiano!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Para </a:t>
            </a:r>
            <a:r>
              <a:rPr lang="en-US" sz="1400" dirty="0" err="1" smtClean="0"/>
              <a:t>interagir</a:t>
            </a:r>
            <a:r>
              <a:rPr lang="en-US" sz="1400" dirty="0" smtClean="0"/>
              <a:t> um </a:t>
            </a:r>
            <a:r>
              <a:rPr lang="en-US" sz="1400" dirty="0" err="1" smtClean="0"/>
              <a:t>vetor</a:t>
            </a:r>
            <a:r>
              <a:rPr lang="en-US" sz="1400" dirty="0" smtClean="0"/>
              <a:t> com </a:t>
            </a:r>
            <a:r>
              <a:rPr lang="en-US" sz="1400" dirty="0" err="1" smtClean="0"/>
              <a:t>todos</a:t>
            </a:r>
            <a:r>
              <a:rPr lang="en-US" sz="1400" dirty="0" smtClean="0"/>
              <a:t> </a:t>
            </a:r>
            <a:r>
              <a:rPr lang="en-US" sz="1400" dirty="0" err="1" smtClean="0"/>
              <a:t>os</a:t>
            </a:r>
            <a:r>
              <a:rPr lang="en-US" sz="1400" dirty="0" smtClean="0"/>
              <a:t> </a:t>
            </a:r>
            <a:r>
              <a:rPr lang="en-US" sz="1400" dirty="0" err="1" smtClean="0"/>
              <a:t>pontos</a:t>
            </a:r>
            <a:r>
              <a:rPr lang="en-US" sz="1400" dirty="0" smtClean="0"/>
              <a:t> de </a:t>
            </a:r>
            <a:r>
              <a:rPr lang="en-US" sz="1400" dirty="0" err="1" smtClean="0"/>
              <a:t>uma</a:t>
            </a:r>
            <a:r>
              <a:rPr lang="en-US" sz="1400" dirty="0" smtClean="0"/>
              <a:t> matrix use a fun</a:t>
            </a:r>
            <a:r>
              <a:rPr lang="pt-BR" sz="1400" dirty="0" err="1" smtClean="0"/>
              <a:t>ção</a:t>
            </a:r>
            <a:r>
              <a:rPr lang="pt-BR" sz="1400" dirty="0" smtClean="0"/>
              <a:t> </a:t>
            </a:r>
            <a:r>
              <a:rPr lang="pt-BR" sz="1400" dirty="0" err="1" smtClean="0"/>
              <a:t>repmat</a:t>
            </a:r>
            <a:r>
              <a:rPr lang="pt-BR" sz="1400" dirty="0" smtClean="0"/>
              <a:t>, ex</a:t>
            </a:r>
            <a:r>
              <a:rPr lang="en-US" sz="1400" dirty="0" smtClean="0"/>
              <a:t>: </a:t>
            </a:r>
          </a:p>
          <a:p>
            <a:endParaRPr lang="en-US" sz="1400" dirty="0" smtClean="0"/>
          </a:p>
          <a:p>
            <a:r>
              <a:rPr lang="pt-BR" sz="1400" dirty="0" smtClean="0"/>
              <a:t>Resultado </a:t>
            </a:r>
            <a:r>
              <a:rPr lang="en-US" sz="1400" dirty="0" smtClean="0"/>
              <a:t>= </a:t>
            </a:r>
            <a:r>
              <a:rPr lang="pt-BR" sz="1400" dirty="0" err="1" smtClean="0"/>
              <a:t>repmat</a:t>
            </a:r>
            <a:r>
              <a:rPr lang="pt-BR" sz="1400" dirty="0" smtClean="0"/>
              <a:t>(I,</a:t>
            </a:r>
            <a:r>
              <a:rPr lang="pt-BR" sz="1400" dirty="0" err="1" smtClean="0"/>
              <a:t>length</a:t>
            </a:r>
            <a:r>
              <a:rPr lang="pt-BR" sz="1400" dirty="0" smtClean="0"/>
              <a:t>(Distancia),1)./Distancia</a:t>
            </a:r>
          </a:p>
          <a:p>
            <a:endParaRPr lang="pt-BR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667000" y="1600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Dicas e fórmulas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Parte 3</a:t>
            </a:r>
            <a:r>
              <a:rPr lang="en-US" sz="4800" dirty="0" smtClean="0"/>
              <a:t>: </a:t>
            </a:r>
            <a:r>
              <a:rPr lang="en-US" sz="4800" dirty="0" err="1" smtClean="0"/>
              <a:t>itaAudio</a:t>
            </a:r>
            <a:r>
              <a:rPr lang="en-US" sz="4800" dirty="0" smtClean="0"/>
              <a:t> - </a:t>
            </a:r>
            <a:r>
              <a:rPr lang="en-US" sz="4800" dirty="0" err="1" smtClean="0"/>
              <a:t>Teoria</a:t>
            </a:r>
            <a:endParaRPr lang="pt-BR" sz="48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457200" y="1828800"/>
            <a:ext cx="3733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/>
              <a:t>Um </a:t>
            </a:r>
            <a:r>
              <a:rPr lang="en-US" sz="1400" dirty="0" err="1" smtClean="0"/>
              <a:t>sinal</a:t>
            </a:r>
            <a:r>
              <a:rPr lang="en-US" sz="1400" dirty="0" smtClean="0"/>
              <a:t> de </a:t>
            </a:r>
            <a:r>
              <a:rPr lang="en-US" sz="1400" dirty="0" err="1" smtClean="0"/>
              <a:t>áudio</a:t>
            </a:r>
            <a:r>
              <a:rPr lang="en-US" sz="1400" dirty="0" smtClean="0"/>
              <a:t> é </a:t>
            </a:r>
            <a:r>
              <a:rPr lang="en-US" sz="1400" dirty="0" err="1" smtClean="0"/>
              <a:t>digitalizado</a:t>
            </a:r>
            <a:r>
              <a:rPr lang="en-US" sz="1400" dirty="0" smtClean="0"/>
              <a:t> </a:t>
            </a:r>
            <a:r>
              <a:rPr lang="en-US" sz="1400" dirty="0" err="1" smtClean="0"/>
              <a:t>através</a:t>
            </a:r>
            <a:r>
              <a:rPr lang="en-US" sz="1400" dirty="0" smtClean="0"/>
              <a:t> de samples, </a:t>
            </a:r>
            <a:r>
              <a:rPr lang="en-US" sz="1400" dirty="0" err="1" smtClean="0"/>
              <a:t>essas</a:t>
            </a:r>
            <a:r>
              <a:rPr lang="en-US" sz="1400" dirty="0" smtClean="0"/>
              <a:t> samples </a:t>
            </a:r>
            <a:r>
              <a:rPr lang="en-US" sz="1400" dirty="0" err="1" smtClean="0"/>
              <a:t>são</a:t>
            </a:r>
            <a:r>
              <a:rPr lang="en-US" sz="1400" dirty="0" smtClean="0"/>
              <a:t> </a:t>
            </a:r>
            <a:r>
              <a:rPr lang="en-US" sz="1400" dirty="0" err="1" smtClean="0"/>
              <a:t>valores</a:t>
            </a:r>
            <a:r>
              <a:rPr lang="en-US" sz="1400" dirty="0" smtClean="0"/>
              <a:t> </a:t>
            </a:r>
            <a:r>
              <a:rPr lang="en-US" sz="1400" dirty="0" err="1" smtClean="0"/>
              <a:t>discretos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podem</a:t>
            </a:r>
            <a:r>
              <a:rPr lang="en-US" sz="1400" dirty="0" smtClean="0"/>
              <a:t> </a:t>
            </a:r>
            <a:r>
              <a:rPr lang="en-US" sz="1400" dirty="0" err="1" smtClean="0"/>
              <a:t>descrever</a:t>
            </a:r>
            <a:r>
              <a:rPr lang="en-US" sz="1400" dirty="0" smtClean="0"/>
              <a:t> com </a:t>
            </a:r>
            <a:r>
              <a:rPr lang="en-US" sz="1400" dirty="0" err="1" smtClean="0"/>
              <a:t>exatidão</a:t>
            </a:r>
            <a:r>
              <a:rPr lang="en-US" sz="1400" dirty="0" smtClean="0"/>
              <a:t> o </a:t>
            </a:r>
            <a:r>
              <a:rPr lang="en-US" sz="1400" dirty="0" err="1" smtClean="0"/>
              <a:t>sina</a:t>
            </a:r>
            <a:r>
              <a:rPr lang="en-US" sz="1400" dirty="0" err="1" smtClean="0"/>
              <a:t>l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/>
              <a:t>De </a:t>
            </a:r>
            <a:r>
              <a:rPr lang="en-US" sz="1400" dirty="0" err="1" smtClean="0"/>
              <a:t>acordo</a:t>
            </a:r>
            <a:r>
              <a:rPr lang="en-US" sz="1400" dirty="0" smtClean="0"/>
              <a:t> com o </a:t>
            </a:r>
            <a:r>
              <a:rPr lang="en-US" sz="1400" dirty="0" err="1" smtClean="0"/>
              <a:t>teorema</a:t>
            </a:r>
            <a:r>
              <a:rPr lang="en-US" sz="1400" dirty="0" smtClean="0"/>
              <a:t> </a:t>
            </a:r>
            <a:r>
              <a:rPr lang="en-US" sz="1400" dirty="0" smtClean="0"/>
              <a:t>de </a:t>
            </a:r>
            <a:r>
              <a:rPr lang="en-US" sz="1400" dirty="0" err="1" smtClean="0"/>
              <a:t>nyquist</a:t>
            </a:r>
            <a:r>
              <a:rPr lang="en-US" sz="1400" dirty="0" smtClean="0"/>
              <a:t> o </a:t>
            </a:r>
            <a:r>
              <a:rPr lang="en-US" sz="1400" dirty="0" err="1" smtClean="0"/>
              <a:t>número</a:t>
            </a:r>
            <a:r>
              <a:rPr lang="en-US" sz="1400" dirty="0" smtClean="0"/>
              <a:t> de samples </a:t>
            </a:r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segundo</a:t>
            </a:r>
            <a:r>
              <a:rPr lang="en-US" sz="1400" dirty="0" smtClean="0"/>
              <a:t> (sample rate) </a:t>
            </a:r>
            <a:r>
              <a:rPr lang="en-US" sz="1400" dirty="0" err="1" smtClean="0"/>
              <a:t>deve</a:t>
            </a:r>
            <a:r>
              <a:rPr lang="en-US" sz="1400" dirty="0" smtClean="0"/>
              <a:t> ser, no </a:t>
            </a:r>
            <a:r>
              <a:rPr lang="en-US" sz="1400" dirty="0" err="1" smtClean="0"/>
              <a:t>mínimo</a:t>
            </a:r>
            <a:r>
              <a:rPr lang="en-US" sz="1400" dirty="0" smtClean="0"/>
              <a:t>, </a:t>
            </a:r>
            <a:r>
              <a:rPr lang="en-US" sz="1400" dirty="0" err="1" smtClean="0"/>
              <a:t>duas</a:t>
            </a:r>
            <a:r>
              <a:rPr lang="en-US" sz="1400" dirty="0" smtClean="0"/>
              <a:t> </a:t>
            </a:r>
            <a:r>
              <a:rPr lang="en-US" sz="1400" dirty="0" err="1" smtClean="0"/>
              <a:t>vezes</a:t>
            </a:r>
            <a:r>
              <a:rPr lang="en-US" sz="1400" dirty="0" smtClean="0"/>
              <a:t> </a:t>
            </a:r>
            <a:r>
              <a:rPr lang="en-US" sz="1400" dirty="0" err="1" smtClean="0"/>
              <a:t>maior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a </a:t>
            </a:r>
            <a:r>
              <a:rPr lang="en-US" sz="1400" dirty="0" err="1" smtClean="0"/>
              <a:t>maior</a:t>
            </a:r>
            <a:r>
              <a:rPr lang="en-US" sz="1400" dirty="0" smtClean="0"/>
              <a:t> </a:t>
            </a:r>
            <a:r>
              <a:rPr lang="en-US" sz="1400" dirty="0" err="1" smtClean="0"/>
              <a:t>frequência</a:t>
            </a:r>
            <a:r>
              <a:rPr lang="en-US" sz="1400" dirty="0" smtClean="0"/>
              <a:t> </a:t>
            </a:r>
            <a:r>
              <a:rPr lang="en-US" sz="1400" dirty="0" err="1" smtClean="0"/>
              <a:t>desejada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</a:t>
            </a:r>
            <a:r>
              <a:rPr lang="en-US" sz="1400" dirty="0" err="1" smtClean="0"/>
              <a:t>evitar</a:t>
            </a:r>
            <a:r>
              <a:rPr lang="en-US" sz="1400" dirty="0" smtClean="0"/>
              <a:t> </a:t>
            </a:r>
            <a:r>
              <a:rPr lang="en-US" sz="1400" dirty="0" err="1" smtClean="0"/>
              <a:t>ambiguidade</a:t>
            </a:r>
            <a:r>
              <a:rPr lang="en-US" sz="1400" dirty="0" smtClean="0"/>
              <a:t> (</a:t>
            </a:r>
            <a:r>
              <a:rPr lang="en-US" sz="1400" dirty="0" smtClean="0"/>
              <a:t>aliasing). Para </a:t>
            </a:r>
            <a:r>
              <a:rPr lang="en-US" sz="1400" dirty="0" err="1" smtClean="0"/>
              <a:t>áudio</a:t>
            </a:r>
            <a:r>
              <a:rPr lang="en-US" sz="1400" dirty="0" smtClean="0"/>
              <a:t> </a:t>
            </a:r>
            <a:r>
              <a:rPr lang="en-US" sz="1400" dirty="0" err="1" smtClean="0"/>
              <a:t>os</a:t>
            </a:r>
            <a:r>
              <a:rPr lang="en-US" sz="1400" dirty="0" smtClean="0"/>
              <a:t> </a:t>
            </a:r>
            <a:r>
              <a:rPr lang="en-US" sz="1400" dirty="0" err="1" smtClean="0"/>
              <a:t>valores</a:t>
            </a:r>
            <a:r>
              <a:rPr lang="en-US" sz="1400" dirty="0" smtClean="0"/>
              <a:t> </a:t>
            </a:r>
            <a:r>
              <a:rPr lang="en-US" sz="1400" dirty="0" err="1" smtClean="0"/>
              <a:t>mais</a:t>
            </a:r>
            <a:r>
              <a:rPr lang="en-US" sz="1400" dirty="0" smtClean="0"/>
              <a:t> </a:t>
            </a:r>
            <a:r>
              <a:rPr lang="en-US" sz="1400" dirty="0" err="1" smtClean="0"/>
              <a:t>comúns</a:t>
            </a:r>
            <a:r>
              <a:rPr lang="en-US" sz="1400" dirty="0" smtClean="0"/>
              <a:t> s</a:t>
            </a:r>
            <a:r>
              <a:rPr lang="pt-BR" sz="1400" dirty="0" err="1" smtClean="0"/>
              <a:t>ão</a:t>
            </a:r>
            <a:r>
              <a:rPr lang="pt-BR" sz="1400" dirty="0" smtClean="0"/>
              <a:t> de 44.1 kHz e 48 kHz.</a:t>
            </a:r>
            <a:endParaRPr lang="en-US" sz="1400" dirty="0" smtClean="0"/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447800"/>
            <a:ext cx="3379687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114800"/>
            <a:ext cx="3276600" cy="1912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Parte 3</a:t>
            </a:r>
            <a:r>
              <a:rPr lang="en-US" sz="4800" dirty="0" smtClean="0"/>
              <a:t>: </a:t>
            </a:r>
            <a:r>
              <a:rPr lang="en-US" sz="4800" dirty="0" err="1" smtClean="0"/>
              <a:t>itaAudio</a:t>
            </a:r>
            <a:r>
              <a:rPr lang="en-US" sz="4800" dirty="0" smtClean="0"/>
              <a:t> - </a:t>
            </a:r>
            <a:r>
              <a:rPr lang="en-US" sz="4800" dirty="0" err="1" smtClean="0"/>
              <a:t>Teoria</a:t>
            </a:r>
            <a:endParaRPr lang="pt-BR" sz="48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304800" y="1981200"/>
            <a:ext cx="373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/>
              <a:t>A </a:t>
            </a:r>
            <a:r>
              <a:rPr lang="en-US" sz="1400" dirty="0" err="1" smtClean="0"/>
              <a:t>Transformada</a:t>
            </a:r>
            <a:r>
              <a:rPr lang="en-US" sz="1400" dirty="0" smtClean="0"/>
              <a:t> </a:t>
            </a:r>
            <a:r>
              <a:rPr lang="en-US" sz="1400" dirty="0" smtClean="0"/>
              <a:t>de </a:t>
            </a:r>
            <a:r>
              <a:rPr lang="en-US" sz="1400" dirty="0" smtClean="0"/>
              <a:t>Fourier tem um </a:t>
            </a:r>
            <a:r>
              <a:rPr lang="en-US" sz="1400" dirty="0" err="1" smtClean="0"/>
              <a:t>papel</a:t>
            </a:r>
            <a:r>
              <a:rPr lang="en-US" sz="1400" dirty="0" smtClean="0"/>
              <a:t> </a:t>
            </a:r>
            <a:r>
              <a:rPr lang="en-US" sz="1400" dirty="0" err="1" smtClean="0"/>
              <a:t>essencial</a:t>
            </a:r>
            <a:r>
              <a:rPr lang="en-US" sz="1400" dirty="0" smtClean="0"/>
              <a:t> </a:t>
            </a:r>
            <a:r>
              <a:rPr lang="en-US" sz="1400" dirty="0" err="1" smtClean="0"/>
              <a:t>na</a:t>
            </a:r>
            <a:r>
              <a:rPr lang="en-US" sz="1400" dirty="0" smtClean="0"/>
              <a:t> </a:t>
            </a:r>
            <a:r>
              <a:rPr lang="en-US" sz="1400" dirty="0" err="1" smtClean="0"/>
              <a:t>análise</a:t>
            </a:r>
            <a:r>
              <a:rPr lang="en-US" sz="1400" dirty="0" smtClean="0"/>
              <a:t> de </a:t>
            </a:r>
            <a:r>
              <a:rPr lang="en-US" sz="1400" dirty="0" err="1" smtClean="0"/>
              <a:t>áudio</a:t>
            </a:r>
            <a:r>
              <a:rPr lang="en-US" sz="1400" dirty="0" smtClean="0"/>
              <a:t>. </a:t>
            </a:r>
            <a:r>
              <a:rPr lang="en-US" sz="1400" dirty="0" err="1" smtClean="0"/>
              <a:t>Elá</a:t>
            </a:r>
            <a:r>
              <a:rPr lang="en-US" sz="1400" dirty="0" smtClean="0"/>
              <a:t> é </a:t>
            </a:r>
            <a:r>
              <a:rPr lang="en-US" sz="1400" dirty="0" err="1" smtClean="0"/>
              <a:t>responsável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converter o </a:t>
            </a:r>
            <a:r>
              <a:rPr lang="en-US" sz="1400" dirty="0" err="1" smtClean="0"/>
              <a:t>sinal</a:t>
            </a:r>
            <a:r>
              <a:rPr lang="en-US" sz="1400" dirty="0" smtClean="0"/>
              <a:t> do </a:t>
            </a:r>
            <a:r>
              <a:rPr lang="en-US" sz="1400" dirty="0" err="1" smtClean="0"/>
              <a:t>domínio</a:t>
            </a:r>
            <a:r>
              <a:rPr lang="en-US" sz="1400" dirty="0" smtClean="0"/>
              <a:t> do tempo </a:t>
            </a:r>
            <a:r>
              <a:rPr lang="en-US" sz="1400" dirty="0" err="1" smtClean="0"/>
              <a:t>para</a:t>
            </a:r>
            <a:r>
              <a:rPr lang="en-US" sz="1400" dirty="0" smtClean="0"/>
              <a:t> o </a:t>
            </a:r>
            <a:r>
              <a:rPr lang="en-US" sz="1400" dirty="0" err="1" smtClean="0"/>
              <a:t>dom</a:t>
            </a:r>
            <a:r>
              <a:rPr lang="en-US" sz="1400" dirty="0" err="1" smtClean="0"/>
              <a:t>ínio</a:t>
            </a:r>
            <a:r>
              <a:rPr lang="en-US" sz="1400" dirty="0" smtClean="0"/>
              <a:t> </a:t>
            </a:r>
            <a:r>
              <a:rPr lang="en-US" sz="1400" dirty="0" err="1" smtClean="0"/>
              <a:t>da</a:t>
            </a:r>
            <a:r>
              <a:rPr lang="en-US" sz="1400" dirty="0" smtClean="0"/>
              <a:t> </a:t>
            </a:r>
            <a:r>
              <a:rPr lang="en-US" sz="1400" dirty="0" err="1" smtClean="0"/>
              <a:t>frequência</a:t>
            </a:r>
            <a:r>
              <a:rPr lang="en-US" sz="1400" dirty="0" smtClean="0"/>
              <a:t>, </a:t>
            </a:r>
            <a:r>
              <a:rPr lang="en-US" sz="1400" dirty="0" err="1" smtClean="0"/>
              <a:t>possibilitando</a:t>
            </a:r>
            <a:r>
              <a:rPr lang="en-US" sz="1400" dirty="0" smtClean="0"/>
              <a:t> </a:t>
            </a:r>
            <a:r>
              <a:rPr lang="en-US" sz="1400" dirty="0" err="1" smtClean="0"/>
              <a:t>uma</a:t>
            </a:r>
            <a:r>
              <a:rPr lang="en-US" sz="1400" dirty="0" smtClean="0"/>
              <a:t> </a:t>
            </a:r>
            <a:r>
              <a:rPr lang="en-US" sz="1400" dirty="0" err="1" smtClean="0"/>
              <a:t>gama</a:t>
            </a:r>
            <a:r>
              <a:rPr lang="en-US" sz="1400" dirty="0" smtClean="0"/>
              <a:t> </a:t>
            </a:r>
            <a:r>
              <a:rPr lang="en-US" sz="1400" dirty="0" err="1" smtClean="0"/>
              <a:t>enorme</a:t>
            </a:r>
            <a:r>
              <a:rPr lang="en-US" sz="1400" dirty="0" smtClean="0"/>
              <a:t> de </a:t>
            </a:r>
            <a:r>
              <a:rPr lang="en-US" sz="1400" dirty="0" err="1" smtClean="0"/>
              <a:t>possíveis</a:t>
            </a:r>
            <a:r>
              <a:rPr lang="en-US" sz="1400" dirty="0" smtClean="0"/>
              <a:t> </a:t>
            </a:r>
            <a:r>
              <a:rPr lang="en-US" sz="1400" dirty="0" err="1" smtClean="0"/>
              <a:t>análises</a:t>
            </a:r>
            <a:r>
              <a:rPr lang="en-US" sz="1400" dirty="0" smtClean="0"/>
              <a:t>, a </a:t>
            </a:r>
            <a:r>
              <a:rPr lang="en-US" sz="1400" dirty="0" err="1" smtClean="0"/>
              <a:t>mais</a:t>
            </a:r>
            <a:r>
              <a:rPr lang="en-US" sz="1400" dirty="0" smtClean="0"/>
              <a:t> </a:t>
            </a:r>
            <a:r>
              <a:rPr lang="en-US" sz="1400" dirty="0" err="1" smtClean="0"/>
              <a:t>comúm</a:t>
            </a:r>
            <a:r>
              <a:rPr lang="en-US" sz="1400" dirty="0" smtClean="0"/>
              <a:t> </a:t>
            </a:r>
            <a:r>
              <a:rPr lang="en-US" sz="1400" dirty="0" err="1" smtClean="0"/>
              <a:t>sendo</a:t>
            </a:r>
            <a:r>
              <a:rPr lang="en-US" sz="1400" dirty="0" smtClean="0"/>
              <a:t> o power spectrum,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indica</a:t>
            </a:r>
            <a:r>
              <a:rPr lang="en-US" sz="1400" dirty="0" smtClean="0"/>
              <a:t> a amplitude </a:t>
            </a:r>
            <a:r>
              <a:rPr lang="en-US" sz="1400" dirty="0" err="1" smtClean="0"/>
              <a:t>média</a:t>
            </a:r>
            <a:r>
              <a:rPr lang="en-US" sz="1400" dirty="0" smtClean="0"/>
              <a:t> de </a:t>
            </a:r>
            <a:r>
              <a:rPr lang="en-US" sz="1400" dirty="0" err="1" smtClean="0"/>
              <a:t>cada</a:t>
            </a:r>
            <a:r>
              <a:rPr lang="en-US" sz="1400" dirty="0" smtClean="0"/>
              <a:t> </a:t>
            </a:r>
            <a:r>
              <a:rPr lang="en-US" sz="1400" dirty="0" err="1" smtClean="0"/>
              <a:t>frequência</a:t>
            </a:r>
            <a:r>
              <a:rPr lang="en-US" sz="1400" dirty="0" smtClean="0"/>
              <a:t> no </a:t>
            </a:r>
            <a:r>
              <a:rPr lang="en-US" sz="1400" dirty="0" err="1" smtClean="0"/>
              <a:t>sinal</a:t>
            </a:r>
            <a:r>
              <a:rPr lang="en-US" sz="1400" dirty="0" smtClean="0"/>
              <a:t>. 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Uma</a:t>
            </a:r>
            <a:r>
              <a:rPr lang="en-US" sz="1400" dirty="0" smtClean="0"/>
              <a:t> </a:t>
            </a:r>
            <a:r>
              <a:rPr lang="en-US" sz="1400" dirty="0" err="1" smtClean="0"/>
              <a:t>outra</a:t>
            </a:r>
            <a:r>
              <a:rPr lang="en-US" sz="1400" dirty="0" smtClean="0"/>
              <a:t> </a:t>
            </a:r>
            <a:r>
              <a:rPr lang="en-US" sz="1400" dirty="0" err="1" smtClean="0"/>
              <a:t>análise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pode</a:t>
            </a:r>
            <a:r>
              <a:rPr lang="en-US" sz="1400" dirty="0" smtClean="0"/>
              <a:t> ser </a:t>
            </a:r>
            <a:r>
              <a:rPr lang="en-US" sz="1400" dirty="0" err="1" smtClean="0"/>
              <a:t>obtida</a:t>
            </a:r>
            <a:r>
              <a:rPr lang="en-US" sz="1400" dirty="0" smtClean="0"/>
              <a:t> </a:t>
            </a:r>
            <a:r>
              <a:rPr lang="en-US" sz="1400" dirty="0" err="1" smtClean="0"/>
              <a:t>atráves</a:t>
            </a:r>
            <a:r>
              <a:rPr lang="en-US" sz="1400" dirty="0" smtClean="0"/>
              <a:t> </a:t>
            </a:r>
            <a:r>
              <a:rPr lang="en-US" sz="1400" dirty="0" err="1" smtClean="0"/>
              <a:t>da</a:t>
            </a:r>
            <a:r>
              <a:rPr lang="en-US" sz="1400" dirty="0" smtClean="0"/>
              <a:t> </a:t>
            </a:r>
            <a:r>
              <a:rPr lang="en-US" sz="1400" dirty="0" err="1" smtClean="0"/>
              <a:t>transformada</a:t>
            </a:r>
            <a:r>
              <a:rPr lang="en-US" sz="1400" dirty="0" smtClean="0"/>
              <a:t> de </a:t>
            </a:r>
            <a:r>
              <a:rPr lang="en-US" sz="1400" dirty="0" err="1" smtClean="0"/>
              <a:t>fourier</a:t>
            </a:r>
            <a:r>
              <a:rPr lang="en-US" sz="1400" dirty="0" smtClean="0"/>
              <a:t> é a STFT </a:t>
            </a:r>
            <a:r>
              <a:rPr lang="en-US" sz="1400" dirty="0" smtClean="0"/>
              <a:t>(Short time Fourier transform</a:t>
            </a:r>
            <a:r>
              <a:rPr lang="en-US" sz="1400" dirty="0" smtClean="0"/>
              <a:t>). </a:t>
            </a:r>
            <a:r>
              <a:rPr lang="en-US" sz="1400" dirty="0" err="1" smtClean="0"/>
              <a:t>Ela</a:t>
            </a:r>
            <a:r>
              <a:rPr lang="en-US" sz="1400" dirty="0" smtClean="0"/>
              <a:t> </a:t>
            </a:r>
            <a:r>
              <a:rPr lang="en-US" sz="1400" dirty="0" err="1" smtClean="0"/>
              <a:t>analisa</a:t>
            </a:r>
            <a:r>
              <a:rPr lang="en-US" sz="1400" dirty="0" smtClean="0"/>
              <a:t> as amplitudes de </a:t>
            </a:r>
            <a:r>
              <a:rPr lang="en-US" sz="1400" dirty="0" err="1" smtClean="0"/>
              <a:t>cada</a:t>
            </a:r>
            <a:r>
              <a:rPr lang="en-US" sz="1400" dirty="0" smtClean="0"/>
              <a:t> </a:t>
            </a:r>
            <a:r>
              <a:rPr lang="en-US" sz="1400" dirty="0" err="1" smtClean="0"/>
              <a:t>frequência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vários</a:t>
            </a:r>
            <a:r>
              <a:rPr lang="en-US" sz="1400" dirty="0" smtClean="0"/>
              <a:t> </a:t>
            </a:r>
            <a:r>
              <a:rPr lang="en-US" sz="1400" dirty="0" err="1" smtClean="0"/>
              <a:t>blocos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função</a:t>
            </a:r>
            <a:r>
              <a:rPr lang="en-US" sz="1400" dirty="0" smtClean="0"/>
              <a:t> do tempo e </a:t>
            </a:r>
            <a:r>
              <a:rPr lang="en-US" sz="1400" dirty="0" err="1" smtClean="0"/>
              <a:t>possibilita</a:t>
            </a:r>
            <a:r>
              <a:rPr lang="en-US" sz="1400" dirty="0" smtClean="0"/>
              <a:t> </a:t>
            </a:r>
            <a:r>
              <a:rPr lang="en-US" sz="1400" dirty="0" err="1" smtClean="0"/>
              <a:t>uma</a:t>
            </a:r>
            <a:r>
              <a:rPr lang="en-US" sz="1400" dirty="0" smtClean="0"/>
              <a:t> </a:t>
            </a:r>
            <a:r>
              <a:rPr lang="en-US" sz="1400" dirty="0" err="1" smtClean="0"/>
              <a:t>análise</a:t>
            </a:r>
            <a:r>
              <a:rPr lang="en-US" sz="1400" dirty="0" smtClean="0"/>
              <a:t> temporal </a:t>
            </a:r>
            <a:r>
              <a:rPr lang="en-US" sz="1400" dirty="0" err="1" smtClean="0"/>
              <a:t>da</a:t>
            </a:r>
            <a:r>
              <a:rPr lang="en-US" sz="1400" dirty="0" smtClean="0"/>
              <a:t> </a:t>
            </a:r>
            <a:r>
              <a:rPr lang="en-US" sz="1400" dirty="0" err="1" smtClean="0"/>
              <a:t>frequência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143000"/>
            <a:ext cx="431778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3810000"/>
            <a:ext cx="433610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Parte 3</a:t>
            </a:r>
            <a:r>
              <a:rPr lang="en-US" sz="4800" dirty="0" smtClean="0"/>
              <a:t>: </a:t>
            </a:r>
            <a:r>
              <a:rPr lang="en-US" sz="4800" dirty="0" err="1" smtClean="0"/>
              <a:t>itaAudio</a:t>
            </a:r>
            <a:r>
              <a:rPr lang="en-US" sz="4800" dirty="0" smtClean="0"/>
              <a:t> - </a:t>
            </a:r>
            <a:r>
              <a:rPr lang="en-US" sz="4800" dirty="0" err="1" smtClean="0"/>
              <a:t>Teoria</a:t>
            </a:r>
            <a:endParaRPr lang="pt-BR" sz="48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457200" y="2209800"/>
            <a:ext cx="2895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Filtros</a:t>
            </a:r>
            <a:r>
              <a:rPr lang="en-US" sz="1400" dirty="0" smtClean="0"/>
              <a:t> de High e Low pass </a:t>
            </a:r>
            <a:r>
              <a:rPr lang="en-US" sz="1400" dirty="0" err="1" smtClean="0"/>
              <a:t>são</a:t>
            </a:r>
            <a:r>
              <a:rPr lang="en-US" sz="1400" dirty="0" smtClean="0"/>
              <a:t> </a:t>
            </a:r>
            <a:r>
              <a:rPr lang="en-US" sz="1400" dirty="0" err="1" smtClean="0"/>
              <a:t>usados</a:t>
            </a:r>
            <a:r>
              <a:rPr lang="en-US" sz="1400" dirty="0" smtClean="0"/>
              <a:t> </a:t>
            </a:r>
            <a:r>
              <a:rPr lang="en-US" sz="1400" dirty="0" err="1" smtClean="0"/>
              <a:t>extensivamente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acústica</a:t>
            </a:r>
            <a:r>
              <a:rPr lang="en-US" sz="1400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São </a:t>
            </a:r>
            <a:r>
              <a:rPr lang="en-US" sz="1400" dirty="0" err="1" smtClean="0"/>
              <a:t>extremamente</a:t>
            </a:r>
            <a:r>
              <a:rPr lang="en-US" sz="1400" dirty="0" smtClean="0"/>
              <a:t> </a:t>
            </a:r>
            <a:r>
              <a:rPr lang="en-US" sz="1400" dirty="0" err="1" smtClean="0"/>
              <a:t>fáceis</a:t>
            </a:r>
            <a:r>
              <a:rPr lang="en-US" sz="1400" dirty="0" smtClean="0"/>
              <a:t> de </a:t>
            </a:r>
            <a:r>
              <a:rPr lang="en-US" sz="1400" dirty="0" err="1" smtClean="0"/>
              <a:t>implementar</a:t>
            </a:r>
            <a:r>
              <a:rPr lang="en-US" sz="1400" dirty="0" smtClean="0"/>
              <a:t> </a:t>
            </a:r>
            <a:r>
              <a:rPr lang="en-US" sz="1400" dirty="0" err="1" smtClean="0"/>
              <a:t>na</a:t>
            </a:r>
            <a:r>
              <a:rPr lang="en-US" sz="1400" dirty="0" smtClean="0"/>
              <a:t> Toolbox.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err="1" smtClean="0"/>
              <a:t>Quanto</a:t>
            </a:r>
            <a:r>
              <a:rPr lang="en-US" sz="1400" dirty="0" smtClean="0"/>
              <a:t> </a:t>
            </a:r>
            <a:r>
              <a:rPr lang="en-US" sz="1400" dirty="0" err="1" smtClean="0"/>
              <a:t>maior</a:t>
            </a:r>
            <a:r>
              <a:rPr lang="en-US" sz="1400" dirty="0" smtClean="0"/>
              <a:t> a </a:t>
            </a:r>
            <a:r>
              <a:rPr lang="en-US" sz="1400" dirty="0" err="1" smtClean="0"/>
              <a:t>ordem</a:t>
            </a:r>
            <a:r>
              <a:rPr lang="en-US" sz="1400" dirty="0" smtClean="0"/>
              <a:t>, </a:t>
            </a:r>
            <a:r>
              <a:rPr lang="en-US" sz="1400" dirty="0" err="1" smtClean="0"/>
              <a:t>mais</a:t>
            </a:r>
            <a:r>
              <a:rPr lang="en-US" sz="1400" dirty="0" smtClean="0"/>
              <a:t> </a:t>
            </a:r>
            <a:r>
              <a:rPr lang="en-US" sz="1400" dirty="0" err="1" smtClean="0"/>
              <a:t>eficientes</a:t>
            </a:r>
            <a:r>
              <a:rPr lang="en-US" sz="1400" dirty="0" smtClean="0"/>
              <a:t>, </a:t>
            </a:r>
            <a:r>
              <a:rPr lang="en-US" sz="1400" dirty="0" err="1" smtClean="0"/>
              <a:t>entretanto</a:t>
            </a:r>
            <a:r>
              <a:rPr lang="en-US" sz="1400" dirty="0" smtClean="0"/>
              <a:t>, </a:t>
            </a:r>
            <a:r>
              <a:rPr lang="en-US" sz="1400" dirty="0" err="1" smtClean="0"/>
              <a:t>mais</a:t>
            </a:r>
            <a:r>
              <a:rPr lang="en-US" sz="1400" dirty="0" smtClean="0"/>
              <a:t> </a:t>
            </a:r>
            <a:r>
              <a:rPr lang="en-US" sz="1400" dirty="0" err="1" smtClean="0"/>
              <a:t>custosos</a:t>
            </a:r>
            <a:r>
              <a:rPr lang="en-US" sz="1400" dirty="0" smtClean="0"/>
              <a:t> </a:t>
            </a:r>
            <a:r>
              <a:rPr lang="en-US" sz="1400" dirty="0" err="1" smtClean="0"/>
              <a:t>computacionalmente</a:t>
            </a:r>
            <a:r>
              <a:rPr lang="en-US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acústica</a:t>
            </a:r>
            <a:r>
              <a:rPr lang="en-US" sz="1400" dirty="0" smtClean="0"/>
              <a:t> </a:t>
            </a:r>
            <a:r>
              <a:rPr lang="en-US" sz="1400" dirty="0" err="1" smtClean="0"/>
              <a:t>existem</a:t>
            </a:r>
            <a:r>
              <a:rPr lang="en-US" sz="1400" dirty="0" smtClean="0"/>
              <a:t> </a:t>
            </a:r>
            <a:r>
              <a:rPr lang="en-US" sz="1400" dirty="0" err="1" smtClean="0"/>
              <a:t>os</a:t>
            </a:r>
            <a:r>
              <a:rPr lang="en-US" sz="1400" dirty="0" smtClean="0"/>
              <a:t> </a:t>
            </a:r>
            <a:r>
              <a:rPr lang="en-US" sz="1400" dirty="0" err="1" smtClean="0"/>
              <a:t>filtros</a:t>
            </a:r>
            <a:r>
              <a:rPr lang="en-US" sz="1400" dirty="0" smtClean="0"/>
              <a:t> de </a:t>
            </a:r>
            <a:r>
              <a:rPr lang="en-US" sz="1400" dirty="0" err="1" smtClean="0"/>
              <a:t>oitava</a:t>
            </a:r>
            <a:r>
              <a:rPr lang="en-US" sz="1400" dirty="0" smtClean="0"/>
              <a:t>,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são</a:t>
            </a:r>
            <a:r>
              <a:rPr lang="en-US" sz="1400" dirty="0" smtClean="0"/>
              <a:t> </a:t>
            </a:r>
            <a:r>
              <a:rPr lang="en-US" sz="1400" dirty="0" err="1" smtClean="0"/>
              <a:t>extremamente</a:t>
            </a:r>
            <a:r>
              <a:rPr lang="en-US" sz="1400" dirty="0" smtClean="0"/>
              <a:t> </a:t>
            </a:r>
            <a:r>
              <a:rPr lang="en-US" sz="1400" dirty="0" err="1" smtClean="0"/>
              <a:t>importantes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</a:t>
            </a:r>
            <a:r>
              <a:rPr lang="en-US" sz="1400" dirty="0" err="1" smtClean="0"/>
              <a:t>várias</a:t>
            </a:r>
            <a:r>
              <a:rPr lang="en-US" sz="1400" dirty="0" smtClean="0"/>
              <a:t> </a:t>
            </a:r>
            <a:r>
              <a:rPr lang="en-US" sz="1400" dirty="0" err="1" smtClean="0"/>
              <a:t>análises</a:t>
            </a:r>
            <a:r>
              <a:rPr lang="en-US" sz="1400" dirty="0" smtClean="0"/>
              <a:t>. </a:t>
            </a:r>
            <a:r>
              <a:rPr lang="en-US" sz="1400" dirty="0" err="1" smtClean="0"/>
              <a:t>Eles</a:t>
            </a:r>
            <a:r>
              <a:rPr lang="en-US" sz="1400" dirty="0" smtClean="0"/>
              <a:t> </a:t>
            </a:r>
            <a:r>
              <a:rPr lang="en-US" sz="1400" dirty="0" err="1" smtClean="0"/>
              <a:t>funcionam</a:t>
            </a:r>
            <a:r>
              <a:rPr lang="en-US" sz="1400" dirty="0" smtClean="0"/>
              <a:t> </a:t>
            </a:r>
            <a:r>
              <a:rPr lang="en-US" sz="1400" dirty="0" err="1" smtClean="0"/>
              <a:t>através</a:t>
            </a:r>
            <a:r>
              <a:rPr lang="en-US" sz="1400" dirty="0" smtClean="0"/>
              <a:t> de </a:t>
            </a:r>
            <a:r>
              <a:rPr lang="en-US" sz="1400" dirty="0" err="1" smtClean="0"/>
              <a:t>vários</a:t>
            </a:r>
            <a:r>
              <a:rPr lang="en-US" sz="1400" dirty="0" smtClean="0"/>
              <a:t> Band pass.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371600"/>
            <a:ext cx="48577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4495800"/>
            <a:ext cx="38100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2978</TotalTime>
  <Words>1098</Words>
  <Application>Microsoft Office PowerPoint</Application>
  <PresentationFormat>Apresentação na tela (4:3)</PresentationFormat>
  <Paragraphs>142</Paragraphs>
  <Slides>21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Retrospectiva</vt:lpstr>
      <vt:lpstr>Mini Curso ITA Toolbox</vt:lpstr>
      <vt:lpstr>O que é?</vt:lpstr>
      <vt:lpstr>Como instalar?</vt:lpstr>
      <vt:lpstr>Parte 1: itaValues</vt:lpstr>
      <vt:lpstr>Parte 2: itaCoordinates</vt:lpstr>
      <vt:lpstr>Exercício 2</vt:lpstr>
      <vt:lpstr>Parte 3: itaAudio - Teoria</vt:lpstr>
      <vt:lpstr>Parte 3: itaAudio - Teoria</vt:lpstr>
      <vt:lpstr>Parte 3: itaAudio - Teoria</vt:lpstr>
      <vt:lpstr>Parte 3: itaAudio - Teoria</vt:lpstr>
      <vt:lpstr>Parte 3: itaAudio</vt:lpstr>
      <vt:lpstr>Exercício 3</vt:lpstr>
      <vt:lpstr>Exercício 3</vt:lpstr>
      <vt:lpstr>Parte 4: Roomacoustic - Teoria</vt:lpstr>
      <vt:lpstr>Parte 4: Roomacoustic - Teoria</vt:lpstr>
      <vt:lpstr>Parte 4: Roomacoustic</vt:lpstr>
      <vt:lpstr>Exercício 4</vt:lpstr>
      <vt:lpstr>Parte 5: Auralização e convolução</vt:lpstr>
      <vt:lpstr>Exercício 5</vt:lpstr>
      <vt:lpstr>Parte 6: Medição</vt:lpstr>
      <vt:lpstr>Parte 7: Psicoacústica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 Acoustics</dc:title>
  <dc:creator>Thiago Henrique lobato</dc:creator>
  <cp:lastModifiedBy>Thiago Henrique lobato</cp:lastModifiedBy>
  <cp:revision>149</cp:revision>
  <dcterms:created xsi:type="dcterms:W3CDTF">2016-01-17T19:41:07Z</dcterms:created>
  <dcterms:modified xsi:type="dcterms:W3CDTF">2016-11-06T03:01:42Z</dcterms:modified>
</cp:coreProperties>
</file>